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81" r:id="rId3"/>
    <p:sldId id="260" r:id="rId4"/>
    <p:sldId id="263" r:id="rId5"/>
    <p:sldId id="265" r:id="rId6"/>
    <p:sldId id="278" r:id="rId7"/>
    <p:sldId id="264" r:id="rId8"/>
    <p:sldId id="276" r:id="rId9"/>
    <p:sldId id="277" r:id="rId10"/>
    <p:sldId id="279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C27CA-3273-4075-80D7-6B6BD1AC3DFF}" type="datetimeFigureOut">
              <a:rPr lang="en-US" smtClean="0"/>
              <a:t>4/8/12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77312-0102-4B7C-92C6-5FEDA8C6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8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97A61-CB4D-7942-9539-AB73B0431E63}" type="slidenum">
              <a:rPr lang="en-US"/>
              <a:pPr/>
              <a:t>1</a:t>
            </a:fld>
            <a:endParaRPr lang="en-US"/>
          </a:p>
        </p:txBody>
      </p:sp>
      <p:sp>
        <p:nvSpPr>
          <p:cNvPr id="778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777CF-9A5F-D947-8ED0-5EEFDA7E0F34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FCE2-FBE6-445E-872A-5081A4E1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F890-01A5-413A-987F-03E35A6B08A1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650" y="527050"/>
            <a:ext cx="7848600" cy="1181100"/>
          </a:xfrm>
        </p:spPr>
        <p:txBody>
          <a:bodyPr/>
          <a:lstStyle/>
          <a:p>
            <a:r>
              <a:rPr lang="en-US">
                <a:latin typeface="Arial" charset="0"/>
              </a:rPr>
              <a:t>Nucleic Acid Structure</a:t>
            </a:r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22325" y="2790825"/>
            <a:ext cx="283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Arial" charset="0"/>
              <a:cs typeface="ＭＳ Ｐゴシック" charset="0"/>
            </a:endParaRPr>
          </a:p>
        </p:txBody>
      </p:sp>
      <p:pic>
        <p:nvPicPr>
          <p:cNvPr id="75782" name="Picture 6" descr="aWatson&amp;C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677988"/>
            <a:ext cx="4338638" cy="41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3" name="Picture 7" descr="DNAhel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1444625"/>
            <a:ext cx="1858962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900738" y="6264275"/>
            <a:ext cx="3243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Many thanks to Dave Bevan for providing </a:t>
            </a:r>
            <a:br>
              <a:rPr lang="en-US" sz="1400">
                <a:solidFill>
                  <a:schemeClr val="accent1"/>
                </a:solidFill>
              </a:rPr>
            </a:br>
            <a:r>
              <a:rPr lang="en-US" sz="1400">
                <a:solidFill>
                  <a:schemeClr val="accent1"/>
                </a:solidFill>
              </a:rPr>
              <a:t>some of the material for this lecture.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71184" cy="599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26876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III. </a:t>
            </a:r>
            <a:r>
              <a:rPr lang="en-US" sz="2400" dirty="0"/>
              <a:t>F</a:t>
            </a:r>
            <a:r>
              <a:rPr lang="en-US" sz="2400" dirty="0" smtClean="0"/>
              <a:t>irst synthesize </a:t>
            </a:r>
            <a:r>
              <a:rPr lang="en-US" sz="2400" dirty="0"/>
              <a:t>DNA strands representing all cities and flight </a:t>
            </a:r>
            <a:endParaRPr lang="en-US" sz="2400" dirty="0" smtClean="0"/>
          </a:p>
          <a:p>
            <a:r>
              <a:rPr lang="en-US" sz="2400" dirty="0" smtClean="0"/>
              <a:t>connections</a:t>
            </a:r>
            <a:r>
              <a:rPr lang="en-US" sz="2400" dirty="0"/>
              <a:t>. Using DNA ligase, which “glues” DNA molecules together, </a:t>
            </a:r>
            <a:r>
              <a:rPr lang="en-US" sz="2400" dirty="0" smtClean="0"/>
              <a:t>  allow </a:t>
            </a:r>
            <a:r>
              <a:rPr lang="en-US" sz="2400" dirty="0"/>
              <a:t>the DNA strands to combine and form all possible itineraries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sure there </a:t>
            </a:r>
            <a:r>
              <a:rPr lang="en-US" sz="2400" dirty="0" smtClean="0"/>
              <a:t>is </a:t>
            </a:r>
            <a:r>
              <a:rPr lang="en-US" sz="2400" dirty="0"/>
              <a:t>enough copies of each DNA molecule to ensure that  </a:t>
            </a:r>
            <a:r>
              <a:rPr lang="en-US" sz="2400" dirty="0" smtClean="0"/>
              <a:t>all </a:t>
            </a:r>
            <a:r>
              <a:rPr lang="en-US" sz="2400" dirty="0"/>
              <a:t>flight plans could form.</a:t>
            </a:r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polymerase chain reaction (PCR) to make multiple copies of only </a:t>
            </a:r>
            <a:r>
              <a:rPr lang="en-US" sz="2400" dirty="0" smtClean="0"/>
              <a:t>those </a:t>
            </a:r>
            <a:r>
              <a:rPr lang="en-US" sz="2400" dirty="0"/>
              <a:t>itineraries with the correct departure and arrival destination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Select only those of the right </a:t>
            </a:r>
            <a:r>
              <a:rPr lang="en-US" sz="2400" dirty="0" smtClean="0"/>
              <a:t>length that contain the  the sequence  for the start and end cities.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59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Potential Advantages </a:t>
            </a:r>
            <a:r>
              <a:rPr lang="en-US" sz="3200" dirty="0"/>
              <a:t>of a DNA Computer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endParaRPr lang="en-US" sz="2400" b="1" u="sng" dirty="0"/>
          </a:p>
          <a:p>
            <a:r>
              <a:rPr lang="en-US" sz="2400" b="1" u="sng" dirty="0"/>
              <a:t>Parallel Computing- </a:t>
            </a:r>
            <a:r>
              <a:rPr lang="en-US" sz="2400" dirty="0"/>
              <a:t>DNA computers are massively parallel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Adleman’s</a:t>
            </a:r>
            <a:r>
              <a:rPr lang="en-US" sz="2400" dirty="0"/>
              <a:t> experiment performed at a rate of 100 teraflops, or 100 trillion floating point operations per second. By comparison, NEC Corporation’s Earth Simulator, the world’s fastest supercomputer, operates at approximately 36 teraflops.</a:t>
            </a:r>
          </a:p>
          <a:p>
            <a:endParaRPr lang="en-US" sz="2400" b="1" u="sng" dirty="0"/>
          </a:p>
          <a:p>
            <a:r>
              <a:rPr lang="en-US" sz="2400" b="1" u="sng" dirty="0"/>
              <a:t>Incredibly light weight-</a:t>
            </a:r>
            <a:r>
              <a:rPr lang="en-US" sz="2400" dirty="0"/>
              <a:t> With only 1 LB of DNA you have more computing power than all the computers ever made.</a:t>
            </a:r>
          </a:p>
          <a:p>
            <a:endParaRPr lang="en-US" sz="2400" dirty="0"/>
          </a:p>
          <a:p>
            <a:r>
              <a:rPr lang="en-US" sz="2400" b="1" u="sng" dirty="0"/>
              <a:t>Low power- </a:t>
            </a:r>
            <a:r>
              <a:rPr lang="en-US" sz="2400" dirty="0"/>
              <a:t>The only power needed is to keep DNA from denaturing. </a:t>
            </a:r>
          </a:p>
          <a:p>
            <a:endParaRPr lang="en-US" sz="2400" dirty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Medical applications</a:t>
            </a:r>
            <a:r>
              <a:rPr lang="en-US" sz="2400" b="1" u="sng" dirty="0" smtClean="0"/>
              <a:t>: </a:t>
            </a:r>
            <a:r>
              <a:rPr lang="en-US" sz="2400" b="1" u="sng" dirty="0"/>
              <a:t> </a:t>
            </a:r>
            <a:r>
              <a:rPr lang="en-US" sz="2400" u="sng" dirty="0" smtClean="0"/>
              <a:t>a computer to identify given disease at each cell and launch a cell-specific cure.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339725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Central Dogma</a:t>
            </a:r>
            <a:endParaRPr lang="en-US"/>
          </a:p>
        </p:txBody>
      </p:sp>
      <p:pic>
        <p:nvPicPr>
          <p:cNvPr id="130051" name="Picture 3" descr="f12002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" y="1803400"/>
            <a:ext cx="4349750" cy="20732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0052" name="Picture 4" descr="molecularmach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173413"/>
            <a:ext cx="4527550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Graphical Representation of inherent bonding properties of DNA</a:t>
            </a:r>
          </a:p>
        </p:txBody>
      </p:sp>
      <p:pic>
        <p:nvPicPr>
          <p:cNvPr id="22536" name="Picture 8" descr="dn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806575"/>
            <a:ext cx="6781800" cy="482282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altLang="ko-KR" sz="2400">
                <a:ea typeface="굴림" charset="-127"/>
              </a:rPr>
              <a:t>In early 1994, Adleman put his theory of DNA computing to the test on a problem called the Traveling Salesman Problem. </a:t>
            </a:r>
          </a:p>
          <a:p>
            <a:endParaRPr lang="en-US" altLang="ko-KR" sz="2400">
              <a:ea typeface="굴림" charset="-127"/>
            </a:endParaRPr>
          </a:p>
          <a:p>
            <a:endParaRPr lang="en-US" sz="2000"/>
          </a:p>
        </p:txBody>
      </p:sp>
      <p:pic>
        <p:nvPicPr>
          <p:cNvPr id="29700" name="Picture 4" descr="Imag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3276600"/>
            <a:ext cx="5791200" cy="3138488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2400" dirty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O</a:t>
            </a:r>
            <a:r>
              <a:rPr lang="en-US" altLang="ko-KR" sz="2400" dirty="0" smtClean="0">
                <a:ea typeface="굴림" charset="-127"/>
              </a:rPr>
              <a:t>nly need </a:t>
            </a:r>
            <a:r>
              <a:rPr lang="en-US" altLang="ko-KR" sz="2400" dirty="0">
                <a:ea typeface="굴림" charset="-127"/>
              </a:rPr>
              <a:t>to keep those paths that </a:t>
            </a:r>
            <a:r>
              <a:rPr lang="en-US" altLang="ko-KR" sz="2400" dirty="0" smtClean="0">
                <a:ea typeface="굴림" charset="-127"/>
              </a:rPr>
              <a:t>exhibit </a:t>
            </a:r>
            <a:r>
              <a:rPr lang="en-US" altLang="ko-KR" sz="2400" dirty="0">
                <a:ea typeface="굴림" charset="-127"/>
              </a:rPr>
              <a:t>the following properties: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path must start at city A and end at city G.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Of those paths, the correct paths must pass through all 7 cities at least once.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final path must contain each city in turn.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1031776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5" name="Picture 4" descr="DNA.compu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99" y="1816100"/>
            <a:ext cx="7466121" cy="348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153400" cy="5715000"/>
          </a:xfrm>
        </p:spPr>
        <p:txBody>
          <a:bodyPr/>
          <a:lstStyle/>
          <a:p>
            <a:r>
              <a:rPr lang="en-US" altLang="ko-KR" sz="2400">
                <a:ea typeface="굴림" charset="-127"/>
              </a:rPr>
              <a:t>Adleman, created randomly sequenced DNA strands 20 bases long to chemically represent each city and a complementary 20 base strand that overlaps each city’s strand halfway to represent each street </a:t>
            </a:r>
          </a:p>
          <a:p>
            <a:pPr>
              <a:buFont typeface="Wingdings" pitchFamily="2" charset="2"/>
              <a:buNone/>
            </a:pPr>
            <a:endParaRPr lang="en-US" altLang="ko-KR" sz="2400">
              <a:ea typeface="굴림" charset="-127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31748" name="Picture 4" descr="d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3886200"/>
            <a:ext cx="7467600" cy="22860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38370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7096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I. Represent </a:t>
            </a:r>
            <a:r>
              <a:rPr lang="en-US" sz="2800" dirty="0"/>
              <a:t>each of the cities as single-stranded DNA molecules, each with 20  </a:t>
            </a:r>
            <a:r>
              <a:rPr lang="en-US" sz="2800" dirty="0" smtClean="0"/>
              <a:t>arbitrary </a:t>
            </a:r>
            <a:r>
              <a:rPr lang="en-US" sz="2800" dirty="0"/>
              <a:t>nucleotides. Nucleotides are the building blocks of DNA, and they exist as four  </a:t>
            </a:r>
            <a:r>
              <a:rPr lang="en-US" sz="2800" dirty="0" smtClean="0"/>
              <a:t>different </a:t>
            </a:r>
            <a:r>
              <a:rPr lang="en-US" sz="2800" dirty="0"/>
              <a:t>bases: adenine, thymine, guanine, and cytosine  </a:t>
            </a:r>
            <a:r>
              <a:rPr lang="en-US" sz="2800" dirty="0" smtClean="0"/>
              <a:t>(</a:t>
            </a:r>
            <a:r>
              <a:rPr lang="en-US" sz="2800" dirty="0"/>
              <a:t>denoted by the letters A, T, G, and C, respectively). For example,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San Diego = TTGACGAATG ATGCTAGAAA,</a:t>
            </a:r>
          </a:p>
          <a:p>
            <a:r>
              <a:rPr lang="en-US" sz="2800" dirty="0">
                <a:solidFill>
                  <a:schemeClr val="tx2"/>
                </a:solidFill>
              </a:rPr>
              <a:t>Atlanta = AATCCATGCG AAATTAGCCC,</a:t>
            </a:r>
          </a:p>
          <a:p>
            <a:r>
              <a:rPr lang="en-US" sz="2800" dirty="0">
                <a:solidFill>
                  <a:srgbClr val="008000"/>
                </a:solidFill>
              </a:rPr>
              <a:t>St. Louis = TATGACCTAG CTAGCATAGC</a:t>
            </a:r>
            <a:r>
              <a:rPr lang="en-US" sz="2800" dirty="0"/>
              <a:t>, etc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1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38370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70966"/>
            <a:ext cx="8640960" cy="569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II. </a:t>
            </a:r>
            <a:r>
              <a:rPr lang="en-US" sz="2400" dirty="0" smtClean="0"/>
              <a:t> Assign  </a:t>
            </a:r>
            <a:r>
              <a:rPr lang="en-US" sz="2400" dirty="0"/>
              <a:t>flight names for all the possible flight paths, combining the last  </a:t>
            </a:r>
            <a:r>
              <a:rPr lang="en-US" sz="2400" dirty="0" smtClean="0"/>
              <a:t>10 </a:t>
            </a:r>
            <a:r>
              <a:rPr lang="en-US" sz="2400" dirty="0"/>
              <a:t>nucleotides of the departure city with the first ten nucleotides of the arrival city</a:t>
            </a:r>
            <a:r>
              <a:rPr lang="en-US" sz="2400" dirty="0" smtClean="0"/>
              <a:t>. For </a:t>
            </a:r>
            <a:r>
              <a:rPr lang="en-US" sz="2400" dirty="0"/>
              <a:t>example, a flight leaving St. Louis and arriving in Atlanta would be denoted as  </a:t>
            </a:r>
            <a:endParaRPr lang="en-US" sz="2400" dirty="0" smtClean="0"/>
          </a:p>
          <a:p>
            <a:r>
              <a:rPr lang="en-US" sz="2400" dirty="0" smtClean="0"/>
              <a:t>CTAGCATAGC </a:t>
            </a:r>
            <a:r>
              <a:rPr lang="en-US" sz="2400" dirty="0"/>
              <a:t>AATCCATGCG. If this encounters the complement of the Atlanta city name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TTAGGTACGC TTTAATCGGG) in solution, the segment coding AATCCATGCG will hydrogen  </a:t>
            </a:r>
            <a:r>
              <a:rPr lang="en-US" sz="2400" dirty="0" smtClean="0"/>
              <a:t>bond </a:t>
            </a:r>
            <a:r>
              <a:rPr lang="en-US" sz="2400" dirty="0"/>
              <a:t>to the segment coding TTAGGTACGC, leading to   CTAGCATAGC AATCCATGCG</a:t>
            </a:r>
          </a:p>
          <a:p>
            <a:r>
              <a:rPr lang="en-US" sz="2400" dirty="0"/>
              <a:t>||||||||||</a:t>
            </a:r>
          </a:p>
          <a:p>
            <a:r>
              <a:rPr lang="en-US" sz="2400" dirty="0"/>
              <a:t>TTAGGTACGC TTTAATCGGG</a:t>
            </a:r>
          </a:p>
          <a:p>
            <a:r>
              <a:rPr lang="en-US" sz="2400" dirty="0"/>
              <a:t>This structure can in turn bond to a flight leaving from Atlanta, and so on.</a:t>
            </a:r>
          </a:p>
        </p:txBody>
      </p:sp>
    </p:spTree>
    <p:extLst>
      <p:ext uri="{BB962C8B-B14F-4D97-AF65-F5344CB8AC3E}">
        <p14:creationId xmlns:p14="http://schemas.microsoft.com/office/powerpoint/2010/main" val="317517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560</Words>
  <Application>Microsoft Macintosh PowerPoint</Application>
  <PresentationFormat>On-screen Show (4:3)</PresentationFormat>
  <Paragraphs>48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Nucleic Acid Structure</vt:lpstr>
      <vt:lpstr>The Central Dogma</vt:lpstr>
      <vt:lpstr>Graphical Representation of inherent bonding properties of DNA</vt:lpstr>
      <vt:lpstr>Travelling Salesman Problem</vt:lpstr>
      <vt:lpstr>Travelling Salesman Problem</vt:lpstr>
      <vt:lpstr>Example:</vt:lpstr>
      <vt:lpstr>Travelling Salesman Problem</vt:lpstr>
      <vt:lpstr>How it works? </vt:lpstr>
      <vt:lpstr>How it works? </vt:lpstr>
      <vt:lpstr>How it works? </vt:lpstr>
      <vt:lpstr>Potential Advantages of a DNA Computer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Computing </dc:title>
  <dc:creator>Potapov</dc:creator>
  <cp:lastModifiedBy>Alexey Science</cp:lastModifiedBy>
  <cp:revision>12</cp:revision>
  <dcterms:created xsi:type="dcterms:W3CDTF">2008-04-20T12:52:24Z</dcterms:created>
  <dcterms:modified xsi:type="dcterms:W3CDTF">2012-04-09T00:40:13Z</dcterms:modified>
</cp:coreProperties>
</file>