
<file path=[Content_Types].xml><?xml version="1.0" encoding="utf-8"?>
<Types xmlns="http://schemas.openxmlformats.org/package/2006/content-types">
  <Default Extension="rels" ContentType="application/vnd.openxmlformats-package.relationships+xml"/>
  <Default Extension="jpg" ContentType="image/jpeg"/>
  <Default Extension="xml" ContentType="application/xml"/>
  <Default Extension="jpeg" ContentType="image/jpeg"/>
  <Default Extension="vml" ContentType="application/vnd.openxmlformats-officedocument.vmlDrawing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0" r:id="rId2"/>
    <p:sldId id="260" r:id="rId3"/>
    <p:sldId id="272" r:id="rId4"/>
    <p:sldId id="277" r:id="rId5"/>
    <p:sldId id="282" r:id="rId6"/>
    <p:sldId id="278" r:id="rId7"/>
    <p:sldId id="279" r:id="rId8"/>
    <p:sldId id="280" r:id="rId9"/>
    <p:sldId id="285" r:id="rId10"/>
    <p:sldId id="286" r:id="rId11"/>
    <p:sldId id="287" r:id="rId12"/>
    <p:sldId id="288" r:id="rId13"/>
    <p:sldId id="289" r:id="rId14"/>
    <p:sldId id="291" r:id="rId15"/>
    <p:sldId id="273" r:id="rId16"/>
    <p:sldId id="274" r:id="rId17"/>
    <p:sldId id="262" r:id="rId18"/>
    <p:sldId id="275" r:id="rId19"/>
    <p:sldId id="281" r:id="rId20"/>
    <p:sldId id="283" r:id="rId21"/>
    <p:sldId id="284" r:id="rId22"/>
    <p:sldId id="26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3E"/>
    <a:srgbClr val="A424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01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6D7BDA68-9472-3044-9CA5-F8406097713E}" type="datetimeFigureOut">
              <a:rPr lang="en-US"/>
              <a:pPr>
                <a:defRPr/>
              </a:pPr>
              <a:t>4/26/12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B109DF4B-D36F-6A45-BCF9-D6790C473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68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1D2310-B3E2-1E46-81D2-07EA603C0A2C}" type="slidenum">
              <a:rPr lang="en-GB" sz="1200">
                <a:latin typeface="Calibri" charset="0"/>
              </a:rPr>
              <a:pPr eaLnBrk="1" hangingPunct="1"/>
              <a:t>2</a:t>
            </a:fld>
            <a:endParaRPr lang="en-GB" sz="1200">
              <a:latin typeface="Calibri" charset="0"/>
            </a:endParaRPr>
          </a:p>
        </p:txBody>
      </p:sp>
      <p:sp>
        <p:nvSpPr>
          <p:cNvPr id="3993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40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21FC11-8BA0-4049-AB09-8F994137659C}" type="slidenum">
              <a:rPr lang="en-GB" sz="1200">
                <a:latin typeface="Calibri" charset="0"/>
              </a:rPr>
              <a:pPr eaLnBrk="1" hangingPunct="1"/>
              <a:t>17</a:t>
            </a:fld>
            <a:endParaRPr lang="en-GB" sz="1200">
              <a:latin typeface="Calibri" charset="0"/>
            </a:endParaRPr>
          </a:p>
        </p:txBody>
      </p:sp>
      <p:sp>
        <p:nvSpPr>
          <p:cNvPr id="48131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2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DF12BFD-6733-E147-A241-F53563095CD4}" type="slidenum">
              <a:rPr lang="en-GB" sz="1200">
                <a:latin typeface="Calibri" charset="0"/>
              </a:rPr>
              <a:pPr algn="r" eaLnBrk="1" hangingPunct="1"/>
              <a:t>18</a:t>
            </a:fld>
            <a:endParaRPr lang="en-GB" sz="1200">
              <a:latin typeface="Calibri" charset="0"/>
            </a:endParaRPr>
          </a:p>
        </p:txBody>
      </p:sp>
      <p:sp>
        <p:nvSpPr>
          <p:cNvPr id="5017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80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A4C0C2-084D-4047-A18D-8FEB3738C2A0}" type="slidenum">
              <a:rPr lang="en-GB" sz="1200">
                <a:latin typeface="Calibri" charset="0"/>
              </a:rPr>
              <a:pPr eaLnBrk="1" hangingPunct="1"/>
              <a:t>22</a:t>
            </a:fld>
            <a:endParaRPr lang="en-GB" sz="1200">
              <a:latin typeface="Calibri" charset="0"/>
            </a:endParaRPr>
          </a:p>
        </p:txBody>
      </p:sp>
      <p:sp>
        <p:nvSpPr>
          <p:cNvPr id="68611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2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4BF78EAA-31C5-F044-8A87-FE382CA6DCD0}" type="slidenum">
              <a:rPr lang="en-GB" sz="1200">
                <a:latin typeface="Calibri" charset="0"/>
              </a:rPr>
              <a:pPr algn="r" eaLnBrk="1" hangingPunct="1"/>
              <a:t>3</a:t>
            </a:fld>
            <a:endParaRPr lang="en-GB" sz="1200">
              <a:latin typeface="Calibri" charset="0"/>
            </a:endParaRPr>
          </a:p>
        </p:txBody>
      </p:sp>
      <p:sp>
        <p:nvSpPr>
          <p:cNvPr id="41987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8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643DAFB-D174-EB4B-A125-D1BA37095B1A}" type="slidenum">
              <a:rPr lang="en-GB" sz="1200">
                <a:latin typeface="Calibri" charset="0"/>
              </a:rPr>
              <a:pPr algn="r" eaLnBrk="1" hangingPunct="1"/>
              <a:t>4</a:t>
            </a:fld>
            <a:endParaRPr lang="en-GB" sz="1200">
              <a:latin typeface="Calibri" charset="0"/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1179513" y="685800"/>
            <a:ext cx="450056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sp>
        <p:nvSpPr>
          <p:cNvPr id="52228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6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601" tIns="45630" rIns="91601" bIns="45630" anchor="b"/>
          <a:lstStyle>
            <a:lvl1pPr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DA378EAC-D341-9C40-B777-F082CD64500E}" type="slidenum">
              <a:rPr lang="en-GB" sz="1200">
                <a:solidFill>
                  <a:srgbClr val="000000"/>
                </a:solidFill>
                <a:latin typeface="Calibri" charset="0"/>
              </a:rPr>
              <a:pPr algn="r" eaLnBrk="1" hangingPunct="1"/>
              <a:t>4</a:t>
            </a:fld>
            <a:endParaRPr lang="en-GB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4F0EE555-BE67-4441-917A-8D5ED9B9A3B2}" type="slidenum">
              <a:rPr lang="en-GB" sz="1200">
                <a:latin typeface="Calibri" charset="0"/>
              </a:rPr>
              <a:pPr algn="r" eaLnBrk="1" hangingPunct="1"/>
              <a:t>5</a:t>
            </a:fld>
            <a:endParaRPr lang="en-GB" sz="1200">
              <a:latin typeface="Calibri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179513" y="685800"/>
            <a:ext cx="450056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sp>
        <p:nvSpPr>
          <p:cNvPr id="54276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6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427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601" tIns="45630" rIns="91601" bIns="45630" anchor="b"/>
          <a:lstStyle>
            <a:lvl1pPr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190A3EE7-49F0-ED49-BA91-9F7D2168E656}" type="slidenum">
              <a:rPr lang="en-GB" sz="1200">
                <a:solidFill>
                  <a:srgbClr val="000000"/>
                </a:solidFill>
                <a:latin typeface="Calibri" charset="0"/>
              </a:rPr>
              <a:pPr algn="r" eaLnBrk="1" hangingPunct="1"/>
              <a:t>5</a:t>
            </a:fld>
            <a:endParaRPr lang="en-GB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996FECB-0605-DC45-85BD-F6ABE66CC3FB}" type="slidenum">
              <a:rPr lang="en-GB" sz="1200">
                <a:latin typeface="Calibri" charset="0"/>
              </a:rPr>
              <a:pPr algn="r" eaLnBrk="1" hangingPunct="1"/>
              <a:t>6</a:t>
            </a:fld>
            <a:endParaRPr lang="en-GB" sz="1200">
              <a:latin typeface="Calibri" charset="0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179513" y="685800"/>
            <a:ext cx="450056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sp>
        <p:nvSpPr>
          <p:cNvPr id="56324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6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632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601" tIns="45630" rIns="91601" bIns="45630" anchor="b"/>
          <a:lstStyle>
            <a:lvl1pPr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2CF5A51-46D2-8C4A-9C1F-913947CDAEEB}" type="slidenum">
              <a:rPr lang="en-GB" sz="1200">
                <a:solidFill>
                  <a:srgbClr val="000000"/>
                </a:solidFill>
                <a:latin typeface="Calibri" charset="0"/>
              </a:rPr>
              <a:pPr algn="r" eaLnBrk="1" hangingPunct="1"/>
              <a:t>6</a:t>
            </a:fld>
            <a:endParaRPr lang="en-GB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170DCF0-0F4A-AA4A-86F9-DF7D9347350C}" type="slidenum">
              <a:rPr lang="en-GB" sz="1200">
                <a:latin typeface="Calibri" charset="0"/>
              </a:rPr>
              <a:pPr algn="r" eaLnBrk="1" hangingPunct="1"/>
              <a:t>7</a:t>
            </a:fld>
            <a:endParaRPr lang="en-GB" sz="1200">
              <a:latin typeface="Calibri" charset="0"/>
            </a:endParaRPr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1179513" y="685800"/>
            <a:ext cx="450056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sp>
        <p:nvSpPr>
          <p:cNvPr id="58372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6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837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601" tIns="45630" rIns="91601" bIns="45630" anchor="b"/>
          <a:lstStyle>
            <a:lvl1pPr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6B76EE82-C784-5A4A-A835-8251B05E7BFD}" type="slidenum">
              <a:rPr lang="en-GB" sz="1200">
                <a:solidFill>
                  <a:srgbClr val="000000"/>
                </a:solidFill>
                <a:latin typeface="Calibri" charset="0"/>
              </a:rPr>
              <a:pPr algn="r" eaLnBrk="1" hangingPunct="1"/>
              <a:t>7</a:t>
            </a:fld>
            <a:endParaRPr lang="en-GB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64B94CB-7149-FB48-B4A5-97B8A0A28529}" type="slidenum">
              <a:rPr lang="en-GB" sz="1200">
                <a:latin typeface="Calibri" charset="0"/>
              </a:rPr>
              <a:pPr algn="r" eaLnBrk="1" hangingPunct="1"/>
              <a:t>8</a:t>
            </a:fld>
            <a:endParaRPr lang="en-GB" sz="1200">
              <a:latin typeface="Calibri" charset="0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1179513" y="685800"/>
            <a:ext cx="450056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sp>
        <p:nvSpPr>
          <p:cNvPr id="60420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6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601" tIns="45630" rIns="91601" bIns="45630" anchor="b"/>
          <a:lstStyle>
            <a:lvl1pPr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63600" algn="l"/>
                <a:tab pos="1728788" algn="l"/>
                <a:tab pos="2593975" algn="l"/>
                <a:tab pos="3459163" algn="l"/>
                <a:tab pos="4324350" algn="l"/>
                <a:tab pos="5189538" algn="l"/>
                <a:tab pos="6053138" algn="l"/>
                <a:tab pos="6918325" algn="l"/>
                <a:tab pos="7783513" algn="l"/>
                <a:tab pos="8648700" algn="l"/>
                <a:tab pos="95138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84B157AC-DBBC-DD4D-850C-7CEC38FF693C}" type="slidenum">
              <a:rPr lang="en-GB" sz="1200">
                <a:solidFill>
                  <a:srgbClr val="000000"/>
                </a:solidFill>
                <a:latin typeface="Calibri" charset="0"/>
              </a:rPr>
              <a:pPr algn="r" eaLnBrk="1" hangingPunct="1"/>
              <a:t>8</a:t>
            </a:fld>
            <a:endParaRPr lang="en-GB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0A1C099A-4AFE-ED4E-A50E-92A5282AE965}" type="slidenum">
              <a:rPr lang="en-GB" sz="1200">
                <a:latin typeface="Calibri" charset="0"/>
              </a:rPr>
              <a:pPr algn="r" eaLnBrk="1" hangingPunct="1"/>
              <a:t>15</a:t>
            </a:fld>
            <a:endParaRPr lang="en-GB" sz="1200">
              <a:latin typeface="Calibri" charset="0"/>
            </a:endParaRPr>
          </a:p>
        </p:txBody>
      </p:sp>
      <p:sp>
        <p:nvSpPr>
          <p:cNvPr id="44035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B1369F6-7748-EB42-94F3-CEFA4CC51ABA}" type="slidenum">
              <a:rPr lang="en-GB" sz="1200">
                <a:latin typeface="Calibri" charset="0"/>
              </a:rPr>
              <a:pPr algn="r" eaLnBrk="1" hangingPunct="1"/>
              <a:t>16</a:t>
            </a:fld>
            <a:endParaRPr lang="en-GB" sz="1200">
              <a:latin typeface="Calibri" charset="0"/>
            </a:endParaRPr>
          </a:p>
        </p:txBody>
      </p:sp>
      <p:sp>
        <p:nvSpPr>
          <p:cNvPr id="46083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4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F8A2B-1C18-5D4B-9B4D-1A9471BFED6F}" type="datetimeFigureOut">
              <a:rPr lang="en-US"/>
              <a:pPr>
                <a:defRPr/>
              </a:pPr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60F6F-164E-0B42-A867-C17D89A48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6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FC22D-E5F6-C245-AA4B-0DC2E8A23E62}" type="datetimeFigureOut">
              <a:rPr lang="en-US"/>
              <a:pPr>
                <a:defRPr/>
              </a:pPr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4309A-C61A-8F44-A648-523DB1248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5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80CD-C923-494C-8EE7-23FD4EBE6283}" type="datetimeFigureOut">
              <a:rPr lang="en-US"/>
              <a:pPr>
                <a:defRPr/>
              </a:pPr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B94B5-EA30-1946-9C62-0E2934638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2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63BDB-61E3-6C43-A19C-88613683A1E0}" type="datetimeFigureOut">
              <a:rPr lang="en-US"/>
              <a:pPr>
                <a:defRPr/>
              </a:pPr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47451-3A57-D947-B75A-D838C55EA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7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41F32-50ED-5F49-9270-8849B99604C7}" type="datetimeFigureOut">
              <a:rPr lang="en-US"/>
              <a:pPr>
                <a:defRPr/>
              </a:pPr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278E-A588-D54C-8AD7-D3328C78C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7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DE7E0-9A61-7E4C-BBA1-598C4ABF3986}" type="datetimeFigureOut">
              <a:rPr lang="en-US"/>
              <a:pPr>
                <a:defRPr/>
              </a:pPr>
              <a:t>4/26/12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97BEA-7678-1943-A873-A70A3125C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2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4994D-9797-D04B-8329-C07D38B2101C}" type="datetimeFigureOut">
              <a:rPr lang="en-US"/>
              <a:pPr>
                <a:defRPr/>
              </a:pPr>
              <a:t>4/26/12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EAD5F-375B-FA4C-ADFA-F1530C68E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14DDB-CA58-9C49-8D5B-10C20280FF28}" type="datetimeFigureOut">
              <a:rPr lang="en-US"/>
              <a:pPr>
                <a:defRPr/>
              </a:pPr>
              <a:t>4/26/12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5D751-3D69-D74E-B134-B7A967E31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DC3DC-0376-4045-B19B-F11400D4D575}" type="datetimeFigureOut">
              <a:rPr lang="en-US"/>
              <a:pPr>
                <a:defRPr/>
              </a:pPr>
              <a:t>4/26/12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34AE7-0683-F843-98F2-8C3EEBB7C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37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FEFB6-D936-CF46-8C7E-F1179FC9A4D8}" type="datetimeFigureOut">
              <a:rPr lang="en-US"/>
              <a:pPr>
                <a:defRPr/>
              </a:pPr>
              <a:t>4/26/12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CD99-1765-334D-BC13-B47CCF95B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6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43EA8-D9BB-0D4A-B288-0C53475D4A99}" type="datetimeFigureOut">
              <a:rPr lang="en-US"/>
              <a:pPr>
                <a:defRPr/>
              </a:pPr>
              <a:t>4/26/12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F07E7-0765-AF4C-8631-01745FF61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9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D7C0C7F-4F17-CC4A-8058-D4571ADB1DF8}" type="datetimeFigureOut">
              <a:rPr lang="en-US"/>
              <a:pPr>
                <a:defRPr/>
              </a:pPr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FF2AD3F9-2806-9349-85C4-1DB12EE6A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5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057400"/>
            <a:ext cx="7315200" cy="3429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WASI test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Quiz or HW?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Your stage 2 reports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Individual activity points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743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381000"/>
            <a:ext cx="6858000" cy="584776"/>
          </a:xfrm>
          <a:prstGeom prst="rect">
            <a:avLst/>
          </a:prstGeom>
          <a:noFill/>
          <a:ln w="5715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seven bridges of Konigsberg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56272" y="5867400"/>
            <a:ext cx="79862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you pass all 7 only once and come back to the same</a:t>
            </a:r>
          </a:p>
          <a:p>
            <a:r>
              <a:rPr lang="en-US" dirty="0"/>
              <a:t>l</a:t>
            </a:r>
            <a:r>
              <a:rPr lang="en-US" dirty="0" smtClean="0"/>
              <a:t>and  mass (A, B, C or D)?  </a:t>
            </a:r>
            <a:endParaRPr lang="en-US" dirty="0"/>
          </a:p>
        </p:txBody>
      </p:sp>
      <p:pic>
        <p:nvPicPr>
          <p:cNvPr id="4" name="Picture 3" descr="7_brid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95400"/>
            <a:ext cx="5715000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5800" y="4724400"/>
            <a:ext cx="453970" cy="5847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057400"/>
            <a:ext cx="458379" cy="5847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3352800"/>
            <a:ext cx="481021" cy="5847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3352800"/>
            <a:ext cx="481021" cy="5847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07274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381000"/>
            <a:ext cx="6858000" cy="584776"/>
          </a:xfrm>
          <a:prstGeom prst="rect">
            <a:avLst/>
          </a:prstGeom>
          <a:noFill/>
          <a:ln w="5715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seven bridges of Konigsberg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5867400"/>
            <a:ext cx="8190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you start and and at the same vertex, traversing every </a:t>
            </a:r>
            <a:br>
              <a:rPr lang="en-US" dirty="0" smtClean="0"/>
            </a:br>
            <a:r>
              <a:rPr lang="en-US" dirty="0" smtClean="0"/>
              <a:t>edge only once?   </a:t>
            </a:r>
            <a:endParaRPr lang="en-US" dirty="0"/>
          </a:p>
        </p:txBody>
      </p:sp>
      <p:pic>
        <p:nvPicPr>
          <p:cNvPr id="2" name="Picture 1" descr="Konigsburg_grap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76400"/>
            <a:ext cx="4622800" cy="36982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22830" y="5358824"/>
            <a:ext cx="453970" cy="5847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3352800"/>
            <a:ext cx="481021" cy="5847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3830" y="1524000"/>
            <a:ext cx="458379" cy="5847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7430" y="3200400"/>
            <a:ext cx="481021" cy="5847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38069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4800"/>
            <a:ext cx="9372600" cy="1446550"/>
          </a:xfrm>
          <a:prstGeom prst="rect">
            <a:avLst/>
          </a:prstGeom>
          <a:noFill/>
          <a:ln w="5715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Each vertex has k=3 edges, incoming (+1)  or outgoing (-1).  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867400"/>
            <a:ext cx="7960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at A.  Return to A.  Number of people at D is 0 in the</a:t>
            </a:r>
            <a:br>
              <a:rPr lang="en-US" dirty="0" smtClean="0"/>
            </a:br>
            <a:r>
              <a:rPr lang="en-US" dirty="0" smtClean="0"/>
              <a:t>beginning and end = invariant.   Can not be 0 for k = odd.</a:t>
            </a:r>
            <a:endParaRPr lang="en-US" dirty="0"/>
          </a:p>
        </p:txBody>
      </p:sp>
      <p:pic>
        <p:nvPicPr>
          <p:cNvPr id="2" name="Picture 1" descr="Konigsburg_grap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76400"/>
            <a:ext cx="4622800" cy="36982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22830" y="5358824"/>
            <a:ext cx="453970" cy="5847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3352800"/>
            <a:ext cx="481021" cy="5847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3830" y="1524000"/>
            <a:ext cx="458379" cy="5847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7430" y="3200400"/>
            <a:ext cx="481021" cy="5847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486400" y="3733800"/>
            <a:ext cx="838200" cy="609600"/>
          </a:xfrm>
          <a:prstGeom prst="straightConnector1">
            <a:avLst/>
          </a:prstGeom>
          <a:ln w="5715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486400" y="2667000"/>
            <a:ext cx="914400" cy="762000"/>
          </a:xfrm>
          <a:prstGeom prst="straightConnector1">
            <a:avLst/>
          </a:prstGeom>
          <a:ln w="5715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34000" y="3505200"/>
            <a:ext cx="1143000" cy="0"/>
          </a:xfrm>
          <a:prstGeom prst="straightConnector1">
            <a:avLst/>
          </a:prstGeom>
          <a:ln w="5715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273307"/>
              </p:ext>
            </p:extLst>
          </p:nvPr>
        </p:nvGraphicFramePr>
        <p:xfrm>
          <a:off x="5715000" y="762000"/>
          <a:ext cx="333798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1054100" imgH="457200" progId="Equation.3">
                  <p:embed/>
                </p:oleObj>
              </mc:Choice>
              <mc:Fallback>
                <p:oleObj name="Equation" r:id="rId4" imgW="10541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762000"/>
                        <a:ext cx="3337983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39934" y="3957935"/>
            <a:ext cx="148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6600"/>
                </a:solidFill>
              </a:rPr>
              <a:t>I</a:t>
            </a:r>
            <a:r>
              <a:rPr lang="en-US" sz="3600" baseline="-25000" dirty="0" smtClean="0">
                <a:solidFill>
                  <a:srgbClr val="FF6600"/>
                </a:solidFill>
              </a:rPr>
              <a:t>1 </a:t>
            </a:r>
            <a:r>
              <a:rPr lang="en-US" sz="3600" dirty="0" smtClean="0">
                <a:solidFill>
                  <a:srgbClr val="FF6600"/>
                </a:solidFill>
              </a:rPr>
              <a:t>= +1 </a:t>
            </a:r>
            <a:endParaRPr lang="en-US" sz="3600" dirty="0">
              <a:solidFill>
                <a:srgbClr val="FF66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91200" y="2249269"/>
            <a:ext cx="1377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6600"/>
                </a:solidFill>
              </a:rPr>
              <a:t>I</a:t>
            </a:r>
            <a:r>
              <a:rPr lang="en-US" sz="3600" baseline="-25000" dirty="0" smtClean="0">
                <a:solidFill>
                  <a:srgbClr val="FF6600"/>
                </a:solidFill>
              </a:rPr>
              <a:t>3 </a:t>
            </a:r>
            <a:r>
              <a:rPr lang="en-US" sz="3600" dirty="0">
                <a:solidFill>
                  <a:srgbClr val="FF6600"/>
                </a:solidFill>
              </a:rPr>
              <a:t>= </a:t>
            </a:r>
            <a:r>
              <a:rPr lang="en-US" sz="3600" dirty="0" smtClean="0">
                <a:solidFill>
                  <a:srgbClr val="FF6600"/>
                </a:solidFill>
              </a:rPr>
              <a:t>-1 </a:t>
            </a:r>
            <a:endParaRPr lang="en-US" sz="3600" dirty="0">
              <a:solidFill>
                <a:srgbClr val="FF66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43400" y="2858869"/>
            <a:ext cx="14938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6600"/>
                </a:solidFill>
              </a:rPr>
              <a:t>I</a:t>
            </a:r>
            <a:r>
              <a:rPr lang="en-US" sz="3600" baseline="-25000" dirty="0" smtClean="0">
                <a:solidFill>
                  <a:srgbClr val="FF6600"/>
                </a:solidFill>
              </a:rPr>
              <a:t>2 </a:t>
            </a:r>
            <a:r>
              <a:rPr lang="en-US" sz="3600" dirty="0">
                <a:solidFill>
                  <a:srgbClr val="FF6600"/>
                </a:solidFill>
              </a:rPr>
              <a:t>= +1 </a:t>
            </a:r>
          </a:p>
        </p:txBody>
      </p:sp>
    </p:spTree>
    <p:extLst>
      <p:ext uri="{BB962C8B-B14F-4D97-AF65-F5344CB8AC3E}">
        <p14:creationId xmlns:p14="http://schemas.microsoft.com/office/powerpoint/2010/main" val="3397895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381000"/>
            <a:ext cx="6858000" cy="1077218"/>
          </a:xfrm>
          <a:prstGeom prst="rect">
            <a:avLst/>
          </a:prstGeom>
          <a:noFill/>
          <a:ln w="5715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seven bridges of Konigsberg = </a:t>
            </a:r>
          </a:p>
          <a:p>
            <a:r>
              <a:rPr lang="en-US" sz="3200" dirty="0" smtClean="0"/>
              <a:t>The Birth of Graph Theory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867400"/>
            <a:ext cx="8190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you start and and at the same vertex, traversing every </a:t>
            </a:r>
            <a:br>
              <a:rPr lang="en-US" dirty="0" smtClean="0"/>
            </a:br>
            <a:r>
              <a:rPr lang="en-US" dirty="0" smtClean="0"/>
              <a:t>edge only once?   </a:t>
            </a:r>
            <a:endParaRPr lang="en-US" dirty="0"/>
          </a:p>
        </p:txBody>
      </p:sp>
      <p:pic>
        <p:nvPicPr>
          <p:cNvPr id="2" name="Picture 1" descr="Konigsburg_grap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76400"/>
            <a:ext cx="4622800" cy="36982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22830" y="5358824"/>
            <a:ext cx="453970" cy="5847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3352800"/>
            <a:ext cx="481021" cy="5847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3830" y="1524000"/>
            <a:ext cx="458379" cy="5847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7430" y="3200400"/>
            <a:ext cx="481021" cy="58477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745414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̈bius_stri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200"/>
            <a:ext cx="9144000" cy="567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49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57200" y="4651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400">
                <a:solidFill>
                  <a:srgbClr val="000000"/>
                </a:solidFill>
                <a:latin typeface="Calibri" charset="0"/>
              </a:rPr>
              <a:t>Invariant Problem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389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700"/>
              </a:spcBef>
            </a:pPr>
            <a:r>
              <a:rPr lang="en-GB" sz="2800" dirty="0">
                <a:solidFill>
                  <a:srgbClr val="000000"/>
                </a:solidFill>
                <a:latin typeface="Calibri" charset="0"/>
              </a:rPr>
              <a:t>Let a1, a2…. an be an arbitrary arrangement  of the </a:t>
            </a:r>
            <a:br>
              <a:rPr lang="en-GB" sz="2800" dirty="0">
                <a:solidFill>
                  <a:srgbClr val="000000"/>
                </a:solidFill>
                <a:latin typeface="Calibri" charset="0"/>
              </a:rPr>
            </a:br>
            <a:r>
              <a:rPr lang="en-GB" sz="2800" dirty="0">
                <a:solidFill>
                  <a:srgbClr val="000000"/>
                </a:solidFill>
                <a:latin typeface="Calibri" charset="0"/>
              </a:rPr>
              <a:t>numbers 1,2,3… n.  Prove that, if n is odd, the </a:t>
            </a:r>
            <a:br>
              <a:rPr lang="en-GB" sz="2800" dirty="0">
                <a:solidFill>
                  <a:srgbClr val="000000"/>
                </a:solidFill>
                <a:latin typeface="Calibri" charset="0"/>
              </a:rPr>
            </a:br>
            <a:r>
              <a:rPr lang="en-GB" sz="2800" dirty="0">
                <a:solidFill>
                  <a:srgbClr val="000000"/>
                </a:solidFill>
                <a:latin typeface="Calibri" charset="0"/>
              </a:rPr>
              <a:t>product: </a:t>
            </a:r>
          </a:p>
          <a:p>
            <a:pPr eaLnBrk="1" hangingPunct="1">
              <a:spcBef>
                <a:spcPts val="700"/>
              </a:spcBef>
            </a:pPr>
            <a:r>
              <a:rPr lang="en-GB" sz="2800" dirty="0">
                <a:solidFill>
                  <a:srgbClr val="000000"/>
                </a:solidFill>
                <a:latin typeface="Calibri" charset="0"/>
              </a:rPr>
              <a:t>                     (a1 -1)(a2 -2 )… (an - n)  is an even number.</a:t>
            </a:r>
          </a:p>
          <a:p>
            <a:pPr eaLnBrk="1" hangingPunct="1">
              <a:spcBef>
                <a:spcPts val="700"/>
              </a:spcBef>
            </a:pPr>
            <a:endParaRPr lang="en-GB" sz="28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spcBef>
                <a:spcPts val="700"/>
              </a:spcBef>
            </a:pPr>
            <a:r>
              <a:rPr lang="en-GB" sz="2800" dirty="0">
                <a:solidFill>
                  <a:srgbClr val="000000"/>
                </a:solidFill>
                <a:latin typeface="Calibri" charset="0"/>
              </a:rPr>
              <a:t>Hint: products are difficult to deal with. </a:t>
            </a:r>
            <a:r>
              <a:rPr lang="en-GB" sz="2800" dirty="0" smtClean="0">
                <a:solidFill>
                  <a:srgbClr val="000000"/>
                </a:solidFill>
                <a:latin typeface="Calibri" charset="0"/>
              </a:rPr>
              <a:t>Consider sum of the terms. </a:t>
            </a:r>
            <a:endParaRPr lang="en-GB" sz="28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spcBef>
                <a:spcPts val="700"/>
              </a:spcBef>
            </a:pPr>
            <a:endParaRPr lang="en-GB" sz="2800" dirty="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457200" y="4651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400">
                <a:solidFill>
                  <a:srgbClr val="000000"/>
                </a:solidFill>
                <a:latin typeface="Calibri" charset="0"/>
              </a:rPr>
              <a:t>Invariant Problem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81000" y="1219200"/>
            <a:ext cx="82296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700"/>
              </a:spcBef>
            </a:pPr>
            <a:r>
              <a:rPr lang="en-GB" sz="2200">
                <a:solidFill>
                  <a:srgbClr val="000000"/>
                </a:solidFill>
                <a:latin typeface="Calibri" charset="0"/>
              </a:rPr>
              <a:t>Let a1, a2…. an be an arbitrary arrangement  of the </a:t>
            </a:r>
            <a:br>
              <a:rPr lang="en-GB" sz="2200">
                <a:solidFill>
                  <a:srgbClr val="000000"/>
                </a:solidFill>
                <a:latin typeface="Calibri" charset="0"/>
              </a:rPr>
            </a:br>
            <a:r>
              <a:rPr lang="en-GB" sz="2200">
                <a:solidFill>
                  <a:srgbClr val="000000"/>
                </a:solidFill>
                <a:latin typeface="Calibri" charset="0"/>
              </a:rPr>
              <a:t>numbers 1,2,3… n.  Prove that, if n is odd, the </a:t>
            </a:r>
            <a:br>
              <a:rPr lang="en-GB" sz="2200">
                <a:solidFill>
                  <a:srgbClr val="000000"/>
                </a:solidFill>
                <a:latin typeface="Calibri" charset="0"/>
              </a:rPr>
            </a:br>
            <a:r>
              <a:rPr lang="en-GB" sz="2200">
                <a:solidFill>
                  <a:srgbClr val="000000"/>
                </a:solidFill>
                <a:latin typeface="Calibri" charset="0"/>
              </a:rPr>
              <a:t>product: </a:t>
            </a:r>
          </a:p>
          <a:p>
            <a:pPr eaLnBrk="1" hangingPunct="1">
              <a:spcBef>
                <a:spcPts val="700"/>
              </a:spcBef>
            </a:pPr>
            <a:r>
              <a:rPr lang="en-GB" sz="2200">
                <a:solidFill>
                  <a:srgbClr val="000000"/>
                </a:solidFill>
                <a:latin typeface="Calibri" charset="0"/>
              </a:rPr>
              <a:t>                     (a1 -1)(a2 -2 )… (an - n)  is an even number. </a:t>
            </a:r>
          </a:p>
          <a:p>
            <a:pPr eaLnBrk="1" hangingPunct="1">
              <a:spcBef>
                <a:spcPts val="700"/>
              </a:spcBef>
            </a:pPr>
            <a:endParaRPr lang="en-GB" sz="2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0" y="2843213"/>
            <a:ext cx="8601075" cy="377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>
                <a:cs typeface="+mn-cs"/>
              </a:rPr>
              <a:t>Solution.   </a:t>
            </a:r>
            <a:br>
              <a:rPr lang="en-US" sz="2200">
                <a:cs typeface="+mn-cs"/>
              </a:rPr>
            </a:br>
            <a:r>
              <a:rPr lang="en-US" sz="2200">
                <a:cs typeface="+mn-cs"/>
              </a:rPr>
              <a:t/>
            </a:r>
            <a:br>
              <a:rPr lang="en-US" sz="2200">
                <a:cs typeface="+mn-cs"/>
              </a:rPr>
            </a:br>
            <a:r>
              <a:rPr lang="en-US" sz="2200">
                <a:cs typeface="+mn-cs"/>
              </a:rPr>
              <a:t>Step 1. Remember, products are difficult. Consider the sum of the </a:t>
            </a:r>
            <a:br>
              <a:rPr lang="en-US" sz="2200">
                <a:cs typeface="+mn-cs"/>
              </a:rPr>
            </a:br>
            <a:r>
              <a:rPr lang="en-US" sz="2200">
                <a:cs typeface="+mn-cs"/>
              </a:rPr>
              <a:t>terms. </a:t>
            </a:r>
          </a:p>
          <a:p>
            <a:pPr>
              <a:defRPr/>
            </a:pPr>
            <a:endParaRPr lang="en-US" sz="2200">
              <a:cs typeface="+mn-cs"/>
            </a:endParaRPr>
          </a:p>
          <a:p>
            <a:pPr>
              <a:defRPr/>
            </a:pPr>
            <a:r>
              <a:rPr lang="en-US" sz="2200">
                <a:cs typeface="+mn-cs"/>
              </a:rPr>
              <a:t>(a1 -1) + (a2 - 2) + … (an - n) = (a1 + a2 + … an )  -  (1 + 2 + …n) = </a:t>
            </a:r>
          </a:p>
          <a:p>
            <a:pPr>
              <a:defRPr/>
            </a:pPr>
            <a:r>
              <a:rPr lang="en-US" sz="2200">
                <a:cs typeface="+mn-cs"/>
              </a:rPr>
              <a:t>= (1 + 2 + … n) - (1 + 2 + … n)  = 0.  </a:t>
            </a:r>
          </a:p>
          <a:p>
            <a:pPr>
              <a:defRPr/>
            </a:pPr>
            <a:r>
              <a:rPr lang="en-US" sz="2200">
                <a:cs typeface="+mn-cs"/>
              </a:rPr>
              <a:t>INVARIANT (does not change with n). </a:t>
            </a:r>
            <a:br>
              <a:rPr lang="en-US" sz="2200">
                <a:cs typeface="+mn-cs"/>
              </a:rPr>
            </a:br>
            <a:r>
              <a:rPr lang="en-US" sz="2200">
                <a:cs typeface="+mn-cs"/>
              </a:rPr>
              <a:t/>
            </a:r>
            <a:br>
              <a:rPr lang="en-US" sz="2200">
                <a:cs typeface="+mn-cs"/>
              </a:rPr>
            </a:br>
            <a:r>
              <a:rPr lang="en-US" sz="2200">
                <a:cs typeface="+mn-cs"/>
              </a:rPr>
              <a:t>Step 2. A sum of an odd number of integers that is equal to </a:t>
            </a:r>
          </a:p>
          <a:p>
            <a:pPr>
              <a:defRPr/>
            </a:pPr>
            <a:r>
              <a:rPr lang="en-US" sz="2200">
                <a:cs typeface="+mn-cs"/>
              </a:rPr>
              <a:t>an even number must  contain at least one even number.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457200" y="4651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400">
                <a:solidFill>
                  <a:srgbClr val="000000"/>
                </a:solidFill>
                <a:latin typeface="Calibri" charset="0"/>
              </a:rPr>
              <a:t>Invariant Problem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700"/>
              </a:spcBef>
            </a:pPr>
            <a:r>
              <a:rPr lang="en-GB" sz="2800">
                <a:solidFill>
                  <a:srgbClr val="000000"/>
                </a:solidFill>
                <a:latin typeface="Calibri" charset="0"/>
              </a:rPr>
              <a:t>At first, a room is empty. Each minute, either one person enters or two people leave. After exactly 3</a:t>
            </a:r>
            <a:r>
              <a:rPr lang="en-GB" sz="2800" baseline="30000">
                <a:solidFill>
                  <a:srgbClr val="000000"/>
                </a:solidFill>
                <a:latin typeface="Calibri" charset="0"/>
              </a:rPr>
              <a:t>1999</a:t>
            </a:r>
            <a:r>
              <a:rPr lang="en-GB" sz="2800">
                <a:solidFill>
                  <a:srgbClr val="000000"/>
                </a:solidFill>
                <a:latin typeface="Calibri" charset="0"/>
              </a:rPr>
              <a:t> minutes, could the room contain 3</a:t>
            </a:r>
            <a:r>
              <a:rPr lang="en-GB" sz="2800" baseline="30000">
                <a:solidFill>
                  <a:srgbClr val="000000"/>
                </a:solidFill>
                <a:latin typeface="Calibri" charset="0"/>
              </a:rPr>
              <a:t>1000</a:t>
            </a:r>
            <a:r>
              <a:rPr lang="en-GB" sz="2800">
                <a:solidFill>
                  <a:srgbClr val="000000"/>
                </a:solidFill>
                <a:latin typeface="Calibri" charset="0"/>
              </a:rPr>
              <a:t> + 2 people?</a:t>
            </a:r>
          </a:p>
          <a:p>
            <a:pPr eaLnBrk="1" hangingPunct="1">
              <a:spcBef>
                <a:spcPts val="700"/>
              </a:spcBef>
            </a:pPr>
            <a:endParaRPr lang="en-GB" sz="28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457200" y="4651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400">
                <a:solidFill>
                  <a:srgbClr val="000000"/>
                </a:solidFill>
                <a:latin typeface="Calibri" charset="0"/>
              </a:rPr>
              <a:t>Invariant Problem</a:t>
            </a: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101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700"/>
              </a:spcBef>
            </a:pPr>
            <a:r>
              <a:rPr lang="en-GB" sz="2800" dirty="0">
                <a:solidFill>
                  <a:srgbClr val="000000"/>
                </a:solidFill>
                <a:latin typeface="Calibri" charset="0"/>
              </a:rPr>
              <a:t>At first, a room is empty. Each minute, either one person enters or two people leave. After exactly 3</a:t>
            </a:r>
            <a:r>
              <a:rPr lang="en-GB" sz="2800" baseline="30000" dirty="0">
                <a:solidFill>
                  <a:srgbClr val="000000"/>
                </a:solidFill>
                <a:latin typeface="Calibri" charset="0"/>
              </a:rPr>
              <a:t>1999</a:t>
            </a:r>
            <a:r>
              <a:rPr lang="en-GB" sz="2800" dirty="0">
                <a:solidFill>
                  <a:srgbClr val="000000"/>
                </a:solidFill>
                <a:latin typeface="Calibri" charset="0"/>
              </a:rPr>
              <a:t> minutes, could the room contain 3</a:t>
            </a:r>
            <a:r>
              <a:rPr lang="en-GB" sz="2800" baseline="30000" dirty="0">
                <a:solidFill>
                  <a:srgbClr val="000000"/>
                </a:solidFill>
                <a:latin typeface="Calibri" charset="0"/>
              </a:rPr>
              <a:t>1000</a:t>
            </a:r>
            <a:r>
              <a:rPr lang="en-GB" sz="2800" dirty="0">
                <a:solidFill>
                  <a:srgbClr val="000000"/>
                </a:solidFill>
                <a:latin typeface="Calibri" charset="0"/>
              </a:rPr>
              <a:t> + 2 people?</a:t>
            </a:r>
          </a:p>
          <a:p>
            <a:pPr eaLnBrk="1" hangingPunct="1">
              <a:spcBef>
                <a:spcPts val="700"/>
              </a:spcBef>
            </a:pPr>
            <a:endParaRPr lang="en-GB" sz="28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spcBef>
                <a:spcPts val="700"/>
              </a:spcBef>
            </a:pPr>
            <a:r>
              <a:rPr lang="en-GB" sz="2800" dirty="0">
                <a:solidFill>
                  <a:srgbClr val="000000"/>
                </a:solidFill>
                <a:latin typeface="Calibri" charset="0"/>
              </a:rPr>
              <a:t>If there are n people in the room at a given time, </a:t>
            </a:r>
            <a:br>
              <a:rPr lang="en-GB" sz="2800" dirty="0">
                <a:solidFill>
                  <a:srgbClr val="000000"/>
                </a:solidFill>
                <a:latin typeface="Calibri" charset="0"/>
              </a:rPr>
            </a:br>
            <a:r>
              <a:rPr lang="en-GB" sz="2800" dirty="0">
                <a:solidFill>
                  <a:srgbClr val="000000"/>
                </a:solidFill>
                <a:latin typeface="Calibri" charset="0"/>
              </a:rPr>
              <a:t>there will be either n</a:t>
            </a:r>
            <a:r>
              <a:rPr lang="en-GB" sz="2800" dirty="0" smtClean="0">
                <a:solidFill>
                  <a:srgbClr val="000000"/>
                </a:solidFill>
                <a:latin typeface="Calibri" charset="0"/>
              </a:rPr>
              <a:t>+3, n, n-3,  or n-6  after 3 minutes. In other word, the increment is a multiple of 3. Thus</a:t>
            </a:r>
            <a:r>
              <a:rPr lang="en-GB" sz="2800">
                <a:solidFill>
                  <a:srgbClr val="000000"/>
                </a:solidFill>
                <a:latin typeface="Calibri" charset="0"/>
              </a:rPr>
              <a:t>, </a:t>
            </a:r>
            <a:r>
              <a:rPr lang="en-GB" sz="2800" smtClean="0">
                <a:solidFill>
                  <a:srgbClr val="000000"/>
                </a:solidFill>
                <a:latin typeface="Calibri" charset="0"/>
              </a:rPr>
              <a:t>population </a:t>
            </a:r>
            <a:r>
              <a:rPr lang="en-GB" sz="2800" dirty="0" smtClean="0">
                <a:solidFill>
                  <a:srgbClr val="000000"/>
                </a:solidFill>
                <a:latin typeface="Calibri" charset="0"/>
              </a:rPr>
              <a:t>after 3k minute P(3k minutes) = </a:t>
            </a:r>
            <a:r>
              <a:rPr lang="en-GB" sz="2800" dirty="0">
                <a:solidFill>
                  <a:srgbClr val="000000"/>
                </a:solidFill>
                <a:latin typeface="Calibri" charset="0"/>
              </a:rPr>
              <a:t>3*N, N - integer. Since we have </a:t>
            </a:r>
            <a:r>
              <a:rPr lang="en-GB" sz="2800" dirty="0" smtClean="0">
                <a:solidFill>
                  <a:srgbClr val="000000"/>
                </a:solidFill>
                <a:latin typeface="Calibri" charset="0"/>
              </a:rPr>
              <a:t>3k = 3</a:t>
            </a:r>
            <a:r>
              <a:rPr lang="en-GB" sz="2800" dirty="0">
                <a:solidFill>
                  <a:srgbClr val="000000"/>
                </a:solidFill>
                <a:latin typeface="Calibri" charset="0"/>
              </a:rPr>
              <a:t>^</a:t>
            </a:r>
            <a:r>
              <a:rPr lang="en-GB" sz="2800" dirty="0" smtClean="0">
                <a:solidFill>
                  <a:srgbClr val="000000"/>
                </a:solidFill>
                <a:latin typeface="Calibri" charset="0"/>
              </a:rPr>
              <a:t>1999</a:t>
            </a:r>
            <a:r>
              <a:rPr lang="en-GB" sz="28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latin typeface="Calibri" charset="0"/>
              </a:rPr>
              <a:t>we </a:t>
            </a:r>
            <a:r>
              <a:rPr lang="en-GB" sz="2800" dirty="0">
                <a:solidFill>
                  <a:srgbClr val="000000"/>
                </a:solidFill>
                <a:latin typeface="Calibri" charset="0"/>
              </a:rPr>
              <a:t>CAN NOT have 3^2000 + </a:t>
            </a:r>
            <a:r>
              <a:rPr lang="en-GB" sz="2800" dirty="0" smtClean="0">
                <a:solidFill>
                  <a:srgbClr val="000000"/>
                </a:solidFill>
                <a:latin typeface="Calibri" charset="0"/>
              </a:rPr>
              <a:t>2 – not divisible by 3. </a:t>
            </a:r>
            <a:endParaRPr lang="en-GB" sz="2800" dirty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spcBef>
                <a:spcPts val="700"/>
              </a:spcBef>
            </a:pPr>
            <a:endParaRPr lang="en-GB" sz="2800" dirty="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Invariant Problem (CS)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76200" y="1198563"/>
            <a:ext cx="9361488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600" dirty="0">
                <a:cs typeface="+mn-cs"/>
              </a:rPr>
              <a:t>An image generated by a  Mars rover is  </a:t>
            </a:r>
          </a:p>
          <a:p>
            <a:pPr>
              <a:defRPr/>
            </a:pPr>
            <a:r>
              <a:rPr lang="en-US" sz="2600" dirty="0">
                <a:cs typeface="+mn-cs"/>
              </a:rPr>
              <a:t>10,000x10,000 matrix of pixels </a:t>
            </a:r>
            <a:r>
              <a:rPr lang="en-US" sz="2600" dirty="0">
                <a:latin typeface="Arial Bold" charset="0"/>
                <a:cs typeface="+mn-cs"/>
              </a:rPr>
              <a:t>A</a:t>
            </a:r>
            <a:r>
              <a:rPr lang="en-US" sz="2600" dirty="0">
                <a:cs typeface="+mn-cs"/>
              </a:rPr>
              <a:t>.  Its entries  are 0 or 1 only.   </a:t>
            </a:r>
          </a:p>
          <a:p>
            <a:pPr>
              <a:defRPr/>
            </a:pPr>
            <a:r>
              <a:rPr lang="en-US" sz="2600" dirty="0">
                <a:cs typeface="+mn-cs"/>
              </a:rPr>
              <a:t>A </a:t>
            </a:r>
            <a:r>
              <a:rPr lang="en-US" sz="2600" u="sng" dirty="0">
                <a:cs typeface="+mn-cs"/>
              </a:rPr>
              <a:t>lossless compression algorithm</a:t>
            </a:r>
            <a:r>
              <a:rPr lang="en-US" sz="2600" dirty="0">
                <a:cs typeface="+mn-cs"/>
              </a:rPr>
              <a:t> is employed that uses </a:t>
            </a:r>
          </a:p>
          <a:p>
            <a:pPr>
              <a:defRPr/>
            </a:pPr>
            <a:r>
              <a:rPr lang="en-US" sz="2600" dirty="0">
                <a:cs typeface="+mn-cs"/>
              </a:rPr>
              <a:t>a similarity transformation </a:t>
            </a:r>
            <a:r>
              <a:rPr lang="en-US" sz="3100" dirty="0">
                <a:latin typeface="Arial Bold" charset="0"/>
                <a:cs typeface="+mn-cs"/>
              </a:rPr>
              <a:t>B = SAS</a:t>
            </a:r>
            <a:r>
              <a:rPr lang="en-US" sz="3100" baseline="30000" dirty="0">
                <a:latin typeface="Arial Bold" charset="0"/>
                <a:cs typeface="+mn-cs"/>
              </a:rPr>
              <a:t>-1</a:t>
            </a:r>
            <a:r>
              <a:rPr lang="en-US" sz="2600" dirty="0">
                <a:cs typeface="+mn-cs"/>
              </a:rPr>
              <a:t>, where S is some </a:t>
            </a:r>
          </a:p>
          <a:p>
            <a:pPr>
              <a:defRPr/>
            </a:pPr>
            <a:r>
              <a:rPr lang="en-US" sz="2600" dirty="0">
                <a:cs typeface="+mn-cs"/>
              </a:rPr>
              <a:t>other </a:t>
            </a:r>
            <a:r>
              <a:rPr lang="en-US" sz="2600" dirty="0" smtClean="0">
                <a:cs typeface="+mn-cs"/>
              </a:rPr>
              <a:t>10,000x10,000 </a:t>
            </a:r>
            <a:r>
              <a:rPr lang="en-US" sz="2600" dirty="0">
                <a:cs typeface="+mn-cs"/>
              </a:rPr>
              <a:t>matrix (stored on Earth); the resulting </a:t>
            </a:r>
          </a:p>
          <a:p>
            <a:pPr>
              <a:defRPr/>
            </a:pPr>
            <a:r>
              <a:rPr lang="en-US" sz="2600" dirty="0">
                <a:cs typeface="+mn-cs"/>
              </a:rPr>
              <a:t>diagonal matrix </a:t>
            </a:r>
            <a:r>
              <a:rPr lang="en-US" sz="2600" dirty="0">
                <a:latin typeface="Arial Bold" charset="0"/>
                <a:cs typeface="+mn-cs"/>
              </a:rPr>
              <a:t>B</a:t>
            </a:r>
            <a:r>
              <a:rPr lang="en-US" sz="2600" dirty="0">
                <a:cs typeface="+mn-cs"/>
              </a:rPr>
              <a:t> is sent to Earth. Propose at least one </a:t>
            </a:r>
          </a:p>
          <a:p>
            <a:pPr>
              <a:defRPr/>
            </a:pPr>
            <a:r>
              <a:rPr lang="en-US" sz="2600" dirty="0">
                <a:cs typeface="+mn-cs"/>
              </a:rPr>
              <a:t>quick check that  tests if </a:t>
            </a:r>
            <a:r>
              <a:rPr lang="en-US" sz="2600" dirty="0">
                <a:latin typeface="Arial Bold" charset="0"/>
                <a:cs typeface="+mn-cs"/>
              </a:rPr>
              <a:t>B</a:t>
            </a:r>
            <a:r>
              <a:rPr lang="en-US" sz="2600" dirty="0">
                <a:cs typeface="+mn-cs"/>
              </a:rPr>
              <a:t> might have been corrupted </a:t>
            </a:r>
          </a:p>
          <a:p>
            <a:pPr>
              <a:defRPr/>
            </a:pPr>
            <a:r>
              <a:rPr lang="en-US" sz="2600" dirty="0">
                <a:cs typeface="+mn-cs"/>
              </a:rPr>
              <a:t>in transmission.  (Such checks are necessary conditions </a:t>
            </a:r>
          </a:p>
          <a:p>
            <a:pPr>
              <a:defRPr/>
            </a:pPr>
            <a:r>
              <a:rPr lang="en-US" sz="2600" dirty="0">
                <a:cs typeface="+mn-cs"/>
              </a:rPr>
              <a:t>that  </a:t>
            </a:r>
            <a:r>
              <a:rPr lang="en-US" sz="2600" dirty="0">
                <a:latin typeface="Arial Bold" charset="0"/>
                <a:cs typeface="+mn-cs"/>
              </a:rPr>
              <a:t>B</a:t>
            </a:r>
            <a:r>
              <a:rPr lang="en-US" sz="2600" dirty="0">
                <a:cs typeface="+mn-cs"/>
              </a:rPr>
              <a:t> is correct). </a:t>
            </a:r>
          </a:p>
          <a:p>
            <a:pPr>
              <a:defRPr/>
            </a:pPr>
            <a:r>
              <a:rPr lang="en-US" sz="2600" dirty="0">
                <a:cs typeface="+mn-cs"/>
              </a:rPr>
              <a:t> USE THE WEB TO REFRESH YOUR MATRIX ALGEBRA.  </a:t>
            </a:r>
            <a:br>
              <a:rPr lang="en-US" sz="2600" dirty="0">
                <a:cs typeface="+mn-cs"/>
              </a:rPr>
            </a:br>
            <a:r>
              <a:rPr lang="en-US" sz="2600" dirty="0"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57200" y="4651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400">
                <a:solidFill>
                  <a:srgbClr val="000000"/>
                </a:solidFill>
                <a:latin typeface="Calibri" charset="0"/>
              </a:rPr>
              <a:t>Invariants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1363" indent="-2841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en-GB" sz="3800">
                <a:solidFill>
                  <a:srgbClr val="000000"/>
                </a:solidFill>
                <a:latin typeface="Calibri" charset="0"/>
              </a:rPr>
              <a:t>An invariant is some aspect of a problem that does not change.</a:t>
            </a: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endParaRPr lang="en-GB" sz="280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endParaRPr lang="en-GB" sz="2800">
              <a:solidFill>
                <a:srgbClr val="000000"/>
              </a:solidFill>
              <a:latin typeface="Calibri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–"/>
            </a:pPr>
            <a:r>
              <a:rPr lang="en-GB" sz="3200">
                <a:solidFill>
                  <a:srgbClr val="000000"/>
                </a:solidFill>
                <a:latin typeface="Calibri" charset="0"/>
              </a:rPr>
              <a:t>Similar to symmetry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–"/>
            </a:pPr>
            <a:r>
              <a:rPr lang="en-GB" sz="3200">
                <a:solidFill>
                  <a:srgbClr val="000000"/>
                </a:solidFill>
                <a:latin typeface="Calibri" charset="0"/>
              </a:rPr>
              <a:t>Often a problem is easier to solve when you focus on the invariants</a:t>
            </a:r>
          </a:p>
          <a:p>
            <a:pPr lvl="1" eaLnBrk="1" hangingPunct="1">
              <a:spcBef>
                <a:spcPts val="600"/>
              </a:spcBef>
            </a:pPr>
            <a:endParaRPr lang="en-GB" sz="3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Invariant Problem (CS)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316913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Hint: find an invariant of the similarity transformation, </a:t>
            </a:r>
            <a:br>
              <a:rPr lang="en-US" sz="2600">
                <a:cs typeface="+mn-cs"/>
              </a:rPr>
            </a:br>
            <a:r>
              <a:rPr lang="en-US" sz="2600">
                <a:cs typeface="+mn-cs"/>
              </a:rPr>
              <a:t>a single number that does not change when you do the </a:t>
            </a:r>
            <a:br>
              <a:rPr lang="en-US" sz="2600">
                <a:cs typeface="+mn-cs"/>
              </a:rPr>
            </a:br>
            <a:r>
              <a:rPr lang="en-US" sz="2600">
                <a:cs typeface="+mn-cs"/>
              </a:rPr>
              <a:t>transformation.  Google is your friend.  </a:t>
            </a:r>
            <a:br>
              <a:rPr lang="en-US" sz="2600">
                <a:cs typeface="+mn-cs"/>
              </a:rPr>
            </a:br>
            <a:r>
              <a:rPr lang="en-US" sz="2600"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Invariant Problem (CS)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76200" y="1762125"/>
            <a:ext cx="8956298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600" dirty="0">
                <a:cs typeface="+mn-cs"/>
              </a:rPr>
              <a:t> </a:t>
            </a:r>
            <a:r>
              <a:rPr lang="en-US" sz="2600" dirty="0" err="1">
                <a:cs typeface="+mn-cs"/>
              </a:rPr>
              <a:t>det</a:t>
            </a:r>
            <a:r>
              <a:rPr lang="en-US" sz="2600" dirty="0">
                <a:cs typeface="+mn-cs"/>
              </a:rPr>
              <a:t>(</a:t>
            </a:r>
            <a:r>
              <a:rPr lang="en-US" sz="3100" dirty="0">
                <a:latin typeface="Arial Bold" charset="0"/>
                <a:cs typeface="+mn-cs"/>
              </a:rPr>
              <a:t>B) = </a:t>
            </a:r>
            <a:r>
              <a:rPr lang="en-US" sz="3100" dirty="0" err="1">
                <a:latin typeface="Arial Bold" charset="0"/>
                <a:cs typeface="+mn-cs"/>
              </a:rPr>
              <a:t>det</a:t>
            </a:r>
            <a:r>
              <a:rPr lang="en-US" sz="3100" dirty="0">
                <a:latin typeface="Arial Bold" charset="0"/>
                <a:cs typeface="+mn-cs"/>
              </a:rPr>
              <a:t> (SAS</a:t>
            </a:r>
            <a:r>
              <a:rPr lang="en-US" sz="3100" baseline="30000" dirty="0">
                <a:latin typeface="Arial Bold" charset="0"/>
                <a:cs typeface="+mn-cs"/>
              </a:rPr>
              <a:t>-1</a:t>
            </a:r>
            <a:r>
              <a:rPr lang="en-US" sz="3100" dirty="0">
                <a:latin typeface="Arial Bold" charset="0"/>
                <a:cs typeface="+mn-cs"/>
              </a:rPr>
              <a:t>) = </a:t>
            </a:r>
            <a:r>
              <a:rPr lang="en-US" sz="3100" dirty="0" err="1">
                <a:latin typeface="Arial Bold" charset="0"/>
                <a:cs typeface="+mn-cs"/>
              </a:rPr>
              <a:t>det</a:t>
            </a:r>
            <a:r>
              <a:rPr lang="en-US" sz="3100" dirty="0">
                <a:latin typeface="Arial Bold" charset="0"/>
                <a:cs typeface="+mn-cs"/>
              </a:rPr>
              <a:t> (SS</a:t>
            </a:r>
            <a:r>
              <a:rPr lang="en-US" sz="3100" baseline="30000" dirty="0">
                <a:latin typeface="Arial Bold" charset="0"/>
                <a:cs typeface="+mn-cs"/>
              </a:rPr>
              <a:t>-1 </a:t>
            </a:r>
            <a:r>
              <a:rPr lang="en-US" sz="3100" dirty="0">
                <a:latin typeface="Arial Bold" charset="0"/>
                <a:cs typeface="+mn-cs"/>
              </a:rPr>
              <a:t>A) = </a:t>
            </a:r>
            <a:r>
              <a:rPr lang="en-US" sz="3100" dirty="0" err="1">
                <a:latin typeface="Arial Bold" charset="0"/>
                <a:cs typeface="+mn-cs"/>
              </a:rPr>
              <a:t>det</a:t>
            </a:r>
            <a:r>
              <a:rPr lang="en-US" sz="3100" dirty="0">
                <a:latin typeface="Arial Bold" charset="0"/>
                <a:cs typeface="+mn-cs"/>
              </a:rPr>
              <a:t>(1xA) = </a:t>
            </a:r>
          </a:p>
          <a:p>
            <a:pPr>
              <a:defRPr/>
            </a:pPr>
            <a:r>
              <a:rPr lang="en-US" sz="3100" dirty="0" err="1">
                <a:latin typeface="Arial Bold" charset="0"/>
                <a:cs typeface="+mn-cs"/>
              </a:rPr>
              <a:t>det</a:t>
            </a:r>
            <a:r>
              <a:rPr lang="en-US" sz="3100" dirty="0">
                <a:latin typeface="Arial Bold" charset="0"/>
                <a:cs typeface="+mn-cs"/>
              </a:rPr>
              <a:t>(A). </a:t>
            </a:r>
          </a:p>
          <a:p>
            <a:pPr>
              <a:defRPr/>
            </a:pPr>
            <a:endParaRPr lang="en-US" sz="3100" dirty="0">
              <a:latin typeface="Arial Bold" charset="0"/>
              <a:cs typeface="+mn-cs"/>
            </a:endParaRPr>
          </a:p>
          <a:p>
            <a:pPr>
              <a:defRPr/>
            </a:pPr>
            <a:r>
              <a:rPr lang="en-US" sz="3100" dirty="0">
                <a:latin typeface="Arial Bold" charset="0"/>
                <a:cs typeface="+mn-cs"/>
              </a:rPr>
              <a:t>But </a:t>
            </a:r>
            <a:r>
              <a:rPr lang="en-US" sz="3100" dirty="0" err="1">
                <a:latin typeface="Arial Bold" charset="0"/>
                <a:cs typeface="+mn-cs"/>
              </a:rPr>
              <a:t>det</a:t>
            </a:r>
            <a:r>
              <a:rPr lang="en-US" sz="3100" dirty="0">
                <a:latin typeface="Arial Bold" charset="0"/>
                <a:cs typeface="+mn-cs"/>
              </a:rPr>
              <a:t>(B) is really simple, just the product of </a:t>
            </a:r>
          </a:p>
          <a:p>
            <a:pPr>
              <a:defRPr/>
            </a:pPr>
            <a:r>
              <a:rPr lang="en-US" sz="3100" dirty="0">
                <a:latin typeface="Arial Bold" charset="0"/>
                <a:cs typeface="+mn-cs"/>
              </a:rPr>
              <a:t>its diagonal elements (all others are zero). </a:t>
            </a:r>
            <a:br>
              <a:rPr lang="en-US" sz="3100" dirty="0">
                <a:latin typeface="Arial Bold" charset="0"/>
                <a:cs typeface="+mn-cs"/>
              </a:rPr>
            </a:br>
            <a:r>
              <a:rPr lang="en-US" sz="3100" dirty="0">
                <a:latin typeface="Arial Bold" charset="0"/>
                <a:cs typeface="+mn-cs"/>
              </a:rPr>
              <a:t>Since original A had only integer entries, </a:t>
            </a:r>
            <a:r>
              <a:rPr lang="en-US" sz="3100" dirty="0" err="1">
                <a:latin typeface="Arial Bold" charset="0"/>
                <a:cs typeface="+mn-cs"/>
              </a:rPr>
              <a:t>det</a:t>
            </a:r>
            <a:r>
              <a:rPr lang="en-US" sz="3100" dirty="0">
                <a:latin typeface="Arial Bold" charset="0"/>
                <a:cs typeface="+mn-cs"/>
              </a:rPr>
              <a:t>(A) </a:t>
            </a:r>
            <a:br>
              <a:rPr lang="en-US" sz="3100" dirty="0">
                <a:latin typeface="Arial Bold" charset="0"/>
                <a:cs typeface="+mn-cs"/>
              </a:rPr>
            </a:br>
            <a:r>
              <a:rPr lang="en-US" sz="3100" dirty="0">
                <a:latin typeface="Arial Bold" charset="0"/>
                <a:cs typeface="+mn-cs"/>
              </a:rPr>
              <a:t>must be an integer, and so must be </a:t>
            </a:r>
            <a:r>
              <a:rPr lang="en-US" sz="3100" dirty="0" err="1">
                <a:latin typeface="Arial Bold" charset="0"/>
                <a:cs typeface="+mn-cs"/>
              </a:rPr>
              <a:t>det</a:t>
            </a:r>
            <a:r>
              <a:rPr lang="en-US" sz="3100" dirty="0">
                <a:latin typeface="Arial Bold" charset="0"/>
                <a:cs typeface="+mn-cs"/>
              </a:rPr>
              <a:t>(B). </a:t>
            </a:r>
            <a:r>
              <a:rPr lang="en-US" sz="2000" dirty="0" smtClean="0">
                <a:latin typeface="Arial Bold" charset="0"/>
                <a:cs typeface="+mn-cs"/>
              </a:rPr>
              <a:t>Although</a:t>
            </a:r>
          </a:p>
          <a:p>
            <a:pPr>
              <a:defRPr/>
            </a:pPr>
            <a:r>
              <a:rPr lang="en-US" sz="2000" dirty="0">
                <a:latin typeface="Arial Bold" charset="0"/>
                <a:cs typeface="+mn-cs"/>
              </a:rPr>
              <a:t>t</a:t>
            </a:r>
            <a:r>
              <a:rPr lang="en-US" sz="2000" dirty="0" smtClean="0">
                <a:latin typeface="Arial Bold" charset="0"/>
                <a:cs typeface="+mn-cs"/>
              </a:rPr>
              <a:t>he problem did not specify it, if you could send that integer from Mars </a:t>
            </a:r>
          </a:p>
          <a:p>
            <a:pPr>
              <a:defRPr/>
            </a:pPr>
            <a:r>
              <a:rPr lang="en-US" sz="2000" dirty="0" smtClean="0">
                <a:latin typeface="Arial Bold" charset="0"/>
                <a:cs typeface="+mn-cs"/>
              </a:rPr>
              <a:t>along with the main data package, that would be an even more precise check. </a:t>
            </a:r>
            <a:endParaRPr lang="en-US" sz="3100" dirty="0">
              <a:latin typeface="Arial Bold" charset="0"/>
              <a:cs typeface="+mn-cs"/>
            </a:endParaRPr>
          </a:p>
          <a:p>
            <a:pPr>
              <a:defRPr/>
            </a:pPr>
            <a:r>
              <a:rPr lang="en-US" sz="2600" dirty="0"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457200" y="4651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400">
                <a:solidFill>
                  <a:srgbClr val="000000"/>
                </a:solidFill>
                <a:latin typeface="Calibri" charset="0"/>
              </a:rPr>
              <a:t>Invariant Problem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700"/>
              </a:spcBef>
            </a:pPr>
            <a:r>
              <a:rPr lang="en-GB" sz="2800">
                <a:solidFill>
                  <a:srgbClr val="000000"/>
                </a:solidFill>
                <a:latin typeface="Calibri" charset="0"/>
              </a:rPr>
              <a:t>If 127 people play in a singles tennis tournament, prove that at the end of the tournament, the number of people who have played an odd number of games is even.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57200" y="4651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400">
                <a:solidFill>
                  <a:srgbClr val="000000"/>
                </a:solidFill>
                <a:latin typeface="Calibri" charset="0"/>
              </a:rPr>
              <a:t>Invariants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en-GB" sz="3800">
                <a:solidFill>
                  <a:srgbClr val="000000"/>
                </a:solidFill>
                <a:latin typeface="Calibri" charset="0"/>
              </a:rPr>
              <a:t>An invariant is some aspect of a problem that does not change.</a:t>
            </a: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endParaRPr lang="en-GB" sz="280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en-GB" sz="2800">
                <a:solidFill>
                  <a:srgbClr val="000000"/>
                </a:solidFill>
                <a:latin typeface="Calibri" charset="0"/>
              </a:rPr>
              <a:t>Simplest example:  PARITY. </a:t>
            </a: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en-GB" sz="2800">
                <a:solidFill>
                  <a:srgbClr val="000000"/>
                </a:solidFill>
                <a:latin typeface="Calibri" charset="0"/>
              </a:rPr>
              <a:t>The parity of a sum of integers is odd, if and only if</a:t>
            </a:r>
            <a:br>
              <a:rPr lang="en-GB" sz="2800">
                <a:solidFill>
                  <a:srgbClr val="000000"/>
                </a:solidFill>
                <a:latin typeface="Calibri" charset="0"/>
              </a:rPr>
            </a:br>
            <a:r>
              <a:rPr lang="en-GB" sz="2800">
                <a:solidFill>
                  <a:srgbClr val="000000"/>
                </a:solidFill>
                <a:latin typeface="Calibri" charset="0"/>
              </a:rPr>
              <a:t>the number of odd elements is odd. </a:t>
            </a: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en-GB" sz="2800">
                <a:solidFill>
                  <a:srgbClr val="000000"/>
                </a:solidFill>
                <a:latin typeface="Calibri" charset="0"/>
              </a:rPr>
              <a:t>The parity of a product of a set of integers is odd if </a:t>
            </a:r>
            <a:br>
              <a:rPr lang="en-GB" sz="2800">
                <a:solidFill>
                  <a:srgbClr val="000000"/>
                </a:solidFill>
                <a:latin typeface="Calibri" charset="0"/>
              </a:rPr>
            </a:br>
            <a:r>
              <a:rPr lang="en-GB" sz="2800">
                <a:solidFill>
                  <a:srgbClr val="000000"/>
                </a:solidFill>
                <a:latin typeface="Calibri" charset="0"/>
              </a:rPr>
              <a:t>and only if  …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457200" y="4651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400">
                <a:solidFill>
                  <a:srgbClr val="000000"/>
                </a:solidFill>
                <a:latin typeface="Calibri" charset="0"/>
              </a:rPr>
              <a:t>Chessboard Problem</a:t>
            </a:r>
          </a:p>
        </p:txBody>
      </p:sp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3200400" y="2209800"/>
            <a:ext cx="2436813" cy="2436813"/>
            <a:chOff x="2016" y="1392"/>
            <a:chExt cx="1535" cy="1535"/>
          </a:xfrm>
        </p:grpSpPr>
        <p:grpSp>
          <p:nvGrpSpPr>
            <p:cNvPr id="51209" name="Group 3"/>
            <p:cNvGrpSpPr>
              <a:grpSpLocks/>
            </p:cNvGrpSpPr>
            <p:nvPr/>
          </p:nvGrpSpPr>
          <p:grpSpPr bwMode="auto">
            <a:xfrm>
              <a:off x="2016" y="1392"/>
              <a:ext cx="767" cy="383"/>
              <a:chOff x="2016" y="1392"/>
              <a:chExt cx="767" cy="383"/>
            </a:xfrm>
          </p:grpSpPr>
          <p:sp>
            <p:nvSpPr>
              <p:cNvPr id="51272" name="Rectangle 4"/>
              <p:cNvSpPr>
                <a:spLocks noChangeArrowheads="1"/>
              </p:cNvSpPr>
              <p:nvPr/>
            </p:nvSpPr>
            <p:spPr bwMode="auto">
              <a:xfrm>
                <a:off x="2208" y="1392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73" name="Rectangle 5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74" name="Rectangle 6"/>
              <p:cNvSpPr>
                <a:spLocks noChangeArrowheads="1"/>
              </p:cNvSpPr>
              <p:nvPr/>
            </p:nvSpPr>
            <p:spPr bwMode="auto">
              <a:xfrm>
                <a:off x="2208" y="1584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75" name="Rectangle 7"/>
              <p:cNvSpPr>
                <a:spLocks noChangeArrowheads="1"/>
              </p:cNvSpPr>
              <p:nvPr/>
            </p:nvSpPr>
            <p:spPr bwMode="auto">
              <a:xfrm>
                <a:off x="2016" y="1584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76" name="Rectangle 8"/>
              <p:cNvSpPr>
                <a:spLocks noChangeArrowheads="1"/>
              </p:cNvSpPr>
              <p:nvPr/>
            </p:nvSpPr>
            <p:spPr bwMode="auto">
              <a:xfrm>
                <a:off x="2400" y="1584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77" name="Rectangle 9"/>
              <p:cNvSpPr>
                <a:spLocks noChangeArrowheads="1"/>
              </p:cNvSpPr>
              <p:nvPr/>
            </p:nvSpPr>
            <p:spPr bwMode="auto">
              <a:xfrm>
                <a:off x="2592" y="1392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78" name="Rectangle 10"/>
              <p:cNvSpPr>
                <a:spLocks noChangeArrowheads="1"/>
              </p:cNvSpPr>
              <p:nvPr/>
            </p:nvSpPr>
            <p:spPr bwMode="auto">
              <a:xfrm>
                <a:off x="2592" y="1584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  <p:grpSp>
          <p:nvGrpSpPr>
            <p:cNvPr id="51210" name="Group 11"/>
            <p:cNvGrpSpPr>
              <a:grpSpLocks/>
            </p:cNvGrpSpPr>
            <p:nvPr/>
          </p:nvGrpSpPr>
          <p:grpSpPr bwMode="auto">
            <a:xfrm>
              <a:off x="2784" y="1392"/>
              <a:ext cx="767" cy="383"/>
              <a:chOff x="2784" y="1392"/>
              <a:chExt cx="767" cy="383"/>
            </a:xfrm>
          </p:grpSpPr>
          <p:sp>
            <p:nvSpPr>
              <p:cNvPr id="51264" name="Rectangle 12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65" name="Rectangle 13"/>
              <p:cNvSpPr>
                <a:spLocks noChangeArrowheads="1"/>
              </p:cNvSpPr>
              <p:nvPr/>
            </p:nvSpPr>
            <p:spPr bwMode="auto">
              <a:xfrm>
                <a:off x="3168" y="139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66" name="Rectangle 14"/>
              <p:cNvSpPr>
                <a:spLocks noChangeArrowheads="1"/>
              </p:cNvSpPr>
              <p:nvPr/>
            </p:nvSpPr>
            <p:spPr bwMode="auto">
              <a:xfrm>
                <a:off x="2976" y="1584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67" name="Rectangle 15"/>
              <p:cNvSpPr>
                <a:spLocks noChangeArrowheads="1"/>
              </p:cNvSpPr>
              <p:nvPr/>
            </p:nvSpPr>
            <p:spPr bwMode="auto">
              <a:xfrm>
                <a:off x="2784" y="1584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68" name="Rectangle 16"/>
              <p:cNvSpPr>
                <a:spLocks noChangeArrowheads="1"/>
              </p:cNvSpPr>
              <p:nvPr/>
            </p:nvSpPr>
            <p:spPr bwMode="auto">
              <a:xfrm>
                <a:off x="3168" y="1584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69" name="Rectangle 17"/>
              <p:cNvSpPr>
                <a:spLocks noChangeArrowheads="1"/>
              </p:cNvSpPr>
              <p:nvPr/>
            </p:nvSpPr>
            <p:spPr bwMode="auto">
              <a:xfrm>
                <a:off x="3360" y="1392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70" name="Rectangle 18"/>
              <p:cNvSpPr>
                <a:spLocks noChangeArrowheads="1"/>
              </p:cNvSpPr>
              <p:nvPr/>
            </p:nvSpPr>
            <p:spPr bwMode="auto">
              <a:xfrm>
                <a:off x="3360" y="1584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71" name="Rectangle 19"/>
              <p:cNvSpPr>
                <a:spLocks noChangeArrowheads="1"/>
              </p:cNvSpPr>
              <p:nvPr/>
            </p:nvSpPr>
            <p:spPr bwMode="auto">
              <a:xfrm>
                <a:off x="2784" y="139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  <p:grpSp>
          <p:nvGrpSpPr>
            <p:cNvPr id="51211" name="Group 20"/>
            <p:cNvGrpSpPr>
              <a:grpSpLocks/>
            </p:cNvGrpSpPr>
            <p:nvPr/>
          </p:nvGrpSpPr>
          <p:grpSpPr bwMode="auto">
            <a:xfrm>
              <a:off x="2016" y="1776"/>
              <a:ext cx="767" cy="383"/>
              <a:chOff x="2016" y="1776"/>
              <a:chExt cx="767" cy="383"/>
            </a:xfrm>
          </p:grpSpPr>
          <p:sp>
            <p:nvSpPr>
              <p:cNvPr id="51256" name="Rectangle 21"/>
              <p:cNvSpPr>
                <a:spLocks noChangeArrowheads="1"/>
              </p:cNvSpPr>
              <p:nvPr/>
            </p:nvSpPr>
            <p:spPr bwMode="auto">
              <a:xfrm>
                <a:off x="2208" y="1776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57" name="Rectangle 22"/>
              <p:cNvSpPr>
                <a:spLocks noChangeArrowheads="1"/>
              </p:cNvSpPr>
              <p:nvPr/>
            </p:nvSpPr>
            <p:spPr bwMode="auto">
              <a:xfrm>
                <a:off x="2400" y="177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58" name="Rectangle 23"/>
              <p:cNvSpPr>
                <a:spLocks noChangeArrowheads="1"/>
              </p:cNvSpPr>
              <p:nvPr/>
            </p:nvSpPr>
            <p:spPr bwMode="auto">
              <a:xfrm>
                <a:off x="2208" y="196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59" name="Rectangle 24"/>
              <p:cNvSpPr>
                <a:spLocks noChangeArrowheads="1"/>
              </p:cNvSpPr>
              <p:nvPr/>
            </p:nvSpPr>
            <p:spPr bwMode="auto">
              <a:xfrm>
                <a:off x="2016" y="1968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60" name="Rectangle 25"/>
              <p:cNvSpPr>
                <a:spLocks noChangeArrowheads="1"/>
              </p:cNvSpPr>
              <p:nvPr/>
            </p:nvSpPr>
            <p:spPr bwMode="auto">
              <a:xfrm>
                <a:off x="2400" y="1968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61" name="Rectangle 26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62" name="Rectangle 27"/>
              <p:cNvSpPr>
                <a:spLocks noChangeArrowheads="1"/>
              </p:cNvSpPr>
              <p:nvPr/>
            </p:nvSpPr>
            <p:spPr bwMode="auto">
              <a:xfrm>
                <a:off x="2592" y="196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63" name="Rectangle 28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  <p:grpSp>
          <p:nvGrpSpPr>
            <p:cNvPr id="51212" name="Group 29"/>
            <p:cNvGrpSpPr>
              <a:grpSpLocks/>
            </p:cNvGrpSpPr>
            <p:nvPr/>
          </p:nvGrpSpPr>
          <p:grpSpPr bwMode="auto">
            <a:xfrm>
              <a:off x="2784" y="1776"/>
              <a:ext cx="767" cy="383"/>
              <a:chOff x="2784" y="1776"/>
              <a:chExt cx="767" cy="383"/>
            </a:xfrm>
          </p:grpSpPr>
          <p:sp>
            <p:nvSpPr>
              <p:cNvPr id="51248" name="Rectangle 30"/>
              <p:cNvSpPr>
                <a:spLocks noChangeArrowheads="1"/>
              </p:cNvSpPr>
              <p:nvPr/>
            </p:nvSpPr>
            <p:spPr bwMode="auto">
              <a:xfrm>
                <a:off x="2976" y="1776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49" name="Rectangle 31"/>
              <p:cNvSpPr>
                <a:spLocks noChangeArrowheads="1"/>
              </p:cNvSpPr>
              <p:nvPr/>
            </p:nvSpPr>
            <p:spPr bwMode="auto">
              <a:xfrm>
                <a:off x="3168" y="177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50" name="Rectangle 32"/>
              <p:cNvSpPr>
                <a:spLocks noChangeArrowheads="1"/>
              </p:cNvSpPr>
              <p:nvPr/>
            </p:nvSpPr>
            <p:spPr bwMode="auto">
              <a:xfrm>
                <a:off x="2976" y="196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51" name="Rectangle 33"/>
              <p:cNvSpPr>
                <a:spLocks noChangeArrowheads="1"/>
              </p:cNvSpPr>
              <p:nvPr/>
            </p:nvSpPr>
            <p:spPr bwMode="auto">
              <a:xfrm>
                <a:off x="2784" y="1968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52" name="Rectangle 34"/>
              <p:cNvSpPr>
                <a:spLocks noChangeArrowheads="1"/>
              </p:cNvSpPr>
              <p:nvPr/>
            </p:nvSpPr>
            <p:spPr bwMode="auto">
              <a:xfrm>
                <a:off x="3168" y="1968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53" name="Rectangle 35"/>
              <p:cNvSpPr>
                <a:spLocks noChangeArrowheads="1"/>
              </p:cNvSpPr>
              <p:nvPr/>
            </p:nvSpPr>
            <p:spPr bwMode="auto">
              <a:xfrm>
                <a:off x="3360" y="1776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54" name="Rectangle 36"/>
              <p:cNvSpPr>
                <a:spLocks noChangeArrowheads="1"/>
              </p:cNvSpPr>
              <p:nvPr/>
            </p:nvSpPr>
            <p:spPr bwMode="auto">
              <a:xfrm>
                <a:off x="3360" y="196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55" name="Rectangle 37"/>
              <p:cNvSpPr>
                <a:spLocks noChangeArrowheads="1"/>
              </p:cNvSpPr>
              <p:nvPr/>
            </p:nvSpPr>
            <p:spPr bwMode="auto">
              <a:xfrm>
                <a:off x="2784" y="177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  <p:grpSp>
          <p:nvGrpSpPr>
            <p:cNvPr id="51213" name="Group 38"/>
            <p:cNvGrpSpPr>
              <a:grpSpLocks/>
            </p:cNvGrpSpPr>
            <p:nvPr/>
          </p:nvGrpSpPr>
          <p:grpSpPr bwMode="auto">
            <a:xfrm>
              <a:off x="2016" y="2160"/>
              <a:ext cx="767" cy="383"/>
              <a:chOff x="2016" y="2160"/>
              <a:chExt cx="767" cy="383"/>
            </a:xfrm>
          </p:grpSpPr>
          <p:sp>
            <p:nvSpPr>
              <p:cNvPr id="51240" name="Rectangle 39"/>
              <p:cNvSpPr>
                <a:spLocks noChangeArrowheads="1"/>
              </p:cNvSpPr>
              <p:nvPr/>
            </p:nvSpPr>
            <p:spPr bwMode="auto">
              <a:xfrm>
                <a:off x="2208" y="2160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41" name="Rectangle 40"/>
              <p:cNvSpPr>
                <a:spLocks noChangeArrowheads="1"/>
              </p:cNvSpPr>
              <p:nvPr/>
            </p:nvSpPr>
            <p:spPr bwMode="auto">
              <a:xfrm>
                <a:off x="2400" y="216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42" name="Rectangle 41"/>
              <p:cNvSpPr>
                <a:spLocks noChangeArrowheads="1"/>
              </p:cNvSpPr>
              <p:nvPr/>
            </p:nvSpPr>
            <p:spPr bwMode="auto">
              <a:xfrm>
                <a:off x="2208" y="235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43" name="Rectangle 42"/>
              <p:cNvSpPr>
                <a:spLocks noChangeArrowheads="1"/>
              </p:cNvSpPr>
              <p:nvPr/>
            </p:nvSpPr>
            <p:spPr bwMode="auto">
              <a:xfrm>
                <a:off x="2016" y="2352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44" name="Rectangle 43"/>
              <p:cNvSpPr>
                <a:spLocks noChangeArrowheads="1"/>
              </p:cNvSpPr>
              <p:nvPr/>
            </p:nvSpPr>
            <p:spPr bwMode="auto">
              <a:xfrm>
                <a:off x="2400" y="2352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45" name="Rectangle 44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46" name="Rectangle 45"/>
              <p:cNvSpPr>
                <a:spLocks noChangeArrowheads="1"/>
              </p:cNvSpPr>
              <p:nvPr/>
            </p:nvSpPr>
            <p:spPr bwMode="auto">
              <a:xfrm>
                <a:off x="2592" y="235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47" name="Rectangle 46"/>
              <p:cNvSpPr>
                <a:spLocks noChangeArrowheads="1"/>
              </p:cNvSpPr>
              <p:nvPr/>
            </p:nvSpPr>
            <p:spPr bwMode="auto">
              <a:xfrm>
                <a:off x="2016" y="216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  <p:grpSp>
          <p:nvGrpSpPr>
            <p:cNvPr id="51214" name="Group 47"/>
            <p:cNvGrpSpPr>
              <a:grpSpLocks/>
            </p:cNvGrpSpPr>
            <p:nvPr/>
          </p:nvGrpSpPr>
          <p:grpSpPr bwMode="auto">
            <a:xfrm>
              <a:off x="2784" y="2160"/>
              <a:ext cx="767" cy="383"/>
              <a:chOff x="2784" y="2160"/>
              <a:chExt cx="767" cy="383"/>
            </a:xfrm>
          </p:grpSpPr>
          <p:sp>
            <p:nvSpPr>
              <p:cNvPr id="51232" name="Rectangle 48"/>
              <p:cNvSpPr>
                <a:spLocks noChangeArrowheads="1"/>
              </p:cNvSpPr>
              <p:nvPr/>
            </p:nvSpPr>
            <p:spPr bwMode="auto">
              <a:xfrm>
                <a:off x="2976" y="2160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33" name="Rectangle 49"/>
              <p:cNvSpPr>
                <a:spLocks noChangeArrowheads="1"/>
              </p:cNvSpPr>
              <p:nvPr/>
            </p:nvSpPr>
            <p:spPr bwMode="auto">
              <a:xfrm>
                <a:off x="3168" y="216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34" name="Rectangle 50"/>
              <p:cNvSpPr>
                <a:spLocks noChangeArrowheads="1"/>
              </p:cNvSpPr>
              <p:nvPr/>
            </p:nvSpPr>
            <p:spPr bwMode="auto">
              <a:xfrm>
                <a:off x="2976" y="235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35" name="Rectangle 51"/>
              <p:cNvSpPr>
                <a:spLocks noChangeArrowheads="1"/>
              </p:cNvSpPr>
              <p:nvPr/>
            </p:nvSpPr>
            <p:spPr bwMode="auto">
              <a:xfrm>
                <a:off x="2784" y="2352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36" name="Rectangle 52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37" name="Rectangle 53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38" name="Rectangle 54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39" name="Rectangle 55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  <p:grpSp>
          <p:nvGrpSpPr>
            <p:cNvPr id="51215" name="Group 56"/>
            <p:cNvGrpSpPr>
              <a:grpSpLocks/>
            </p:cNvGrpSpPr>
            <p:nvPr/>
          </p:nvGrpSpPr>
          <p:grpSpPr bwMode="auto">
            <a:xfrm>
              <a:off x="2016" y="2544"/>
              <a:ext cx="767" cy="383"/>
              <a:chOff x="2016" y="2544"/>
              <a:chExt cx="767" cy="383"/>
            </a:xfrm>
          </p:grpSpPr>
          <p:sp>
            <p:nvSpPr>
              <p:cNvPr id="51224" name="Rectangle 57"/>
              <p:cNvSpPr>
                <a:spLocks noChangeArrowheads="1"/>
              </p:cNvSpPr>
              <p:nvPr/>
            </p:nvSpPr>
            <p:spPr bwMode="auto">
              <a:xfrm>
                <a:off x="2208" y="2544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25" name="Rectangle 58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26" name="Rectangle 59"/>
              <p:cNvSpPr>
                <a:spLocks noChangeArrowheads="1"/>
              </p:cNvSpPr>
              <p:nvPr/>
            </p:nvSpPr>
            <p:spPr bwMode="auto">
              <a:xfrm>
                <a:off x="2208" y="273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27" name="Rectangle 60"/>
              <p:cNvSpPr>
                <a:spLocks noChangeArrowheads="1"/>
              </p:cNvSpPr>
              <p:nvPr/>
            </p:nvSpPr>
            <p:spPr bwMode="auto">
              <a:xfrm>
                <a:off x="2016" y="2736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28" name="Rectangle 61"/>
              <p:cNvSpPr>
                <a:spLocks noChangeArrowheads="1"/>
              </p:cNvSpPr>
              <p:nvPr/>
            </p:nvSpPr>
            <p:spPr bwMode="auto">
              <a:xfrm>
                <a:off x="2400" y="2736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29" name="Rectangle 62"/>
              <p:cNvSpPr>
                <a:spLocks noChangeArrowheads="1"/>
              </p:cNvSpPr>
              <p:nvPr/>
            </p:nvSpPr>
            <p:spPr bwMode="auto">
              <a:xfrm>
                <a:off x="2592" y="2544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30" name="Rectangle 63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31" name="Rectangle 64"/>
              <p:cNvSpPr>
                <a:spLocks noChangeArrowheads="1"/>
              </p:cNvSpPr>
              <p:nvPr/>
            </p:nvSpPr>
            <p:spPr bwMode="auto">
              <a:xfrm>
                <a:off x="2016" y="2544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  <p:grpSp>
          <p:nvGrpSpPr>
            <p:cNvPr id="51216" name="Group 65"/>
            <p:cNvGrpSpPr>
              <a:grpSpLocks/>
            </p:cNvGrpSpPr>
            <p:nvPr/>
          </p:nvGrpSpPr>
          <p:grpSpPr bwMode="auto">
            <a:xfrm>
              <a:off x="2784" y="2544"/>
              <a:ext cx="767" cy="383"/>
              <a:chOff x="2784" y="2544"/>
              <a:chExt cx="767" cy="383"/>
            </a:xfrm>
          </p:grpSpPr>
          <p:sp>
            <p:nvSpPr>
              <p:cNvPr id="51217" name="Rectangle 66"/>
              <p:cNvSpPr>
                <a:spLocks noChangeArrowheads="1"/>
              </p:cNvSpPr>
              <p:nvPr/>
            </p:nvSpPr>
            <p:spPr bwMode="auto">
              <a:xfrm>
                <a:off x="2976" y="2544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18" name="Rectangle 67"/>
              <p:cNvSpPr>
                <a:spLocks noChangeArrowheads="1"/>
              </p:cNvSpPr>
              <p:nvPr/>
            </p:nvSpPr>
            <p:spPr bwMode="auto">
              <a:xfrm>
                <a:off x="3168" y="2544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19" name="Rectangle 68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20" name="Rectangle 69"/>
              <p:cNvSpPr>
                <a:spLocks noChangeArrowheads="1"/>
              </p:cNvSpPr>
              <p:nvPr/>
            </p:nvSpPr>
            <p:spPr bwMode="auto">
              <a:xfrm>
                <a:off x="2784" y="2736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21" name="Rectangle 70"/>
              <p:cNvSpPr>
                <a:spLocks noChangeArrowheads="1"/>
              </p:cNvSpPr>
              <p:nvPr/>
            </p:nvSpPr>
            <p:spPr bwMode="auto">
              <a:xfrm>
                <a:off x="3168" y="2736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22" name="Rectangle 71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1223" name="Rectangle 72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</p:grpSp>
      <p:sp>
        <p:nvSpPr>
          <p:cNvPr id="51203" name="Rectangle 73"/>
          <p:cNvSpPr>
            <a:spLocks noChangeArrowheads="1"/>
          </p:cNvSpPr>
          <p:nvPr/>
        </p:nvSpPr>
        <p:spPr bwMode="auto">
          <a:xfrm>
            <a:off x="2667000" y="1676400"/>
            <a:ext cx="304800" cy="304800"/>
          </a:xfrm>
          <a:prstGeom prst="rect">
            <a:avLst/>
          </a:prstGeom>
          <a:solidFill>
            <a:srgbClr val="FFFFFF"/>
          </a:solidFill>
          <a:ln w="2556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Calibri" charset="0"/>
            </a:endParaRPr>
          </a:p>
        </p:txBody>
      </p:sp>
      <p:sp>
        <p:nvSpPr>
          <p:cNvPr id="51204" name="Rectangle 74"/>
          <p:cNvSpPr>
            <a:spLocks noChangeArrowheads="1"/>
          </p:cNvSpPr>
          <p:nvPr/>
        </p:nvSpPr>
        <p:spPr bwMode="auto">
          <a:xfrm>
            <a:off x="5791200" y="4724400"/>
            <a:ext cx="304800" cy="304800"/>
          </a:xfrm>
          <a:prstGeom prst="rect">
            <a:avLst/>
          </a:prstGeom>
          <a:solidFill>
            <a:srgbClr val="FFFFFF"/>
          </a:solidFill>
          <a:ln w="2556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Calibri" charset="0"/>
            </a:endParaRPr>
          </a:p>
        </p:txBody>
      </p:sp>
      <p:sp>
        <p:nvSpPr>
          <p:cNvPr id="51205" name="Rectangle 75"/>
          <p:cNvSpPr>
            <a:spLocks noChangeArrowheads="1"/>
          </p:cNvSpPr>
          <p:nvPr/>
        </p:nvSpPr>
        <p:spPr bwMode="auto">
          <a:xfrm>
            <a:off x="914400" y="5486400"/>
            <a:ext cx="6172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Calibri" charset="0"/>
              </a:rPr>
              <a:t>Problem: Completely tile (single layer) this defective chessboard with dominos. </a:t>
            </a:r>
          </a:p>
        </p:txBody>
      </p:sp>
      <p:sp>
        <p:nvSpPr>
          <p:cNvPr id="57421" name="Rectangle 77"/>
          <p:cNvSpPr>
            <a:spLocks noChangeArrowheads="1"/>
          </p:cNvSpPr>
          <p:nvPr/>
        </p:nvSpPr>
        <p:spPr bwMode="auto">
          <a:xfrm>
            <a:off x="7848600" y="46482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57422" name="Rectangle 78"/>
          <p:cNvSpPr>
            <a:spLocks noChangeArrowheads="1"/>
          </p:cNvSpPr>
          <p:nvPr/>
        </p:nvSpPr>
        <p:spPr bwMode="auto">
          <a:xfrm>
            <a:off x="7848600" y="4953000"/>
            <a:ext cx="381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57423" name="Text Box 79"/>
          <p:cNvSpPr txBox="1">
            <a:spLocks noChangeArrowheads="1"/>
          </p:cNvSpPr>
          <p:nvPr/>
        </p:nvSpPr>
        <p:spPr bwMode="auto">
          <a:xfrm>
            <a:off x="7045325" y="4098925"/>
            <a:ext cx="1793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>
                <a:cs typeface="+mn-cs"/>
              </a:rPr>
              <a:t>A domino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457200" y="4651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400">
                <a:solidFill>
                  <a:srgbClr val="000000"/>
                </a:solidFill>
                <a:latin typeface="Calibri" charset="0"/>
              </a:rPr>
              <a:t>Chessboard Problem</a:t>
            </a:r>
          </a:p>
        </p:txBody>
      </p:sp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3200400" y="2209800"/>
            <a:ext cx="2436813" cy="2436813"/>
            <a:chOff x="2016" y="1392"/>
            <a:chExt cx="1535" cy="1535"/>
          </a:xfrm>
        </p:grpSpPr>
        <p:grpSp>
          <p:nvGrpSpPr>
            <p:cNvPr id="53257" name="Group 3"/>
            <p:cNvGrpSpPr>
              <a:grpSpLocks/>
            </p:cNvGrpSpPr>
            <p:nvPr/>
          </p:nvGrpSpPr>
          <p:grpSpPr bwMode="auto">
            <a:xfrm>
              <a:off x="2016" y="1392"/>
              <a:ext cx="767" cy="383"/>
              <a:chOff x="2016" y="1392"/>
              <a:chExt cx="767" cy="383"/>
            </a:xfrm>
          </p:grpSpPr>
          <p:sp>
            <p:nvSpPr>
              <p:cNvPr id="53320" name="Rectangle 4"/>
              <p:cNvSpPr>
                <a:spLocks noChangeArrowheads="1"/>
              </p:cNvSpPr>
              <p:nvPr/>
            </p:nvSpPr>
            <p:spPr bwMode="auto">
              <a:xfrm>
                <a:off x="2208" y="1392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21" name="Rectangle 5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22" name="Rectangle 6"/>
              <p:cNvSpPr>
                <a:spLocks noChangeArrowheads="1"/>
              </p:cNvSpPr>
              <p:nvPr/>
            </p:nvSpPr>
            <p:spPr bwMode="auto">
              <a:xfrm>
                <a:off x="2208" y="1584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23" name="Rectangle 7"/>
              <p:cNvSpPr>
                <a:spLocks noChangeArrowheads="1"/>
              </p:cNvSpPr>
              <p:nvPr/>
            </p:nvSpPr>
            <p:spPr bwMode="auto">
              <a:xfrm>
                <a:off x="2016" y="1584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24" name="Rectangle 8"/>
              <p:cNvSpPr>
                <a:spLocks noChangeArrowheads="1"/>
              </p:cNvSpPr>
              <p:nvPr/>
            </p:nvSpPr>
            <p:spPr bwMode="auto">
              <a:xfrm>
                <a:off x="2400" y="1584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25" name="Rectangle 9"/>
              <p:cNvSpPr>
                <a:spLocks noChangeArrowheads="1"/>
              </p:cNvSpPr>
              <p:nvPr/>
            </p:nvSpPr>
            <p:spPr bwMode="auto">
              <a:xfrm>
                <a:off x="2592" y="1392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26" name="Rectangle 10"/>
              <p:cNvSpPr>
                <a:spLocks noChangeArrowheads="1"/>
              </p:cNvSpPr>
              <p:nvPr/>
            </p:nvSpPr>
            <p:spPr bwMode="auto">
              <a:xfrm>
                <a:off x="2592" y="1584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  <p:grpSp>
          <p:nvGrpSpPr>
            <p:cNvPr id="53258" name="Group 11"/>
            <p:cNvGrpSpPr>
              <a:grpSpLocks/>
            </p:cNvGrpSpPr>
            <p:nvPr/>
          </p:nvGrpSpPr>
          <p:grpSpPr bwMode="auto">
            <a:xfrm>
              <a:off x="2784" y="1392"/>
              <a:ext cx="767" cy="383"/>
              <a:chOff x="2784" y="1392"/>
              <a:chExt cx="767" cy="383"/>
            </a:xfrm>
          </p:grpSpPr>
          <p:sp>
            <p:nvSpPr>
              <p:cNvPr id="53312" name="Rectangle 12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13" name="Rectangle 13"/>
              <p:cNvSpPr>
                <a:spLocks noChangeArrowheads="1"/>
              </p:cNvSpPr>
              <p:nvPr/>
            </p:nvSpPr>
            <p:spPr bwMode="auto">
              <a:xfrm>
                <a:off x="3168" y="139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14" name="Rectangle 14"/>
              <p:cNvSpPr>
                <a:spLocks noChangeArrowheads="1"/>
              </p:cNvSpPr>
              <p:nvPr/>
            </p:nvSpPr>
            <p:spPr bwMode="auto">
              <a:xfrm>
                <a:off x="2976" y="1584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15" name="Rectangle 15"/>
              <p:cNvSpPr>
                <a:spLocks noChangeArrowheads="1"/>
              </p:cNvSpPr>
              <p:nvPr/>
            </p:nvSpPr>
            <p:spPr bwMode="auto">
              <a:xfrm>
                <a:off x="2784" y="1584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16" name="Rectangle 16"/>
              <p:cNvSpPr>
                <a:spLocks noChangeArrowheads="1"/>
              </p:cNvSpPr>
              <p:nvPr/>
            </p:nvSpPr>
            <p:spPr bwMode="auto">
              <a:xfrm>
                <a:off x="3168" y="1584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17" name="Rectangle 17"/>
              <p:cNvSpPr>
                <a:spLocks noChangeArrowheads="1"/>
              </p:cNvSpPr>
              <p:nvPr/>
            </p:nvSpPr>
            <p:spPr bwMode="auto">
              <a:xfrm>
                <a:off x="3360" y="1392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18" name="Rectangle 18"/>
              <p:cNvSpPr>
                <a:spLocks noChangeArrowheads="1"/>
              </p:cNvSpPr>
              <p:nvPr/>
            </p:nvSpPr>
            <p:spPr bwMode="auto">
              <a:xfrm>
                <a:off x="3360" y="1584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19" name="Rectangle 19"/>
              <p:cNvSpPr>
                <a:spLocks noChangeArrowheads="1"/>
              </p:cNvSpPr>
              <p:nvPr/>
            </p:nvSpPr>
            <p:spPr bwMode="auto">
              <a:xfrm>
                <a:off x="2784" y="139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  <p:grpSp>
          <p:nvGrpSpPr>
            <p:cNvPr id="53259" name="Group 20"/>
            <p:cNvGrpSpPr>
              <a:grpSpLocks/>
            </p:cNvGrpSpPr>
            <p:nvPr/>
          </p:nvGrpSpPr>
          <p:grpSpPr bwMode="auto">
            <a:xfrm>
              <a:off x="2016" y="1776"/>
              <a:ext cx="767" cy="383"/>
              <a:chOff x="2016" y="1776"/>
              <a:chExt cx="767" cy="383"/>
            </a:xfrm>
          </p:grpSpPr>
          <p:sp>
            <p:nvSpPr>
              <p:cNvPr id="53304" name="Rectangle 21"/>
              <p:cNvSpPr>
                <a:spLocks noChangeArrowheads="1"/>
              </p:cNvSpPr>
              <p:nvPr/>
            </p:nvSpPr>
            <p:spPr bwMode="auto">
              <a:xfrm>
                <a:off x="2208" y="1776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05" name="Rectangle 22"/>
              <p:cNvSpPr>
                <a:spLocks noChangeArrowheads="1"/>
              </p:cNvSpPr>
              <p:nvPr/>
            </p:nvSpPr>
            <p:spPr bwMode="auto">
              <a:xfrm>
                <a:off x="2400" y="177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06" name="Rectangle 23"/>
              <p:cNvSpPr>
                <a:spLocks noChangeArrowheads="1"/>
              </p:cNvSpPr>
              <p:nvPr/>
            </p:nvSpPr>
            <p:spPr bwMode="auto">
              <a:xfrm>
                <a:off x="2208" y="196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07" name="Rectangle 24"/>
              <p:cNvSpPr>
                <a:spLocks noChangeArrowheads="1"/>
              </p:cNvSpPr>
              <p:nvPr/>
            </p:nvSpPr>
            <p:spPr bwMode="auto">
              <a:xfrm>
                <a:off x="2016" y="1968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08" name="Rectangle 25"/>
              <p:cNvSpPr>
                <a:spLocks noChangeArrowheads="1"/>
              </p:cNvSpPr>
              <p:nvPr/>
            </p:nvSpPr>
            <p:spPr bwMode="auto">
              <a:xfrm>
                <a:off x="2400" y="1968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09" name="Rectangle 26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10" name="Rectangle 27"/>
              <p:cNvSpPr>
                <a:spLocks noChangeArrowheads="1"/>
              </p:cNvSpPr>
              <p:nvPr/>
            </p:nvSpPr>
            <p:spPr bwMode="auto">
              <a:xfrm>
                <a:off x="2592" y="196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11" name="Rectangle 28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  <p:grpSp>
          <p:nvGrpSpPr>
            <p:cNvPr id="53260" name="Group 29"/>
            <p:cNvGrpSpPr>
              <a:grpSpLocks/>
            </p:cNvGrpSpPr>
            <p:nvPr/>
          </p:nvGrpSpPr>
          <p:grpSpPr bwMode="auto">
            <a:xfrm>
              <a:off x="2784" y="1776"/>
              <a:ext cx="767" cy="383"/>
              <a:chOff x="2784" y="1776"/>
              <a:chExt cx="767" cy="383"/>
            </a:xfrm>
          </p:grpSpPr>
          <p:sp>
            <p:nvSpPr>
              <p:cNvPr id="53296" name="Rectangle 30"/>
              <p:cNvSpPr>
                <a:spLocks noChangeArrowheads="1"/>
              </p:cNvSpPr>
              <p:nvPr/>
            </p:nvSpPr>
            <p:spPr bwMode="auto">
              <a:xfrm>
                <a:off x="2976" y="1776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97" name="Rectangle 31"/>
              <p:cNvSpPr>
                <a:spLocks noChangeArrowheads="1"/>
              </p:cNvSpPr>
              <p:nvPr/>
            </p:nvSpPr>
            <p:spPr bwMode="auto">
              <a:xfrm>
                <a:off x="3168" y="177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98" name="Rectangle 32"/>
              <p:cNvSpPr>
                <a:spLocks noChangeArrowheads="1"/>
              </p:cNvSpPr>
              <p:nvPr/>
            </p:nvSpPr>
            <p:spPr bwMode="auto">
              <a:xfrm>
                <a:off x="2976" y="196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99" name="Rectangle 33"/>
              <p:cNvSpPr>
                <a:spLocks noChangeArrowheads="1"/>
              </p:cNvSpPr>
              <p:nvPr/>
            </p:nvSpPr>
            <p:spPr bwMode="auto">
              <a:xfrm>
                <a:off x="2784" y="1968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00" name="Rectangle 34"/>
              <p:cNvSpPr>
                <a:spLocks noChangeArrowheads="1"/>
              </p:cNvSpPr>
              <p:nvPr/>
            </p:nvSpPr>
            <p:spPr bwMode="auto">
              <a:xfrm>
                <a:off x="3168" y="1968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01" name="Rectangle 35"/>
              <p:cNvSpPr>
                <a:spLocks noChangeArrowheads="1"/>
              </p:cNvSpPr>
              <p:nvPr/>
            </p:nvSpPr>
            <p:spPr bwMode="auto">
              <a:xfrm>
                <a:off x="3360" y="1776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02" name="Rectangle 36"/>
              <p:cNvSpPr>
                <a:spLocks noChangeArrowheads="1"/>
              </p:cNvSpPr>
              <p:nvPr/>
            </p:nvSpPr>
            <p:spPr bwMode="auto">
              <a:xfrm>
                <a:off x="3360" y="196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303" name="Rectangle 37"/>
              <p:cNvSpPr>
                <a:spLocks noChangeArrowheads="1"/>
              </p:cNvSpPr>
              <p:nvPr/>
            </p:nvSpPr>
            <p:spPr bwMode="auto">
              <a:xfrm>
                <a:off x="2784" y="177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  <p:grpSp>
          <p:nvGrpSpPr>
            <p:cNvPr id="53261" name="Group 38"/>
            <p:cNvGrpSpPr>
              <a:grpSpLocks/>
            </p:cNvGrpSpPr>
            <p:nvPr/>
          </p:nvGrpSpPr>
          <p:grpSpPr bwMode="auto">
            <a:xfrm>
              <a:off x="2016" y="2160"/>
              <a:ext cx="767" cy="383"/>
              <a:chOff x="2016" y="2160"/>
              <a:chExt cx="767" cy="383"/>
            </a:xfrm>
          </p:grpSpPr>
          <p:sp>
            <p:nvSpPr>
              <p:cNvPr id="53288" name="Rectangle 39"/>
              <p:cNvSpPr>
                <a:spLocks noChangeArrowheads="1"/>
              </p:cNvSpPr>
              <p:nvPr/>
            </p:nvSpPr>
            <p:spPr bwMode="auto">
              <a:xfrm>
                <a:off x="2208" y="2160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89" name="Rectangle 40"/>
              <p:cNvSpPr>
                <a:spLocks noChangeArrowheads="1"/>
              </p:cNvSpPr>
              <p:nvPr/>
            </p:nvSpPr>
            <p:spPr bwMode="auto">
              <a:xfrm>
                <a:off x="2400" y="216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90" name="Rectangle 41"/>
              <p:cNvSpPr>
                <a:spLocks noChangeArrowheads="1"/>
              </p:cNvSpPr>
              <p:nvPr/>
            </p:nvSpPr>
            <p:spPr bwMode="auto">
              <a:xfrm>
                <a:off x="2208" y="235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91" name="Rectangle 42"/>
              <p:cNvSpPr>
                <a:spLocks noChangeArrowheads="1"/>
              </p:cNvSpPr>
              <p:nvPr/>
            </p:nvSpPr>
            <p:spPr bwMode="auto">
              <a:xfrm>
                <a:off x="2016" y="2352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92" name="Rectangle 43"/>
              <p:cNvSpPr>
                <a:spLocks noChangeArrowheads="1"/>
              </p:cNvSpPr>
              <p:nvPr/>
            </p:nvSpPr>
            <p:spPr bwMode="auto">
              <a:xfrm>
                <a:off x="2400" y="2352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93" name="Rectangle 44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94" name="Rectangle 45"/>
              <p:cNvSpPr>
                <a:spLocks noChangeArrowheads="1"/>
              </p:cNvSpPr>
              <p:nvPr/>
            </p:nvSpPr>
            <p:spPr bwMode="auto">
              <a:xfrm>
                <a:off x="2592" y="235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95" name="Rectangle 46"/>
              <p:cNvSpPr>
                <a:spLocks noChangeArrowheads="1"/>
              </p:cNvSpPr>
              <p:nvPr/>
            </p:nvSpPr>
            <p:spPr bwMode="auto">
              <a:xfrm>
                <a:off x="2016" y="216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  <p:grpSp>
          <p:nvGrpSpPr>
            <p:cNvPr id="53262" name="Group 47"/>
            <p:cNvGrpSpPr>
              <a:grpSpLocks/>
            </p:cNvGrpSpPr>
            <p:nvPr/>
          </p:nvGrpSpPr>
          <p:grpSpPr bwMode="auto">
            <a:xfrm>
              <a:off x="2784" y="2160"/>
              <a:ext cx="767" cy="383"/>
              <a:chOff x="2784" y="2160"/>
              <a:chExt cx="767" cy="383"/>
            </a:xfrm>
          </p:grpSpPr>
          <p:sp>
            <p:nvSpPr>
              <p:cNvPr id="53280" name="Rectangle 48"/>
              <p:cNvSpPr>
                <a:spLocks noChangeArrowheads="1"/>
              </p:cNvSpPr>
              <p:nvPr/>
            </p:nvSpPr>
            <p:spPr bwMode="auto">
              <a:xfrm>
                <a:off x="2976" y="2160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81" name="Rectangle 49"/>
              <p:cNvSpPr>
                <a:spLocks noChangeArrowheads="1"/>
              </p:cNvSpPr>
              <p:nvPr/>
            </p:nvSpPr>
            <p:spPr bwMode="auto">
              <a:xfrm>
                <a:off x="3168" y="216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82" name="Rectangle 50"/>
              <p:cNvSpPr>
                <a:spLocks noChangeArrowheads="1"/>
              </p:cNvSpPr>
              <p:nvPr/>
            </p:nvSpPr>
            <p:spPr bwMode="auto">
              <a:xfrm>
                <a:off x="2976" y="235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83" name="Rectangle 51"/>
              <p:cNvSpPr>
                <a:spLocks noChangeArrowheads="1"/>
              </p:cNvSpPr>
              <p:nvPr/>
            </p:nvSpPr>
            <p:spPr bwMode="auto">
              <a:xfrm>
                <a:off x="2784" y="2352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84" name="Rectangle 52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85" name="Rectangle 53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86" name="Rectangle 54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87" name="Rectangle 55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  <p:grpSp>
          <p:nvGrpSpPr>
            <p:cNvPr id="53263" name="Group 56"/>
            <p:cNvGrpSpPr>
              <a:grpSpLocks/>
            </p:cNvGrpSpPr>
            <p:nvPr/>
          </p:nvGrpSpPr>
          <p:grpSpPr bwMode="auto">
            <a:xfrm>
              <a:off x="2016" y="2544"/>
              <a:ext cx="767" cy="383"/>
              <a:chOff x="2016" y="2544"/>
              <a:chExt cx="767" cy="383"/>
            </a:xfrm>
          </p:grpSpPr>
          <p:sp>
            <p:nvSpPr>
              <p:cNvPr id="53272" name="Rectangle 57"/>
              <p:cNvSpPr>
                <a:spLocks noChangeArrowheads="1"/>
              </p:cNvSpPr>
              <p:nvPr/>
            </p:nvSpPr>
            <p:spPr bwMode="auto">
              <a:xfrm>
                <a:off x="2208" y="2544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73" name="Rectangle 58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74" name="Rectangle 59"/>
              <p:cNvSpPr>
                <a:spLocks noChangeArrowheads="1"/>
              </p:cNvSpPr>
              <p:nvPr/>
            </p:nvSpPr>
            <p:spPr bwMode="auto">
              <a:xfrm>
                <a:off x="2208" y="273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75" name="Rectangle 60"/>
              <p:cNvSpPr>
                <a:spLocks noChangeArrowheads="1"/>
              </p:cNvSpPr>
              <p:nvPr/>
            </p:nvSpPr>
            <p:spPr bwMode="auto">
              <a:xfrm>
                <a:off x="2016" y="2736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76" name="Rectangle 61"/>
              <p:cNvSpPr>
                <a:spLocks noChangeArrowheads="1"/>
              </p:cNvSpPr>
              <p:nvPr/>
            </p:nvSpPr>
            <p:spPr bwMode="auto">
              <a:xfrm>
                <a:off x="2400" y="2736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77" name="Rectangle 62"/>
              <p:cNvSpPr>
                <a:spLocks noChangeArrowheads="1"/>
              </p:cNvSpPr>
              <p:nvPr/>
            </p:nvSpPr>
            <p:spPr bwMode="auto">
              <a:xfrm>
                <a:off x="2592" y="2544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78" name="Rectangle 63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79" name="Rectangle 64"/>
              <p:cNvSpPr>
                <a:spLocks noChangeArrowheads="1"/>
              </p:cNvSpPr>
              <p:nvPr/>
            </p:nvSpPr>
            <p:spPr bwMode="auto">
              <a:xfrm>
                <a:off x="2016" y="2544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  <p:grpSp>
          <p:nvGrpSpPr>
            <p:cNvPr id="53264" name="Group 65"/>
            <p:cNvGrpSpPr>
              <a:grpSpLocks/>
            </p:cNvGrpSpPr>
            <p:nvPr/>
          </p:nvGrpSpPr>
          <p:grpSpPr bwMode="auto">
            <a:xfrm>
              <a:off x="2784" y="2544"/>
              <a:ext cx="767" cy="383"/>
              <a:chOff x="2784" y="2544"/>
              <a:chExt cx="767" cy="383"/>
            </a:xfrm>
          </p:grpSpPr>
          <p:sp>
            <p:nvSpPr>
              <p:cNvPr id="53265" name="Rectangle 66"/>
              <p:cNvSpPr>
                <a:spLocks noChangeArrowheads="1"/>
              </p:cNvSpPr>
              <p:nvPr/>
            </p:nvSpPr>
            <p:spPr bwMode="auto">
              <a:xfrm>
                <a:off x="2976" y="2544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66" name="Rectangle 67"/>
              <p:cNvSpPr>
                <a:spLocks noChangeArrowheads="1"/>
              </p:cNvSpPr>
              <p:nvPr/>
            </p:nvSpPr>
            <p:spPr bwMode="auto">
              <a:xfrm>
                <a:off x="3168" y="2544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67" name="Rectangle 68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68" name="Rectangle 69"/>
              <p:cNvSpPr>
                <a:spLocks noChangeArrowheads="1"/>
              </p:cNvSpPr>
              <p:nvPr/>
            </p:nvSpPr>
            <p:spPr bwMode="auto">
              <a:xfrm>
                <a:off x="2784" y="2736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69" name="Rectangle 70"/>
              <p:cNvSpPr>
                <a:spLocks noChangeArrowheads="1"/>
              </p:cNvSpPr>
              <p:nvPr/>
            </p:nvSpPr>
            <p:spPr bwMode="auto">
              <a:xfrm>
                <a:off x="3168" y="2736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70" name="Rectangle 71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192" cy="192"/>
              </a:xfrm>
              <a:prstGeom prst="rect">
                <a:avLst/>
              </a:prstGeom>
              <a:solidFill>
                <a:srgbClr val="000000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53271" name="Rectangle 72"/>
              <p:cNvSpPr>
                <a:spLocks noChangeArrowheads="1"/>
              </p:cNvSpPr>
              <p:nvPr/>
            </p:nvSpPr>
            <p:spPr bwMode="auto">
              <a:xfrm>
                <a:off x="2784" y="2544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25560">
                <a:solidFill>
                  <a:srgbClr val="89A4A7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</p:grpSp>
      <p:sp>
        <p:nvSpPr>
          <p:cNvPr id="53251" name="Rectangle 73"/>
          <p:cNvSpPr>
            <a:spLocks noChangeArrowheads="1"/>
          </p:cNvSpPr>
          <p:nvPr/>
        </p:nvSpPr>
        <p:spPr bwMode="auto">
          <a:xfrm>
            <a:off x="2667000" y="1676400"/>
            <a:ext cx="304800" cy="304800"/>
          </a:xfrm>
          <a:prstGeom prst="rect">
            <a:avLst/>
          </a:prstGeom>
          <a:solidFill>
            <a:srgbClr val="FFFFFF"/>
          </a:solidFill>
          <a:ln w="2556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Calibri" charset="0"/>
            </a:endParaRPr>
          </a:p>
        </p:txBody>
      </p:sp>
      <p:sp>
        <p:nvSpPr>
          <p:cNvPr id="53252" name="Rectangle 74"/>
          <p:cNvSpPr>
            <a:spLocks noChangeArrowheads="1"/>
          </p:cNvSpPr>
          <p:nvPr/>
        </p:nvSpPr>
        <p:spPr bwMode="auto">
          <a:xfrm>
            <a:off x="5791200" y="4724400"/>
            <a:ext cx="304800" cy="304800"/>
          </a:xfrm>
          <a:prstGeom prst="rect">
            <a:avLst/>
          </a:prstGeom>
          <a:solidFill>
            <a:srgbClr val="FFFFFF"/>
          </a:solidFill>
          <a:ln w="2556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Calibri" charset="0"/>
            </a:endParaRPr>
          </a:p>
        </p:txBody>
      </p:sp>
      <p:sp>
        <p:nvSpPr>
          <p:cNvPr id="53253" name="Rectangle 75"/>
          <p:cNvSpPr>
            <a:spLocks noChangeArrowheads="1"/>
          </p:cNvSpPr>
          <p:nvPr/>
        </p:nvSpPr>
        <p:spPr bwMode="auto">
          <a:xfrm>
            <a:off x="914400" y="5486400"/>
            <a:ext cx="685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Calibri" charset="0"/>
              </a:rPr>
              <a:t>Strategy: solve a simple problem first. A 2x2 board. 3x3?   What’s your conclusion?  </a:t>
            </a:r>
          </a:p>
        </p:txBody>
      </p:sp>
      <p:sp>
        <p:nvSpPr>
          <p:cNvPr id="67661" name="Rectangle 77"/>
          <p:cNvSpPr>
            <a:spLocks noChangeArrowheads="1"/>
          </p:cNvSpPr>
          <p:nvPr/>
        </p:nvSpPr>
        <p:spPr bwMode="auto">
          <a:xfrm>
            <a:off x="7848600" y="46482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67662" name="Rectangle 78"/>
          <p:cNvSpPr>
            <a:spLocks noChangeArrowheads="1"/>
          </p:cNvSpPr>
          <p:nvPr/>
        </p:nvSpPr>
        <p:spPr bwMode="auto">
          <a:xfrm>
            <a:off x="7848600" y="4953000"/>
            <a:ext cx="381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67663" name="Text Box 79"/>
          <p:cNvSpPr txBox="1">
            <a:spLocks noChangeArrowheads="1"/>
          </p:cNvSpPr>
          <p:nvPr/>
        </p:nvSpPr>
        <p:spPr bwMode="auto">
          <a:xfrm>
            <a:off x="7045325" y="4098925"/>
            <a:ext cx="1793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>
                <a:cs typeface="+mn-cs"/>
              </a:rPr>
              <a:t>A domino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457200" y="4651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400">
                <a:solidFill>
                  <a:srgbClr val="000000"/>
                </a:solidFill>
                <a:latin typeface="Calibri" charset="0"/>
              </a:rPr>
              <a:t>Chessboard Problem</a:t>
            </a: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685800" y="1676400"/>
            <a:ext cx="6172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Calibri" charset="0"/>
              </a:rPr>
              <a:t>Claim: Tiling the defective chessboard with dominos is impossible. 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838200" y="3505200"/>
            <a:ext cx="617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Calibri" charset="0"/>
              </a:rPr>
              <a:t>Proof?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066800" y="4267200"/>
            <a:ext cx="61722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Calibri" charset="0"/>
              </a:rPr>
              <a:t>Must be a convincing argument. Find a “tiling invariant”, a number that does not change upon adding a single tile. Or, a number whose property (e.g. odd, even) does not change. 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457200" y="4651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400">
                <a:solidFill>
                  <a:srgbClr val="000000"/>
                </a:solidFill>
                <a:latin typeface="Calibri" charset="0"/>
              </a:rPr>
              <a:t>First Proof Attempt</a:t>
            </a: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685800" y="1676400"/>
            <a:ext cx="6781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Calibri" charset="0"/>
              </a:rPr>
              <a:t>There are more black squares than white squares.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Calibri" charset="0"/>
              </a:rPr>
              <a:t>Therefore, tiling the defective chessboard with dominos is impossible.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838200" y="5029200"/>
            <a:ext cx="685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Calibri" charset="0"/>
              </a:rPr>
              <a:t>Why is this not an adequate argument?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457200" y="4651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400">
                <a:solidFill>
                  <a:srgbClr val="000000"/>
                </a:solidFill>
                <a:latin typeface="Calibri" charset="0"/>
              </a:rPr>
              <a:t>Second Proof Attempt</a:t>
            </a: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685800" y="1371600"/>
            <a:ext cx="72390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Calibri" charset="0"/>
              </a:rPr>
              <a:t>Every domino covers one black square and one white square. Thus, adding one domino tile</a:t>
            </a:r>
            <a:br>
              <a:rPr lang="en-GB" sz="2800">
                <a:solidFill>
                  <a:srgbClr val="000000"/>
                </a:solidFill>
                <a:latin typeface="Calibri" charset="0"/>
              </a:rPr>
            </a:br>
            <a:r>
              <a:rPr lang="en-GB" sz="2800">
                <a:solidFill>
                  <a:srgbClr val="000000"/>
                </a:solidFill>
                <a:latin typeface="Calibri" charset="0"/>
              </a:rPr>
              <a:t>does not change (# white sqrs - # black sqrs) = I =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Calibri" charset="0"/>
              </a:rPr>
              <a:t>invariant.  Originally, this invariant I = 2. A complete tiling would mean that all squares</a:t>
            </a:r>
            <a:br>
              <a:rPr lang="en-GB" sz="2800">
                <a:solidFill>
                  <a:srgbClr val="000000"/>
                </a:solidFill>
                <a:latin typeface="Calibri" charset="0"/>
              </a:rPr>
            </a:br>
            <a:r>
              <a:rPr lang="en-GB" sz="2800">
                <a:solidFill>
                  <a:srgbClr val="000000"/>
                </a:solidFill>
                <a:latin typeface="Calibri" charset="0"/>
              </a:rPr>
              <a:t>are covered, I=0. Impossible.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onigsberg_brid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95400"/>
            <a:ext cx="6477000" cy="51043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381000"/>
            <a:ext cx="6858000" cy="584776"/>
          </a:xfrm>
          <a:prstGeom prst="rect">
            <a:avLst/>
          </a:prstGeom>
          <a:noFill/>
          <a:ln w="5715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seven bridges of Konigsberg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56272" y="6248400"/>
            <a:ext cx="6463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you pass all 7 only once and come back?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1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732</Words>
  <Application>Microsoft Macintosh PowerPoint</Application>
  <PresentationFormat>On-screen Show (4:3)</PresentationFormat>
  <Paragraphs>126</Paragraphs>
  <Slides>22</Slides>
  <Notes>15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Today’s 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Invariant Problem (CS)</vt:lpstr>
      <vt:lpstr>Invariant Problem (CS)</vt:lpstr>
      <vt:lpstr>Invariant Problem (CS)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Cliff Shaffer</dc:creator>
  <cp:lastModifiedBy>Alexey Science</cp:lastModifiedBy>
  <cp:revision>30</cp:revision>
  <dcterms:created xsi:type="dcterms:W3CDTF">2008-03-19T16:39:50Z</dcterms:created>
  <dcterms:modified xsi:type="dcterms:W3CDTF">2012-04-26T23:24:33Z</dcterms:modified>
</cp:coreProperties>
</file>