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7" r:id="rId2"/>
    <p:sldId id="275" r:id="rId3"/>
    <p:sldId id="268" r:id="rId4"/>
    <p:sldId id="269" r:id="rId5"/>
    <p:sldId id="271" r:id="rId6"/>
    <p:sldId id="278" r:id="rId7"/>
    <p:sldId id="279" r:id="rId8"/>
    <p:sldId id="280" r:id="rId9"/>
    <p:sldId id="281" r:id="rId10"/>
    <p:sldId id="277" r:id="rId11"/>
    <p:sldId id="282" r:id="rId12"/>
    <p:sldId id="272" r:id="rId13"/>
    <p:sldId id="292" r:id="rId14"/>
    <p:sldId id="273" r:id="rId15"/>
    <p:sldId id="274" r:id="rId16"/>
    <p:sldId id="293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1" r:id="rId25"/>
    <p:sldId id="290" r:id="rId26"/>
    <p:sldId id="294" r:id="rId27"/>
    <p:sldId id="29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454"/>
    <a:srgbClr val="FFFC95"/>
    <a:srgbClr val="46B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965D7B0A-FCF3-6145-95E7-0C9A7AF037F5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779B1C1-D183-4D44-98A4-0F0E269C9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45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----- Meeting Notes (3/31/11 13:46) -----</a:t>
            </a:r>
          </a:p>
          <a:p>
            <a:pPr eaLnBrk="1" hangingPunct="1"/>
            <a:r>
              <a:rPr lang="en-US">
                <a:latin typeface="Calibri" charset="0"/>
              </a:rPr>
              <a:t>First heuristic: get your feet wet. </a:t>
            </a:r>
          </a:p>
          <a:p>
            <a:pPr eaLnBrk="1" hangingPunct="1"/>
            <a:r>
              <a:rPr lang="en-US">
                <a:latin typeface="Calibri" charset="0"/>
              </a:rPr>
              <a:t>Then look for a hidden symmetry. </a:t>
            </a:r>
          </a:p>
          <a:p>
            <a:pPr eaLnBrk="1" hangingPunct="1"/>
            <a:r>
              <a:rPr lang="en-US">
                <a:latin typeface="Calibri" charset="0"/>
              </a:rPr>
              <a:t>If you start doing combinatorial counts, you are on a wrong track - the solution is simple and elegant.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9F75-C590-4243-8902-01090C1DFE3C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C3C4-C45E-D14B-B462-9BCDC8087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0005-2ADE-7A43-9925-79A6A9AF179C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AFCA-A541-844C-81D6-7E6BC540F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6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2FE2-1240-6A49-9453-2AD7D8D00361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FFE57-0093-9E49-BE8B-38F8DF729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12F1-9F54-814C-8AE0-3839E20E9E6A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71965-6052-D04F-B101-A6D55E4B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1F26-7BA4-7C47-BBB7-33B2843BBAD2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CD42-9D95-7941-AF25-7542D7BD9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4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CE1FD-0915-7144-AFB6-CC721CBD679D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0330-A07A-BB4D-ACB2-9C40A0BE9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8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782D-1C79-8D4C-BF92-E60B6CF2467A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0780-83D2-5A44-84A1-783776FF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0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DE01-D263-DF44-802F-B1D0BC7AE1ED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942B-F2AA-0042-9C6F-C6A8C49C7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0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C1FC-855A-EA46-A7A6-6240444C70E4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0609-5DCE-AF45-B178-629FE1A1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7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F99C-751D-BA40-8659-4E9465BA54A3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0B25-A6DC-8A4A-9F13-AECC224E8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83D3-21CA-F44E-AD37-7585174E6738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EF92-958F-0F49-819F-36174C06F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2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676EE3B-2CE3-A64C-B7DD-84E7489BFBAB}" type="datetimeFigureOut">
              <a:rPr lang="en-US"/>
              <a:pPr>
                <a:defRPr/>
              </a:pPr>
              <a:t>4/17/12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5B9010F-2348-524C-9441-AB14109A0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3" Type="http://schemas.openxmlformats.org/officeDocument/2006/relationships/hyperlink" Target="http://tinyurl.com/dbbkk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 powerful strategy: Symmetry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066800" y="1219200"/>
            <a:ext cx="6746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>
                <a:cs typeface="+mn-cs"/>
              </a:rPr>
              <a:t>The world is full of symmetry, so use it!</a:t>
            </a:r>
          </a:p>
        </p:txBody>
      </p:sp>
      <p:pic>
        <p:nvPicPr>
          <p:cNvPr id="32771" name="Picture 6" descr="PlatonicSol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086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22325" y="2068513"/>
            <a:ext cx="7388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700">
                <a:cs typeface="+mn-cs"/>
              </a:rPr>
              <a:t>How many N-bit strings contain anywhere from </a:t>
            </a:r>
          </a:p>
          <a:p>
            <a:pPr>
              <a:defRPr/>
            </a:pPr>
            <a:r>
              <a:rPr lang="en-US" sz="2700">
                <a:cs typeface="+mn-cs"/>
              </a:rPr>
              <a:t>none to (N-1)/2 zeros (inclusive)?   N is odd. 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914400" y="4267200"/>
            <a:ext cx="7064375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700">
                <a:solidFill>
                  <a:srgbClr val="46B83E"/>
                </a:solidFill>
                <a:cs typeface="+mn-cs"/>
              </a:rPr>
              <a:t>Hint:   There are exactly the same number of </a:t>
            </a:r>
          </a:p>
          <a:p>
            <a:pPr>
              <a:defRPr/>
            </a:pPr>
            <a:r>
              <a:rPr lang="en-US" sz="2700">
                <a:solidFill>
                  <a:srgbClr val="46B83E"/>
                </a:solidFill>
                <a:cs typeface="+mn-cs"/>
              </a:rPr>
              <a:t>strings with K  zeroes as there are strings </a:t>
            </a:r>
          </a:p>
          <a:p>
            <a:pPr>
              <a:defRPr/>
            </a:pPr>
            <a:r>
              <a:rPr lang="en-US" sz="2700">
                <a:solidFill>
                  <a:srgbClr val="46B83E"/>
                </a:solidFill>
                <a:cs typeface="+mn-cs"/>
              </a:rPr>
              <a:t>with (N - K)  1s.  Say, N=3. </a:t>
            </a:r>
            <a:br>
              <a:rPr lang="en-US" sz="2700">
                <a:solidFill>
                  <a:srgbClr val="46B83E"/>
                </a:solidFill>
                <a:cs typeface="+mn-cs"/>
              </a:rPr>
            </a:br>
            <a:r>
              <a:rPr lang="en-US" sz="2700">
                <a:solidFill>
                  <a:srgbClr val="46B83E"/>
                </a:solidFill>
                <a:cs typeface="+mn-cs"/>
              </a:rPr>
              <a:t>(000)       &lt;=&gt;         (111)</a:t>
            </a:r>
          </a:p>
          <a:p>
            <a:pPr>
              <a:defRPr/>
            </a:pPr>
            <a:r>
              <a:rPr lang="en-US" sz="2700">
                <a:solidFill>
                  <a:srgbClr val="46B83E"/>
                </a:solidFill>
                <a:cs typeface="+mn-cs"/>
              </a:rPr>
              <a:t>(010)       &lt;=&gt;          (101)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73882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700">
                <a:cs typeface="+mn-cs"/>
              </a:rPr>
              <a:t>How many N-bit strings contain anywhere from </a:t>
            </a:r>
          </a:p>
          <a:p>
            <a:pPr>
              <a:defRPr/>
            </a:pPr>
            <a:r>
              <a:rPr lang="en-US" sz="2700">
                <a:cs typeface="+mn-cs"/>
              </a:rPr>
              <a:t>none to (N-1)/2 zeros (inclusive)?   N is odd. 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76041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cs typeface="+mn-cs"/>
              </a:rPr>
              <a:t>Let C(N,k) be the number of substrings that have exactly k zeroes.  Then </a:t>
            </a:r>
          </a:p>
          <a:p>
            <a:pPr>
              <a:defRPr/>
            </a:pPr>
            <a:r>
              <a:rPr lang="en-US" sz="1800">
                <a:cs typeface="+mn-cs"/>
              </a:rPr>
              <a:t>C(N, k) = C(N, N-k). The problem is symmetric under 1 -&gt; 0 exchange. </a:t>
            </a:r>
            <a:br>
              <a:rPr lang="en-US" sz="1800">
                <a:cs typeface="+mn-cs"/>
              </a:rPr>
            </a:br>
            <a:r>
              <a:rPr lang="en-US" sz="1800">
                <a:cs typeface="+mn-cs"/>
              </a:rPr>
              <a:t>A substring with N-k zeroes contains k 1s.  </a:t>
            </a:r>
            <a:br>
              <a:rPr lang="en-US" sz="1800">
                <a:cs typeface="+mn-cs"/>
              </a:rPr>
            </a:br>
            <a:r>
              <a:rPr lang="en-US" sz="1800">
                <a:cs typeface="+mn-cs"/>
              </a:rPr>
              <a:t/>
            </a:r>
            <a:br>
              <a:rPr lang="en-US" sz="1800">
                <a:cs typeface="+mn-cs"/>
              </a:rPr>
            </a:br>
            <a:r>
              <a:rPr lang="en-US" sz="1800">
                <a:cs typeface="+mn-cs"/>
              </a:rPr>
              <a:t>Now, C(N,0) + C(N, 1) + … + C(N,N) = all possible substrings = 2^N. </a:t>
            </a:r>
          </a:p>
          <a:p>
            <a:pPr>
              <a:defRPr/>
            </a:pPr>
            <a:endParaRPr lang="en-US" sz="1800">
              <a:cs typeface="+mn-cs"/>
            </a:endParaRPr>
          </a:p>
          <a:p>
            <a:pPr>
              <a:defRPr/>
            </a:pPr>
            <a:r>
              <a:rPr lang="en-US" sz="1800">
                <a:cs typeface="+mn-cs"/>
              </a:rPr>
              <a:t>We need the first 1/2 terms of the sum, which equal the second half. </a:t>
            </a:r>
            <a:br>
              <a:rPr lang="en-US" sz="1800">
                <a:cs typeface="+mn-cs"/>
              </a:rPr>
            </a:br>
            <a:endParaRPr lang="en-US" sz="1800">
              <a:cs typeface="+mn-cs"/>
            </a:endParaRPr>
          </a:p>
          <a:p>
            <a:pPr>
              <a:defRPr/>
            </a:pPr>
            <a:r>
              <a:rPr lang="en-US" sz="1800">
                <a:cs typeface="+mn-cs"/>
              </a:rPr>
              <a:t>Thus, the answer is 2^N/2 = 2^(N-1).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What is the ratio of the areas of the two squares?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2800" y="2971800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52800" y="2971800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21088" y="3236913"/>
            <a:ext cx="1289050" cy="1289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What is the ratio of the areas of the two squares?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2800" y="2971800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52800" y="2971800"/>
            <a:ext cx="18288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7349" name="Rectangle 14"/>
          <p:cNvSpPr>
            <a:spLocks noChangeArrowheads="1"/>
          </p:cNvSpPr>
          <p:nvPr/>
        </p:nvSpPr>
        <p:spPr bwMode="auto">
          <a:xfrm rot="-2825717">
            <a:off x="3621088" y="3236913"/>
            <a:ext cx="1289050" cy="128905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endParaRPr 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3200400" y="3886200"/>
            <a:ext cx="2057400" cy="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267200" y="2971800"/>
            <a:ext cx="0" cy="18288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974725" y="5834063"/>
            <a:ext cx="180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cs typeface="+mn-cs"/>
              </a:rPr>
              <a:t>IS it clear now?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Calibri" charset="0"/>
              </a:rPr>
              <a:t>Your cabin is two miles due north of a stream that runs east-west. Your grandmother</a:t>
            </a:r>
            <a:r>
              <a:rPr lang="ja-JP" altLang="en-US" sz="2800">
                <a:latin typeface="Calibri" charset="0"/>
              </a:rPr>
              <a:t>’</a:t>
            </a:r>
            <a:r>
              <a:rPr lang="en-US" altLang="ja-JP" sz="2800">
                <a:latin typeface="Calibri" charset="0"/>
              </a:rPr>
              <a:t>s cabin is located 12 miles west and one mile north of your cabin. Every day, you go from your cabin to Grandma</a:t>
            </a:r>
            <a:r>
              <a:rPr lang="ja-JP" altLang="en-US" sz="2800">
                <a:latin typeface="Calibri" charset="0"/>
              </a:rPr>
              <a:t>’</a:t>
            </a:r>
            <a:r>
              <a:rPr lang="en-US" altLang="ja-JP" sz="2800">
                <a:latin typeface="Calibri" charset="0"/>
              </a:rPr>
              <a:t>s, but first visit the stream (to get fresh water for Grandma). What is the length of the route with minimum distance?</a:t>
            </a:r>
          </a:p>
          <a:p>
            <a:pPr eaLnBrk="1" hangingPunct="1">
              <a:buFontTx/>
              <a:buNone/>
            </a:pPr>
            <a:endParaRPr lang="en-US" sz="2800">
              <a:latin typeface="Calibri" charset="0"/>
            </a:endParaRPr>
          </a:p>
          <a:p>
            <a:pPr eaLnBrk="1" hangingPunct="1">
              <a:buFontTx/>
              <a:buNone/>
            </a:pPr>
            <a:r>
              <a:rPr lang="en-US" sz="2800">
                <a:latin typeface="Calibri" charset="0"/>
              </a:rPr>
              <a:t>Stuck? Draw a picture!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50925" y="1127125"/>
            <a:ext cx="718185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200">
                <a:cs typeface="+mn-cs"/>
              </a:rPr>
              <a:t>Problem: </a:t>
            </a:r>
          </a:p>
          <a:p>
            <a:pPr>
              <a:defRPr/>
            </a:pPr>
            <a:endParaRPr lang="en-US" sz="4200">
              <a:cs typeface="+mn-cs"/>
            </a:endParaRPr>
          </a:p>
          <a:p>
            <a:pPr>
              <a:defRPr/>
            </a:pPr>
            <a:r>
              <a:rPr lang="en-US" sz="4200">
                <a:cs typeface="+mn-cs"/>
              </a:rPr>
              <a:t>Compute 1 + 2 + 3 + …. +  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050925" y="1127125"/>
            <a:ext cx="7418388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200">
                <a:cs typeface="+mn-cs"/>
              </a:rPr>
              <a:t>A more difficult one:  </a:t>
            </a:r>
          </a:p>
          <a:p>
            <a:pPr>
              <a:defRPr/>
            </a:pPr>
            <a:endParaRPr lang="en-US" sz="4200">
              <a:cs typeface="+mn-cs"/>
            </a:endParaRPr>
          </a:p>
          <a:p>
            <a:pPr>
              <a:defRPr/>
            </a:pPr>
            <a:r>
              <a:rPr lang="en-US" sz="4200">
                <a:cs typeface="+mn-cs"/>
              </a:rPr>
              <a:t>Give an approximate estimate </a:t>
            </a:r>
            <a:br>
              <a:rPr lang="en-US" sz="4200">
                <a:cs typeface="+mn-cs"/>
              </a:rPr>
            </a:br>
            <a:r>
              <a:rPr lang="en-US" sz="4200">
                <a:cs typeface="+mn-cs"/>
              </a:rPr>
              <a:t>to N!, where N=2718.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686800" cy="13716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Calibri" charset="0"/>
              </a:rPr>
              <a:t>Symmetry </a:t>
            </a:r>
            <a:r>
              <a:rPr lang="en-US" sz="3600" dirty="0" smtClean="0">
                <a:latin typeface="Calibri" charset="0"/>
              </a:rPr>
              <a:t>in encodings </a:t>
            </a:r>
            <a:r>
              <a:rPr lang="en-US" sz="3600" dirty="0">
                <a:latin typeface="Calibri" charset="0"/>
              </a:rPr>
              <a:t>and error </a:t>
            </a:r>
            <a:r>
              <a:rPr lang="en-US" sz="3600" dirty="0" smtClean="0">
                <a:latin typeface="Calibri" charset="0"/>
              </a:rPr>
              <a:t>correction. First error correction algorithm?</a:t>
            </a:r>
            <a:endParaRPr lang="en-US" sz="3600" dirty="0">
              <a:latin typeface="Calibri" charset="0"/>
            </a:endParaRPr>
          </a:p>
        </p:txBody>
      </p:sp>
      <p:grpSp>
        <p:nvGrpSpPr>
          <p:cNvPr id="67590" name="Group 6"/>
          <p:cNvGrpSpPr>
            <a:grpSpLocks/>
          </p:cNvGrpSpPr>
          <p:nvPr/>
        </p:nvGrpSpPr>
        <p:grpSpPr bwMode="auto">
          <a:xfrm>
            <a:off x="0" y="1524000"/>
            <a:ext cx="9228138" cy="5280025"/>
            <a:chOff x="0" y="960"/>
            <a:chExt cx="5813" cy="3326"/>
          </a:xfrm>
        </p:grpSpPr>
        <p:sp>
          <p:nvSpPr>
            <p:cNvPr id="67588" name="Text Box 4"/>
            <p:cNvSpPr txBox="1">
              <a:spLocks noChangeArrowheads="1"/>
            </p:cNvSpPr>
            <p:nvPr/>
          </p:nvSpPr>
          <p:spPr bwMode="auto">
            <a:xfrm>
              <a:off x="0" y="2948"/>
              <a:ext cx="5813" cy="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200" dirty="0">
                  <a:cs typeface="+mn-cs"/>
                </a:rPr>
                <a:t>First known encoding:  </a:t>
              </a:r>
              <a:br>
                <a:rPr lang="en-US" sz="2200" dirty="0">
                  <a:cs typeface="+mn-cs"/>
                </a:rPr>
              </a:br>
              <a:endParaRPr lang="en-US" sz="2200" dirty="0">
                <a:cs typeface="+mn-cs"/>
              </a:endParaRPr>
            </a:p>
            <a:p>
              <a:pPr>
                <a:defRPr/>
              </a:pPr>
              <a:r>
                <a:rPr lang="en-US" sz="2200" dirty="0">
                  <a:cs typeface="+mn-cs"/>
                </a:rPr>
                <a:t> </a:t>
              </a:r>
              <a:r>
                <a:rPr lang="en-US" sz="2200" dirty="0" smtClean="0">
                  <a:cs typeface="+mn-cs"/>
                </a:rPr>
                <a:t>Copyright: </a:t>
              </a:r>
              <a:r>
                <a:rPr lang="en-US" sz="2200" dirty="0">
                  <a:cs typeface="+mn-cs"/>
                </a:rPr>
                <a:t>around 6,000 years ago.</a:t>
              </a:r>
            </a:p>
            <a:p>
              <a:pPr>
                <a:defRPr/>
              </a:pPr>
              <a:r>
                <a:rPr lang="en-US" sz="2200" dirty="0">
                  <a:cs typeface="+mn-cs"/>
                </a:rPr>
                <a:t>The genetic code. 4 letters, words of 3 letters each. 64 words in total. </a:t>
              </a:r>
              <a:br>
                <a:rPr lang="en-US" sz="2200" dirty="0">
                  <a:cs typeface="+mn-cs"/>
                </a:rPr>
              </a:br>
              <a:r>
                <a:rPr lang="en-US" sz="2200" dirty="0">
                  <a:cs typeface="+mn-cs"/>
                </a:rPr>
                <a:t>Error tolerance: extremely good. (the double helix. Two-fold redundancy) </a:t>
              </a:r>
              <a:br>
                <a:rPr lang="en-US" sz="2200" dirty="0">
                  <a:cs typeface="+mn-cs"/>
                </a:rPr>
              </a:br>
              <a:endParaRPr lang="en-US" sz="2200" dirty="0">
                <a:cs typeface="+mn-cs"/>
              </a:endParaRPr>
            </a:p>
          </p:txBody>
        </p:sp>
        <p:pic>
          <p:nvPicPr>
            <p:cNvPr id="65540" name="Picture 5" descr="DNA-color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960"/>
              <a:ext cx="1527" cy="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applied to CS: encodings and error correction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8447088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cs typeface="+mn-cs"/>
              </a:rPr>
              <a:t>Second attempt:  </a:t>
            </a:r>
            <a:br>
              <a:rPr lang="en-US" sz="2200">
                <a:cs typeface="+mn-cs"/>
              </a:rPr>
            </a:br>
            <a:endParaRPr lang="en-US" sz="2200">
              <a:cs typeface="+mn-cs"/>
            </a:endParaRPr>
          </a:p>
          <a:p>
            <a:pPr>
              <a:defRPr/>
            </a:pPr>
            <a:r>
              <a:rPr lang="en-US" sz="2200">
                <a:cs typeface="+mn-cs"/>
              </a:rPr>
              <a:t> Author:  Baudot, 1874.</a:t>
            </a:r>
          </a:p>
          <a:p>
            <a:pPr>
              <a:defRPr/>
            </a:pPr>
            <a:endParaRPr lang="en-US" sz="2200">
              <a:cs typeface="+mn-cs"/>
            </a:endParaRPr>
          </a:p>
          <a:p>
            <a:pPr>
              <a:defRPr/>
            </a:pPr>
            <a:r>
              <a:rPr lang="en-US" sz="2200">
                <a:cs typeface="+mn-cs"/>
              </a:rPr>
              <a:t> English alphabet. Strings of 5 zeroes or ones. 32 different letters.  </a:t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>(e.g. 10111 = X,  10101 = Y, etc. </a:t>
            </a:r>
          </a:p>
          <a:p>
            <a:pPr>
              <a:defRPr/>
            </a:pPr>
            <a:endParaRPr lang="en-US" sz="2200">
              <a:cs typeface="+mn-cs"/>
            </a:endParaRPr>
          </a:p>
          <a:p>
            <a:pPr>
              <a:defRPr/>
            </a:pPr>
            <a:r>
              <a:rPr lang="en-US" sz="2200">
                <a:cs typeface="+mn-cs"/>
              </a:rPr>
              <a:t>Error tolerance: none. </a:t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/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/>
            </a:r>
            <a:br>
              <a:rPr lang="en-US" sz="2200">
                <a:cs typeface="+mn-cs"/>
              </a:rPr>
            </a:br>
            <a:r>
              <a:rPr lang="en-US" sz="2200">
                <a:cs typeface="+mn-cs"/>
              </a:rPr>
              <a:t>How about English language? Is it error tolerant?  </a:t>
            </a:r>
            <a:br>
              <a:rPr lang="en-US" sz="2200">
                <a:cs typeface="+mn-cs"/>
              </a:rPr>
            </a:br>
            <a:endParaRPr lang="en-US" sz="220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applied to CS: 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error correction</a:t>
            </a:r>
          </a:p>
        </p:txBody>
      </p:sp>
      <p:pic>
        <p:nvPicPr>
          <p:cNvPr id="69634" name="Picture 4" descr="hyper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37338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04800" y="4953000"/>
            <a:ext cx="83375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cs typeface="+mn-cs"/>
              </a:rPr>
              <a:t>Two code words: (000) and (111).  </a:t>
            </a:r>
          </a:p>
          <a:p>
            <a:pPr>
              <a:defRPr/>
            </a:pPr>
            <a:r>
              <a:rPr lang="en-US" sz="3200">
                <a:cs typeface="+mn-cs"/>
              </a:rPr>
              <a:t>What if one bit is erred in transmission? How </a:t>
            </a:r>
          </a:p>
          <a:p>
            <a:pPr>
              <a:defRPr/>
            </a:pPr>
            <a:r>
              <a:rPr lang="en-US" sz="3200">
                <a:cs typeface="+mn-cs"/>
              </a:rPr>
              <a:t>do you recover?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d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915400" cy="668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applied to CS: 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error correction</a:t>
            </a:r>
          </a:p>
        </p:txBody>
      </p:sp>
      <p:pic>
        <p:nvPicPr>
          <p:cNvPr id="71682" name="Picture 3" descr="hyper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37338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04800" y="4800600"/>
            <a:ext cx="896671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cs typeface="+mn-cs"/>
              </a:rPr>
              <a:t>Two code words: (000) and (111).  </a:t>
            </a:r>
          </a:p>
          <a:p>
            <a:pPr>
              <a:defRPr/>
            </a:pPr>
            <a:r>
              <a:rPr lang="en-US" sz="3200" dirty="0">
                <a:cs typeface="+mn-cs"/>
              </a:rPr>
              <a:t>What if one bit is erred in transmission? How </a:t>
            </a:r>
          </a:p>
          <a:p>
            <a:pPr>
              <a:defRPr/>
            </a:pPr>
            <a:r>
              <a:rPr lang="en-US" sz="3200" dirty="0">
                <a:cs typeface="+mn-cs"/>
              </a:rPr>
              <a:t>do you recover?  Go to the nearest </a:t>
            </a:r>
            <a:r>
              <a:rPr lang="en-US" sz="3200" dirty="0" smtClean="0">
                <a:cs typeface="+mn-cs"/>
              </a:rPr>
              <a:t>vertex that is </a:t>
            </a:r>
            <a:br>
              <a:rPr lang="en-US" sz="3200" dirty="0" smtClean="0">
                <a:cs typeface="+mn-cs"/>
              </a:rPr>
            </a:br>
            <a:r>
              <a:rPr lang="en-US" sz="3200" dirty="0" smtClean="0">
                <a:cs typeface="+mn-cs"/>
              </a:rPr>
              <a:t>a legitimate word!</a:t>
            </a:r>
            <a:endParaRPr lang="en-US" sz="32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applied to CS: 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error correction</a:t>
            </a:r>
          </a:p>
        </p:txBody>
      </p:sp>
      <p:pic>
        <p:nvPicPr>
          <p:cNvPr id="73730" name="Picture 3" descr="hyper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27432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816975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>
                <a:cs typeface="+mn-cs"/>
              </a:rPr>
              <a:t>Pretty poor solution…. First spacecraft to </a:t>
            </a:r>
          </a:p>
          <a:p>
            <a:pPr>
              <a:defRPr/>
            </a:pPr>
            <a:r>
              <a:rPr lang="en-US" sz="3300">
                <a:cs typeface="+mn-cs"/>
              </a:rPr>
              <a:t>send back pictures of Mars (Mariner 4, </a:t>
            </a:r>
          </a:p>
          <a:p>
            <a:pPr>
              <a:defRPr/>
            </a:pPr>
            <a:r>
              <a:rPr lang="en-US" sz="3300">
                <a:cs typeface="+mn-cs"/>
              </a:rPr>
              <a:t>1965). Each picture ~ 4,000 pixels, 64 shades </a:t>
            </a:r>
          </a:p>
          <a:p>
            <a:pPr>
              <a:defRPr/>
            </a:pPr>
            <a:r>
              <a:rPr lang="en-US" sz="3300">
                <a:cs typeface="+mn-cs"/>
              </a:rPr>
              <a:t>of grey. On-board power supply </a:t>
            </a:r>
            <a:br>
              <a:rPr lang="en-US" sz="3300">
                <a:cs typeface="+mn-cs"/>
              </a:rPr>
            </a:br>
            <a:r>
              <a:rPr lang="en-US" sz="3300">
                <a:cs typeface="+mn-cs"/>
              </a:rPr>
              <a:t>allowed only 8 bits per second to be sent…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applied to CS: 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better error detection:</a:t>
            </a:r>
          </a:p>
        </p:txBody>
      </p:sp>
      <p:pic>
        <p:nvPicPr>
          <p:cNvPr id="75778" name="Picture 3" descr="hyper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37338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04800" y="49530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3200">
              <a:cs typeface="+mn-cs"/>
            </a:endParaRPr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3505200" y="1600200"/>
            <a:ext cx="1447800" cy="7620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H="1">
            <a:off x="2819400" y="2362200"/>
            <a:ext cx="685800" cy="14478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4953000" y="1600200"/>
            <a:ext cx="685800" cy="28956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2819400" y="3810000"/>
            <a:ext cx="2819400" cy="6858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 flipV="1">
            <a:off x="2819400" y="1600200"/>
            <a:ext cx="2133600" cy="21336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381000" y="5334000"/>
            <a:ext cx="85328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lain" startAt="4"/>
              <a:defRPr/>
            </a:pPr>
            <a:r>
              <a:rPr lang="en-US" sz="2700" smtClean="0">
                <a:latin typeface="Arial" charset="0"/>
                <a:cs typeface="+mn-cs"/>
              </a:rPr>
              <a:t>code words:  (000), (011), (110), (101).   </a:t>
            </a:r>
          </a:p>
          <a:p>
            <a:pPr>
              <a:buFont typeface="Arial" charset="0"/>
              <a:buNone/>
              <a:defRPr/>
            </a:pPr>
            <a:r>
              <a:rPr lang="en-US" sz="2700" smtClean="0">
                <a:latin typeface="Arial" charset="0"/>
                <a:cs typeface="+mn-cs"/>
              </a:rPr>
              <a:t>Corners of a tetrahedron. How do you detect an error? </a:t>
            </a:r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3505200" y="2362200"/>
            <a:ext cx="2133600" cy="21336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applied to CS: 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better error detection:</a:t>
            </a:r>
          </a:p>
        </p:txBody>
      </p:sp>
      <p:pic>
        <p:nvPicPr>
          <p:cNvPr id="77826" name="Picture 3" descr="hyper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71600"/>
            <a:ext cx="37338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4800" y="49530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3200">
              <a:cs typeface="+mn-cs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3505200" y="1600200"/>
            <a:ext cx="1447800" cy="7620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 flipH="1">
            <a:off x="2819400" y="2362200"/>
            <a:ext cx="685800" cy="14478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4953000" y="1600200"/>
            <a:ext cx="685800" cy="28956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2819400" y="3810000"/>
            <a:ext cx="2819400" cy="6858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 flipH="1" flipV="1">
            <a:off x="3505200" y="2362200"/>
            <a:ext cx="2133600" cy="21336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 flipV="1">
            <a:off x="2819400" y="1600200"/>
            <a:ext cx="2133600" cy="2133600"/>
          </a:xfrm>
          <a:prstGeom prst="line">
            <a:avLst/>
          </a:prstGeom>
          <a:noFill/>
          <a:ln w="9525">
            <a:solidFill>
              <a:srgbClr val="EE745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81000" y="5334000"/>
            <a:ext cx="8532813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lain" startAt="4"/>
              <a:defRPr/>
            </a:pPr>
            <a:r>
              <a:rPr lang="en-US" sz="2700" smtClean="0">
                <a:latin typeface="Arial" charset="0"/>
                <a:cs typeface="+mn-cs"/>
              </a:rPr>
              <a:t>code words:  (000), (011), (110), (101).   </a:t>
            </a:r>
          </a:p>
          <a:p>
            <a:pPr>
              <a:buFont typeface="Arial" charset="0"/>
              <a:buNone/>
              <a:defRPr/>
            </a:pPr>
            <a:r>
              <a:rPr lang="en-US" sz="2700" smtClean="0">
                <a:latin typeface="Arial" charset="0"/>
                <a:cs typeface="+mn-cs"/>
              </a:rPr>
              <a:t>Corners of a tetrahedron. How do you detect an error? </a:t>
            </a:r>
          </a:p>
          <a:p>
            <a:pPr>
              <a:buFont typeface="Arial" charset="0"/>
              <a:buNone/>
              <a:defRPr/>
            </a:pPr>
            <a:r>
              <a:rPr lang="en-US" sz="2700" smtClean="0">
                <a:latin typeface="Arial" charset="0"/>
                <a:cs typeface="+mn-cs"/>
              </a:rPr>
              <a:t>An error in one digit move the word off the tetrahedron.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applied to CS: 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realistic error correction:</a:t>
            </a:r>
          </a:p>
        </p:txBody>
      </p:sp>
      <p:pic>
        <p:nvPicPr>
          <p:cNvPr id="79874" name="Picture 23" descr="affic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3767138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applied to CS: </a:t>
            </a:r>
            <a:br>
              <a:rPr lang="en-US">
                <a:latin typeface="Calibri" charset="0"/>
              </a:rPr>
            </a:br>
            <a:r>
              <a:rPr lang="en-US">
                <a:latin typeface="Calibri" charset="0"/>
              </a:rPr>
              <a:t>realistic error correction: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4800" y="49530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3200">
              <a:cs typeface="+mn-cs"/>
            </a:endParaRPr>
          </a:p>
        </p:txBody>
      </p:sp>
      <p:graphicFrame>
        <p:nvGraphicFramePr>
          <p:cNvPr id="81955" name="Group 35"/>
          <p:cNvGraphicFramePr>
            <a:graphicFrameLocks noGrp="1"/>
          </p:cNvGraphicFramePr>
          <p:nvPr/>
        </p:nvGraphicFramePr>
        <p:xfrm>
          <a:off x="1143000" y="1397000"/>
          <a:ext cx="6858000" cy="4081463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0</a:t>
                      </a:r>
                      <a:endParaRPr kumimoji="0" lang="en-US" sz="4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 Parity bit.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(odd # of 1s in</a:t>
                      </a:r>
                      <a:b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</a:b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row)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Parity bit.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56" name="Text Box 36"/>
          <p:cNvSpPr txBox="1">
            <a:spLocks noChangeArrowheads="1"/>
          </p:cNvSpPr>
          <p:nvPr/>
        </p:nvSpPr>
        <p:spPr bwMode="auto">
          <a:xfrm>
            <a:off x="381000" y="5422900"/>
            <a:ext cx="8763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100">
                <a:cs typeface="+mn-cs"/>
              </a:rPr>
              <a:t>To transmit (0111) you send (01111010). </a:t>
            </a:r>
          </a:p>
          <a:p>
            <a:pPr>
              <a:defRPr/>
            </a:pPr>
            <a:r>
              <a:rPr lang="en-US" sz="3100">
                <a:cs typeface="+mn-cs"/>
              </a:rPr>
              <a:t>In fact, this error correcting code defines a</a:t>
            </a:r>
            <a:br>
              <a:rPr lang="en-US" sz="3100">
                <a:cs typeface="+mn-cs"/>
              </a:rPr>
            </a:br>
            <a:r>
              <a:rPr lang="en-US" sz="3100">
                <a:cs typeface="+mn-cs"/>
              </a:rPr>
              <a:t>symmetric shape on an 8-dimensional hypercube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Quiz highlights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17525" y="1566863"/>
            <a:ext cx="8074025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eriod"/>
              <a:defRPr/>
            </a:pPr>
            <a:r>
              <a:rPr lang="en-US" sz="1800" smtClean="0">
                <a:latin typeface="Arial" charset="0"/>
                <a:cs typeface="+mn-cs"/>
              </a:rPr>
              <a:t>Probability of the song coming up after one press: 1/N.  Two times? </a:t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>Gets difficult. The first or second? Or both? </a:t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>USE THE MAIN HEURISTICS: Compute probability of the opposite event. </a:t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>P(song never played after k presses) = P(not after 1)*P(not after 2)…. = </a:t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>(1 - 1/N) * (1 - 1/N)*… = (1 - 1/N)^k. Thus, P(k) = 1 - (1 - 1/N)^k  </a:t>
            </a:r>
          </a:p>
          <a:p>
            <a:pPr>
              <a:buFont typeface="Arial" charset="0"/>
              <a:buNone/>
              <a:defRPr/>
            </a:pPr>
            <a:r>
              <a:rPr lang="en-US" sz="1800" smtClean="0">
                <a:latin typeface="Arial" charset="0"/>
                <a:cs typeface="+mn-cs"/>
              </a:rPr>
              <a:t/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/>
            </a:r>
            <a:br>
              <a:rPr lang="en-US" sz="1800" smtClean="0">
                <a:latin typeface="Arial" charset="0"/>
                <a:cs typeface="+mn-cs"/>
              </a:rPr>
            </a:br>
            <a:endParaRPr lang="en-US" sz="1800" smtClean="0">
              <a:latin typeface="Arial" charset="0"/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sz="1800" smtClean="0">
                <a:latin typeface="Arial" charset="0"/>
                <a:cs typeface="+mn-cs"/>
              </a:rPr>
              <a:t> 2. X = (1 - 1/N)^k . What do we do with products? Take a ln(X) = </a:t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>k*ln(1 - 1/N). Now, N &gt;&gt; 1 (N=100). So ln(1 - 1/N) ~ -1/N. </a:t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>Thus ln(X) ~ k*(-1/N)  = -1 for k=N=100.  Hence X ~ e^-1 ~ 1/3. </a:t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>Thus P(k)  = 1 - X </a:t>
            </a:r>
            <a:br>
              <a:rPr lang="en-US" sz="1800" smtClean="0">
                <a:latin typeface="Arial" charset="0"/>
                <a:cs typeface="+mn-cs"/>
              </a:rPr>
            </a:br>
            <a:r>
              <a:rPr lang="en-US" sz="1800" smtClean="0">
                <a:latin typeface="Arial" charset="0"/>
                <a:cs typeface="+mn-cs"/>
              </a:rPr>
              <a:t/>
            </a:r>
            <a:br>
              <a:rPr lang="en-US" sz="1800" smtClean="0">
                <a:latin typeface="Arial" charset="0"/>
                <a:cs typeface="+mn-cs"/>
              </a:rPr>
            </a:br>
            <a:endParaRPr lang="en-US" sz="1800" smtClean="0">
              <a:latin typeface="Arial" charset="0"/>
              <a:cs typeface="+mn-cs"/>
            </a:endParaRPr>
          </a:p>
          <a:p>
            <a:pPr>
              <a:buFont typeface="Arial" charset="0"/>
              <a:buNone/>
              <a:defRPr/>
            </a:pPr>
            <a:r>
              <a:rPr lang="en-US" sz="1800" smtClean="0">
                <a:latin typeface="Arial" charset="0"/>
                <a:cs typeface="+mn-cs"/>
              </a:rPr>
              <a:t> 3. Just use the MISSISSIPI formula, but don</a:t>
            </a:r>
            <a:r>
              <a:rPr lang="ja-JP" altLang="en-US" sz="1800" smtClean="0">
                <a:latin typeface="Arial"/>
                <a:cs typeface="+mn-cs"/>
              </a:rPr>
              <a:t>’</a:t>
            </a:r>
            <a:r>
              <a:rPr lang="en-US" sz="1800" smtClean="0">
                <a:latin typeface="Arial" charset="0"/>
                <a:cs typeface="+mn-cs"/>
              </a:rPr>
              <a:t>t divide by 4!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HW highlight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Calibri" charset="0"/>
                <a:hlinkClick r:id="rId3"/>
              </a:rPr>
              <a:t>http://tinyurl.com/dbbkkv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The ubiquitous symmetry</a:t>
            </a:r>
          </a:p>
        </p:txBody>
      </p:sp>
      <p:pic>
        <p:nvPicPr>
          <p:cNvPr id="36866" name="Picture 4" descr="truncated_icosahedr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236220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5" descr="icosahedral_symmetry_1_orig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4687888" cy="552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8925" y="4005263"/>
            <a:ext cx="2649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cs typeface="+mn-cs"/>
              </a:rPr>
              <a:t>Truncated icosahedron. </a:t>
            </a:r>
            <a:br>
              <a:rPr lang="en-US" sz="1800">
                <a:cs typeface="+mn-cs"/>
              </a:rPr>
            </a:br>
            <a:r>
              <a:rPr lang="en-US" sz="1800">
                <a:cs typeface="+mn-cs"/>
              </a:rPr>
              <a:t>Paper model.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057400" y="6491288"/>
            <a:ext cx="6789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cs typeface="+mn-cs"/>
              </a:rPr>
              <a:t>Icosahedral symmetry in viruses. From </a:t>
            </a:r>
            <a:r>
              <a:rPr lang="en-US" sz="1800">
                <a:latin typeface="Calibri" charset="0"/>
                <a:cs typeface="+mn-cs"/>
              </a:rPr>
              <a:t> Robijn Bruinsma</a:t>
            </a:r>
            <a:r>
              <a:rPr lang="ja-JP" altLang="en-US" sz="1800">
                <a:latin typeface="Calibri" charset="0"/>
                <a:cs typeface="+mn-cs"/>
              </a:rPr>
              <a:t>’</a:t>
            </a:r>
            <a:r>
              <a:rPr lang="en-US" sz="1800">
                <a:latin typeface="Calibri" charset="0"/>
                <a:cs typeface="+mn-cs"/>
              </a:rPr>
              <a:t>s web site</a:t>
            </a:r>
            <a:r>
              <a:rPr lang="en-US" sz="1800"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The ubiquitous symmetry</a:t>
            </a:r>
          </a:p>
        </p:txBody>
      </p:sp>
      <p:pic>
        <p:nvPicPr>
          <p:cNvPr id="38914" name="Picture 7" descr="Three_til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5438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Heuristic: Look for Symmetry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alibri" charset="0"/>
              </a:rPr>
              <a:t>If you find a symmetry, you might be able to exploit it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Symmetries give you </a:t>
            </a:r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free</a:t>
            </a:r>
            <a:r>
              <a:rPr lang="ja-JP" altLang="en-US" sz="2400">
                <a:latin typeface="Calibri" charset="0"/>
              </a:rPr>
              <a:t>”</a:t>
            </a:r>
            <a:r>
              <a:rPr lang="en-US" altLang="ja-JP" sz="2400">
                <a:latin typeface="Calibri" charset="0"/>
              </a:rPr>
              <a:t> information, cut down on what to look at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Symmetries define an invariant</a:t>
            </a:r>
          </a:p>
          <a:p>
            <a:pPr lvl="1" eaLnBrk="1" hangingPunct="1"/>
            <a:r>
              <a:rPr lang="en-US" sz="2400">
                <a:latin typeface="Calibri" charset="0"/>
              </a:rPr>
              <a:t>Symmetries indicate </a:t>
            </a:r>
            <a:r>
              <a:rPr lang="ja-JP" altLang="en-US" sz="2400">
                <a:latin typeface="Calibri" charset="0"/>
              </a:rPr>
              <a:t>“</a:t>
            </a:r>
            <a:r>
              <a:rPr lang="en-US" altLang="ja-JP" sz="2400">
                <a:latin typeface="Calibri" charset="0"/>
              </a:rPr>
              <a:t>special</a:t>
            </a:r>
            <a:r>
              <a:rPr lang="ja-JP" altLang="en-US" sz="2400">
                <a:latin typeface="Calibri" charset="0"/>
              </a:rPr>
              <a:t>”</a:t>
            </a:r>
            <a:r>
              <a:rPr lang="en-US" altLang="ja-JP" sz="2400">
                <a:latin typeface="Calibri" charset="0"/>
              </a:rPr>
              <a:t> points</a:t>
            </a:r>
            <a:endParaRPr lang="en-US" sz="24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 (2D)</a:t>
            </a:r>
          </a:p>
        </p:txBody>
      </p:sp>
      <p:grpSp>
        <p:nvGrpSpPr>
          <p:cNvPr id="43010" name="Group 11"/>
          <p:cNvGrpSpPr>
            <a:grpSpLocks/>
          </p:cNvGrpSpPr>
          <p:nvPr/>
        </p:nvGrpSpPr>
        <p:grpSpPr bwMode="auto">
          <a:xfrm>
            <a:off x="533400" y="3124200"/>
            <a:ext cx="3886200" cy="2743200"/>
            <a:chOff x="384" y="1440"/>
            <a:chExt cx="2688" cy="1968"/>
          </a:xfrm>
        </p:grpSpPr>
        <p:sp>
          <p:nvSpPr>
            <p:cNvPr id="39940" name="Oval 4"/>
            <p:cNvSpPr>
              <a:spLocks noChangeArrowheads="1"/>
            </p:cNvSpPr>
            <p:nvPr/>
          </p:nvSpPr>
          <p:spPr bwMode="auto">
            <a:xfrm>
              <a:off x="1488" y="1968"/>
              <a:ext cx="528" cy="4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384" y="1632"/>
              <a:ext cx="528" cy="47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1488" y="2929"/>
              <a:ext cx="528" cy="479"/>
            </a:xfrm>
            <a:prstGeom prst="ellipse">
              <a:avLst/>
            </a:prstGeom>
            <a:solidFill>
              <a:srgbClr val="46B83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2544" y="1440"/>
              <a:ext cx="528" cy="479"/>
            </a:xfrm>
            <a:prstGeom prst="ellipse">
              <a:avLst/>
            </a:prstGeom>
            <a:solidFill>
              <a:srgbClr val="FFFC9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624" y="1872"/>
              <a:ext cx="110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 flipH="1">
              <a:off x="1728" y="1680"/>
              <a:ext cx="1104" cy="5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1728" y="2160"/>
              <a:ext cx="48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grpSp>
        <p:nvGrpSpPr>
          <p:cNvPr id="43011" name="Group 12"/>
          <p:cNvGrpSpPr>
            <a:grpSpLocks/>
          </p:cNvGrpSpPr>
          <p:nvPr/>
        </p:nvGrpSpPr>
        <p:grpSpPr bwMode="auto">
          <a:xfrm rot="-8687346">
            <a:off x="5029200" y="1905000"/>
            <a:ext cx="3886200" cy="2743200"/>
            <a:chOff x="384" y="1440"/>
            <a:chExt cx="2688" cy="1968"/>
          </a:xfrm>
        </p:grpSpPr>
        <p:sp>
          <p:nvSpPr>
            <p:cNvPr id="39949" name="Oval 13"/>
            <p:cNvSpPr>
              <a:spLocks noChangeArrowheads="1"/>
            </p:cNvSpPr>
            <p:nvPr/>
          </p:nvSpPr>
          <p:spPr bwMode="auto">
            <a:xfrm>
              <a:off x="1489" y="1970"/>
              <a:ext cx="528" cy="4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50" name="Oval 14"/>
            <p:cNvSpPr>
              <a:spLocks noChangeArrowheads="1"/>
            </p:cNvSpPr>
            <p:nvPr/>
          </p:nvSpPr>
          <p:spPr bwMode="auto">
            <a:xfrm>
              <a:off x="386" y="1633"/>
              <a:ext cx="528" cy="47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51" name="Oval 15"/>
            <p:cNvSpPr>
              <a:spLocks noChangeArrowheads="1"/>
            </p:cNvSpPr>
            <p:nvPr/>
          </p:nvSpPr>
          <p:spPr bwMode="auto">
            <a:xfrm>
              <a:off x="1490" y="2930"/>
              <a:ext cx="528" cy="479"/>
            </a:xfrm>
            <a:prstGeom prst="ellipse">
              <a:avLst/>
            </a:prstGeom>
            <a:solidFill>
              <a:srgbClr val="46B83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52" name="Oval 16"/>
            <p:cNvSpPr>
              <a:spLocks noChangeArrowheads="1"/>
            </p:cNvSpPr>
            <p:nvPr/>
          </p:nvSpPr>
          <p:spPr bwMode="auto">
            <a:xfrm>
              <a:off x="2546" y="1441"/>
              <a:ext cx="528" cy="479"/>
            </a:xfrm>
            <a:prstGeom prst="ellipse">
              <a:avLst/>
            </a:prstGeom>
            <a:solidFill>
              <a:srgbClr val="FFFC9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627" y="1873"/>
              <a:ext cx="110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 flipH="1">
              <a:off x="1730" y="1682"/>
              <a:ext cx="1104" cy="5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>
              <a:off x="1730" y="2161"/>
              <a:ext cx="48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2041525" y="2795588"/>
            <a:ext cx="438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>
                <a:cs typeface="+mn-cs"/>
              </a:rPr>
              <a:t>A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080125" y="4243388"/>
            <a:ext cx="438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>
                <a:cs typeface="+mn-cs"/>
              </a:rPr>
              <a:t>B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593725" y="6143625"/>
            <a:ext cx="758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Is molecule </a:t>
            </a:r>
            <a:r>
              <a:rPr lang="ja-JP" altLang="en-US">
                <a:cs typeface="+mn-cs"/>
              </a:rPr>
              <a:t>“</a:t>
            </a:r>
            <a:r>
              <a:rPr lang="en-US">
                <a:cs typeface="+mn-cs"/>
              </a:rPr>
              <a:t>A</a:t>
            </a:r>
            <a:r>
              <a:rPr lang="ja-JP" altLang="en-US">
                <a:cs typeface="+mn-cs"/>
              </a:rPr>
              <a:t>”</a:t>
            </a:r>
            <a:r>
              <a:rPr lang="en-US">
                <a:cs typeface="+mn-cs"/>
              </a:rPr>
              <a:t>  the same chemical compound as </a:t>
            </a:r>
            <a:r>
              <a:rPr lang="ja-JP" altLang="en-US">
                <a:cs typeface="+mn-cs"/>
              </a:rPr>
              <a:t>“</a:t>
            </a:r>
            <a:r>
              <a:rPr lang="en-US">
                <a:cs typeface="+mn-cs"/>
              </a:rPr>
              <a:t>B</a:t>
            </a:r>
            <a:r>
              <a:rPr lang="ja-JP" altLang="en-US">
                <a:cs typeface="+mn-cs"/>
              </a:rPr>
              <a:t>”</a:t>
            </a:r>
            <a:r>
              <a:rPr lang="en-US">
                <a:cs typeface="+mn-cs"/>
              </a:rPr>
              <a:t>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 (2D)</a:t>
            </a:r>
          </a:p>
        </p:txBody>
      </p:sp>
      <p:grpSp>
        <p:nvGrpSpPr>
          <p:cNvPr id="45058" name="Group 3"/>
          <p:cNvGrpSpPr>
            <a:grpSpLocks/>
          </p:cNvGrpSpPr>
          <p:nvPr/>
        </p:nvGrpSpPr>
        <p:grpSpPr bwMode="auto">
          <a:xfrm>
            <a:off x="533400" y="3124200"/>
            <a:ext cx="3886200" cy="2743200"/>
            <a:chOff x="384" y="1440"/>
            <a:chExt cx="2688" cy="1968"/>
          </a:xfrm>
        </p:grpSpPr>
        <p:sp>
          <p:nvSpPr>
            <p:cNvPr id="40964" name="Oval 4"/>
            <p:cNvSpPr>
              <a:spLocks noChangeArrowheads="1"/>
            </p:cNvSpPr>
            <p:nvPr/>
          </p:nvSpPr>
          <p:spPr bwMode="auto">
            <a:xfrm>
              <a:off x="1488" y="1968"/>
              <a:ext cx="528" cy="4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0965" name="Oval 5"/>
            <p:cNvSpPr>
              <a:spLocks noChangeArrowheads="1"/>
            </p:cNvSpPr>
            <p:nvPr/>
          </p:nvSpPr>
          <p:spPr bwMode="auto">
            <a:xfrm>
              <a:off x="384" y="1632"/>
              <a:ext cx="528" cy="47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0966" name="Oval 6"/>
            <p:cNvSpPr>
              <a:spLocks noChangeArrowheads="1"/>
            </p:cNvSpPr>
            <p:nvPr/>
          </p:nvSpPr>
          <p:spPr bwMode="auto">
            <a:xfrm>
              <a:off x="1488" y="2929"/>
              <a:ext cx="528" cy="479"/>
            </a:xfrm>
            <a:prstGeom prst="ellipse">
              <a:avLst/>
            </a:prstGeom>
            <a:solidFill>
              <a:srgbClr val="46B83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>
              <a:off x="2544" y="1440"/>
              <a:ext cx="528" cy="479"/>
            </a:xfrm>
            <a:prstGeom prst="ellipse">
              <a:avLst/>
            </a:prstGeom>
            <a:solidFill>
              <a:srgbClr val="FFFC9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624" y="1872"/>
              <a:ext cx="110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H="1">
              <a:off x="1728" y="1680"/>
              <a:ext cx="1104" cy="5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1728" y="2160"/>
              <a:ext cx="48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sp>
        <p:nvSpPr>
          <p:cNvPr id="40972" name="Oval 12"/>
          <p:cNvSpPr>
            <a:spLocks noChangeArrowheads="1"/>
          </p:cNvSpPr>
          <p:nvPr/>
        </p:nvSpPr>
        <p:spPr bwMode="auto">
          <a:xfrm rot="-8687346">
            <a:off x="6388100" y="3165475"/>
            <a:ext cx="763588" cy="668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 rot="-8687346">
            <a:off x="7421563" y="4468813"/>
            <a:ext cx="763587" cy="668337"/>
          </a:xfrm>
          <a:prstGeom prst="ellipse">
            <a:avLst/>
          </a:prstGeom>
          <a:solidFill>
            <a:srgbClr val="FFFC9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 rot="-8687346">
            <a:off x="7159625" y="2071688"/>
            <a:ext cx="763588" cy="668337"/>
          </a:xfrm>
          <a:prstGeom prst="ellipse">
            <a:avLst/>
          </a:prstGeom>
          <a:solidFill>
            <a:srgbClr val="46B83E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 rot="-8687346">
            <a:off x="4714875" y="2887663"/>
            <a:ext cx="763588" cy="66833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rot="-8687346">
            <a:off x="6515100" y="3937000"/>
            <a:ext cx="1595438" cy="468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rot="12912654" flipH="1">
            <a:off x="5135563" y="2992438"/>
            <a:ext cx="1595437" cy="735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rot="-8687346">
            <a:off x="7100888" y="2278063"/>
            <a:ext cx="69850" cy="1404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2041525" y="2795588"/>
            <a:ext cx="438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>
                <a:cs typeface="+mn-cs"/>
              </a:rPr>
              <a:t>A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6080125" y="4243388"/>
            <a:ext cx="438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>
                <a:cs typeface="+mn-cs"/>
              </a:rPr>
              <a:t>B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593725" y="6143625"/>
            <a:ext cx="758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Is molecule </a:t>
            </a:r>
            <a:r>
              <a:rPr lang="ja-JP" altLang="en-US">
                <a:cs typeface="+mn-cs"/>
              </a:rPr>
              <a:t>“</a:t>
            </a:r>
            <a:r>
              <a:rPr lang="en-US">
                <a:cs typeface="+mn-cs"/>
              </a:rPr>
              <a:t>A</a:t>
            </a:r>
            <a:r>
              <a:rPr lang="ja-JP" altLang="en-US">
                <a:cs typeface="+mn-cs"/>
              </a:rPr>
              <a:t>”</a:t>
            </a:r>
            <a:r>
              <a:rPr lang="en-US">
                <a:cs typeface="+mn-cs"/>
              </a:rPr>
              <a:t>  the same chemical compound as </a:t>
            </a:r>
            <a:r>
              <a:rPr lang="ja-JP" altLang="en-US">
                <a:cs typeface="+mn-cs"/>
              </a:rPr>
              <a:t>“</a:t>
            </a:r>
            <a:r>
              <a:rPr lang="en-US">
                <a:cs typeface="+mn-cs"/>
              </a:rPr>
              <a:t>B</a:t>
            </a:r>
            <a:r>
              <a:rPr lang="ja-JP" altLang="en-US">
                <a:cs typeface="+mn-cs"/>
              </a:rPr>
              <a:t>”</a:t>
            </a:r>
            <a:r>
              <a:rPr lang="en-US">
                <a:cs typeface="+mn-cs"/>
              </a:rPr>
              <a:t>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 (3D)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593725" y="6143625"/>
            <a:ext cx="758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Is molecule </a:t>
            </a:r>
            <a:r>
              <a:rPr lang="ja-JP" altLang="en-US">
                <a:cs typeface="+mn-cs"/>
              </a:rPr>
              <a:t>“</a:t>
            </a:r>
            <a:r>
              <a:rPr lang="en-US">
                <a:cs typeface="+mn-cs"/>
              </a:rPr>
              <a:t>A</a:t>
            </a:r>
            <a:r>
              <a:rPr lang="ja-JP" altLang="en-US">
                <a:cs typeface="+mn-cs"/>
              </a:rPr>
              <a:t>”</a:t>
            </a:r>
            <a:r>
              <a:rPr lang="en-US">
                <a:cs typeface="+mn-cs"/>
              </a:rPr>
              <a:t>  the same chemical compound as </a:t>
            </a:r>
            <a:r>
              <a:rPr lang="ja-JP" altLang="en-US">
                <a:cs typeface="+mn-cs"/>
              </a:rPr>
              <a:t>“</a:t>
            </a:r>
            <a:r>
              <a:rPr lang="en-US">
                <a:cs typeface="+mn-cs"/>
              </a:rPr>
              <a:t>B</a:t>
            </a:r>
            <a:r>
              <a:rPr lang="ja-JP" altLang="en-US">
                <a:cs typeface="+mn-cs"/>
              </a:rPr>
              <a:t>”</a:t>
            </a:r>
            <a:r>
              <a:rPr lang="en-US">
                <a:cs typeface="+mn-cs"/>
              </a:rPr>
              <a:t>? </a:t>
            </a:r>
          </a:p>
        </p:txBody>
      </p:sp>
      <p:grpSp>
        <p:nvGrpSpPr>
          <p:cNvPr id="47107" name="Group 28"/>
          <p:cNvGrpSpPr>
            <a:grpSpLocks/>
          </p:cNvGrpSpPr>
          <p:nvPr/>
        </p:nvGrpSpPr>
        <p:grpSpPr bwMode="auto">
          <a:xfrm>
            <a:off x="1219200" y="1981200"/>
            <a:ext cx="2438400" cy="2411413"/>
            <a:chOff x="768" y="1248"/>
            <a:chExt cx="1536" cy="1519"/>
          </a:xfrm>
        </p:grpSpPr>
        <p:pic>
          <p:nvPicPr>
            <p:cNvPr id="47116" name="Picture 22" descr="tetrahedro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248"/>
              <a:ext cx="1417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07" name="Oval 23"/>
            <p:cNvSpPr>
              <a:spLocks noChangeArrowheads="1"/>
            </p:cNvSpPr>
            <p:nvPr/>
          </p:nvSpPr>
          <p:spPr bwMode="auto">
            <a:xfrm>
              <a:off x="768" y="2208"/>
              <a:ext cx="192" cy="1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2008" name="Oval 24"/>
            <p:cNvSpPr>
              <a:spLocks noChangeArrowheads="1"/>
            </p:cNvSpPr>
            <p:nvPr/>
          </p:nvSpPr>
          <p:spPr bwMode="auto">
            <a:xfrm>
              <a:off x="960" y="2544"/>
              <a:ext cx="192" cy="19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2009" name="Oval 25"/>
            <p:cNvSpPr>
              <a:spLocks noChangeArrowheads="1"/>
            </p:cNvSpPr>
            <p:nvPr/>
          </p:nvSpPr>
          <p:spPr bwMode="auto">
            <a:xfrm>
              <a:off x="2112" y="2448"/>
              <a:ext cx="192" cy="192"/>
            </a:xfrm>
            <a:prstGeom prst="ellipse">
              <a:avLst/>
            </a:prstGeom>
            <a:solidFill>
              <a:srgbClr val="46B83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2010" name="Oval 26"/>
            <p:cNvSpPr>
              <a:spLocks noChangeArrowheads="1"/>
            </p:cNvSpPr>
            <p:nvPr/>
          </p:nvSpPr>
          <p:spPr bwMode="auto">
            <a:xfrm>
              <a:off x="1440" y="2064"/>
              <a:ext cx="192" cy="192"/>
            </a:xfrm>
            <a:prstGeom prst="ellipse">
              <a:avLst/>
            </a:prstGeom>
            <a:solidFill>
              <a:srgbClr val="FFFC95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2011" name="Oval 27"/>
            <p:cNvSpPr>
              <a:spLocks noChangeArrowheads="1"/>
            </p:cNvSpPr>
            <p:nvPr/>
          </p:nvSpPr>
          <p:spPr bwMode="auto">
            <a:xfrm>
              <a:off x="1344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pic>
        <p:nvPicPr>
          <p:cNvPr id="47108" name="Picture 30" descr="tetrahedro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249488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5715000" y="34290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6019800" y="3962400"/>
            <a:ext cx="304800" cy="304800"/>
          </a:xfrm>
          <a:prstGeom prst="ellipse">
            <a:avLst/>
          </a:prstGeom>
          <a:solidFill>
            <a:srgbClr val="46B83E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2017" name="Oval 33"/>
          <p:cNvSpPr>
            <a:spLocks noChangeArrowheads="1"/>
          </p:cNvSpPr>
          <p:nvPr/>
        </p:nvSpPr>
        <p:spPr bwMode="auto">
          <a:xfrm>
            <a:off x="7848600" y="3810000"/>
            <a:ext cx="3048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2018" name="Oval 34"/>
          <p:cNvSpPr>
            <a:spLocks noChangeArrowheads="1"/>
          </p:cNvSpPr>
          <p:nvPr/>
        </p:nvSpPr>
        <p:spPr bwMode="auto">
          <a:xfrm>
            <a:off x="6781800" y="3200400"/>
            <a:ext cx="304800" cy="304800"/>
          </a:xfrm>
          <a:prstGeom prst="ellipse">
            <a:avLst/>
          </a:prstGeom>
          <a:solidFill>
            <a:srgbClr val="FFFC95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2019" name="Oval 35"/>
          <p:cNvSpPr>
            <a:spLocks noChangeArrowheads="1"/>
          </p:cNvSpPr>
          <p:nvPr/>
        </p:nvSpPr>
        <p:spPr bwMode="auto">
          <a:xfrm>
            <a:off x="6629400" y="1981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2590800" y="4572000"/>
            <a:ext cx="184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700">
                <a:cs typeface="+mn-cs"/>
              </a:rPr>
              <a:t>A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6842125" y="4395788"/>
            <a:ext cx="438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>
                <a:cs typeface="+mn-cs"/>
              </a:rPr>
              <a:t>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Symmetry Problem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46125" y="2162175"/>
            <a:ext cx="77708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cs typeface="+mn-cs"/>
              </a:rPr>
              <a:t>An </a:t>
            </a:r>
            <a:r>
              <a:rPr lang="en-US" sz="3200" dirty="0" err="1">
                <a:cs typeface="+mn-cs"/>
              </a:rPr>
              <a:t>NxN</a:t>
            </a:r>
            <a:r>
              <a:rPr lang="en-US" sz="3200" dirty="0">
                <a:cs typeface="+mn-cs"/>
              </a:rPr>
              <a:t> matrix </a:t>
            </a:r>
            <a:r>
              <a:rPr lang="ja-JP" altLang="en-US" sz="3200" dirty="0">
                <a:cs typeface="+mn-cs"/>
              </a:rPr>
              <a:t>“</a:t>
            </a:r>
            <a:r>
              <a:rPr lang="en-US" sz="3200" dirty="0">
                <a:cs typeface="+mn-cs"/>
              </a:rPr>
              <a:t>A</a:t>
            </a:r>
            <a:r>
              <a:rPr lang="ja-JP" altLang="en-US" sz="3200" dirty="0">
                <a:cs typeface="+mn-cs"/>
              </a:rPr>
              <a:t>”</a:t>
            </a:r>
            <a:r>
              <a:rPr lang="en-US" sz="3200" dirty="0">
                <a:cs typeface="+mn-cs"/>
              </a:rPr>
              <a:t> is such that  for any</a:t>
            </a:r>
          </a:p>
          <a:p>
            <a:pPr>
              <a:defRPr/>
            </a:pPr>
            <a:r>
              <a:rPr lang="en-US" sz="3200" dirty="0">
                <a:cs typeface="+mn-cs"/>
              </a:rPr>
              <a:t> element </a:t>
            </a:r>
            <a:r>
              <a:rPr lang="en-US" sz="3200" dirty="0" err="1">
                <a:cs typeface="+mn-cs"/>
              </a:rPr>
              <a:t>a_ij</a:t>
            </a:r>
            <a:r>
              <a:rPr lang="en-US" sz="3200" dirty="0">
                <a:cs typeface="+mn-cs"/>
              </a:rPr>
              <a:t> = </a:t>
            </a:r>
            <a:r>
              <a:rPr lang="en-US" sz="3200" dirty="0" err="1">
                <a:cs typeface="+mn-cs"/>
              </a:rPr>
              <a:t>a_ji</a:t>
            </a:r>
            <a:r>
              <a:rPr lang="en-US" sz="3200" dirty="0">
                <a:cs typeface="+mn-cs"/>
              </a:rPr>
              <a:t>. How much memory</a:t>
            </a:r>
            <a:br>
              <a:rPr lang="en-US" sz="3200" dirty="0">
                <a:cs typeface="+mn-cs"/>
              </a:rPr>
            </a:br>
            <a:r>
              <a:rPr lang="en-US" sz="3200" dirty="0">
                <a:cs typeface="+mn-cs"/>
              </a:rPr>
              <a:t>will it take to store the matrix?  You do not </a:t>
            </a:r>
          </a:p>
          <a:p>
            <a:pPr>
              <a:defRPr/>
            </a:pPr>
            <a:r>
              <a:rPr lang="en-US" sz="3200" dirty="0">
                <a:cs typeface="+mn-cs"/>
              </a:rPr>
              <a:t>want to waste precious storage space. </a:t>
            </a:r>
          </a:p>
          <a:p>
            <a:pPr>
              <a:defRPr/>
            </a:pPr>
            <a:r>
              <a:rPr lang="en-US" sz="3200" dirty="0">
                <a:cs typeface="+mn-cs"/>
              </a:rPr>
              <a:t>Assume  32 bits per float.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783</Words>
  <Application>Microsoft Macintosh PowerPoint</Application>
  <PresentationFormat>On-screen Show (4:3)</PresentationFormat>
  <Paragraphs>114</Paragraphs>
  <Slides>27</Slides>
  <Notes>27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 powerful strategy: Symmetry</vt:lpstr>
      <vt:lpstr>PowerPoint Presentation</vt:lpstr>
      <vt:lpstr>The ubiquitous symmetry</vt:lpstr>
      <vt:lpstr>The ubiquitous symmetry</vt:lpstr>
      <vt:lpstr>Heuristic: Look for Symmetry</vt:lpstr>
      <vt:lpstr>Symmetry Problem (2D)</vt:lpstr>
      <vt:lpstr>Symmetry Problem (2D)</vt:lpstr>
      <vt:lpstr>Symmetry Problem (3D)</vt:lpstr>
      <vt:lpstr>Symmetry Problem</vt:lpstr>
      <vt:lpstr>Symmetry Problem</vt:lpstr>
      <vt:lpstr>Symmetry Problem</vt:lpstr>
      <vt:lpstr>Symmetry Problem</vt:lpstr>
      <vt:lpstr>Symmetry Problem</vt:lpstr>
      <vt:lpstr>Symmetry Problem</vt:lpstr>
      <vt:lpstr>PowerPoint Presentation</vt:lpstr>
      <vt:lpstr>PowerPoint Presentation</vt:lpstr>
      <vt:lpstr>Symmetry in encodings and error correction. First error correction algorithm?</vt:lpstr>
      <vt:lpstr>Symmetry applied to CS: encodings and error correction</vt:lpstr>
      <vt:lpstr>Symmetry applied to CS:  error correction</vt:lpstr>
      <vt:lpstr>Symmetry applied to CS:  error correction</vt:lpstr>
      <vt:lpstr>Symmetry applied to CS:  error correction</vt:lpstr>
      <vt:lpstr>Symmetry applied to CS:  better error detection:</vt:lpstr>
      <vt:lpstr>Symmetry applied to CS:  better error detection:</vt:lpstr>
      <vt:lpstr>Symmetry applied to CS:  realistic error correction:</vt:lpstr>
      <vt:lpstr>Symmetry applied to CS:  realistic error correction:</vt:lpstr>
      <vt:lpstr>Quiz highlights</vt:lpstr>
      <vt:lpstr>HW highlight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Trends and Patterns</dc:title>
  <dc:creator>Cliff Shaffer</dc:creator>
  <cp:lastModifiedBy>Alexey Science</cp:lastModifiedBy>
  <cp:revision>24</cp:revision>
  <dcterms:created xsi:type="dcterms:W3CDTF">2008-03-11T18:10:35Z</dcterms:created>
  <dcterms:modified xsi:type="dcterms:W3CDTF">2012-04-17T05:53:30Z</dcterms:modified>
</cp:coreProperties>
</file>