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74" r:id="rId2"/>
    <p:sldId id="275" r:id="rId3"/>
    <p:sldId id="256" r:id="rId4"/>
    <p:sldId id="258" r:id="rId5"/>
    <p:sldId id="257" r:id="rId6"/>
    <p:sldId id="259" r:id="rId7"/>
    <p:sldId id="262" r:id="rId8"/>
    <p:sldId id="276" r:id="rId9"/>
    <p:sldId id="260" r:id="rId10"/>
    <p:sldId id="261" r:id="rId11"/>
    <p:sldId id="263" r:id="rId12"/>
    <p:sldId id="264" r:id="rId13"/>
    <p:sldId id="265" r:id="rId14"/>
    <p:sldId id="266" r:id="rId15"/>
    <p:sldId id="267" r:id="rId16"/>
    <p:sldId id="268" r:id="rId17"/>
    <p:sldId id="269" r:id="rId18"/>
    <p:sldId id="271" r:id="rId19"/>
    <p:sldId id="272" r:id="rId20"/>
    <p:sldId id="273" r:id="rId21"/>
    <p:sldId id="277"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389" y="-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9B9F65-889C-44B7-BCEA-8F5930A3641E}" type="datetimeFigureOut">
              <a:rPr lang="en-US" smtClean="0"/>
              <a:pPr/>
              <a:t>5/5/2010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4C4760-9F36-4834-960C-0BA8FFA78BC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Include graphics example , change the title may be</a:t>
            </a:r>
            <a:endParaRPr lang="en-US" dirty="0"/>
          </a:p>
        </p:txBody>
      </p:sp>
      <p:sp>
        <p:nvSpPr>
          <p:cNvPr id="4" name="Slide Number Placeholder 3"/>
          <p:cNvSpPr>
            <a:spLocks noGrp="1"/>
          </p:cNvSpPr>
          <p:nvPr>
            <p:ph type="sldNum" sz="quarter" idx="10"/>
          </p:nvPr>
        </p:nvSpPr>
        <p:spPr/>
        <p:txBody>
          <a:bodyPr/>
          <a:lstStyle/>
          <a:p>
            <a:fld id="{EA4C4760-9F36-4834-960C-0BA8FFA78BC7}"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Change</a:t>
            </a:r>
            <a:r>
              <a:rPr lang="en-US" baseline="0" dirty="0" smtClean="0"/>
              <a:t> the above </a:t>
            </a:r>
            <a:r>
              <a:rPr lang="en-US" baseline="0" dirty="0" err="1" smtClean="0"/>
              <a:t>pics</a:t>
            </a:r>
            <a:r>
              <a:rPr lang="en-US" baseline="0" dirty="0" smtClean="0"/>
              <a:t> horse head(see folder)….foot doesn’t look nice</a:t>
            </a:r>
            <a:endParaRPr lang="en-US" dirty="0"/>
          </a:p>
        </p:txBody>
      </p:sp>
      <p:sp>
        <p:nvSpPr>
          <p:cNvPr id="4" name="Slide Number Placeholder 3"/>
          <p:cNvSpPr>
            <a:spLocks noGrp="1"/>
          </p:cNvSpPr>
          <p:nvPr>
            <p:ph type="sldNum" sz="quarter" idx="10"/>
          </p:nvPr>
        </p:nvSpPr>
        <p:spPr/>
        <p:txBody>
          <a:bodyPr/>
          <a:lstStyle/>
          <a:p>
            <a:fld id="{EA4C4760-9F36-4834-960C-0BA8FFA78BC7}"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Dihedral angles are within specified value for simple vertex, boundary</a:t>
            </a:r>
            <a:r>
              <a:rPr lang="en-US" baseline="0" dirty="0" smtClean="0"/>
              <a:t> vertex, Feature edge exist when the dihedral angle is greater than the specified value.</a:t>
            </a:r>
            <a:endParaRPr lang="en-US" dirty="0"/>
          </a:p>
        </p:txBody>
      </p:sp>
      <p:sp>
        <p:nvSpPr>
          <p:cNvPr id="4" name="Slide Number Placeholder 3"/>
          <p:cNvSpPr>
            <a:spLocks noGrp="1"/>
          </p:cNvSpPr>
          <p:nvPr>
            <p:ph type="sldNum" sz="quarter" idx="10"/>
          </p:nvPr>
        </p:nvSpPr>
        <p:spPr/>
        <p:txBody>
          <a:bodyPr/>
          <a:lstStyle/>
          <a:p>
            <a:fld id="{EA4C4760-9F36-4834-960C-0BA8FFA78BC7}" type="slidenum">
              <a:rPr lang="en-US" smtClean="0"/>
              <a:pPr/>
              <a:t>11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4C4760-9F36-4834-960C-0BA8FFA78BC7}" type="slidenum">
              <a:rPr lang="en-US" smtClean="0"/>
              <a:pPr/>
              <a:t>14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4C4760-9F36-4834-960C-0BA8FFA78BC7}" type="slidenum">
              <a:rPr lang="en-US" smtClean="0"/>
              <a:pPr/>
              <a:t>16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4C4760-9F36-4834-960C-0BA8FFA78BC7}" type="slidenum">
              <a:rPr lang="en-US" smtClean="0"/>
              <a:pPr/>
              <a:t>19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4C4760-9F36-4834-960C-0BA8FFA78BC7}"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D05440AD-DA9F-416C-B8D0-F61F2510AECA}" type="datetimeFigureOut">
              <a:rPr lang="en-US"/>
              <a:pPr>
                <a:defRPr/>
              </a:pPr>
              <a:t>5/5/2010</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301970CE-D9FC-405F-9737-5DADF48FF25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5D457BC6-F4C2-43DA-904F-7ACB0DE5123F}" type="datetimeFigureOut">
              <a:rPr lang="en-US"/>
              <a:pPr>
                <a:defRPr/>
              </a:pPr>
              <a:t>5/5/2010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4D2E6398-F4BB-490F-A6D3-FB26E868CE4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4B767D9-E1F7-4C56-AFE3-5212F05A5FBC}" type="datetimeFigureOut">
              <a:rPr lang="en-US"/>
              <a:pPr>
                <a:defRPr/>
              </a:pPr>
              <a:t>5/5/2010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19D6541-D66B-4C3D-BC39-7E2818FAB49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84D736D9-B0D8-412A-A5E8-3022B7BFB2F4}" type="datetimeFigureOut">
              <a:rPr lang="en-US"/>
              <a:pPr>
                <a:defRPr/>
              </a:pPr>
              <a:t>5/5/2010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7DED54C-BD17-472C-8175-FB46C2BF182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6DB01838-31B4-4077-B95B-6A39C785B2D0}" type="datetimeFigureOut">
              <a:rPr lang="en-US"/>
              <a:pPr>
                <a:defRPr/>
              </a:pPr>
              <a:t>5/5/2010</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99D78AFB-08E4-4FCF-8EDC-057A62C8C564}"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423E4106-CBD2-4708-BEE3-0D3D728894E9}" type="datetimeFigureOut">
              <a:rPr lang="en-US"/>
              <a:pPr>
                <a:defRPr/>
              </a:pPr>
              <a:t>5/5/2010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9AB55CD9-967C-47F8-BDDD-E3D90115A72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0A654A46-41F4-4CEA-8B1C-77282C90CF2A}" type="datetimeFigureOut">
              <a:rPr lang="en-US"/>
              <a:pPr>
                <a:defRPr/>
              </a:pPr>
              <a:t>5/5/2010</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8487DC40-AED1-49C6-A38E-3BF0DF811319}"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41850B0A-CD7D-43A7-9B2F-6F742AD60F82}" type="datetimeFigureOut">
              <a:rPr lang="en-US"/>
              <a:pPr>
                <a:defRPr/>
              </a:pPr>
              <a:t>5/5/2010</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D57E8F51-C2A8-4EFA-9B7D-0400A7F86634}"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18626972-AC48-47D7-93E8-747913A923D4}" type="datetimeFigureOut">
              <a:rPr lang="en-US"/>
              <a:pPr>
                <a:defRPr/>
              </a:pPr>
              <a:t>5/5/2010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E0185215-7FC2-4E82-807C-729752B126A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A1331DB1-80A4-4A7F-8E42-3751507C601C}" type="datetimeFigureOut">
              <a:rPr lang="en-US"/>
              <a:pPr>
                <a:defRPr/>
              </a:pPr>
              <a:t>5/5/2010</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B99CDBA8-EF9D-436F-ACEC-7E1884E60D36}"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783E6AC3-1181-4667-93B2-4330B6F13254}" type="datetimeFigureOut">
              <a:rPr lang="en-US"/>
              <a:pPr>
                <a:defRPr/>
              </a:pPr>
              <a:t>5/5/2010</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CAF3243F-55F7-41F8-8104-53A112BF781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2000" b="-2000"/>
          </a:stretch>
        </a:blip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Right Triangle 13"/>
          <p:cNvSpPr>
            <a:spLocks/>
          </p:cNvSpPr>
          <p:nvPr/>
        </p:nvSpPr>
        <p:spPr bwMode="auto">
          <a:xfrm>
            <a:off x="-6042" y="5791253"/>
            <a:ext cx="3402314" cy="1080868"/>
          </a:xfrm>
          <a:prstGeom prst="rtTriangle">
            <a:avLst/>
          </a:prstGeom>
          <a:blipFill>
            <a:blip r:embed="rId1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042A6E71-7EAC-49B0-95DE-F3BE65A026FD}" type="datetimeFigureOut">
              <a:rPr lang="en-US"/>
              <a:pPr>
                <a:defRPr/>
              </a:pPr>
              <a:t>5/5/2010</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cs typeface="+mn-cs"/>
              </a:defRPr>
            </a:lvl1pPr>
            <a:extLst/>
          </a:lstStyle>
          <a:p>
            <a:pPr>
              <a:defRPr/>
            </a:pPr>
            <a:fld id="{D7B16701-2645-4EF7-B635-311D5A20755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5" r:id="rId1"/>
    <p:sldLayoutId id="2147483691" r:id="rId2"/>
    <p:sldLayoutId id="2147483696" r:id="rId3"/>
    <p:sldLayoutId id="2147483697" r:id="rId4"/>
    <p:sldLayoutId id="2147483698" r:id="rId5"/>
    <p:sldLayoutId id="2147483699" r:id="rId6"/>
    <p:sldLayoutId id="2147483692" r:id="rId7"/>
    <p:sldLayoutId id="2147483700" r:id="rId8"/>
    <p:sldLayoutId id="2147483701" r:id="rId9"/>
    <p:sldLayoutId id="2147483693" r:id="rId10"/>
    <p:sldLayoutId id="2147483694" r:id="rId11"/>
  </p:sldLayoutIdLst>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Lucida Sans Unicode" pitchFamily="34" charset="0"/>
        </a:defRPr>
      </a:lvl2pPr>
      <a:lvl3pPr algn="l" rtl="0" eaLnBrk="1" fontAlgn="base" hangingPunct="1">
        <a:spcBef>
          <a:spcPct val="0"/>
        </a:spcBef>
        <a:spcAft>
          <a:spcPct val="0"/>
        </a:spcAft>
        <a:defRPr sz="4100" b="1">
          <a:solidFill>
            <a:schemeClr val="tx2"/>
          </a:solidFill>
          <a:latin typeface="Lucida Sans Unicode" pitchFamily="34" charset="0"/>
        </a:defRPr>
      </a:lvl3pPr>
      <a:lvl4pPr algn="l" rtl="0" eaLnBrk="1" fontAlgn="base" hangingPunct="1">
        <a:spcBef>
          <a:spcPct val="0"/>
        </a:spcBef>
        <a:spcAft>
          <a:spcPct val="0"/>
        </a:spcAft>
        <a:defRPr sz="4100" b="1">
          <a:solidFill>
            <a:schemeClr val="tx2"/>
          </a:solidFill>
          <a:latin typeface="Lucida Sans Unicode" pitchFamily="34" charset="0"/>
        </a:defRPr>
      </a:lvl4pPr>
      <a:lvl5pPr algn="l" rtl="0" eaLnBrk="1" fontAlgn="base" hangingPunct="1">
        <a:spcBef>
          <a:spcPct val="0"/>
        </a:spcBef>
        <a:spcAft>
          <a:spcPct val="0"/>
        </a:spcAft>
        <a:defRPr sz="4100" b="1">
          <a:solidFill>
            <a:schemeClr val="tx2"/>
          </a:solidFill>
          <a:latin typeface="Lucida Sans Unicode" pitchFamily="34"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20.png"/><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 Id="rId9" Type="http://schemas.openxmlformats.org/officeDocument/2006/relationships/image" Target="../media/image22.png"/></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5.xml"/><Relationship Id="rId1" Type="http://schemas.openxmlformats.org/officeDocument/2006/relationships/vmlDrawing" Target="../drawings/vmlDrawing3.v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14.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16.bin"/><Relationship Id="rId4" Type="http://schemas.openxmlformats.org/officeDocument/2006/relationships/oleObject" Target="../embeddings/oleObject15.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2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11" Type="http://schemas.openxmlformats.org/officeDocument/2006/relationships/image" Target="../media/image15.png"/><Relationship Id="rId5" Type="http://schemas.openxmlformats.org/officeDocument/2006/relationships/oleObject" Target="../embeddings/oleObject3.bin"/><Relationship Id="rId10" Type="http://schemas.openxmlformats.org/officeDocument/2006/relationships/oleObject" Target="../embeddings/oleObject8.bin"/><Relationship Id="rId4" Type="http://schemas.openxmlformats.org/officeDocument/2006/relationships/oleObject" Target="../embeddings/oleObject2.bin"/><Relationship Id="rId9"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944562"/>
          </a:xfrm>
        </p:spPr>
        <p:txBody>
          <a:bodyPr>
            <a:normAutofit/>
          </a:bodyPr>
          <a:lstStyle/>
          <a:p>
            <a:r>
              <a:rPr lang="en-US" sz="3500" dirty="0" smtClean="0"/>
              <a:t>Critique by Dr. </a:t>
            </a:r>
            <a:r>
              <a:rPr lang="en-US" sz="3500" dirty="0" err="1" smtClean="0"/>
              <a:t>Onufriev</a:t>
            </a:r>
            <a:endParaRPr lang="en-US" sz="3500" dirty="0"/>
          </a:p>
        </p:txBody>
      </p:sp>
      <p:sp>
        <p:nvSpPr>
          <p:cNvPr id="4" name="Content Placeholder 3"/>
          <p:cNvSpPr>
            <a:spLocks noGrp="1"/>
          </p:cNvSpPr>
          <p:nvPr>
            <p:ph idx="1"/>
          </p:nvPr>
        </p:nvSpPr>
        <p:spPr>
          <a:xfrm>
            <a:off x="457200" y="1219200"/>
            <a:ext cx="8229600" cy="5410200"/>
          </a:xfrm>
        </p:spPr>
        <p:txBody>
          <a:bodyPr/>
          <a:lstStyle/>
          <a:p>
            <a:r>
              <a:rPr lang="en-US" sz="2000" dirty="0" smtClean="0"/>
              <a:t>Over-all: Very good idea to use more than one source. Good motivation (use of graphics). Good use of simplified, loosely defined -- but intuitive -- terms (e.g. "undisturbed"). Very good use of illustrative graphics for introduction of new concepts. Obviously, took quit a bit of effort to prepare the talk. This very serious effort offsets some of the drawbacks, see below.</a:t>
            </a:r>
          </a:p>
          <a:p>
            <a:r>
              <a:rPr lang="en-US" sz="2000" dirty="0" smtClean="0"/>
              <a:t>Critiques: 0. Outline! </a:t>
            </a:r>
          </a:p>
          <a:p>
            <a:r>
              <a:rPr lang="en-US" sz="2000" dirty="0" smtClean="0"/>
              <a:t>1. Perhaps too much time spent on "set up" details. Do we really need to deeply understand the differences between various vertex types? Wouldn't it be enough to know that there are several types, from simple to complex? </a:t>
            </a:r>
          </a:p>
          <a:p>
            <a:endParaRPr lang="en-US" sz="2000" dirty="0" smtClean="0"/>
          </a:p>
          <a:p>
            <a:r>
              <a:rPr lang="en-US" sz="2000" dirty="0" smtClean="0"/>
              <a:t>2. Likewise, just explain removal criterion for the "simple", and then mention that similar criteria exist for other types as well.</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300"/>
          </a:xfrm>
        </p:spPr>
        <p:txBody>
          <a:bodyPr/>
          <a:lstStyle/>
          <a:p>
            <a:r>
              <a:rPr lang="en-US" sz="2200" dirty="0" smtClean="0"/>
              <a:t>Remove vertex from the mesh based on vertex classification characterizing local geometry</a:t>
            </a:r>
          </a:p>
          <a:p>
            <a:endParaRPr lang="en-US" sz="2200" dirty="0" smtClean="0"/>
          </a:p>
          <a:p>
            <a:endParaRPr lang="en-US" sz="2200" dirty="0" smtClean="0"/>
          </a:p>
          <a:p>
            <a:r>
              <a:rPr lang="en-US" sz="2200" dirty="0" smtClean="0"/>
              <a:t>Evaluate decimation Criterion</a:t>
            </a:r>
          </a:p>
          <a:p>
            <a:endParaRPr lang="en-US" sz="2200" dirty="0" smtClean="0"/>
          </a:p>
          <a:p>
            <a:endParaRPr lang="en-US" sz="2200" dirty="0" smtClean="0"/>
          </a:p>
          <a:p>
            <a:r>
              <a:rPr lang="en-US" sz="2200" dirty="0" smtClean="0"/>
              <a:t>Re-Triangulate </a:t>
            </a:r>
            <a:r>
              <a:rPr lang="en-US" sz="2200" dirty="0" smtClean="0"/>
              <a:t>the resulting hole</a:t>
            </a:r>
          </a:p>
        </p:txBody>
      </p:sp>
      <p:sp>
        <p:nvSpPr>
          <p:cNvPr id="3" name="Title 2"/>
          <p:cNvSpPr>
            <a:spLocks noGrp="1"/>
          </p:cNvSpPr>
          <p:nvPr>
            <p:ph type="title"/>
          </p:nvPr>
        </p:nvSpPr>
        <p:spPr>
          <a:xfrm>
            <a:off x="457200" y="274638"/>
            <a:ext cx="8229600" cy="944562"/>
          </a:xfrm>
        </p:spPr>
        <p:txBody>
          <a:bodyPr>
            <a:normAutofit fontScale="90000"/>
          </a:bodyPr>
          <a:lstStyle/>
          <a:p>
            <a:r>
              <a:rPr lang="en-US" sz="3200" dirty="0" smtClean="0"/>
              <a:t>Vertex Decimation (Schroeder’s algorithm)</a:t>
            </a:r>
            <a:endParaRPr lang="en-US"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15962"/>
          </a:xfrm>
        </p:spPr>
        <p:txBody>
          <a:bodyPr>
            <a:normAutofit/>
          </a:bodyPr>
          <a:lstStyle/>
          <a:p>
            <a:r>
              <a:rPr lang="en-US" sz="3200" dirty="0" smtClean="0"/>
              <a:t>Classification of Vertices</a:t>
            </a:r>
            <a:endParaRPr lang="en-US" sz="3200" dirty="0"/>
          </a:p>
        </p:txBody>
      </p:sp>
      <p:grpSp>
        <p:nvGrpSpPr>
          <p:cNvPr id="61" name="Group 60"/>
          <p:cNvGrpSpPr/>
          <p:nvPr/>
        </p:nvGrpSpPr>
        <p:grpSpPr>
          <a:xfrm>
            <a:off x="457200" y="1143000"/>
            <a:ext cx="8338210" cy="5017532"/>
            <a:chOff x="457200" y="1143000"/>
            <a:chExt cx="8338210" cy="5017532"/>
          </a:xfrm>
          <a:solidFill>
            <a:schemeClr val="bg2"/>
          </a:solidFill>
        </p:grpSpPr>
        <p:cxnSp>
          <p:nvCxnSpPr>
            <p:cNvPr id="74" name="Straight Connector 73"/>
            <p:cNvCxnSpPr/>
            <p:nvPr/>
          </p:nvCxnSpPr>
          <p:spPr>
            <a:xfrm rot="10800000" flipV="1">
              <a:off x="4648200" y="2514600"/>
              <a:ext cx="609600" cy="3810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5" name="Group 134"/>
            <p:cNvGrpSpPr/>
            <p:nvPr/>
          </p:nvGrpSpPr>
          <p:grpSpPr>
            <a:xfrm>
              <a:off x="457200" y="1143000"/>
              <a:ext cx="8338210" cy="5017532"/>
              <a:chOff x="533400" y="1143000"/>
              <a:chExt cx="8338210" cy="5017532"/>
            </a:xfrm>
            <a:grpFill/>
          </p:grpSpPr>
          <p:grpSp>
            <p:nvGrpSpPr>
              <p:cNvPr id="12" name="Group 11"/>
              <p:cNvGrpSpPr/>
              <p:nvPr/>
            </p:nvGrpSpPr>
            <p:grpSpPr>
              <a:xfrm>
                <a:off x="533400" y="1524000"/>
                <a:ext cx="2438400" cy="1282700"/>
                <a:chOff x="457200" y="1219200"/>
                <a:chExt cx="8229600" cy="4787900"/>
              </a:xfrm>
              <a:grpFill/>
            </p:grpSpPr>
            <p:sp>
              <p:nvSpPr>
                <p:cNvPr id="5" name="Freeform 16"/>
                <p:cNvSpPr>
                  <a:spLocks/>
                </p:cNvSpPr>
                <p:nvPr/>
              </p:nvSpPr>
              <p:spPr bwMode="auto">
                <a:xfrm>
                  <a:off x="457200" y="1219200"/>
                  <a:ext cx="8229600" cy="4787900"/>
                </a:xfrm>
                <a:custGeom>
                  <a:avLst/>
                  <a:gdLst/>
                  <a:ahLst/>
                  <a:cxnLst>
                    <a:cxn ang="0">
                      <a:pos x="288" y="48"/>
                    </a:cxn>
                    <a:cxn ang="0">
                      <a:pos x="0" y="384"/>
                    </a:cxn>
                    <a:cxn ang="0">
                      <a:pos x="288" y="720"/>
                    </a:cxn>
                    <a:cxn ang="0">
                      <a:pos x="816" y="768"/>
                    </a:cxn>
                    <a:cxn ang="0">
                      <a:pos x="1008" y="384"/>
                    </a:cxn>
                    <a:cxn ang="0">
                      <a:pos x="720" y="0"/>
                    </a:cxn>
                    <a:cxn ang="0">
                      <a:pos x="288" y="48"/>
                    </a:cxn>
                  </a:cxnLst>
                  <a:rect l="0" t="0" r="r" b="b"/>
                  <a:pathLst>
                    <a:path w="1008" h="768">
                      <a:moveTo>
                        <a:pt x="288" y="48"/>
                      </a:moveTo>
                      <a:lnTo>
                        <a:pt x="0" y="384"/>
                      </a:lnTo>
                      <a:lnTo>
                        <a:pt x="288" y="720"/>
                      </a:lnTo>
                      <a:lnTo>
                        <a:pt x="816" y="768"/>
                      </a:lnTo>
                      <a:lnTo>
                        <a:pt x="1008" y="384"/>
                      </a:lnTo>
                      <a:lnTo>
                        <a:pt x="720" y="0"/>
                      </a:lnTo>
                      <a:lnTo>
                        <a:pt x="288" y="48"/>
                      </a:lnTo>
                      <a:close/>
                    </a:path>
                  </a:pathLst>
                </a:custGeom>
                <a:grpFill/>
                <a:ln w="9525" cap="flat" cmpd="sng">
                  <a:solidFill>
                    <a:schemeClr val="tx1"/>
                  </a:solidFill>
                  <a:prstDash val="solid"/>
                  <a:miter lim="800000"/>
                  <a:headEnd/>
                  <a:tailEnd/>
                </a:ln>
                <a:effectLst/>
              </p:spPr>
              <p:txBody>
                <a:bodyPr wrap="none" anchor="ctr"/>
                <a:lstStyle/>
                <a:p>
                  <a:endParaRPr lang="en-US"/>
                </a:p>
              </p:txBody>
            </p:sp>
            <p:sp>
              <p:nvSpPr>
                <p:cNvPr id="6" name="Line 18"/>
                <p:cNvSpPr>
                  <a:spLocks noChangeShapeType="1"/>
                </p:cNvSpPr>
                <p:nvPr/>
              </p:nvSpPr>
              <p:spPr bwMode="auto">
                <a:xfrm>
                  <a:off x="2808514" y="1518444"/>
                  <a:ext cx="1959429" cy="1795463"/>
                </a:xfrm>
                <a:prstGeom prst="line">
                  <a:avLst/>
                </a:prstGeom>
                <a:grpFill/>
                <a:ln w="9525">
                  <a:solidFill>
                    <a:schemeClr val="tx1"/>
                  </a:solidFill>
                  <a:miter lim="800000"/>
                  <a:headEnd/>
                  <a:tailEnd/>
                </a:ln>
                <a:effectLst/>
              </p:spPr>
              <p:txBody>
                <a:bodyPr wrap="none" anchor="ctr"/>
                <a:lstStyle/>
                <a:p>
                  <a:endParaRPr lang="en-US"/>
                </a:p>
              </p:txBody>
            </p:sp>
            <p:sp>
              <p:nvSpPr>
                <p:cNvPr id="7" name="Line 19"/>
                <p:cNvSpPr>
                  <a:spLocks noChangeShapeType="1"/>
                </p:cNvSpPr>
                <p:nvPr/>
              </p:nvSpPr>
              <p:spPr bwMode="auto">
                <a:xfrm flipV="1">
                  <a:off x="457200" y="3313906"/>
                  <a:ext cx="4310743" cy="299244"/>
                </a:xfrm>
                <a:prstGeom prst="line">
                  <a:avLst/>
                </a:prstGeom>
                <a:grpFill/>
                <a:ln w="9525">
                  <a:solidFill>
                    <a:schemeClr val="tx1"/>
                  </a:solidFill>
                  <a:miter lim="800000"/>
                  <a:headEnd/>
                  <a:tailEnd/>
                </a:ln>
                <a:effectLst/>
              </p:spPr>
              <p:txBody>
                <a:bodyPr wrap="none" anchor="ctr"/>
                <a:lstStyle/>
                <a:p>
                  <a:endParaRPr lang="en-US"/>
                </a:p>
              </p:txBody>
            </p:sp>
            <p:sp>
              <p:nvSpPr>
                <p:cNvPr id="8" name="Line 21"/>
                <p:cNvSpPr>
                  <a:spLocks noChangeShapeType="1"/>
                </p:cNvSpPr>
                <p:nvPr/>
              </p:nvSpPr>
              <p:spPr bwMode="auto">
                <a:xfrm flipV="1">
                  <a:off x="2808514" y="3313906"/>
                  <a:ext cx="1959429" cy="2393950"/>
                </a:xfrm>
                <a:prstGeom prst="line">
                  <a:avLst/>
                </a:prstGeom>
                <a:grpFill/>
                <a:ln w="9525">
                  <a:solidFill>
                    <a:schemeClr val="tx1"/>
                  </a:solidFill>
                  <a:miter lim="800000"/>
                  <a:headEnd/>
                  <a:tailEnd/>
                </a:ln>
                <a:effectLst/>
              </p:spPr>
              <p:txBody>
                <a:bodyPr wrap="none" anchor="ctr"/>
                <a:lstStyle/>
                <a:p>
                  <a:endParaRPr lang="en-US"/>
                </a:p>
              </p:txBody>
            </p:sp>
            <p:sp>
              <p:nvSpPr>
                <p:cNvPr id="9" name="Line 22"/>
                <p:cNvSpPr>
                  <a:spLocks noChangeShapeType="1"/>
                </p:cNvSpPr>
                <p:nvPr/>
              </p:nvSpPr>
              <p:spPr bwMode="auto">
                <a:xfrm flipH="1" flipV="1">
                  <a:off x="4767943" y="3313906"/>
                  <a:ext cx="2351314" cy="2693194"/>
                </a:xfrm>
                <a:prstGeom prst="line">
                  <a:avLst/>
                </a:prstGeom>
                <a:grpFill/>
                <a:ln w="9525">
                  <a:solidFill>
                    <a:schemeClr val="tx1"/>
                  </a:solidFill>
                  <a:miter lim="800000"/>
                  <a:headEnd/>
                  <a:tailEnd/>
                </a:ln>
                <a:effectLst/>
              </p:spPr>
              <p:txBody>
                <a:bodyPr wrap="none" anchor="ctr"/>
                <a:lstStyle/>
                <a:p>
                  <a:endParaRPr lang="en-US"/>
                </a:p>
              </p:txBody>
            </p:sp>
            <p:sp>
              <p:nvSpPr>
                <p:cNvPr id="10" name="Line 23"/>
                <p:cNvSpPr>
                  <a:spLocks noChangeShapeType="1"/>
                </p:cNvSpPr>
                <p:nvPr/>
              </p:nvSpPr>
              <p:spPr bwMode="auto">
                <a:xfrm flipH="1" flipV="1">
                  <a:off x="4767943" y="3313906"/>
                  <a:ext cx="3918857" cy="299244"/>
                </a:xfrm>
                <a:prstGeom prst="line">
                  <a:avLst/>
                </a:prstGeom>
                <a:grpFill/>
                <a:ln w="9525">
                  <a:solidFill>
                    <a:schemeClr val="tx1"/>
                  </a:solidFill>
                  <a:miter lim="800000"/>
                  <a:headEnd/>
                  <a:tailEnd/>
                </a:ln>
                <a:effectLst/>
              </p:spPr>
              <p:txBody>
                <a:bodyPr wrap="none" anchor="ctr"/>
                <a:lstStyle/>
                <a:p>
                  <a:endParaRPr lang="en-US"/>
                </a:p>
              </p:txBody>
            </p:sp>
            <p:sp>
              <p:nvSpPr>
                <p:cNvPr id="11" name="Line 24"/>
                <p:cNvSpPr>
                  <a:spLocks noChangeShapeType="1"/>
                </p:cNvSpPr>
                <p:nvPr/>
              </p:nvSpPr>
              <p:spPr bwMode="auto">
                <a:xfrm flipH="1">
                  <a:off x="4767943" y="1219200"/>
                  <a:ext cx="1567543" cy="2094706"/>
                </a:xfrm>
                <a:prstGeom prst="line">
                  <a:avLst/>
                </a:prstGeom>
                <a:grpFill/>
                <a:ln w="9525">
                  <a:solidFill>
                    <a:schemeClr val="tx1"/>
                  </a:solidFill>
                  <a:miter lim="800000"/>
                  <a:headEnd/>
                  <a:tailEnd/>
                </a:ln>
                <a:effectLst/>
              </p:spPr>
              <p:txBody>
                <a:bodyPr wrap="none" anchor="ctr"/>
                <a:lstStyle/>
                <a:p>
                  <a:endParaRPr lang="en-US"/>
                </a:p>
              </p:txBody>
            </p:sp>
          </p:grpSp>
          <p:sp>
            <p:nvSpPr>
              <p:cNvPr id="13" name="TextBox 12"/>
              <p:cNvSpPr txBox="1"/>
              <p:nvPr/>
            </p:nvSpPr>
            <p:spPr>
              <a:xfrm>
                <a:off x="914400" y="3200400"/>
                <a:ext cx="1608197" cy="369332"/>
              </a:xfrm>
              <a:prstGeom prst="rect">
                <a:avLst/>
              </a:prstGeom>
              <a:grpFill/>
            </p:spPr>
            <p:txBody>
              <a:bodyPr wrap="none" rtlCol="0">
                <a:spAutoFit/>
              </a:bodyPr>
              <a:lstStyle/>
              <a:p>
                <a:r>
                  <a:rPr lang="en-US" dirty="0" smtClean="0"/>
                  <a:t>Simple Vertex</a:t>
                </a:r>
                <a:endParaRPr lang="en-US" dirty="0"/>
              </a:p>
            </p:txBody>
          </p:sp>
          <p:grpSp>
            <p:nvGrpSpPr>
              <p:cNvPr id="80" name="Group 79"/>
              <p:cNvGrpSpPr/>
              <p:nvPr/>
            </p:nvGrpSpPr>
            <p:grpSpPr>
              <a:xfrm>
                <a:off x="3886200" y="1600200"/>
                <a:ext cx="1447800" cy="1295400"/>
                <a:chOff x="3886200" y="1600200"/>
                <a:chExt cx="1447800" cy="1295400"/>
              </a:xfrm>
              <a:grpFill/>
            </p:grpSpPr>
            <p:cxnSp>
              <p:nvCxnSpPr>
                <p:cNvPr id="58" name="Straight Connector 57"/>
                <p:cNvCxnSpPr/>
                <p:nvPr/>
              </p:nvCxnSpPr>
              <p:spPr>
                <a:xfrm rot="16200000" flipV="1">
                  <a:off x="3886200" y="1676400"/>
                  <a:ext cx="685800" cy="5334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5400000" flipH="1" flipV="1">
                  <a:off x="4419600" y="1752600"/>
                  <a:ext cx="609600" cy="4572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4495800" y="2286000"/>
                  <a:ext cx="838200" cy="2286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16200000" flipH="1">
                  <a:off x="4305300" y="2476500"/>
                  <a:ext cx="609600" cy="2286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10800000" flipV="1">
                  <a:off x="3886200" y="2286000"/>
                  <a:ext cx="609600" cy="3048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3962400" y="1600200"/>
                  <a:ext cx="990600" cy="762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4724400" y="1905000"/>
                  <a:ext cx="838200" cy="3810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0800000">
                  <a:off x="3886200" y="2590800"/>
                  <a:ext cx="838200" cy="30480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2" name="TextBox 91"/>
              <p:cNvSpPr txBox="1"/>
              <p:nvPr/>
            </p:nvSpPr>
            <p:spPr>
              <a:xfrm>
                <a:off x="4038600" y="3200400"/>
                <a:ext cx="1890326" cy="369332"/>
              </a:xfrm>
              <a:prstGeom prst="rect">
                <a:avLst/>
              </a:prstGeom>
              <a:grpFill/>
            </p:spPr>
            <p:txBody>
              <a:bodyPr wrap="none" rtlCol="0">
                <a:spAutoFit/>
              </a:bodyPr>
              <a:lstStyle/>
              <a:p>
                <a:r>
                  <a:rPr lang="en-US" dirty="0" smtClean="0"/>
                  <a:t>Boundary Vertex</a:t>
                </a:r>
                <a:endParaRPr lang="en-US" dirty="0"/>
              </a:p>
            </p:txBody>
          </p:sp>
          <p:grpSp>
            <p:nvGrpSpPr>
              <p:cNvPr id="93" name="Group 92"/>
              <p:cNvGrpSpPr/>
              <p:nvPr/>
            </p:nvGrpSpPr>
            <p:grpSpPr>
              <a:xfrm>
                <a:off x="5867400" y="1600200"/>
                <a:ext cx="2438400" cy="1282700"/>
                <a:chOff x="457200" y="1219200"/>
                <a:chExt cx="8229600" cy="4787900"/>
              </a:xfrm>
              <a:grpFill/>
            </p:grpSpPr>
            <p:sp>
              <p:nvSpPr>
                <p:cNvPr id="94" name="Freeform 16"/>
                <p:cNvSpPr>
                  <a:spLocks/>
                </p:cNvSpPr>
                <p:nvPr/>
              </p:nvSpPr>
              <p:spPr bwMode="auto">
                <a:xfrm>
                  <a:off x="457200" y="1219200"/>
                  <a:ext cx="8229600" cy="4787900"/>
                </a:xfrm>
                <a:custGeom>
                  <a:avLst/>
                  <a:gdLst/>
                  <a:ahLst/>
                  <a:cxnLst>
                    <a:cxn ang="0">
                      <a:pos x="288" y="48"/>
                    </a:cxn>
                    <a:cxn ang="0">
                      <a:pos x="0" y="384"/>
                    </a:cxn>
                    <a:cxn ang="0">
                      <a:pos x="288" y="720"/>
                    </a:cxn>
                    <a:cxn ang="0">
                      <a:pos x="816" y="768"/>
                    </a:cxn>
                    <a:cxn ang="0">
                      <a:pos x="1008" y="384"/>
                    </a:cxn>
                    <a:cxn ang="0">
                      <a:pos x="720" y="0"/>
                    </a:cxn>
                    <a:cxn ang="0">
                      <a:pos x="288" y="48"/>
                    </a:cxn>
                  </a:cxnLst>
                  <a:rect l="0" t="0" r="r" b="b"/>
                  <a:pathLst>
                    <a:path w="1008" h="768">
                      <a:moveTo>
                        <a:pt x="288" y="48"/>
                      </a:moveTo>
                      <a:lnTo>
                        <a:pt x="0" y="384"/>
                      </a:lnTo>
                      <a:lnTo>
                        <a:pt x="288" y="720"/>
                      </a:lnTo>
                      <a:lnTo>
                        <a:pt x="816" y="768"/>
                      </a:lnTo>
                      <a:lnTo>
                        <a:pt x="1008" y="384"/>
                      </a:lnTo>
                      <a:lnTo>
                        <a:pt x="720" y="0"/>
                      </a:lnTo>
                      <a:lnTo>
                        <a:pt x="288" y="48"/>
                      </a:lnTo>
                      <a:close/>
                    </a:path>
                  </a:pathLst>
                </a:custGeom>
                <a:grpFill/>
                <a:ln w="9525" cap="flat" cmpd="sng">
                  <a:solidFill>
                    <a:schemeClr val="tx1"/>
                  </a:solidFill>
                  <a:prstDash val="solid"/>
                  <a:miter lim="800000"/>
                  <a:headEnd/>
                  <a:tailEnd/>
                </a:ln>
                <a:effectLst/>
              </p:spPr>
              <p:txBody>
                <a:bodyPr wrap="none" anchor="ctr"/>
                <a:lstStyle/>
                <a:p>
                  <a:endParaRPr lang="en-US"/>
                </a:p>
              </p:txBody>
            </p:sp>
            <p:sp>
              <p:nvSpPr>
                <p:cNvPr id="95" name="Line 18"/>
                <p:cNvSpPr>
                  <a:spLocks noChangeShapeType="1"/>
                </p:cNvSpPr>
                <p:nvPr/>
              </p:nvSpPr>
              <p:spPr bwMode="auto">
                <a:xfrm>
                  <a:off x="2808514" y="1518444"/>
                  <a:ext cx="1959429" cy="1795463"/>
                </a:xfrm>
                <a:prstGeom prst="line">
                  <a:avLst/>
                </a:prstGeom>
                <a:grpFill/>
                <a:ln w="28575">
                  <a:solidFill>
                    <a:schemeClr val="tx1"/>
                  </a:solidFill>
                  <a:miter lim="800000"/>
                  <a:headEnd/>
                  <a:tailEnd/>
                </a:ln>
                <a:effectLst/>
              </p:spPr>
              <p:txBody>
                <a:bodyPr wrap="none" anchor="ctr"/>
                <a:lstStyle/>
                <a:p>
                  <a:endParaRPr lang="en-US"/>
                </a:p>
              </p:txBody>
            </p:sp>
            <p:sp>
              <p:nvSpPr>
                <p:cNvPr id="96" name="Line 19"/>
                <p:cNvSpPr>
                  <a:spLocks noChangeShapeType="1"/>
                </p:cNvSpPr>
                <p:nvPr/>
              </p:nvSpPr>
              <p:spPr bwMode="auto">
                <a:xfrm flipV="1">
                  <a:off x="457200" y="3313906"/>
                  <a:ext cx="4310743" cy="299244"/>
                </a:xfrm>
                <a:prstGeom prst="line">
                  <a:avLst/>
                </a:prstGeom>
                <a:grpFill/>
                <a:ln w="9525">
                  <a:solidFill>
                    <a:schemeClr val="tx1"/>
                  </a:solidFill>
                  <a:miter lim="800000"/>
                  <a:headEnd/>
                  <a:tailEnd/>
                </a:ln>
                <a:effectLst/>
              </p:spPr>
              <p:txBody>
                <a:bodyPr wrap="none" anchor="ctr"/>
                <a:lstStyle/>
                <a:p>
                  <a:endParaRPr lang="en-US"/>
                </a:p>
              </p:txBody>
            </p:sp>
            <p:sp>
              <p:nvSpPr>
                <p:cNvPr id="97" name="Line 21"/>
                <p:cNvSpPr>
                  <a:spLocks noChangeShapeType="1"/>
                </p:cNvSpPr>
                <p:nvPr/>
              </p:nvSpPr>
              <p:spPr bwMode="auto">
                <a:xfrm flipV="1">
                  <a:off x="2808514" y="3313906"/>
                  <a:ext cx="1959429" cy="2393950"/>
                </a:xfrm>
                <a:prstGeom prst="line">
                  <a:avLst/>
                </a:prstGeom>
                <a:grpFill/>
                <a:ln w="38100">
                  <a:solidFill>
                    <a:schemeClr val="tx1"/>
                  </a:solidFill>
                  <a:miter lim="800000"/>
                  <a:headEnd/>
                  <a:tailEnd/>
                </a:ln>
                <a:effectLst/>
              </p:spPr>
              <p:txBody>
                <a:bodyPr wrap="none" anchor="ctr"/>
                <a:lstStyle/>
                <a:p>
                  <a:endParaRPr lang="en-US"/>
                </a:p>
              </p:txBody>
            </p:sp>
            <p:sp>
              <p:nvSpPr>
                <p:cNvPr id="98" name="Line 22"/>
                <p:cNvSpPr>
                  <a:spLocks noChangeShapeType="1"/>
                </p:cNvSpPr>
                <p:nvPr/>
              </p:nvSpPr>
              <p:spPr bwMode="auto">
                <a:xfrm flipH="1" flipV="1">
                  <a:off x="4767943" y="3313906"/>
                  <a:ext cx="2351314" cy="2693194"/>
                </a:xfrm>
                <a:prstGeom prst="line">
                  <a:avLst/>
                </a:prstGeom>
                <a:grpFill/>
                <a:ln w="9525">
                  <a:solidFill>
                    <a:schemeClr val="tx1"/>
                  </a:solidFill>
                  <a:miter lim="800000"/>
                  <a:headEnd/>
                  <a:tailEnd/>
                </a:ln>
                <a:effectLst/>
              </p:spPr>
              <p:txBody>
                <a:bodyPr wrap="none" anchor="ctr"/>
                <a:lstStyle/>
                <a:p>
                  <a:endParaRPr lang="en-US"/>
                </a:p>
              </p:txBody>
            </p:sp>
            <p:sp>
              <p:nvSpPr>
                <p:cNvPr id="99" name="Line 23"/>
                <p:cNvSpPr>
                  <a:spLocks noChangeShapeType="1"/>
                </p:cNvSpPr>
                <p:nvPr/>
              </p:nvSpPr>
              <p:spPr bwMode="auto">
                <a:xfrm flipH="1" flipV="1">
                  <a:off x="4767943" y="3313906"/>
                  <a:ext cx="3918857" cy="299244"/>
                </a:xfrm>
                <a:prstGeom prst="line">
                  <a:avLst/>
                </a:prstGeom>
                <a:grpFill/>
                <a:ln w="9525">
                  <a:solidFill>
                    <a:schemeClr val="tx1"/>
                  </a:solidFill>
                  <a:miter lim="800000"/>
                  <a:headEnd/>
                  <a:tailEnd/>
                </a:ln>
                <a:effectLst/>
              </p:spPr>
              <p:txBody>
                <a:bodyPr wrap="none" anchor="ctr"/>
                <a:lstStyle/>
                <a:p>
                  <a:endParaRPr lang="en-US"/>
                </a:p>
              </p:txBody>
            </p:sp>
            <p:sp>
              <p:nvSpPr>
                <p:cNvPr id="100" name="Line 24"/>
                <p:cNvSpPr>
                  <a:spLocks noChangeShapeType="1"/>
                </p:cNvSpPr>
                <p:nvPr/>
              </p:nvSpPr>
              <p:spPr bwMode="auto">
                <a:xfrm flipH="1">
                  <a:off x="4767943" y="1219200"/>
                  <a:ext cx="1567543" cy="2094706"/>
                </a:xfrm>
                <a:prstGeom prst="line">
                  <a:avLst/>
                </a:prstGeom>
                <a:grpFill/>
                <a:ln w="38100">
                  <a:solidFill>
                    <a:schemeClr val="tx1"/>
                  </a:solidFill>
                  <a:miter lim="800000"/>
                  <a:headEnd/>
                  <a:tailEnd/>
                </a:ln>
                <a:effectLst/>
              </p:spPr>
              <p:txBody>
                <a:bodyPr wrap="none" anchor="ctr"/>
                <a:lstStyle/>
                <a:p>
                  <a:endParaRPr lang="en-US"/>
                </a:p>
              </p:txBody>
            </p:sp>
          </p:grpSp>
          <p:sp>
            <p:nvSpPr>
              <p:cNvPr id="101" name="TextBox 100"/>
              <p:cNvSpPr txBox="1"/>
              <p:nvPr/>
            </p:nvSpPr>
            <p:spPr>
              <a:xfrm>
                <a:off x="6432084" y="3200400"/>
                <a:ext cx="2210926" cy="369332"/>
              </a:xfrm>
              <a:prstGeom prst="rect">
                <a:avLst/>
              </a:prstGeom>
              <a:grpFill/>
            </p:spPr>
            <p:txBody>
              <a:bodyPr wrap="none" rtlCol="0">
                <a:spAutoFit/>
              </a:bodyPr>
              <a:lstStyle/>
              <a:p>
                <a:r>
                  <a:rPr lang="en-US" dirty="0" smtClean="0"/>
                  <a:t>Corner Edge Vertex</a:t>
                </a:r>
                <a:endParaRPr lang="en-US" dirty="0"/>
              </a:p>
            </p:txBody>
          </p:sp>
          <p:grpSp>
            <p:nvGrpSpPr>
              <p:cNvPr id="102" name="Group 101"/>
              <p:cNvGrpSpPr/>
              <p:nvPr/>
            </p:nvGrpSpPr>
            <p:grpSpPr>
              <a:xfrm>
                <a:off x="6096000" y="4191000"/>
                <a:ext cx="2209800" cy="1130300"/>
                <a:chOff x="457200" y="1219200"/>
                <a:chExt cx="8229600" cy="4787900"/>
              </a:xfrm>
              <a:grpFill/>
            </p:grpSpPr>
            <p:sp>
              <p:nvSpPr>
                <p:cNvPr id="103" name="Freeform 16"/>
                <p:cNvSpPr>
                  <a:spLocks/>
                </p:cNvSpPr>
                <p:nvPr/>
              </p:nvSpPr>
              <p:spPr bwMode="auto">
                <a:xfrm>
                  <a:off x="457200" y="1219200"/>
                  <a:ext cx="8229600" cy="4787900"/>
                </a:xfrm>
                <a:custGeom>
                  <a:avLst/>
                  <a:gdLst/>
                  <a:ahLst/>
                  <a:cxnLst>
                    <a:cxn ang="0">
                      <a:pos x="288" y="48"/>
                    </a:cxn>
                    <a:cxn ang="0">
                      <a:pos x="0" y="384"/>
                    </a:cxn>
                    <a:cxn ang="0">
                      <a:pos x="288" y="720"/>
                    </a:cxn>
                    <a:cxn ang="0">
                      <a:pos x="816" y="768"/>
                    </a:cxn>
                    <a:cxn ang="0">
                      <a:pos x="1008" y="384"/>
                    </a:cxn>
                    <a:cxn ang="0">
                      <a:pos x="720" y="0"/>
                    </a:cxn>
                    <a:cxn ang="0">
                      <a:pos x="288" y="48"/>
                    </a:cxn>
                  </a:cxnLst>
                  <a:rect l="0" t="0" r="r" b="b"/>
                  <a:pathLst>
                    <a:path w="1008" h="768">
                      <a:moveTo>
                        <a:pt x="288" y="48"/>
                      </a:moveTo>
                      <a:lnTo>
                        <a:pt x="0" y="384"/>
                      </a:lnTo>
                      <a:lnTo>
                        <a:pt x="288" y="720"/>
                      </a:lnTo>
                      <a:lnTo>
                        <a:pt x="816" y="768"/>
                      </a:lnTo>
                      <a:lnTo>
                        <a:pt x="1008" y="384"/>
                      </a:lnTo>
                      <a:lnTo>
                        <a:pt x="720" y="0"/>
                      </a:lnTo>
                      <a:lnTo>
                        <a:pt x="288" y="48"/>
                      </a:lnTo>
                      <a:close/>
                    </a:path>
                  </a:pathLst>
                </a:custGeom>
                <a:grpFill/>
                <a:ln w="9525" cap="flat" cmpd="sng">
                  <a:solidFill>
                    <a:schemeClr val="tx1"/>
                  </a:solidFill>
                  <a:prstDash val="solid"/>
                  <a:miter lim="800000"/>
                  <a:headEnd/>
                  <a:tailEnd/>
                </a:ln>
                <a:effectLst/>
              </p:spPr>
              <p:txBody>
                <a:bodyPr wrap="none" anchor="ctr"/>
                <a:lstStyle/>
                <a:p>
                  <a:endParaRPr lang="en-US"/>
                </a:p>
              </p:txBody>
            </p:sp>
            <p:sp>
              <p:nvSpPr>
                <p:cNvPr id="104" name="Line 18"/>
                <p:cNvSpPr>
                  <a:spLocks noChangeShapeType="1"/>
                </p:cNvSpPr>
                <p:nvPr/>
              </p:nvSpPr>
              <p:spPr bwMode="auto">
                <a:xfrm>
                  <a:off x="2808514" y="1518444"/>
                  <a:ext cx="1959429" cy="1795463"/>
                </a:xfrm>
                <a:prstGeom prst="line">
                  <a:avLst/>
                </a:prstGeom>
                <a:grpFill/>
                <a:ln w="28575">
                  <a:solidFill>
                    <a:schemeClr val="tx1"/>
                  </a:solidFill>
                  <a:miter lim="800000"/>
                  <a:headEnd/>
                  <a:tailEnd/>
                </a:ln>
                <a:effectLst/>
              </p:spPr>
              <p:txBody>
                <a:bodyPr wrap="none" anchor="ctr"/>
                <a:lstStyle/>
                <a:p>
                  <a:endParaRPr lang="en-US"/>
                </a:p>
              </p:txBody>
            </p:sp>
            <p:sp>
              <p:nvSpPr>
                <p:cNvPr id="105" name="Line 19"/>
                <p:cNvSpPr>
                  <a:spLocks noChangeShapeType="1"/>
                </p:cNvSpPr>
                <p:nvPr/>
              </p:nvSpPr>
              <p:spPr bwMode="auto">
                <a:xfrm flipV="1">
                  <a:off x="457200" y="3313906"/>
                  <a:ext cx="4310743" cy="299244"/>
                </a:xfrm>
                <a:prstGeom prst="line">
                  <a:avLst/>
                </a:prstGeom>
                <a:grpFill/>
                <a:ln w="9525">
                  <a:solidFill>
                    <a:schemeClr val="tx1"/>
                  </a:solidFill>
                  <a:miter lim="800000"/>
                  <a:headEnd/>
                  <a:tailEnd/>
                </a:ln>
                <a:effectLst/>
              </p:spPr>
              <p:txBody>
                <a:bodyPr wrap="none" anchor="ctr"/>
                <a:lstStyle/>
                <a:p>
                  <a:endParaRPr lang="en-US"/>
                </a:p>
              </p:txBody>
            </p:sp>
            <p:sp>
              <p:nvSpPr>
                <p:cNvPr id="106" name="Line 21"/>
                <p:cNvSpPr>
                  <a:spLocks noChangeShapeType="1"/>
                </p:cNvSpPr>
                <p:nvPr/>
              </p:nvSpPr>
              <p:spPr bwMode="auto">
                <a:xfrm flipV="1">
                  <a:off x="2808514" y="3313906"/>
                  <a:ext cx="1959429" cy="2393950"/>
                </a:xfrm>
                <a:prstGeom prst="line">
                  <a:avLst/>
                </a:prstGeom>
                <a:grpFill/>
                <a:ln w="38100">
                  <a:solidFill>
                    <a:schemeClr val="tx1"/>
                  </a:solidFill>
                  <a:miter lim="800000"/>
                  <a:headEnd/>
                  <a:tailEnd/>
                </a:ln>
                <a:effectLst/>
              </p:spPr>
              <p:txBody>
                <a:bodyPr wrap="none" anchor="ctr"/>
                <a:lstStyle/>
                <a:p>
                  <a:endParaRPr lang="en-US"/>
                </a:p>
              </p:txBody>
            </p:sp>
            <p:sp>
              <p:nvSpPr>
                <p:cNvPr id="107" name="Line 22"/>
                <p:cNvSpPr>
                  <a:spLocks noChangeShapeType="1"/>
                </p:cNvSpPr>
                <p:nvPr/>
              </p:nvSpPr>
              <p:spPr bwMode="auto">
                <a:xfrm flipH="1" flipV="1">
                  <a:off x="4767943" y="3313906"/>
                  <a:ext cx="2351314" cy="2693194"/>
                </a:xfrm>
                <a:prstGeom prst="line">
                  <a:avLst/>
                </a:prstGeom>
                <a:grpFill/>
                <a:ln w="9525">
                  <a:solidFill>
                    <a:schemeClr val="tx1"/>
                  </a:solidFill>
                  <a:miter lim="800000"/>
                  <a:headEnd/>
                  <a:tailEnd/>
                </a:ln>
                <a:effectLst/>
              </p:spPr>
              <p:txBody>
                <a:bodyPr wrap="none" anchor="ctr"/>
                <a:lstStyle/>
                <a:p>
                  <a:endParaRPr lang="en-US"/>
                </a:p>
              </p:txBody>
            </p:sp>
            <p:sp>
              <p:nvSpPr>
                <p:cNvPr id="108" name="Line 23"/>
                <p:cNvSpPr>
                  <a:spLocks noChangeShapeType="1"/>
                </p:cNvSpPr>
                <p:nvPr/>
              </p:nvSpPr>
              <p:spPr bwMode="auto">
                <a:xfrm flipH="1" flipV="1">
                  <a:off x="4767943" y="3313906"/>
                  <a:ext cx="3918857" cy="299244"/>
                </a:xfrm>
                <a:prstGeom prst="line">
                  <a:avLst/>
                </a:prstGeom>
                <a:grpFill/>
                <a:ln w="9525">
                  <a:solidFill>
                    <a:schemeClr val="tx1"/>
                  </a:solidFill>
                  <a:miter lim="800000"/>
                  <a:headEnd/>
                  <a:tailEnd/>
                </a:ln>
                <a:effectLst/>
              </p:spPr>
              <p:txBody>
                <a:bodyPr wrap="none" anchor="ctr"/>
                <a:lstStyle/>
                <a:p>
                  <a:endParaRPr lang="en-US"/>
                </a:p>
              </p:txBody>
            </p:sp>
            <p:sp>
              <p:nvSpPr>
                <p:cNvPr id="109" name="Line 24"/>
                <p:cNvSpPr>
                  <a:spLocks noChangeShapeType="1"/>
                </p:cNvSpPr>
                <p:nvPr/>
              </p:nvSpPr>
              <p:spPr bwMode="auto">
                <a:xfrm flipH="1">
                  <a:off x="4767943" y="1219200"/>
                  <a:ext cx="1567543" cy="2094706"/>
                </a:xfrm>
                <a:prstGeom prst="line">
                  <a:avLst/>
                </a:prstGeom>
                <a:grpFill/>
                <a:ln w="9525">
                  <a:solidFill>
                    <a:schemeClr val="tx1"/>
                  </a:solidFill>
                  <a:miter lim="800000"/>
                  <a:headEnd/>
                  <a:tailEnd/>
                </a:ln>
                <a:effectLst/>
              </p:spPr>
              <p:txBody>
                <a:bodyPr wrap="none" anchor="ctr"/>
                <a:lstStyle/>
                <a:p>
                  <a:endParaRPr lang="en-US"/>
                </a:p>
              </p:txBody>
            </p:sp>
          </p:grpSp>
          <p:sp>
            <p:nvSpPr>
              <p:cNvPr id="110" name="TextBox 109"/>
              <p:cNvSpPr txBox="1"/>
              <p:nvPr/>
            </p:nvSpPr>
            <p:spPr>
              <a:xfrm>
                <a:off x="6647860" y="5791200"/>
                <a:ext cx="2223750" cy="369332"/>
              </a:xfrm>
              <a:prstGeom prst="rect">
                <a:avLst/>
              </a:prstGeom>
              <a:grpFill/>
            </p:spPr>
            <p:txBody>
              <a:bodyPr wrap="none" rtlCol="0">
                <a:spAutoFit/>
              </a:bodyPr>
              <a:lstStyle/>
              <a:p>
                <a:r>
                  <a:rPr lang="en-US" dirty="0" smtClean="0"/>
                  <a:t>Interior Edge Vertex</a:t>
                </a:r>
                <a:endParaRPr lang="en-US" dirty="0"/>
              </a:p>
            </p:txBody>
          </p:sp>
          <p:grpSp>
            <p:nvGrpSpPr>
              <p:cNvPr id="111" name="Group 110"/>
              <p:cNvGrpSpPr/>
              <p:nvPr/>
            </p:nvGrpSpPr>
            <p:grpSpPr>
              <a:xfrm>
                <a:off x="685800" y="4038600"/>
                <a:ext cx="2514600" cy="1282700"/>
                <a:chOff x="457200" y="1219200"/>
                <a:chExt cx="8229600" cy="4787900"/>
              </a:xfrm>
              <a:grpFill/>
            </p:grpSpPr>
            <p:sp>
              <p:nvSpPr>
                <p:cNvPr id="112" name="Freeform 16"/>
                <p:cNvSpPr>
                  <a:spLocks/>
                </p:cNvSpPr>
                <p:nvPr/>
              </p:nvSpPr>
              <p:spPr bwMode="auto">
                <a:xfrm>
                  <a:off x="457200" y="1219200"/>
                  <a:ext cx="8229600" cy="4787900"/>
                </a:xfrm>
                <a:custGeom>
                  <a:avLst/>
                  <a:gdLst/>
                  <a:ahLst/>
                  <a:cxnLst>
                    <a:cxn ang="0">
                      <a:pos x="288" y="48"/>
                    </a:cxn>
                    <a:cxn ang="0">
                      <a:pos x="0" y="384"/>
                    </a:cxn>
                    <a:cxn ang="0">
                      <a:pos x="288" y="720"/>
                    </a:cxn>
                    <a:cxn ang="0">
                      <a:pos x="816" y="768"/>
                    </a:cxn>
                    <a:cxn ang="0">
                      <a:pos x="1008" y="384"/>
                    </a:cxn>
                    <a:cxn ang="0">
                      <a:pos x="720" y="0"/>
                    </a:cxn>
                    <a:cxn ang="0">
                      <a:pos x="288" y="48"/>
                    </a:cxn>
                  </a:cxnLst>
                  <a:rect l="0" t="0" r="r" b="b"/>
                  <a:pathLst>
                    <a:path w="1008" h="768">
                      <a:moveTo>
                        <a:pt x="288" y="48"/>
                      </a:moveTo>
                      <a:lnTo>
                        <a:pt x="0" y="384"/>
                      </a:lnTo>
                      <a:lnTo>
                        <a:pt x="288" y="720"/>
                      </a:lnTo>
                      <a:lnTo>
                        <a:pt x="816" y="768"/>
                      </a:lnTo>
                      <a:lnTo>
                        <a:pt x="1008" y="384"/>
                      </a:lnTo>
                      <a:lnTo>
                        <a:pt x="720" y="0"/>
                      </a:lnTo>
                      <a:lnTo>
                        <a:pt x="288" y="48"/>
                      </a:lnTo>
                      <a:close/>
                    </a:path>
                  </a:pathLst>
                </a:custGeom>
                <a:grpFill/>
                <a:ln w="9525" cap="flat" cmpd="sng">
                  <a:solidFill>
                    <a:schemeClr val="tx1"/>
                  </a:solidFill>
                  <a:prstDash val="solid"/>
                  <a:miter lim="800000"/>
                  <a:headEnd/>
                  <a:tailEnd/>
                </a:ln>
                <a:effectLst/>
              </p:spPr>
              <p:txBody>
                <a:bodyPr wrap="none" anchor="ctr"/>
                <a:lstStyle/>
                <a:p>
                  <a:endParaRPr lang="en-US"/>
                </a:p>
              </p:txBody>
            </p:sp>
            <p:sp>
              <p:nvSpPr>
                <p:cNvPr id="113" name="Line 18"/>
                <p:cNvSpPr>
                  <a:spLocks noChangeShapeType="1"/>
                </p:cNvSpPr>
                <p:nvPr/>
              </p:nvSpPr>
              <p:spPr bwMode="auto">
                <a:xfrm>
                  <a:off x="2808514" y="1518444"/>
                  <a:ext cx="1959429" cy="1795463"/>
                </a:xfrm>
                <a:prstGeom prst="line">
                  <a:avLst/>
                </a:prstGeom>
                <a:grpFill/>
                <a:ln w="9525">
                  <a:solidFill>
                    <a:schemeClr val="tx1"/>
                  </a:solidFill>
                  <a:miter lim="800000"/>
                  <a:headEnd/>
                  <a:tailEnd/>
                </a:ln>
                <a:effectLst/>
              </p:spPr>
              <p:txBody>
                <a:bodyPr wrap="none" anchor="ctr"/>
                <a:lstStyle/>
                <a:p>
                  <a:endParaRPr lang="en-US"/>
                </a:p>
              </p:txBody>
            </p:sp>
            <p:sp>
              <p:nvSpPr>
                <p:cNvPr id="114" name="Line 19"/>
                <p:cNvSpPr>
                  <a:spLocks noChangeShapeType="1"/>
                </p:cNvSpPr>
                <p:nvPr/>
              </p:nvSpPr>
              <p:spPr bwMode="auto">
                <a:xfrm flipV="1">
                  <a:off x="457200" y="3313906"/>
                  <a:ext cx="4310743" cy="299244"/>
                </a:xfrm>
                <a:prstGeom prst="line">
                  <a:avLst/>
                </a:prstGeom>
                <a:grpFill/>
                <a:ln w="9525">
                  <a:solidFill>
                    <a:schemeClr val="tx1"/>
                  </a:solidFill>
                  <a:miter lim="800000"/>
                  <a:headEnd/>
                  <a:tailEnd/>
                </a:ln>
                <a:effectLst/>
              </p:spPr>
              <p:txBody>
                <a:bodyPr wrap="none" anchor="ctr"/>
                <a:lstStyle/>
                <a:p>
                  <a:endParaRPr lang="en-US"/>
                </a:p>
              </p:txBody>
            </p:sp>
            <p:sp>
              <p:nvSpPr>
                <p:cNvPr id="115" name="Line 21"/>
                <p:cNvSpPr>
                  <a:spLocks noChangeShapeType="1"/>
                </p:cNvSpPr>
                <p:nvPr/>
              </p:nvSpPr>
              <p:spPr bwMode="auto">
                <a:xfrm flipV="1">
                  <a:off x="2808514" y="3313906"/>
                  <a:ext cx="1959429" cy="2393950"/>
                </a:xfrm>
                <a:prstGeom prst="line">
                  <a:avLst/>
                </a:prstGeom>
                <a:grpFill/>
                <a:ln w="9525">
                  <a:solidFill>
                    <a:schemeClr val="tx1"/>
                  </a:solidFill>
                  <a:miter lim="800000"/>
                  <a:headEnd/>
                  <a:tailEnd/>
                </a:ln>
                <a:effectLst/>
              </p:spPr>
              <p:txBody>
                <a:bodyPr wrap="none" anchor="ctr"/>
                <a:lstStyle/>
                <a:p>
                  <a:endParaRPr lang="en-US"/>
                </a:p>
              </p:txBody>
            </p:sp>
            <p:sp>
              <p:nvSpPr>
                <p:cNvPr id="116" name="Line 22"/>
                <p:cNvSpPr>
                  <a:spLocks noChangeShapeType="1"/>
                </p:cNvSpPr>
                <p:nvPr/>
              </p:nvSpPr>
              <p:spPr bwMode="auto">
                <a:xfrm flipH="1" flipV="1">
                  <a:off x="4767943" y="3313906"/>
                  <a:ext cx="2351314" cy="2693194"/>
                </a:xfrm>
                <a:prstGeom prst="line">
                  <a:avLst/>
                </a:prstGeom>
                <a:grpFill/>
                <a:ln w="9525">
                  <a:solidFill>
                    <a:schemeClr val="tx1"/>
                  </a:solidFill>
                  <a:miter lim="800000"/>
                  <a:headEnd/>
                  <a:tailEnd/>
                </a:ln>
                <a:effectLst/>
              </p:spPr>
              <p:txBody>
                <a:bodyPr wrap="none" anchor="ctr"/>
                <a:lstStyle/>
                <a:p>
                  <a:endParaRPr lang="en-US"/>
                </a:p>
              </p:txBody>
            </p:sp>
            <p:sp>
              <p:nvSpPr>
                <p:cNvPr id="117" name="Line 23"/>
                <p:cNvSpPr>
                  <a:spLocks noChangeShapeType="1"/>
                </p:cNvSpPr>
                <p:nvPr/>
              </p:nvSpPr>
              <p:spPr bwMode="auto">
                <a:xfrm flipH="1" flipV="1">
                  <a:off x="4767943" y="3313906"/>
                  <a:ext cx="3918857" cy="299244"/>
                </a:xfrm>
                <a:prstGeom prst="line">
                  <a:avLst/>
                </a:prstGeom>
                <a:grpFill/>
                <a:ln w="9525">
                  <a:solidFill>
                    <a:schemeClr val="tx1"/>
                  </a:solidFill>
                  <a:miter lim="800000"/>
                  <a:headEnd/>
                  <a:tailEnd/>
                </a:ln>
                <a:effectLst/>
              </p:spPr>
              <p:txBody>
                <a:bodyPr wrap="none" anchor="ctr"/>
                <a:lstStyle/>
                <a:p>
                  <a:endParaRPr lang="en-US"/>
                </a:p>
              </p:txBody>
            </p:sp>
            <p:sp>
              <p:nvSpPr>
                <p:cNvPr id="118" name="Line 24"/>
                <p:cNvSpPr>
                  <a:spLocks noChangeShapeType="1"/>
                </p:cNvSpPr>
                <p:nvPr/>
              </p:nvSpPr>
              <p:spPr bwMode="auto">
                <a:xfrm flipH="1">
                  <a:off x="4767943" y="1219200"/>
                  <a:ext cx="1567543" cy="2094706"/>
                </a:xfrm>
                <a:prstGeom prst="line">
                  <a:avLst/>
                </a:prstGeom>
                <a:grpFill/>
                <a:ln w="9525">
                  <a:solidFill>
                    <a:schemeClr val="tx1"/>
                  </a:solidFill>
                  <a:miter lim="800000"/>
                  <a:headEnd/>
                  <a:tailEnd/>
                </a:ln>
                <a:effectLst/>
              </p:spPr>
              <p:txBody>
                <a:bodyPr wrap="none" anchor="ctr"/>
                <a:lstStyle/>
                <a:p>
                  <a:endParaRPr lang="en-US"/>
                </a:p>
              </p:txBody>
            </p:sp>
          </p:grpSp>
          <p:sp>
            <p:nvSpPr>
              <p:cNvPr id="125" name="TextBox 124"/>
              <p:cNvSpPr txBox="1"/>
              <p:nvPr/>
            </p:nvSpPr>
            <p:spPr>
              <a:xfrm>
                <a:off x="1066800" y="5791200"/>
                <a:ext cx="2057400" cy="369332"/>
              </a:xfrm>
              <a:prstGeom prst="rect">
                <a:avLst/>
              </a:prstGeom>
              <a:grpFill/>
            </p:spPr>
            <p:txBody>
              <a:bodyPr wrap="square" rtlCol="0">
                <a:spAutoFit/>
              </a:bodyPr>
              <a:lstStyle/>
              <a:p>
                <a:r>
                  <a:rPr lang="en-US" dirty="0" smtClean="0"/>
                  <a:t>Complex Vertex</a:t>
                </a:r>
                <a:endParaRPr lang="en-US" dirty="0"/>
              </a:p>
            </p:txBody>
          </p:sp>
          <p:grpSp>
            <p:nvGrpSpPr>
              <p:cNvPr id="126" name="Group 125"/>
              <p:cNvGrpSpPr/>
              <p:nvPr/>
            </p:nvGrpSpPr>
            <p:grpSpPr>
              <a:xfrm>
                <a:off x="2002971" y="3748880"/>
                <a:ext cx="1121229" cy="850902"/>
                <a:chOff x="2002971" y="3733800"/>
                <a:chExt cx="1121229" cy="850902"/>
              </a:xfrm>
              <a:grpFill/>
            </p:grpSpPr>
            <p:cxnSp>
              <p:nvCxnSpPr>
                <p:cNvPr id="120" name="Straight Connector 119"/>
                <p:cNvCxnSpPr>
                  <a:stCxn id="118" idx="1"/>
                </p:cNvCxnSpPr>
                <p:nvPr/>
              </p:nvCxnSpPr>
              <p:spPr>
                <a:xfrm rot="5400000" flipH="1" flipV="1">
                  <a:off x="2404836" y="3865338"/>
                  <a:ext cx="317499" cy="1121229"/>
                </a:xfrm>
                <a:prstGeom prst="line">
                  <a:avLst/>
                </a:prstGeom>
                <a:grpFill/>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a:stCxn id="118" idx="1"/>
                </p:cNvCxnSpPr>
                <p:nvPr/>
              </p:nvCxnSpPr>
              <p:spPr>
                <a:xfrm rot="5400000" flipH="1" flipV="1">
                  <a:off x="2023836" y="3712938"/>
                  <a:ext cx="850899" cy="892629"/>
                </a:xfrm>
                <a:prstGeom prst="line">
                  <a:avLst/>
                </a:prstGeom>
                <a:grpFill/>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rot="16200000" flipH="1">
                  <a:off x="2743200" y="3886200"/>
                  <a:ext cx="533400" cy="228600"/>
                </a:xfrm>
                <a:prstGeom prst="line">
                  <a:avLst/>
                </a:prstGeom>
                <a:grpFill/>
                <a:ln>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sp>
            <p:nvSpPr>
              <p:cNvPr id="128" name="TextBox 127"/>
              <p:cNvSpPr txBox="1"/>
              <p:nvPr/>
            </p:nvSpPr>
            <p:spPr>
              <a:xfrm>
                <a:off x="6553200" y="1143000"/>
                <a:ext cx="1096775" cy="276999"/>
              </a:xfrm>
              <a:prstGeom prst="rect">
                <a:avLst/>
              </a:prstGeom>
              <a:grpFill/>
            </p:spPr>
            <p:txBody>
              <a:bodyPr wrap="none" rtlCol="0">
                <a:spAutoFit/>
              </a:bodyPr>
              <a:lstStyle/>
              <a:p>
                <a:r>
                  <a:rPr lang="en-US" sz="1200" dirty="0" smtClean="0"/>
                  <a:t>Feature edge</a:t>
                </a:r>
                <a:endParaRPr lang="en-US" sz="1200" dirty="0"/>
              </a:p>
            </p:txBody>
          </p:sp>
          <p:cxnSp>
            <p:nvCxnSpPr>
              <p:cNvPr id="130" name="Straight Arrow Connector 129"/>
              <p:cNvCxnSpPr>
                <a:stCxn id="128" idx="2"/>
              </p:cNvCxnSpPr>
              <p:nvPr/>
            </p:nvCxnSpPr>
            <p:spPr>
              <a:xfrm rot="16200000" flipH="1">
                <a:off x="6965894" y="1555693"/>
                <a:ext cx="485001" cy="213612"/>
              </a:xfrm>
              <a:prstGeom prst="straightConnector1">
                <a:avLst/>
              </a:prstGeom>
              <a:grpFill/>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2" name="Straight Arrow Connector 131"/>
              <p:cNvCxnSpPr>
                <a:stCxn id="128" idx="2"/>
              </p:cNvCxnSpPr>
              <p:nvPr/>
            </p:nvCxnSpPr>
            <p:spPr>
              <a:xfrm rot="5400000">
                <a:off x="6737294" y="1464505"/>
                <a:ext cx="408801" cy="319788"/>
              </a:xfrm>
              <a:prstGeom prst="straightConnector1">
                <a:avLst/>
              </a:prstGeom>
              <a:grpFill/>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4" name="Straight Arrow Connector 133"/>
              <p:cNvCxnSpPr/>
              <p:nvPr/>
            </p:nvCxnSpPr>
            <p:spPr>
              <a:xfrm rot="5400000">
                <a:off x="6477000" y="1828800"/>
                <a:ext cx="990600" cy="228600"/>
              </a:xfrm>
              <a:prstGeom prst="straightConnector1">
                <a:avLst/>
              </a:prstGeom>
              <a:grpFill/>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sp>
        <p:nvSpPr>
          <p:cNvPr id="136" name="TextBox 135"/>
          <p:cNvSpPr txBox="1"/>
          <p:nvPr/>
        </p:nvSpPr>
        <p:spPr>
          <a:xfrm>
            <a:off x="3733800" y="3962400"/>
            <a:ext cx="2013693" cy="1169551"/>
          </a:xfrm>
          <a:prstGeom prst="rect">
            <a:avLst/>
          </a:prstGeom>
          <a:noFill/>
        </p:spPr>
        <p:txBody>
          <a:bodyPr wrap="square" rtlCol="0">
            <a:spAutoFit/>
          </a:bodyPr>
          <a:lstStyle/>
          <a:p>
            <a:r>
              <a:rPr lang="en-US" sz="1400" b="1" dirty="0" smtClean="0"/>
              <a:t>All vertices except</a:t>
            </a:r>
          </a:p>
          <a:p>
            <a:r>
              <a:rPr lang="en-US" sz="1400" b="1" dirty="0" smtClean="0"/>
              <a:t>the complex vertex </a:t>
            </a:r>
          </a:p>
          <a:p>
            <a:r>
              <a:rPr lang="en-US" sz="1400" b="1" dirty="0" smtClean="0"/>
              <a:t>are candidates for</a:t>
            </a:r>
          </a:p>
          <a:p>
            <a:r>
              <a:rPr lang="en-US" sz="1400" b="1" dirty="0" smtClean="0"/>
              <a:t>removal from the mesh</a:t>
            </a:r>
            <a:endParaRPr lang="en-US" sz="1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rctx="PPT">
                                        <p:cTn id="6" dur="indefinite"/>
                                        <p:tgtEl>
                                          <p:spTgt spid="61"/>
                                        </p:tgtEl>
                                        <p:attrNameLst>
                                          <p:attrName>style.opacity</p:attrName>
                                        </p:attrNameLst>
                                      </p:cBhvr>
                                      <p:to>
                                        <p:strVal val="0.25"/>
                                      </p:to>
                                    </p:set>
                                    <p:animEffect filter="image" prLst="opacity: 0.25">
                                      <p:cBhvr rctx="IE">
                                        <p:cTn id="7" dur="indefinite"/>
                                        <p:tgtEl>
                                          <p:spTgt spid="6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6"/>
                                        </p:tgtEl>
                                        <p:attrNameLst>
                                          <p:attrName>style.visibility</p:attrName>
                                        </p:attrNameLst>
                                      </p:cBhvr>
                                      <p:to>
                                        <p:strVal val="visible"/>
                                      </p:to>
                                    </p:set>
                                    <p:animEffect transition="in" filter="fade">
                                      <p:cBhvr>
                                        <p:cTn id="10" dur="500"/>
                                        <p:tgtEl>
                                          <p:spTgt spid="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100"/>
          </a:xfrm>
        </p:spPr>
        <p:txBody>
          <a:bodyPr>
            <a:scene3d>
              <a:camera prst="orthographicFront"/>
              <a:lightRig rig="flat" dir="t"/>
            </a:scene3d>
            <a:sp3d extrusionH="57150">
              <a:bevelT w="82550" h="38100" prst="coolSlant"/>
            </a:sp3d>
          </a:bodyPr>
          <a:lstStyle/>
          <a:p>
            <a:pPr lvl="3">
              <a:buNone/>
            </a:pPr>
            <a:r>
              <a:rPr lang="en-US" sz="1800" dirty="0" smtClean="0">
                <a:solidFill>
                  <a:srgbClr val="FF0000"/>
                </a:solidFill>
              </a:rPr>
              <a:t>Simple Vertex  </a:t>
            </a:r>
            <a:r>
              <a:rPr lang="en-US" sz="1800" dirty="0" smtClean="0"/>
              <a:t>uses distance to plane criterion. </a:t>
            </a:r>
          </a:p>
          <a:p>
            <a:pPr lvl="3"/>
            <a:endParaRPr lang="en-US" sz="1800" dirty="0" smtClean="0"/>
          </a:p>
          <a:p>
            <a:pPr lvl="3">
              <a:buNone/>
            </a:pPr>
            <a:r>
              <a:rPr lang="en-US" sz="1800" dirty="0" smtClean="0"/>
              <a:t>Average plane is calculated as follows: For vertex     consider all the neighboring triangles and their </a:t>
            </a:r>
            <a:r>
              <a:rPr lang="en-US" sz="1800" dirty="0" err="1" smtClean="0"/>
              <a:t>normals</a:t>
            </a:r>
            <a:r>
              <a:rPr lang="en-US" sz="1800" dirty="0" smtClean="0"/>
              <a:t>      , centers      </a:t>
            </a:r>
          </a:p>
          <a:p>
            <a:pPr lvl="3">
              <a:buNone/>
            </a:pPr>
            <a:r>
              <a:rPr lang="en-US" sz="1800" dirty="0" smtClean="0"/>
              <a:t>and area    . Then calculate a weighted average by </a:t>
            </a:r>
          </a:p>
          <a:p>
            <a:pPr lvl="3">
              <a:buNone/>
            </a:pPr>
            <a:endParaRPr lang="en-US" sz="1800" dirty="0" smtClean="0"/>
          </a:p>
          <a:p>
            <a:pPr lvl="3">
              <a:buNone/>
            </a:pPr>
            <a:endParaRPr lang="en-US" sz="1800" dirty="0" smtClean="0"/>
          </a:p>
          <a:p>
            <a:pPr lvl="3">
              <a:buNone/>
            </a:pPr>
            <a:endParaRPr lang="en-US" sz="1800" dirty="0" smtClean="0"/>
          </a:p>
          <a:p>
            <a:pPr lvl="3">
              <a:buNone/>
            </a:pPr>
            <a:endParaRPr lang="en-US" sz="1800" dirty="0" smtClean="0"/>
          </a:p>
          <a:p>
            <a:pPr lvl="3">
              <a:buNone/>
            </a:pPr>
            <a:endParaRPr lang="en-US" sz="1800" dirty="0" smtClean="0"/>
          </a:p>
          <a:p>
            <a:pPr lvl="3">
              <a:buNone/>
            </a:pPr>
            <a:endParaRPr lang="en-US" sz="1800" dirty="0" smtClean="0"/>
          </a:p>
          <a:p>
            <a:pPr lvl="3">
              <a:buNone/>
            </a:pPr>
            <a:endParaRPr lang="en-US" sz="1800" dirty="0" smtClean="0"/>
          </a:p>
          <a:p>
            <a:pPr lvl="3">
              <a:buNone/>
            </a:pPr>
            <a:r>
              <a:rPr lang="en-US" sz="1800" dirty="0" smtClean="0"/>
              <a:t>          The distance d =  </a:t>
            </a:r>
          </a:p>
          <a:p>
            <a:pPr lvl="3">
              <a:buNone/>
            </a:pPr>
            <a:endParaRPr lang="en-US" sz="1800" dirty="0" smtClean="0"/>
          </a:p>
        </p:txBody>
      </p:sp>
      <p:sp>
        <p:nvSpPr>
          <p:cNvPr id="3" name="Title 2"/>
          <p:cNvSpPr>
            <a:spLocks noGrp="1"/>
          </p:cNvSpPr>
          <p:nvPr>
            <p:ph type="title"/>
          </p:nvPr>
        </p:nvSpPr>
        <p:spPr>
          <a:xfrm>
            <a:off x="457200" y="274638"/>
            <a:ext cx="8229600" cy="868362"/>
          </a:xfrm>
        </p:spPr>
        <p:txBody>
          <a:bodyPr>
            <a:normAutofit/>
          </a:bodyPr>
          <a:lstStyle/>
          <a:p>
            <a:r>
              <a:rPr lang="en-US" sz="3200" dirty="0" smtClean="0"/>
              <a:t>Evaluating decimation Criterion</a:t>
            </a:r>
          </a:p>
        </p:txBody>
      </p:sp>
      <p:pic>
        <p:nvPicPr>
          <p:cNvPr id="31747" name="Picture 3"/>
          <p:cNvPicPr>
            <a:picLocks noChangeAspect="1" noChangeArrowheads="1"/>
          </p:cNvPicPr>
          <p:nvPr/>
        </p:nvPicPr>
        <p:blipFill>
          <a:blip r:embed="rId3" cstate="print"/>
          <a:srcRect/>
          <a:stretch>
            <a:fillRect/>
          </a:stretch>
        </p:blipFill>
        <p:spPr bwMode="auto">
          <a:xfrm>
            <a:off x="3565525" y="2819400"/>
            <a:ext cx="2940470" cy="914400"/>
          </a:xfrm>
          <a:prstGeom prst="rect">
            <a:avLst/>
          </a:prstGeom>
          <a:solidFill>
            <a:schemeClr val="bg2"/>
          </a:solidFill>
          <a:ln w="9525">
            <a:noFill/>
            <a:miter lim="800000"/>
            <a:headEnd/>
            <a:tailEnd/>
          </a:ln>
        </p:spPr>
      </p:pic>
      <p:graphicFrame>
        <p:nvGraphicFramePr>
          <p:cNvPr id="7" name="Object 6"/>
          <p:cNvGraphicFramePr>
            <a:graphicFrameLocks noChangeAspect="1"/>
          </p:cNvGraphicFramePr>
          <p:nvPr/>
        </p:nvGraphicFramePr>
        <p:xfrm>
          <a:off x="6629400" y="1981200"/>
          <a:ext cx="304800" cy="457200"/>
        </p:xfrm>
        <a:graphic>
          <a:graphicData uri="http://schemas.openxmlformats.org/presentationml/2006/ole">
            <p:oleObj spid="_x0000_s31748" name="Equation" r:id="rId4" imgW="152280" imgH="228600" progId="Equation.3">
              <p:embed/>
            </p:oleObj>
          </a:graphicData>
        </a:graphic>
      </p:graphicFrame>
      <p:graphicFrame>
        <p:nvGraphicFramePr>
          <p:cNvPr id="8" name="Object 7"/>
          <p:cNvGraphicFramePr>
            <a:graphicFrameLocks noChangeAspect="1"/>
          </p:cNvGraphicFramePr>
          <p:nvPr/>
        </p:nvGraphicFramePr>
        <p:xfrm>
          <a:off x="8064500" y="1981200"/>
          <a:ext cx="317500" cy="477838"/>
        </p:xfrm>
        <a:graphic>
          <a:graphicData uri="http://schemas.openxmlformats.org/presentationml/2006/ole">
            <p:oleObj spid="_x0000_s31749" name="Equation" r:id="rId5" imgW="152280" imgH="228600" progId="Equation.3">
              <p:embed/>
            </p:oleObj>
          </a:graphicData>
        </a:graphic>
      </p:graphicFrame>
      <p:graphicFrame>
        <p:nvGraphicFramePr>
          <p:cNvPr id="9" name="Object 8"/>
          <p:cNvGraphicFramePr>
            <a:graphicFrameLocks noChangeAspect="1"/>
          </p:cNvGraphicFramePr>
          <p:nvPr/>
        </p:nvGraphicFramePr>
        <p:xfrm>
          <a:off x="2438400" y="2362200"/>
          <a:ext cx="317500" cy="439615"/>
        </p:xfrm>
        <a:graphic>
          <a:graphicData uri="http://schemas.openxmlformats.org/presentationml/2006/ole">
            <p:oleObj spid="_x0000_s31750" name="Equation" r:id="rId6" imgW="164880" imgH="228600" progId="Equation.3">
              <p:embed/>
            </p:oleObj>
          </a:graphicData>
        </a:graphic>
      </p:graphicFrame>
      <p:graphicFrame>
        <p:nvGraphicFramePr>
          <p:cNvPr id="10" name="Object 9"/>
          <p:cNvGraphicFramePr>
            <a:graphicFrameLocks noChangeAspect="1"/>
          </p:cNvGraphicFramePr>
          <p:nvPr/>
        </p:nvGraphicFramePr>
        <p:xfrm>
          <a:off x="7023100" y="1780309"/>
          <a:ext cx="215900" cy="353291"/>
        </p:xfrm>
        <a:graphic>
          <a:graphicData uri="http://schemas.openxmlformats.org/presentationml/2006/ole">
            <p:oleObj spid="_x0000_s31751" name="Equation" r:id="rId7" imgW="139680" imgH="228600" progId="Equation.3">
              <p:embed/>
            </p:oleObj>
          </a:graphicData>
        </a:graphic>
      </p:graphicFrame>
      <p:pic>
        <p:nvPicPr>
          <p:cNvPr id="31752" name="Picture 8"/>
          <p:cNvPicPr>
            <a:picLocks noChangeAspect="1" noChangeArrowheads="1"/>
          </p:cNvPicPr>
          <p:nvPr/>
        </p:nvPicPr>
        <p:blipFill>
          <a:blip r:embed="rId8" cstate="print"/>
          <a:srcRect/>
          <a:stretch>
            <a:fillRect/>
          </a:stretch>
        </p:blipFill>
        <p:spPr bwMode="auto">
          <a:xfrm>
            <a:off x="1981200" y="4004023"/>
            <a:ext cx="4876800" cy="720377"/>
          </a:xfrm>
          <a:prstGeom prst="rect">
            <a:avLst/>
          </a:prstGeom>
          <a:noFill/>
          <a:ln w="9525">
            <a:noFill/>
            <a:miter lim="800000"/>
            <a:headEnd/>
            <a:tailEnd/>
          </a:ln>
        </p:spPr>
      </p:pic>
      <p:pic>
        <p:nvPicPr>
          <p:cNvPr id="31754" name="Picture 10"/>
          <p:cNvPicPr>
            <a:picLocks noChangeAspect="1" noChangeArrowheads="1"/>
          </p:cNvPicPr>
          <p:nvPr/>
        </p:nvPicPr>
        <p:blipFill>
          <a:blip r:embed="rId9" cstate="print"/>
          <a:srcRect/>
          <a:stretch>
            <a:fillRect/>
          </a:stretch>
        </p:blipFill>
        <p:spPr bwMode="auto">
          <a:xfrm>
            <a:off x="4164013" y="4953000"/>
            <a:ext cx="1631950" cy="38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200" dirty="0" smtClean="0"/>
              <a:t>Evaluating decimation Criterion</a:t>
            </a:r>
            <a:endParaRPr lang="en-US" sz="3200" dirty="0"/>
          </a:p>
        </p:txBody>
      </p:sp>
      <p:sp>
        <p:nvSpPr>
          <p:cNvPr id="24" name="Text Placeholder 23"/>
          <p:cNvSpPr>
            <a:spLocks noGrp="1"/>
          </p:cNvSpPr>
          <p:nvPr>
            <p:ph type="body" idx="1"/>
          </p:nvPr>
        </p:nvSpPr>
        <p:spPr>
          <a:xfrm>
            <a:off x="457200" y="4191000"/>
            <a:ext cx="4040188" cy="914400"/>
          </a:xfrm>
        </p:spPr>
        <p:txBody>
          <a:bodyPr/>
          <a:lstStyle/>
          <a:p>
            <a:r>
              <a:rPr lang="en-US" sz="1600" dirty="0" smtClean="0"/>
              <a:t>Distance is calculated from the vertex</a:t>
            </a:r>
          </a:p>
          <a:p>
            <a:r>
              <a:rPr lang="en-US" sz="1600" dirty="0" smtClean="0"/>
              <a:t>To the line joining the end of opposite triangle</a:t>
            </a:r>
            <a:endParaRPr lang="en-US" sz="1600" dirty="0"/>
          </a:p>
        </p:txBody>
      </p:sp>
      <p:sp>
        <p:nvSpPr>
          <p:cNvPr id="25" name="Text Placeholder 24"/>
          <p:cNvSpPr>
            <a:spLocks noGrp="1"/>
          </p:cNvSpPr>
          <p:nvPr>
            <p:ph type="body" sz="half" idx="3"/>
          </p:nvPr>
        </p:nvSpPr>
        <p:spPr>
          <a:xfrm>
            <a:off x="4645026" y="4191000"/>
            <a:ext cx="4041775" cy="914400"/>
          </a:xfrm>
        </p:spPr>
        <p:txBody>
          <a:bodyPr/>
          <a:lstStyle/>
          <a:p>
            <a:r>
              <a:rPr lang="en-US" sz="1600" dirty="0" smtClean="0"/>
              <a:t>Distance is calculated from the imaginary line connecting the two opposite ends of the Feature edges</a:t>
            </a:r>
            <a:endParaRPr lang="en-US" sz="1600" dirty="0"/>
          </a:p>
        </p:txBody>
      </p:sp>
      <p:sp>
        <p:nvSpPr>
          <p:cNvPr id="2" name="Content Placeholder 1"/>
          <p:cNvSpPr>
            <a:spLocks noGrp="1"/>
          </p:cNvSpPr>
          <p:nvPr>
            <p:ph sz="quarter" idx="2"/>
          </p:nvPr>
        </p:nvSpPr>
        <p:spPr/>
        <p:txBody>
          <a:bodyPr/>
          <a:lstStyle/>
          <a:p>
            <a:pPr>
              <a:buNone/>
            </a:pPr>
            <a:r>
              <a:rPr lang="en-US" sz="2200" dirty="0" smtClean="0"/>
              <a:t>Boundary vertex:</a:t>
            </a:r>
            <a:endParaRPr lang="en-US" sz="2200" dirty="0"/>
          </a:p>
        </p:txBody>
      </p:sp>
      <p:sp>
        <p:nvSpPr>
          <p:cNvPr id="26" name="Content Placeholder 25"/>
          <p:cNvSpPr>
            <a:spLocks noGrp="1"/>
          </p:cNvSpPr>
          <p:nvPr>
            <p:ph sz="quarter" idx="4"/>
          </p:nvPr>
        </p:nvSpPr>
        <p:spPr/>
        <p:txBody>
          <a:bodyPr/>
          <a:lstStyle/>
          <a:p>
            <a:pPr>
              <a:buNone/>
            </a:pPr>
            <a:r>
              <a:rPr lang="en-US" sz="2200" dirty="0" smtClean="0"/>
              <a:t>Interior Edge Vertex</a:t>
            </a:r>
            <a:endParaRPr lang="en-US" sz="2200" dirty="0"/>
          </a:p>
        </p:txBody>
      </p:sp>
      <p:cxnSp>
        <p:nvCxnSpPr>
          <p:cNvPr id="13" name="Straight Connector 12"/>
          <p:cNvCxnSpPr>
            <a:stCxn id="9" idx="4"/>
            <a:endCxn id="10" idx="2"/>
          </p:cNvCxnSpPr>
          <p:nvPr/>
        </p:nvCxnSpPr>
        <p:spPr>
          <a:xfrm rot="16200000" flipH="1">
            <a:off x="1629121" y="2566884"/>
            <a:ext cx="959165" cy="2849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1219200" y="1956118"/>
            <a:ext cx="1913106" cy="1244282"/>
            <a:chOff x="2286000" y="1956118"/>
            <a:chExt cx="1913106" cy="1244282"/>
          </a:xfrm>
        </p:grpSpPr>
        <p:sp>
          <p:nvSpPr>
            <p:cNvPr id="14" name="Oval 13"/>
            <p:cNvSpPr/>
            <p:nvPr/>
          </p:nvSpPr>
          <p:spPr>
            <a:xfrm>
              <a:off x="3581400" y="2514600"/>
              <a:ext cx="76200"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p:cNvGrpSpPr/>
            <p:nvPr/>
          </p:nvGrpSpPr>
          <p:grpSpPr>
            <a:xfrm>
              <a:off x="2286000" y="1956118"/>
              <a:ext cx="1913106" cy="1244282"/>
              <a:chOff x="2362200" y="1956118"/>
              <a:chExt cx="1913106" cy="1244282"/>
            </a:xfrm>
          </p:grpSpPr>
          <p:cxnSp>
            <p:nvCxnSpPr>
              <p:cNvPr id="16" name="Straight Connector 15"/>
              <p:cNvCxnSpPr>
                <a:stCxn id="14" idx="3"/>
              </p:cNvCxnSpPr>
              <p:nvPr/>
            </p:nvCxnSpPr>
            <p:spPr>
              <a:xfrm rot="5400000">
                <a:off x="3352801" y="2427241"/>
                <a:ext cx="87359" cy="3921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1" name="Group 20"/>
              <p:cNvGrpSpPr/>
              <p:nvPr/>
            </p:nvGrpSpPr>
            <p:grpSpPr>
              <a:xfrm>
                <a:off x="2362200" y="1956118"/>
                <a:ext cx="1913106" cy="1244282"/>
                <a:chOff x="2354094" y="1956118"/>
                <a:chExt cx="1913106" cy="1244282"/>
              </a:xfrm>
            </p:grpSpPr>
            <p:grpSp>
              <p:nvGrpSpPr>
                <p:cNvPr id="11" name="Group 10"/>
                <p:cNvGrpSpPr/>
                <p:nvPr/>
              </p:nvGrpSpPr>
              <p:grpSpPr>
                <a:xfrm>
                  <a:off x="3228202" y="1956118"/>
                  <a:ext cx="1038998" cy="1244282"/>
                  <a:chOff x="3228202" y="1956118"/>
                  <a:chExt cx="821630" cy="1007104"/>
                </a:xfrm>
                <a:solidFill>
                  <a:srgbClr val="00B0F0"/>
                </a:solidFill>
              </p:grpSpPr>
              <p:sp>
                <p:nvSpPr>
                  <p:cNvPr id="4" name="Isosceles Triangle 3"/>
                  <p:cNvSpPr/>
                  <p:nvPr/>
                </p:nvSpPr>
                <p:spPr>
                  <a:xfrm rot="13890574">
                    <a:off x="3581400" y="2057400"/>
                    <a:ext cx="381000" cy="457200"/>
                  </a:xfrm>
                  <a:prstGeom prst="triangle">
                    <a:avLst/>
                  </a:prstGeom>
                  <a:grp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Isosceles Triangle 5"/>
                  <p:cNvSpPr/>
                  <p:nvPr/>
                </p:nvSpPr>
                <p:spPr>
                  <a:xfrm rot="16410556">
                    <a:off x="3630732" y="2261536"/>
                    <a:ext cx="381000" cy="457200"/>
                  </a:xfrm>
                  <a:prstGeom prst="triangle">
                    <a:avLst/>
                  </a:prstGeom>
                  <a:grp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p:cNvSpPr/>
                  <p:nvPr/>
                </p:nvSpPr>
                <p:spPr>
                  <a:xfrm rot="11161223">
                    <a:off x="3406074" y="1956118"/>
                    <a:ext cx="381000" cy="457200"/>
                  </a:xfrm>
                  <a:prstGeom prst="triangle">
                    <a:avLst/>
                  </a:prstGeom>
                  <a:grp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Isosceles Triangle 7"/>
                  <p:cNvSpPr/>
                  <p:nvPr/>
                </p:nvSpPr>
                <p:spPr>
                  <a:xfrm rot="19174110">
                    <a:off x="3535245" y="2431153"/>
                    <a:ext cx="381000" cy="457200"/>
                  </a:xfrm>
                  <a:prstGeom prst="triangle">
                    <a:avLst/>
                  </a:prstGeom>
                  <a:grp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rot="8282446">
                    <a:off x="3228202" y="1988639"/>
                    <a:ext cx="381000" cy="457200"/>
                  </a:xfrm>
                  <a:prstGeom prst="triangle">
                    <a:avLst/>
                  </a:prstGeom>
                  <a:grp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Isosceles Triangle 9"/>
                  <p:cNvSpPr/>
                  <p:nvPr/>
                </p:nvSpPr>
                <p:spPr>
                  <a:xfrm rot="159281">
                    <a:off x="3363183" y="2506022"/>
                    <a:ext cx="381000" cy="457200"/>
                  </a:xfrm>
                  <a:prstGeom prst="triangle">
                    <a:avLst/>
                  </a:prstGeom>
                  <a:grp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TextBox 17"/>
                <p:cNvSpPr txBox="1"/>
                <p:nvPr/>
              </p:nvSpPr>
              <p:spPr>
                <a:xfrm>
                  <a:off x="2354094" y="2286000"/>
                  <a:ext cx="312906" cy="369332"/>
                </a:xfrm>
                <a:prstGeom prst="rect">
                  <a:avLst/>
                </a:prstGeom>
                <a:noFill/>
              </p:spPr>
              <p:txBody>
                <a:bodyPr wrap="none" rtlCol="0">
                  <a:spAutoFit/>
                </a:bodyPr>
                <a:lstStyle/>
                <a:p>
                  <a:r>
                    <a:rPr lang="en-US" dirty="0" smtClean="0"/>
                    <a:t>d</a:t>
                  </a:r>
                  <a:endParaRPr lang="en-US" dirty="0"/>
                </a:p>
              </p:txBody>
            </p:sp>
            <p:cxnSp>
              <p:nvCxnSpPr>
                <p:cNvPr id="20" name="Straight Arrow Connector 19"/>
                <p:cNvCxnSpPr>
                  <a:stCxn id="18" idx="3"/>
                </p:cNvCxnSpPr>
                <p:nvPr/>
              </p:nvCxnSpPr>
              <p:spPr>
                <a:xfrm>
                  <a:off x="2667000" y="2470666"/>
                  <a:ext cx="762000" cy="12013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grpSp>
      <p:grpSp>
        <p:nvGrpSpPr>
          <p:cNvPr id="57" name="Group 56"/>
          <p:cNvGrpSpPr/>
          <p:nvPr/>
        </p:nvGrpSpPr>
        <p:grpSpPr>
          <a:xfrm>
            <a:off x="5638800" y="1770055"/>
            <a:ext cx="2063755" cy="1248069"/>
            <a:chOff x="5638800" y="1746250"/>
            <a:chExt cx="2063755" cy="1073150"/>
          </a:xfrm>
        </p:grpSpPr>
        <p:grpSp>
          <p:nvGrpSpPr>
            <p:cNvPr id="53" name="Group 52"/>
            <p:cNvGrpSpPr/>
            <p:nvPr/>
          </p:nvGrpSpPr>
          <p:grpSpPr>
            <a:xfrm>
              <a:off x="6324600" y="1746250"/>
              <a:ext cx="1377955" cy="1073150"/>
              <a:chOff x="6324600" y="1746250"/>
              <a:chExt cx="1377955" cy="1073150"/>
            </a:xfrm>
          </p:grpSpPr>
          <p:grpSp>
            <p:nvGrpSpPr>
              <p:cNvPr id="27" name="Group 26"/>
              <p:cNvGrpSpPr/>
              <p:nvPr/>
            </p:nvGrpSpPr>
            <p:grpSpPr>
              <a:xfrm>
                <a:off x="6324600" y="1746250"/>
                <a:ext cx="1377955" cy="1066800"/>
                <a:chOff x="3879850" y="5334000"/>
                <a:chExt cx="1377955" cy="1066800"/>
              </a:xfrm>
            </p:grpSpPr>
            <p:grpSp>
              <p:nvGrpSpPr>
                <p:cNvPr id="28" name="Group 33"/>
                <p:cNvGrpSpPr/>
                <p:nvPr/>
              </p:nvGrpSpPr>
              <p:grpSpPr>
                <a:xfrm>
                  <a:off x="3962404" y="5334000"/>
                  <a:ext cx="1295401" cy="1066800"/>
                  <a:chOff x="5105400" y="5410200"/>
                  <a:chExt cx="1447800" cy="1219200"/>
                </a:xfrm>
              </p:grpSpPr>
              <p:cxnSp>
                <p:nvCxnSpPr>
                  <p:cNvPr id="36" name="Straight Connector 35"/>
                  <p:cNvCxnSpPr/>
                  <p:nvPr/>
                </p:nvCxnSpPr>
                <p:spPr>
                  <a:xfrm flipV="1">
                    <a:off x="5181600" y="6172200"/>
                    <a:ext cx="609600" cy="304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5105400" y="5638800"/>
                    <a:ext cx="685800" cy="533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flipH="1" flipV="1">
                    <a:off x="5486400" y="5715000"/>
                    <a:ext cx="76200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5791200" y="5867400"/>
                    <a:ext cx="762000" cy="3048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5791200" y="6172200"/>
                    <a:ext cx="533400" cy="457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5524500" y="6362700"/>
                    <a:ext cx="457200" cy="762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5181600" y="6477000"/>
                    <a:ext cx="533400" cy="1524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5715000" y="6629400"/>
                    <a:ext cx="609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flipH="1" flipV="1">
                    <a:off x="6057900" y="6134100"/>
                    <a:ext cx="762000" cy="22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5943600" y="5410200"/>
                    <a:ext cx="609600" cy="457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V="1">
                    <a:off x="5105400" y="5410200"/>
                    <a:ext cx="838200" cy="2286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4724400" y="6019800"/>
                    <a:ext cx="838200" cy="762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aphicFrame>
              <p:nvGraphicFramePr>
                <p:cNvPr id="34" name="Object 10"/>
                <p:cNvGraphicFramePr>
                  <a:graphicFrameLocks noChangeAspect="1"/>
                </p:cNvGraphicFramePr>
                <p:nvPr/>
              </p:nvGraphicFramePr>
              <p:xfrm>
                <a:off x="3879850" y="6172200"/>
                <a:ext cx="165100" cy="228600"/>
              </p:xfrm>
              <a:graphic>
                <a:graphicData uri="http://schemas.openxmlformats.org/presentationml/2006/ole">
                  <p:oleObj spid="_x0000_s32775" name="Equation" r:id="rId3" imgW="164880" imgH="228600" progId="Equation.3">
                    <p:embed/>
                  </p:oleObj>
                </a:graphicData>
              </a:graphic>
            </p:graphicFrame>
          </p:grpSp>
          <p:cxnSp>
            <p:nvCxnSpPr>
              <p:cNvPr id="49" name="Straight Connector 48"/>
              <p:cNvCxnSpPr/>
              <p:nvPr/>
            </p:nvCxnSpPr>
            <p:spPr>
              <a:xfrm rot="16200000" flipH="1">
                <a:off x="6248400" y="2133600"/>
                <a:ext cx="838200" cy="53340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6781800" y="2438400"/>
                <a:ext cx="228600" cy="22860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grpSp>
        <p:sp>
          <p:nvSpPr>
            <p:cNvPr id="54" name="TextBox 53"/>
            <p:cNvSpPr txBox="1"/>
            <p:nvPr/>
          </p:nvSpPr>
          <p:spPr>
            <a:xfrm>
              <a:off x="5638800" y="1981200"/>
              <a:ext cx="312906" cy="369332"/>
            </a:xfrm>
            <a:prstGeom prst="rect">
              <a:avLst/>
            </a:prstGeom>
            <a:noFill/>
          </p:spPr>
          <p:txBody>
            <a:bodyPr wrap="none" rtlCol="0">
              <a:spAutoFit/>
            </a:bodyPr>
            <a:lstStyle/>
            <a:p>
              <a:r>
                <a:rPr lang="en-US" dirty="0" smtClean="0"/>
                <a:t>d</a:t>
              </a:r>
              <a:endParaRPr lang="en-US" dirty="0"/>
            </a:p>
          </p:txBody>
        </p:sp>
        <p:cxnSp>
          <p:nvCxnSpPr>
            <p:cNvPr id="56" name="Straight Arrow Connector 55"/>
            <p:cNvCxnSpPr/>
            <p:nvPr/>
          </p:nvCxnSpPr>
          <p:spPr>
            <a:xfrm>
              <a:off x="5867400" y="2202007"/>
              <a:ext cx="990600" cy="381000"/>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grpSp>
      <p:sp>
        <p:nvSpPr>
          <p:cNvPr id="60" name="TextBox 59"/>
          <p:cNvSpPr txBox="1"/>
          <p:nvPr/>
        </p:nvSpPr>
        <p:spPr>
          <a:xfrm>
            <a:off x="685800" y="5449669"/>
            <a:ext cx="7827849" cy="646331"/>
          </a:xfrm>
          <a:prstGeom prst="rect">
            <a:avLst/>
          </a:prstGeom>
          <a:solidFill>
            <a:schemeClr val="accent1">
              <a:lumMod val="60000"/>
              <a:lumOff val="40000"/>
            </a:schemeClr>
          </a:solidFill>
        </p:spPr>
        <p:txBody>
          <a:bodyPr wrap="none" rtlCol="0">
            <a:spAutoFit/>
          </a:bodyPr>
          <a:lstStyle/>
          <a:p>
            <a:r>
              <a:rPr lang="en-US" dirty="0" smtClean="0"/>
              <a:t>Corner Vertices are usually retained, but if deleted, it is based on vertex-to-</a:t>
            </a:r>
          </a:p>
          <a:p>
            <a:r>
              <a:rPr lang="en-US" dirty="0" smtClean="0"/>
              <a:t>average plane distance criterion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animEffect transition="in" filter="fade">
                                      <p:cBhvr>
                                        <p:cTn id="7" dur="2000"/>
                                        <p:tgtEl>
                                          <p:spTgt spid="2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7"/>
                                        </p:tgtEl>
                                        <p:attrNameLst>
                                          <p:attrName>style.visibility</p:attrName>
                                        </p:attrNameLst>
                                      </p:cBhvr>
                                      <p:to>
                                        <p:strVal val="visible"/>
                                      </p:to>
                                    </p:set>
                                    <p:animEffect transition="in" filter="fade">
                                      <p:cBhvr>
                                        <p:cTn id="10" dur="500"/>
                                        <p:tgtEl>
                                          <p:spTgt spid="5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5">
                                            <p:bg/>
                                          </p:spTgt>
                                        </p:tgtEl>
                                        <p:attrNameLst>
                                          <p:attrName>style.visibility</p:attrName>
                                        </p:attrNameLst>
                                      </p:cBhvr>
                                      <p:to>
                                        <p:strVal val="visible"/>
                                      </p:to>
                                    </p:set>
                                    <p:animEffect transition="in" filter="fade">
                                      <p:cBhvr>
                                        <p:cTn id="13" dur="500"/>
                                        <p:tgtEl>
                                          <p:spTgt spid="25">
                                            <p:bg/>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5">
                                            <p:txEl>
                                              <p:pRg st="0" end="0"/>
                                            </p:txEl>
                                          </p:spTgt>
                                        </p:tgtEl>
                                        <p:attrNameLst>
                                          <p:attrName>style.visibility</p:attrName>
                                        </p:attrNameLst>
                                      </p:cBhvr>
                                      <p:to>
                                        <p:strVal val="visible"/>
                                      </p:to>
                                    </p:set>
                                    <p:animEffect transition="in" filter="fade">
                                      <p:cBhvr>
                                        <p:cTn id="16" dur="500"/>
                                        <p:tgtEl>
                                          <p:spTgt spid="2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60"/>
                                        </p:tgtEl>
                                        <p:attrNameLst>
                                          <p:attrName>style.visibility</p:attrName>
                                        </p:attrNameLst>
                                      </p:cBhvr>
                                      <p:to>
                                        <p:strVal val="visible"/>
                                      </p:to>
                                    </p:set>
                                    <p:animEffect transition="in" filter="fade">
                                      <p:cBhvr>
                                        <p:cTn id="21"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uiExpand="1" build="p" animBg="1"/>
      <p:bldP spid="26" grpId="0" build="p"/>
      <p:bldP spid="6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700"/>
          </a:xfrm>
        </p:spPr>
        <p:txBody>
          <a:bodyPr/>
          <a:lstStyle/>
          <a:p>
            <a:r>
              <a:rPr lang="en-US" sz="2400" dirty="0" smtClean="0"/>
              <a:t>If a vertex is eliminated, the loop created by removing the vertex is re-triangulated</a:t>
            </a:r>
          </a:p>
          <a:p>
            <a:endParaRPr lang="en-US" sz="2400" dirty="0" smtClean="0"/>
          </a:p>
          <a:p>
            <a:r>
              <a:rPr lang="en-US" sz="2400" dirty="0" smtClean="0"/>
              <a:t>Every loop is star shaped : recursive loop splitting triangulation schemes are used</a:t>
            </a:r>
          </a:p>
          <a:p>
            <a:endParaRPr lang="en-US" sz="2400" dirty="0" smtClean="0"/>
          </a:p>
          <a:p>
            <a:r>
              <a:rPr lang="en-US" sz="2400" dirty="0" smtClean="0"/>
              <a:t>If a loop cannot be re-triangulated, the vertex generating the loop is not removed.</a:t>
            </a:r>
          </a:p>
          <a:p>
            <a:pPr>
              <a:buNone/>
            </a:pPr>
            <a:endParaRPr lang="en-US" sz="2200" dirty="0"/>
          </a:p>
        </p:txBody>
      </p:sp>
      <p:sp>
        <p:nvSpPr>
          <p:cNvPr id="3" name="Title 2"/>
          <p:cNvSpPr>
            <a:spLocks noGrp="1"/>
          </p:cNvSpPr>
          <p:nvPr>
            <p:ph type="title"/>
          </p:nvPr>
        </p:nvSpPr>
        <p:spPr>
          <a:xfrm>
            <a:off x="457200" y="457200"/>
            <a:ext cx="8229600" cy="792162"/>
          </a:xfrm>
        </p:spPr>
        <p:txBody>
          <a:bodyPr>
            <a:normAutofit/>
          </a:bodyPr>
          <a:lstStyle/>
          <a:p>
            <a:r>
              <a:rPr lang="en-US" sz="3200" dirty="0" smtClean="0"/>
              <a:t>Triangulation</a:t>
            </a:r>
            <a:endParaRPr lang="en-US" sz="3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200" dirty="0" smtClean="0"/>
              <a:t>A plane orthogonal to the average plane is determined</a:t>
            </a:r>
          </a:p>
          <a:p>
            <a:r>
              <a:rPr lang="en-US" sz="2200" dirty="0" smtClean="0"/>
              <a:t>This plane splits the loop into two halves</a:t>
            </a:r>
          </a:p>
          <a:p>
            <a:r>
              <a:rPr lang="en-US" sz="2200" dirty="0" smtClean="0"/>
              <a:t>If two halves are non-overlapping, the splitting plane is accepted</a:t>
            </a:r>
          </a:p>
          <a:p>
            <a:r>
              <a:rPr lang="en-US" sz="2200" dirty="0" smtClean="0"/>
              <a:t>Above steps are repeated until a loop contains only 3 points, at which point the recursion is stopped</a:t>
            </a:r>
          </a:p>
        </p:txBody>
      </p:sp>
      <p:sp>
        <p:nvSpPr>
          <p:cNvPr id="3" name="Title 2"/>
          <p:cNvSpPr>
            <a:spLocks noGrp="1"/>
          </p:cNvSpPr>
          <p:nvPr>
            <p:ph type="title"/>
          </p:nvPr>
        </p:nvSpPr>
        <p:spPr>
          <a:xfrm>
            <a:off x="457200" y="533400"/>
            <a:ext cx="8229600" cy="884238"/>
          </a:xfrm>
        </p:spPr>
        <p:txBody>
          <a:bodyPr>
            <a:normAutofit/>
          </a:bodyPr>
          <a:lstStyle/>
          <a:p>
            <a:r>
              <a:rPr lang="en-US" sz="3200" dirty="0" smtClean="0"/>
              <a:t>Recursive Loop Splitting </a:t>
            </a:r>
            <a:endParaRPr lang="en-US" sz="3200" dirty="0"/>
          </a:p>
        </p:txBody>
      </p:sp>
      <p:grpSp>
        <p:nvGrpSpPr>
          <p:cNvPr id="55" name="Group 54"/>
          <p:cNvGrpSpPr/>
          <p:nvPr/>
        </p:nvGrpSpPr>
        <p:grpSpPr>
          <a:xfrm>
            <a:off x="381000" y="3962400"/>
            <a:ext cx="5257800" cy="2057400"/>
            <a:chOff x="1676400" y="3962400"/>
            <a:chExt cx="5097085" cy="1664732"/>
          </a:xfrm>
        </p:grpSpPr>
        <p:grpSp>
          <p:nvGrpSpPr>
            <p:cNvPr id="40" name="Group 39"/>
            <p:cNvGrpSpPr/>
            <p:nvPr/>
          </p:nvGrpSpPr>
          <p:grpSpPr>
            <a:xfrm>
              <a:off x="2971800" y="4038600"/>
              <a:ext cx="1524000" cy="1295400"/>
              <a:chOff x="2819400" y="3810000"/>
              <a:chExt cx="1524000" cy="1295400"/>
            </a:xfrm>
          </p:grpSpPr>
          <p:cxnSp>
            <p:nvCxnSpPr>
              <p:cNvPr id="19" name="Straight Connector 18"/>
              <p:cNvCxnSpPr/>
              <p:nvPr/>
            </p:nvCxnSpPr>
            <p:spPr>
              <a:xfrm rot="5400000" flipH="1" flipV="1">
                <a:off x="3200400" y="3962400"/>
                <a:ext cx="3048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flipH="1" flipV="1">
                <a:off x="3733800" y="4572000"/>
                <a:ext cx="304800" cy="0"/>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39" name="Group 38"/>
              <p:cNvGrpSpPr/>
              <p:nvPr/>
            </p:nvGrpSpPr>
            <p:grpSpPr>
              <a:xfrm>
                <a:off x="2819400" y="3810000"/>
                <a:ext cx="1524000" cy="1295400"/>
                <a:chOff x="2819400" y="3810000"/>
                <a:chExt cx="1524000" cy="1295400"/>
              </a:xfrm>
            </p:grpSpPr>
            <p:cxnSp>
              <p:nvCxnSpPr>
                <p:cNvPr id="6" name="Straight Connector 5"/>
                <p:cNvCxnSpPr/>
                <p:nvPr/>
              </p:nvCxnSpPr>
              <p:spPr>
                <a:xfrm flipV="1">
                  <a:off x="2819400" y="4038600"/>
                  <a:ext cx="990600" cy="76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2781300" y="4152900"/>
                  <a:ext cx="609600" cy="5334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3771900" y="4076700"/>
                  <a:ext cx="609600" cy="5334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3352800" y="4648200"/>
                  <a:ext cx="990600" cy="76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6200000" flipH="1">
                  <a:off x="3314700" y="3848100"/>
                  <a:ext cx="609600" cy="5334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3314700" y="4152900"/>
                  <a:ext cx="609600" cy="53340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5400000" flipH="1" flipV="1">
                  <a:off x="3695700" y="4914900"/>
                  <a:ext cx="3810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V="1">
                  <a:off x="3543300" y="4762500"/>
                  <a:ext cx="381000" cy="304800"/>
                </a:xfrm>
                <a:prstGeom prst="line">
                  <a:avLst/>
                </a:prstGeom>
                <a:ln w="28575"/>
              </p:spPr>
              <p:style>
                <a:lnRef idx="1">
                  <a:schemeClr val="accent1"/>
                </a:lnRef>
                <a:fillRef idx="0">
                  <a:schemeClr val="accent1"/>
                </a:fillRef>
                <a:effectRef idx="0">
                  <a:schemeClr val="accent1"/>
                </a:effectRef>
                <a:fontRef idx="minor">
                  <a:schemeClr val="tx1"/>
                </a:fontRef>
              </p:style>
            </p:cxnSp>
          </p:grpSp>
          <p:cxnSp>
            <p:nvCxnSpPr>
              <p:cNvPr id="31" name="Straight Connector 30"/>
              <p:cNvCxnSpPr/>
              <p:nvPr/>
            </p:nvCxnSpPr>
            <p:spPr>
              <a:xfrm rot="10800000" flipV="1">
                <a:off x="3124200" y="4114800"/>
                <a:ext cx="228600" cy="1524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124200" y="4267200"/>
                <a:ext cx="381000" cy="3810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3505200" y="4648200"/>
                <a:ext cx="381000" cy="0"/>
              </a:xfrm>
              <a:prstGeom prst="line">
                <a:avLst/>
              </a:prstGeom>
              <a:ln w="28575"/>
            </p:spPr>
            <p:style>
              <a:lnRef idx="1">
                <a:schemeClr val="accent1"/>
              </a:lnRef>
              <a:fillRef idx="0">
                <a:schemeClr val="accent1"/>
              </a:fillRef>
              <a:effectRef idx="0">
                <a:schemeClr val="accent1"/>
              </a:effectRef>
              <a:fontRef idx="minor">
                <a:schemeClr val="tx1"/>
              </a:fontRef>
            </p:style>
          </p:cxnSp>
        </p:grpSp>
        <p:sp>
          <p:nvSpPr>
            <p:cNvPr id="41" name="TextBox 40"/>
            <p:cNvSpPr txBox="1"/>
            <p:nvPr/>
          </p:nvSpPr>
          <p:spPr>
            <a:xfrm>
              <a:off x="5105400" y="4343400"/>
              <a:ext cx="1668085" cy="369332"/>
            </a:xfrm>
            <a:prstGeom prst="rect">
              <a:avLst/>
            </a:prstGeom>
            <a:noFill/>
          </p:spPr>
          <p:txBody>
            <a:bodyPr wrap="none" rtlCol="0">
              <a:spAutoFit/>
            </a:bodyPr>
            <a:lstStyle/>
            <a:p>
              <a:r>
                <a:rPr lang="en-US" dirty="0" smtClean="0"/>
                <a:t>Average plane</a:t>
              </a:r>
              <a:endParaRPr lang="en-US" dirty="0"/>
            </a:p>
          </p:txBody>
        </p:sp>
        <p:sp>
          <p:nvSpPr>
            <p:cNvPr id="42" name="TextBox 41"/>
            <p:cNvSpPr txBox="1"/>
            <p:nvPr/>
          </p:nvSpPr>
          <p:spPr>
            <a:xfrm>
              <a:off x="4953000" y="5257800"/>
              <a:ext cx="1326004" cy="369332"/>
            </a:xfrm>
            <a:prstGeom prst="rect">
              <a:avLst/>
            </a:prstGeom>
            <a:noFill/>
          </p:spPr>
          <p:txBody>
            <a:bodyPr wrap="none" rtlCol="0">
              <a:spAutoFit/>
            </a:bodyPr>
            <a:lstStyle/>
            <a:p>
              <a:r>
                <a:rPr lang="en-US" dirty="0" smtClean="0"/>
                <a:t>Split plane </a:t>
              </a:r>
              <a:endParaRPr lang="en-US" dirty="0"/>
            </a:p>
          </p:txBody>
        </p:sp>
        <p:sp>
          <p:nvSpPr>
            <p:cNvPr id="44" name="TextBox 43"/>
            <p:cNvSpPr txBox="1"/>
            <p:nvPr/>
          </p:nvSpPr>
          <p:spPr>
            <a:xfrm>
              <a:off x="2057400" y="4800600"/>
              <a:ext cx="1056700" cy="369332"/>
            </a:xfrm>
            <a:prstGeom prst="rect">
              <a:avLst/>
            </a:prstGeom>
            <a:noFill/>
          </p:spPr>
          <p:txBody>
            <a:bodyPr wrap="none" rtlCol="0">
              <a:spAutoFit/>
            </a:bodyPr>
            <a:lstStyle/>
            <a:p>
              <a:r>
                <a:rPr lang="en-US" dirty="0" smtClean="0"/>
                <a:t>Split line</a:t>
              </a:r>
              <a:endParaRPr lang="en-US" dirty="0"/>
            </a:p>
          </p:txBody>
        </p:sp>
        <p:cxnSp>
          <p:nvCxnSpPr>
            <p:cNvPr id="46" name="Straight Arrow Connector 45"/>
            <p:cNvCxnSpPr>
              <a:stCxn id="44" idx="0"/>
            </p:cNvCxnSpPr>
            <p:nvPr/>
          </p:nvCxnSpPr>
          <p:spPr>
            <a:xfrm rot="5400000" flipH="1" flipV="1">
              <a:off x="2931175" y="4150375"/>
              <a:ext cx="304800" cy="99565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41" idx="1"/>
            </p:cNvCxnSpPr>
            <p:nvPr/>
          </p:nvCxnSpPr>
          <p:spPr>
            <a:xfrm rot="10800000" flipV="1">
              <a:off x="4343400" y="4528066"/>
              <a:ext cx="762000" cy="4393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42" idx="1"/>
            </p:cNvCxnSpPr>
            <p:nvPr/>
          </p:nvCxnSpPr>
          <p:spPr>
            <a:xfrm rot="10800000">
              <a:off x="4038600" y="5181600"/>
              <a:ext cx="914400" cy="26086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1676400" y="3962400"/>
              <a:ext cx="1133644" cy="369332"/>
            </a:xfrm>
            <a:prstGeom prst="rect">
              <a:avLst/>
            </a:prstGeom>
            <a:noFill/>
          </p:spPr>
          <p:txBody>
            <a:bodyPr wrap="none" rtlCol="0">
              <a:spAutoFit/>
            </a:bodyPr>
            <a:lstStyle/>
            <a:p>
              <a:r>
                <a:rPr lang="en-US" dirty="0" smtClean="0"/>
                <a:t>Split loop</a:t>
              </a:r>
              <a:endParaRPr lang="en-US" dirty="0"/>
            </a:p>
          </p:txBody>
        </p:sp>
        <p:cxnSp>
          <p:nvCxnSpPr>
            <p:cNvPr id="54" name="Straight Arrow Connector 53"/>
            <p:cNvCxnSpPr>
              <a:stCxn id="52" idx="3"/>
            </p:cNvCxnSpPr>
            <p:nvPr/>
          </p:nvCxnSpPr>
          <p:spPr>
            <a:xfrm>
              <a:off x="2810044" y="4147066"/>
              <a:ext cx="542756" cy="27253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79" name="Straight Connector 78"/>
          <p:cNvCxnSpPr/>
          <p:nvPr/>
        </p:nvCxnSpPr>
        <p:spPr>
          <a:xfrm rot="5400000" flipH="1" flipV="1">
            <a:off x="7177088" y="5717256"/>
            <a:ext cx="200025" cy="100263"/>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7527758" y="5167313"/>
            <a:ext cx="401053" cy="3000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rot="16200000" flipV="1">
            <a:off x="7327608" y="4967162"/>
            <a:ext cx="300038" cy="100263"/>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725653" y="4867275"/>
            <a:ext cx="70184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6725653" y="4867275"/>
            <a:ext cx="802105" cy="200025"/>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16200000" flipV="1">
            <a:off x="6926931" y="4366711"/>
            <a:ext cx="600075" cy="401053"/>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7026442" y="4267200"/>
            <a:ext cx="1203158" cy="600075"/>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7729162" y="4966912"/>
            <a:ext cx="700088" cy="300789"/>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10800000" flipV="1">
            <a:off x="7226968" y="5467350"/>
            <a:ext cx="701842" cy="40005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6325101" y="4866774"/>
            <a:ext cx="400050" cy="401053"/>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6324600" y="5267325"/>
            <a:ext cx="601579" cy="100013"/>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6776415" y="5416842"/>
            <a:ext cx="500059" cy="401051"/>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flipV="1">
            <a:off x="6324600" y="5067300"/>
            <a:ext cx="1203158" cy="200025"/>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V="1">
            <a:off x="6926179" y="5067300"/>
            <a:ext cx="601579" cy="300038"/>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rot="5400000" flipH="1" flipV="1">
            <a:off x="7027319" y="5366962"/>
            <a:ext cx="700088" cy="30078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V="1">
            <a:off x="7527758" y="4867275"/>
            <a:ext cx="701842" cy="3000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16200000" flipV="1">
            <a:off x="6827044" y="4466598"/>
            <a:ext cx="900113" cy="501316"/>
          </a:xfrm>
          <a:prstGeom prst="line">
            <a:avLst/>
          </a:prstGeom>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6400800" y="6400800"/>
            <a:ext cx="184731" cy="369332"/>
          </a:xfrm>
          <a:prstGeom prst="rect">
            <a:avLst/>
          </a:prstGeom>
          <a:noFill/>
        </p:spPr>
        <p:txBody>
          <a:bodyPr wrap="none" rtlCol="0">
            <a:spAutoFit/>
          </a:bodyPr>
          <a:lstStyle/>
          <a:p>
            <a:endParaRPr lang="en-US" dirty="0"/>
          </a:p>
        </p:txBody>
      </p:sp>
      <p:sp>
        <p:nvSpPr>
          <p:cNvPr id="111" name="TextBox 110"/>
          <p:cNvSpPr txBox="1"/>
          <p:nvPr/>
        </p:nvSpPr>
        <p:spPr>
          <a:xfrm>
            <a:off x="5867400" y="6019800"/>
            <a:ext cx="3082895" cy="369332"/>
          </a:xfrm>
          <a:prstGeom prst="rect">
            <a:avLst/>
          </a:prstGeom>
          <a:noFill/>
        </p:spPr>
        <p:txBody>
          <a:bodyPr wrap="none" rtlCol="0">
            <a:spAutoFit/>
          </a:bodyPr>
          <a:lstStyle/>
          <a:p>
            <a:r>
              <a:rPr lang="en-US" dirty="0" smtClean="0"/>
              <a:t>Loop after vertex elimination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2000"/>
                                        <p:tgtEl>
                                          <p:spTgt spid="104"/>
                                        </p:tgtEl>
                                      </p:cBhvr>
                                    </p:animEffect>
                                    <p:set>
                                      <p:cBhvr>
                                        <p:cTn id="7" dur="1" fill="hold">
                                          <p:stCondLst>
                                            <p:cond delay="1999"/>
                                          </p:stCondLst>
                                        </p:cTn>
                                        <p:tgtEl>
                                          <p:spTgt spid="104"/>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2000"/>
                                        <p:tgtEl>
                                          <p:spTgt spid="102"/>
                                        </p:tgtEl>
                                      </p:cBhvr>
                                    </p:animEffect>
                                    <p:set>
                                      <p:cBhvr>
                                        <p:cTn id="10" dur="1" fill="hold">
                                          <p:stCondLst>
                                            <p:cond delay="1999"/>
                                          </p:stCondLst>
                                        </p:cTn>
                                        <p:tgtEl>
                                          <p:spTgt spid="102"/>
                                        </p:tgtEl>
                                        <p:attrNameLst>
                                          <p:attrName>style.visibility</p:attrName>
                                        </p:attrNameLst>
                                      </p:cBhvr>
                                      <p:to>
                                        <p:strVal val="hidden"/>
                                      </p:to>
                                    </p:set>
                                  </p:childTnLst>
                                </p:cTn>
                              </p:par>
                              <p:par>
                                <p:cTn id="11" presetID="10" presetClass="exit" presetSubtype="0" fill="hold" nodeType="withEffect">
                                  <p:stCondLst>
                                    <p:cond delay="0"/>
                                  </p:stCondLst>
                                  <p:childTnLst>
                                    <p:animEffect transition="out" filter="fade">
                                      <p:cBhvr>
                                        <p:cTn id="12" dur="2000"/>
                                        <p:tgtEl>
                                          <p:spTgt spid="85"/>
                                        </p:tgtEl>
                                      </p:cBhvr>
                                    </p:animEffect>
                                    <p:set>
                                      <p:cBhvr>
                                        <p:cTn id="13" dur="1" fill="hold">
                                          <p:stCondLst>
                                            <p:cond delay="1999"/>
                                          </p:stCondLst>
                                        </p:cTn>
                                        <p:tgtEl>
                                          <p:spTgt spid="85"/>
                                        </p:tgtEl>
                                        <p:attrNameLst>
                                          <p:attrName>style.visibility</p:attrName>
                                        </p:attrNameLst>
                                      </p:cBhvr>
                                      <p:to>
                                        <p:strVal val="hidden"/>
                                      </p:to>
                                    </p:set>
                                  </p:childTnLst>
                                </p:cTn>
                              </p:par>
                              <p:par>
                                <p:cTn id="14" presetID="10" presetClass="exit" presetSubtype="0" fill="hold" nodeType="withEffect">
                                  <p:stCondLst>
                                    <p:cond delay="0"/>
                                  </p:stCondLst>
                                  <p:childTnLst>
                                    <p:animEffect transition="out" filter="fade">
                                      <p:cBhvr>
                                        <p:cTn id="15" dur="2000"/>
                                        <p:tgtEl>
                                          <p:spTgt spid="88"/>
                                        </p:tgtEl>
                                      </p:cBhvr>
                                    </p:animEffect>
                                    <p:set>
                                      <p:cBhvr>
                                        <p:cTn id="16" dur="1" fill="hold">
                                          <p:stCondLst>
                                            <p:cond delay="1999"/>
                                          </p:stCondLst>
                                        </p:cTn>
                                        <p:tgtEl>
                                          <p:spTgt spid="88"/>
                                        </p:tgtEl>
                                        <p:attrNameLst>
                                          <p:attrName>style.visibility</p:attrName>
                                        </p:attrNameLst>
                                      </p:cBhvr>
                                      <p:to>
                                        <p:strVal val="hidden"/>
                                      </p:to>
                                    </p:set>
                                  </p:childTnLst>
                                </p:cTn>
                              </p:par>
                              <p:par>
                                <p:cTn id="17" presetID="10" presetClass="exit" presetSubtype="0" fill="hold" nodeType="withEffect">
                                  <p:stCondLst>
                                    <p:cond delay="0"/>
                                  </p:stCondLst>
                                  <p:childTnLst>
                                    <p:animEffect transition="out" filter="fade">
                                      <p:cBhvr>
                                        <p:cTn id="18" dur="2000"/>
                                        <p:tgtEl>
                                          <p:spTgt spid="94"/>
                                        </p:tgtEl>
                                      </p:cBhvr>
                                    </p:animEffect>
                                    <p:set>
                                      <p:cBhvr>
                                        <p:cTn id="19" dur="1" fill="hold">
                                          <p:stCondLst>
                                            <p:cond delay="1999"/>
                                          </p:stCondLst>
                                        </p:cTn>
                                        <p:tgtEl>
                                          <p:spTgt spid="94"/>
                                        </p:tgtEl>
                                        <p:attrNameLst>
                                          <p:attrName>style.visibility</p:attrName>
                                        </p:attrNameLst>
                                      </p:cBhvr>
                                      <p:to>
                                        <p:strVal val="hidden"/>
                                      </p:to>
                                    </p:set>
                                  </p:childTnLst>
                                </p:cTn>
                              </p:par>
                              <p:par>
                                <p:cTn id="20" presetID="10" presetClass="exit" presetSubtype="0" fill="hold" nodeType="withEffect">
                                  <p:stCondLst>
                                    <p:cond delay="0"/>
                                  </p:stCondLst>
                                  <p:childTnLst>
                                    <p:animEffect transition="out" filter="fade">
                                      <p:cBhvr>
                                        <p:cTn id="21" dur="2000"/>
                                        <p:tgtEl>
                                          <p:spTgt spid="96"/>
                                        </p:tgtEl>
                                      </p:cBhvr>
                                    </p:animEffect>
                                    <p:set>
                                      <p:cBhvr>
                                        <p:cTn id="22" dur="1" fill="hold">
                                          <p:stCondLst>
                                            <p:cond delay="1999"/>
                                          </p:stCondLst>
                                        </p:cTn>
                                        <p:tgtEl>
                                          <p:spTgt spid="96"/>
                                        </p:tgtEl>
                                        <p:attrNameLst>
                                          <p:attrName>style.visibility</p:attrName>
                                        </p:attrNameLst>
                                      </p:cBhvr>
                                      <p:to>
                                        <p:strVal val="hidden"/>
                                      </p:to>
                                    </p:set>
                                  </p:childTnLst>
                                </p:cTn>
                              </p:par>
                              <p:par>
                                <p:cTn id="23" presetID="10" presetClass="exit" presetSubtype="0" fill="hold" nodeType="withEffect">
                                  <p:stCondLst>
                                    <p:cond delay="0"/>
                                  </p:stCondLst>
                                  <p:childTnLst>
                                    <p:animEffect transition="out" filter="fade">
                                      <p:cBhvr>
                                        <p:cTn id="24" dur="2000"/>
                                        <p:tgtEl>
                                          <p:spTgt spid="98"/>
                                        </p:tgtEl>
                                      </p:cBhvr>
                                    </p:animEffect>
                                    <p:set>
                                      <p:cBhvr>
                                        <p:cTn id="25" dur="1" fill="hold">
                                          <p:stCondLst>
                                            <p:cond delay="1999"/>
                                          </p:stCondLst>
                                        </p:cTn>
                                        <p:tgtEl>
                                          <p:spTgt spid="98"/>
                                        </p:tgtEl>
                                        <p:attrNameLst>
                                          <p:attrName>style.visibility</p:attrName>
                                        </p:attrNameLst>
                                      </p:cBhvr>
                                      <p:to>
                                        <p:strVal val="hidden"/>
                                      </p:to>
                                    </p:set>
                                  </p:childTnLst>
                                </p:cTn>
                              </p:par>
                              <p:par>
                                <p:cTn id="26" presetID="10" presetClass="exit" presetSubtype="0" fill="hold" nodeType="withEffect">
                                  <p:stCondLst>
                                    <p:cond delay="0"/>
                                  </p:stCondLst>
                                  <p:childTnLst>
                                    <p:animEffect transition="out" filter="fade">
                                      <p:cBhvr>
                                        <p:cTn id="27" dur="2000"/>
                                        <p:tgtEl>
                                          <p:spTgt spid="100"/>
                                        </p:tgtEl>
                                      </p:cBhvr>
                                    </p:animEffect>
                                    <p:set>
                                      <p:cBhvr>
                                        <p:cTn id="28" dur="1" fill="hold">
                                          <p:stCondLst>
                                            <p:cond delay="1999"/>
                                          </p:stCondLst>
                                        </p:cTn>
                                        <p:tgtEl>
                                          <p:spTgt spid="10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33400"/>
            <a:ext cx="8229600" cy="884238"/>
          </a:xfrm>
        </p:spPr>
        <p:txBody>
          <a:bodyPr>
            <a:normAutofit/>
          </a:bodyPr>
          <a:lstStyle/>
          <a:p>
            <a:r>
              <a:rPr lang="en-US" sz="3200" dirty="0" smtClean="0"/>
              <a:t>Recursive Loop Splitting </a:t>
            </a:r>
            <a:endParaRPr lang="en-US" sz="3200" dirty="0"/>
          </a:p>
        </p:txBody>
      </p:sp>
      <p:sp>
        <p:nvSpPr>
          <p:cNvPr id="110" name="TextBox 109"/>
          <p:cNvSpPr txBox="1"/>
          <p:nvPr/>
        </p:nvSpPr>
        <p:spPr>
          <a:xfrm>
            <a:off x="6400800" y="6400800"/>
            <a:ext cx="184731" cy="369332"/>
          </a:xfrm>
          <a:prstGeom prst="rect">
            <a:avLst/>
          </a:prstGeom>
          <a:noFill/>
        </p:spPr>
        <p:txBody>
          <a:bodyPr wrap="none" rtlCol="0">
            <a:spAutoFit/>
          </a:bodyPr>
          <a:lstStyle/>
          <a:p>
            <a:endParaRPr lang="en-US" dirty="0"/>
          </a:p>
        </p:txBody>
      </p:sp>
      <p:sp>
        <p:nvSpPr>
          <p:cNvPr id="47" name="Rectangle 3"/>
          <p:cNvSpPr>
            <a:spLocks noGrp="1" noChangeArrowheads="1"/>
          </p:cNvSpPr>
          <p:nvPr>
            <p:ph idx="1"/>
          </p:nvPr>
        </p:nvSpPr>
        <p:spPr/>
        <p:txBody>
          <a:bodyPr/>
          <a:lstStyle/>
          <a:p>
            <a:r>
              <a:rPr lang="en-US" dirty="0"/>
              <a:t>Best splitting plane is determined using an aspect </a:t>
            </a:r>
            <a:r>
              <a:rPr lang="en-US" dirty="0" smtClean="0"/>
              <a:t>ratio</a:t>
            </a:r>
          </a:p>
          <a:p>
            <a:endParaRPr lang="en-US" dirty="0" smtClean="0"/>
          </a:p>
          <a:p>
            <a:endParaRPr lang="en-US" dirty="0" smtClean="0"/>
          </a:p>
          <a:p>
            <a:pPr>
              <a:buNone/>
            </a:pPr>
            <a:endParaRPr lang="en-US" dirty="0"/>
          </a:p>
          <a:p>
            <a:pPr algn="ctr">
              <a:buFontTx/>
              <a:buNone/>
            </a:pPr>
            <a:endParaRPr lang="en-US" dirty="0"/>
          </a:p>
          <a:p>
            <a:r>
              <a:rPr lang="en-US" dirty="0"/>
              <a:t>Maximum aspect ratio gives best splitting plane</a:t>
            </a:r>
          </a:p>
        </p:txBody>
      </p:sp>
      <p:graphicFrame>
        <p:nvGraphicFramePr>
          <p:cNvPr id="33795" name="Object 3"/>
          <p:cNvGraphicFramePr>
            <a:graphicFrameLocks noChangeAspect="1"/>
          </p:cNvGraphicFramePr>
          <p:nvPr/>
        </p:nvGraphicFramePr>
        <p:xfrm>
          <a:off x="990600" y="2632308"/>
          <a:ext cx="7696200" cy="872892"/>
        </p:xfrm>
        <a:graphic>
          <a:graphicData uri="http://schemas.openxmlformats.org/presentationml/2006/ole">
            <p:oleObj spid="_x0000_s33795" name="Equation" r:id="rId4" imgW="3695400" imgH="419040" progId="Equation.3">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5238"/>
            <a:ext cx="8229600" cy="4830762"/>
          </a:xfrm>
        </p:spPr>
        <p:txBody>
          <a:bodyPr/>
          <a:lstStyle/>
          <a:p>
            <a:r>
              <a:rPr lang="en-US" sz="2200" dirty="0" smtClean="0"/>
              <a:t>Well known graph-theoretical concept</a:t>
            </a:r>
          </a:p>
          <a:p>
            <a:endParaRPr lang="en-US" sz="2200" dirty="0" smtClean="0"/>
          </a:p>
          <a:p>
            <a:r>
              <a:rPr lang="en-US" sz="2200" dirty="0" smtClean="0"/>
              <a:t>{</a:t>
            </a:r>
            <a:r>
              <a:rPr lang="en-US" sz="2200" dirty="0" err="1" smtClean="0"/>
              <a:t>i</a:t>
            </a:r>
            <a:r>
              <a:rPr lang="en-US" sz="2200" dirty="0" smtClean="0"/>
              <a:t>} and {j} are two adjacent vertices, with N(</a:t>
            </a:r>
            <a:r>
              <a:rPr lang="en-US" sz="2200" dirty="0" err="1" smtClean="0"/>
              <a:t>i</a:t>
            </a:r>
            <a:r>
              <a:rPr lang="en-US" sz="2200" dirty="0" smtClean="0"/>
              <a:t>) and N(j) as their respective neighborhoods</a:t>
            </a:r>
          </a:p>
          <a:p>
            <a:endParaRPr lang="en-US" sz="2200" dirty="0" smtClean="0"/>
          </a:p>
          <a:p>
            <a:r>
              <a:rPr lang="en-US" sz="2200" dirty="0" smtClean="0"/>
              <a:t>{</a:t>
            </a:r>
            <a:r>
              <a:rPr lang="en-US" sz="2200" dirty="0" err="1" smtClean="0"/>
              <a:t>i</a:t>
            </a:r>
            <a:r>
              <a:rPr lang="en-US" sz="2200" dirty="0" smtClean="0"/>
              <a:t>}-&gt;{j}, say the new vertex be {h}, N(h)= N(</a:t>
            </a:r>
            <a:r>
              <a:rPr lang="en-US" sz="2200" dirty="0" err="1" smtClean="0"/>
              <a:t>i</a:t>
            </a:r>
            <a:r>
              <a:rPr lang="en-US" sz="2200" dirty="0" smtClean="0"/>
              <a:t>) U N(j).</a:t>
            </a:r>
          </a:p>
        </p:txBody>
      </p:sp>
      <p:sp>
        <p:nvSpPr>
          <p:cNvPr id="3" name="Title 2"/>
          <p:cNvSpPr>
            <a:spLocks noGrp="1"/>
          </p:cNvSpPr>
          <p:nvPr>
            <p:ph type="title"/>
          </p:nvPr>
        </p:nvSpPr>
        <p:spPr/>
        <p:txBody>
          <a:bodyPr>
            <a:normAutofit/>
          </a:bodyPr>
          <a:lstStyle/>
          <a:p>
            <a:r>
              <a:rPr lang="en-US" sz="3200" dirty="0" smtClean="0"/>
              <a:t>Edge Contraction</a:t>
            </a:r>
            <a:endParaRPr lang="en-US" sz="3200" dirty="0"/>
          </a:p>
        </p:txBody>
      </p:sp>
      <p:grpSp>
        <p:nvGrpSpPr>
          <p:cNvPr id="62" name="Group 61"/>
          <p:cNvGrpSpPr/>
          <p:nvPr/>
        </p:nvGrpSpPr>
        <p:grpSpPr>
          <a:xfrm>
            <a:off x="1219200" y="3733800"/>
            <a:ext cx="1524000" cy="2438400"/>
            <a:chOff x="1219200" y="3733800"/>
            <a:chExt cx="1524000" cy="2438400"/>
          </a:xfrm>
        </p:grpSpPr>
        <p:cxnSp>
          <p:nvCxnSpPr>
            <p:cNvPr id="5" name="Straight Connector 4"/>
            <p:cNvCxnSpPr/>
            <p:nvPr/>
          </p:nvCxnSpPr>
          <p:spPr>
            <a:xfrm>
              <a:off x="1524000" y="3733800"/>
              <a:ext cx="1066800" cy="152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16200000" flipH="1">
              <a:off x="1295400" y="3962400"/>
              <a:ext cx="9144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1905000" y="3962400"/>
              <a:ext cx="762000" cy="6096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2209800" y="4267200"/>
              <a:ext cx="8382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1066800" y="3886200"/>
              <a:ext cx="609600" cy="304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19200" y="4343400"/>
              <a:ext cx="762000" cy="304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981200" y="4648200"/>
              <a:ext cx="6858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1638300" y="4914900"/>
              <a:ext cx="6096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1905000" y="4724400"/>
              <a:ext cx="762000" cy="533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16200000" flipH="1">
              <a:off x="1104900" y="4457700"/>
              <a:ext cx="914400" cy="685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1219200" y="5257800"/>
              <a:ext cx="685800" cy="2286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1219200" y="5486400"/>
              <a:ext cx="685800" cy="685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5400000" flipH="1" flipV="1">
              <a:off x="1447800" y="5715000"/>
              <a:ext cx="914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1905000" y="525780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1905000" y="571500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6200000" flipH="1">
              <a:off x="2209800" y="5181600"/>
              <a:ext cx="9906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flipH="1" flipV="1">
              <a:off x="647700" y="4914900"/>
              <a:ext cx="1143000" cy="0"/>
            </a:xfrm>
            <a:prstGeom prst="line">
              <a:avLst/>
            </a:prstGeom>
            <a:ln w="38100"/>
          </p:spPr>
          <p:style>
            <a:lnRef idx="1">
              <a:schemeClr val="accent1"/>
            </a:lnRef>
            <a:fillRef idx="0">
              <a:schemeClr val="accent1"/>
            </a:fillRef>
            <a:effectRef idx="0">
              <a:schemeClr val="accent1"/>
            </a:effectRef>
            <a:fontRef idx="minor">
              <a:schemeClr val="tx1"/>
            </a:fontRef>
          </p:style>
        </p:cxnSp>
      </p:grpSp>
      <p:cxnSp>
        <p:nvCxnSpPr>
          <p:cNvPr id="98" name="Straight Arrow Connector 97"/>
          <p:cNvCxnSpPr/>
          <p:nvPr/>
        </p:nvCxnSpPr>
        <p:spPr>
          <a:xfrm rot="5400000">
            <a:off x="1638300" y="4838700"/>
            <a:ext cx="457994" cy="769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116" name="Group 115"/>
          <p:cNvGrpSpPr/>
          <p:nvPr/>
        </p:nvGrpSpPr>
        <p:grpSpPr>
          <a:xfrm>
            <a:off x="3048000" y="3733800"/>
            <a:ext cx="1524000" cy="2438400"/>
            <a:chOff x="3048000" y="3733800"/>
            <a:chExt cx="1524000" cy="2438400"/>
          </a:xfrm>
        </p:grpSpPr>
        <p:cxnSp>
          <p:nvCxnSpPr>
            <p:cNvPr id="67" name="Straight Connector 66"/>
            <p:cNvCxnSpPr/>
            <p:nvPr/>
          </p:nvCxnSpPr>
          <p:spPr>
            <a:xfrm rot="16200000" flipH="1">
              <a:off x="4038600" y="4267200"/>
              <a:ext cx="8382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3048000" y="4343400"/>
              <a:ext cx="7620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V="1">
              <a:off x="3733800" y="4724400"/>
              <a:ext cx="762000" cy="533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2933700" y="4457700"/>
              <a:ext cx="914400" cy="685800"/>
            </a:xfrm>
            <a:prstGeom prst="line">
              <a:avLst/>
            </a:prstGeom>
            <a:ln w="38100"/>
          </p:spPr>
          <p:style>
            <a:lnRef idx="1">
              <a:schemeClr val="accent1"/>
            </a:lnRef>
            <a:fillRef idx="0">
              <a:schemeClr val="accent1"/>
            </a:fillRef>
            <a:effectRef idx="0">
              <a:schemeClr val="accent1"/>
            </a:effectRef>
            <a:fontRef idx="minor">
              <a:schemeClr val="tx1"/>
            </a:fontRef>
          </p:style>
        </p:cxnSp>
        <p:grpSp>
          <p:nvGrpSpPr>
            <p:cNvPr id="99" name="Group 98"/>
            <p:cNvGrpSpPr/>
            <p:nvPr/>
          </p:nvGrpSpPr>
          <p:grpSpPr>
            <a:xfrm>
              <a:off x="3048000" y="3733800"/>
              <a:ext cx="1524000" cy="2438400"/>
              <a:chOff x="3048000" y="3733800"/>
              <a:chExt cx="1524000" cy="2438400"/>
            </a:xfrm>
          </p:grpSpPr>
          <p:grpSp>
            <p:nvGrpSpPr>
              <p:cNvPr id="97" name="Group 96"/>
              <p:cNvGrpSpPr/>
              <p:nvPr/>
            </p:nvGrpSpPr>
            <p:grpSpPr>
              <a:xfrm>
                <a:off x="3048000" y="3733800"/>
                <a:ext cx="1524000" cy="2438400"/>
                <a:chOff x="3048000" y="3733800"/>
                <a:chExt cx="1524000" cy="2438400"/>
              </a:xfrm>
            </p:grpSpPr>
            <p:cxnSp>
              <p:nvCxnSpPr>
                <p:cNvPr id="64" name="Straight Connector 63"/>
                <p:cNvCxnSpPr/>
                <p:nvPr/>
              </p:nvCxnSpPr>
              <p:spPr>
                <a:xfrm>
                  <a:off x="3352800" y="3733800"/>
                  <a:ext cx="1066800" cy="152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5400000">
                  <a:off x="2895600" y="3886200"/>
                  <a:ext cx="609600" cy="304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16200000" flipH="1">
                  <a:off x="3048000" y="4038600"/>
                  <a:ext cx="10668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5400000">
                  <a:off x="3657600" y="4038600"/>
                  <a:ext cx="914400" cy="6096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flipV="1">
                  <a:off x="3810000" y="4724400"/>
                  <a:ext cx="6858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5400000">
                  <a:off x="3543300" y="4991100"/>
                  <a:ext cx="4572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3048000" y="5257800"/>
                  <a:ext cx="685800" cy="2286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3048000" y="5486400"/>
                  <a:ext cx="685800" cy="685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flipH="1" flipV="1">
                  <a:off x="3276600" y="5715000"/>
                  <a:ext cx="914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3733800" y="525780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V="1">
                  <a:off x="3733800" y="571500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16200000" flipH="1">
                  <a:off x="4038600" y="5181600"/>
                  <a:ext cx="9906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flipH="1" flipV="1">
                  <a:off x="2476500" y="4914900"/>
                  <a:ext cx="1143000" cy="0"/>
                </a:xfrm>
                <a:prstGeom prst="line">
                  <a:avLst/>
                </a:prstGeom>
                <a:ln w="38100"/>
              </p:spPr>
              <p:style>
                <a:lnRef idx="1">
                  <a:schemeClr val="accent1"/>
                </a:lnRef>
                <a:fillRef idx="0">
                  <a:schemeClr val="accent1"/>
                </a:fillRef>
                <a:effectRef idx="0">
                  <a:schemeClr val="accent1"/>
                </a:effectRef>
                <a:fontRef idx="minor">
                  <a:schemeClr val="tx1"/>
                </a:fontRef>
              </p:style>
            </p:cxnSp>
          </p:grpSp>
          <p:cxnSp>
            <p:nvCxnSpPr>
              <p:cNvPr id="82" name="Straight Arrow Connector 81"/>
              <p:cNvCxnSpPr/>
              <p:nvPr/>
            </p:nvCxnSpPr>
            <p:spPr>
              <a:xfrm rot="5400000">
                <a:off x="3466306" y="4838700"/>
                <a:ext cx="457994" cy="769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01" name="Group 100"/>
            <p:cNvGrpSpPr/>
            <p:nvPr/>
          </p:nvGrpSpPr>
          <p:grpSpPr>
            <a:xfrm>
              <a:off x="3048000" y="3733800"/>
              <a:ext cx="1524000" cy="2438400"/>
              <a:chOff x="3048000" y="3733800"/>
              <a:chExt cx="1524000" cy="2438400"/>
            </a:xfrm>
          </p:grpSpPr>
          <p:cxnSp>
            <p:nvCxnSpPr>
              <p:cNvPr id="103" name="Straight Connector 102"/>
              <p:cNvCxnSpPr/>
              <p:nvPr/>
            </p:nvCxnSpPr>
            <p:spPr>
              <a:xfrm>
                <a:off x="3352800" y="3733800"/>
                <a:ext cx="1066800" cy="152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5400000">
                <a:off x="2895600" y="3886200"/>
                <a:ext cx="609600" cy="304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16200000" flipH="1">
                <a:off x="3048000" y="4038600"/>
                <a:ext cx="10668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a:off x="3657600" y="4038600"/>
                <a:ext cx="914400" cy="6096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flipV="1">
                <a:off x="3810000" y="4724400"/>
                <a:ext cx="6858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5400000">
                <a:off x="3543300" y="4991100"/>
                <a:ext cx="4572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flipV="1">
                <a:off x="3048000" y="5257800"/>
                <a:ext cx="685800" cy="2286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16200000" flipH="1">
                <a:off x="3048000" y="5486400"/>
                <a:ext cx="685800" cy="685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rot="5400000" flipH="1" flipV="1">
                <a:off x="3276600" y="5715000"/>
                <a:ext cx="914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3733800" y="525780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V="1">
                <a:off x="3733800" y="571500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rot="16200000" flipH="1">
                <a:off x="4038600" y="5181600"/>
                <a:ext cx="9906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rot="5400000" flipH="1" flipV="1">
                <a:off x="2476500" y="4914900"/>
                <a:ext cx="1143000" cy="0"/>
              </a:xfrm>
              <a:prstGeom prst="line">
                <a:avLst/>
              </a:prstGeom>
              <a:ln w="38100"/>
            </p:spPr>
            <p:style>
              <a:lnRef idx="1">
                <a:schemeClr val="accent1"/>
              </a:lnRef>
              <a:fillRef idx="0">
                <a:schemeClr val="accent1"/>
              </a:fillRef>
              <a:effectRef idx="0">
                <a:schemeClr val="accent1"/>
              </a:effectRef>
              <a:fontRef idx="minor">
                <a:schemeClr val="tx1"/>
              </a:fontRef>
            </p:style>
          </p:cxnSp>
        </p:grpSp>
        <p:cxnSp>
          <p:nvCxnSpPr>
            <p:cNvPr id="102" name="Straight Arrow Connector 101"/>
            <p:cNvCxnSpPr/>
            <p:nvPr/>
          </p:nvCxnSpPr>
          <p:spPr>
            <a:xfrm rot="5400000">
              <a:off x="3466306" y="4838700"/>
              <a:ext cx="457994" cy="769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228" name="Group 227"/>
          <p:cNvGrpSpPr/>
          <p:nvPr/>
        </p:nvGrpSpPr>
        <p:grpSpPr>
          <a:xfrm>
            <a:off x="4814470" y="3754580"/>
            <a:ext cx="1524000" cy="2438400"/>
            <a:chOff x="4814470" y="3754580"/>
            <a:chExt cx="1524000" cy="2438400"/>
          </a:xfrm>
        </p:grpSpPr>
        <p:cxnSp>
          <p:nvCxnSpPr>
            <p:cNvPr id="118" name="Straight Connector 117"/>
            <p:cNvCxnSpPr/>
            <p:nvPr/>
          </p:nvCxnSpPr>
          <p:spPr>
            <a:xfrm rot="16200000" flipH="1">
              <a:off x="5805070" y="4287980"/>
              <a:ext cx="8382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a:off x="4814470" y="4364180"/>
              <a:ext cx="748130" cy="66502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V="1">
              <a:off x="5500270" y="4745180"/>
              <a:ext cx="762000" cy="533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4700170" y="4478480"/>
              <a:ext cx="914400" cy="685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5119270" y="3754580"/>
              <a:ext cx="1066800" cy="152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rot="5400000">
              <a:off x="4662070" y="3906980"/>
              <a:ext cx="609600" cy="304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4814470" y="5278580"/>
              <a:ext cx="685800" cy="2286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rot="16200000" flipH="1">
              <a:off x="4814470" y="5507180"/>
              <a:ext cx="685800" cy="685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rot="5400000" flipH="1" flipV="1">
              <a:off x="5043070" y="5735780"/>
              <a:ext cx="914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5500270" y="527858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flipV="1">
              <a:off x="5500270" y="573578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rot="16200000" flipH="1">
              <a:off x="5805070" y="5202380"/>
              <a:ext cx="9906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rot="5400000" flipH="1" flipV="1">
              <a:off x="4242970" y="4935680"/>
              <a:ext cx="11430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9" name="Straight Arrow Connector 138"/>
            <p:cNvCxnSpPr/>
            <p:nvPr/>
          </p:nvCxnSpPr>
          <p:spPr>
            <a:xfrm rot="5400000">
              <a:off x="5232776" y="4859480"/>
              <a:ext cx="457994" cy="769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a:off x="5119270" y="3754580"/>
              <a:ext cx="1066800" cy="152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rot="5400000">
              <a:off x="4662070" y="3906980"/>
              <a:ext cx="609600" cy="304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16200000" flipH="1">
              <a:off x="4703625" y="4170225"/>
              <a:ext cx="1274620" cy="44333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rot="5400000">
              <a:off x="5313225" y="4156355"/>
              <a:ext cx="1122220" cy="62347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V="1">
              <a:off x="5562600" y="4745180"/>
              <a:ext cx="699670" cy="28402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rot="5400000">
              <a:off x="5406745" y="5122725"/>
              <a:ext cx="249380" cy="6233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V="1">
              <a:off x="4814470" y="5278580"/>
              <a:ext cx="685800" cy="2286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rot="16200000" flipH="1">
              <a:off x="4814470" y="5507180"/>
              <a:ext cx="685800" cy="685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rot="5400000" flipH="1" flipV="1">
              <a:off x="5043070" y="5735780"/>
              <a:ext cx="914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5500270" y="527858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flipV="1">
              <a:off x="5500270" y="573578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rot="16200000" flipH="1">
              <a:off x="5805070" y="5202380"/>
              <a:ext cx="9906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rot="5400000" flipH="1" flipV="1">
              <a:off x="4242970" y="4935680"/>
              <a:ext cx="11430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p:nvPr/>
          </p:nvCxnSpPr>
          <p:spPr>
            <a:xfrm rot="5400000">
              <a:off x="5232776" y="4859480"/>
              <a:ext cx="457994" cy="769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226" name="Group 225"/>
          <p:cNvGrpSpPr/>
          <p:nvPr/>
        </p:nvGrpSpPr>
        <p:grpSpPr>
          <a:xfrm>
            <a:off x="6629400" y="3733800"/>
            <a:ext cx="1524000" cy="2438400"/>
            <a:chOff x="6629400" y="3733800"/>
            <a:chExt cx="1524000" cy="2438400"/>
          </a:xfrm>
        </p:grpSpPr>
        <p:cxnSp>
          <p:nvCxnSpPr>
            <p:cNvPr id="190" name="Straight Connector 189"/>
            <p:cNvCxnSpPr/>
            <p:nvPr/>
          </p:nvCxnSpPr>
          <p:spPr>
            <a:xfrm rot="16200000" flipH="1">
              <a:off x="7620000" y="4267200"/>
              <a:ext cx="8382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rot="16200000" flipH="1">
              <a:off x="6515100" y="4457700"/>
              <a:ext cx="914400" cy="685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flipV="1">
              <a:off x="7315200" y="4724400"/>
              <a:ext cx="762000" cy="533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rot="16200000" flipH="1">
              <a:off x="6515100" y="4457700"/>
              <a:ext cx="914400" cy="685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6934200" y="3733800"/>
              <a:ext cx="1066800" cy="152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a:xfrm rot="5400000">
              <a:off x="6477000" y="3886200"/>
              <a:ext cx="609600" cy="304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flipV="1">
              <a:off x="6629400" y="5257800"/>
              <a:ext cx="685800" cy="2286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rot="16200000" flipH="1">
              <a:off x="6629400" y="5486400"/>
              <a:ext cx="685800" cy="685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rot="5400000" flipH="1" flipV="1">
              <a:off x="6858000" y="5715000"/>
              <a:ext cx="914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a:off x="7315200" y="525780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flipV="1">
              <a:off x="7315200" y="571500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rot="16200000" flipH="1">
              <a:off x="7620000" y="5181600"/>
              <a:ext cx="9906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a:xfrm rot="5400000" flipH="1" flipV="1">
              <a:off x="6057900" y="4914900"/>
              <a:ext cx="11430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3" name="Straight Arrow Connector 202"/>
            <p:cNvCxnSpPr/>
            <p:nvPr/>
          </p:nvCxnSpPr>
          <p:spPr>
            <a:xfrm rot="5400000">
              <a:off x="7047706" y="4838700"/>
              <a:ext cx="457994" cy="769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a:off x="6934200" y="3733800"/>
              <a:ext cx="1066800" cy="152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rot="5400000">
              <a:off x="6477000" y="3886200"/>
              <a:ext cx="609600" cy="304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rot="16200000" flipH="1">
              <a:off x="6362700" y="4305300"/>
              <a:ext cx="1524000" cy="3810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rot="5400000">
              <a:off x="6972300" y="4229100"/>
              <a:ext cx="1371600" cy="685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a:xfrm flipV="1">
              <a:off x="7315200" y="4724400"/>
              <a:ext cx="762000" cy="533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flipV="1">
              <a:off x="6629400" y="5257800"/>
              <a:ext cx="685800" cy="2286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6629400" y="5486400"/>
              <a:ext cx="685800" cy="685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flipH="1" flipV="1">
              <a:off x="6858000" y="5715000"/>
              <a:ext cx="914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a:off x="7315200" y="525780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flipV="1">
              <a:off x="7315200" y="5715000"/>
              <a:ext cx="838200" cy="457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16200000" flipH="1">
              <a:off x="7620000" y="5181600"/>
              <a:ext cx="990600" cy="762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5400000" flipH="1" flipV="1">
              <a:off x="6057900" y="4914900"/>
              <a:ext cx="11430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7" name="Straight Arrow Connector 216"/>
            <p:cNvCxnSpPr/>
            <p:nvPr/>
          </p:nvCxnSpPr>
          <p:spPr>
            <a:xfrm rot="5400000">
              <a:off x="7047706" y="4838700"/>
              <a:ext cx="457994" cy="76994"/>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8"/>
                                        </p:tgtEl>
                                        <p:attrNameLst>
                                          <p:attrName>style.visibility</p:attrName>
                                        </p:attrNameLst>
                                      </p:cBhvr>
                                      <p:to>
                                        <p:strVal val="visible"/>
                                      </p:to>
                                    </p:set>
                                    <p:animEffect transition="in" filter="fade">
                                      <p:cBhvr>
                                        <p:cTn id="7" dur="2000"/>
                                        <p:tgtEl>
                                          <p:spTgt spid="98"/>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16"/>
                                        </p:tgtEl>
                                        <p:attrNameLst>
                                          <p:attrName>style.visibility</p:attrName>
                                        </p:attrNameLst>
                                      </p:cBhvr>
                                      <p:to>
                                        <p:strVal val="visible"/>
                                      </p:to>
                                    </p:set>
                                    <p:animEffect transition="in" filter="fade">
                                      <p:cBhvr>
                                        <p:cTn id="11" dur="500"/>
                                        <p:tgtEl>
                                          <p:spTgt spid="116"/>
                                        </p:tgtEl>
                                      </p:cBhvr>
                                    </p:animEffect>
                                  </p:childTnLst>
                                </p:cTn>
                              </p:par>
                            </p:childTnLst>
                          </p:cTn>
                        </p:par>
                        <p:par>
                          <p:cTn id="12" fill="hold">
                            <p:stCondLst>
                              <p:cond delay="2500"/>
                            </p:stCondLst>
                            <p:childTnLst>
                              <p:par>
                                <p:cTn id="13" presetID="10" presetClass="entr" presetSubtype="0" fill="hold" nodeType="afterEffect">
                                  <p:stCondLst>
                                    <p:cond delay="0"/>
                                  </p:stCondLst>
                                  <p:childTnLst>
                                    <p:set>
                                      <p:cBhvr>
                                        <p:cTn id="14" dur="1" fill="hold">
                                          <p:stCondLst>
                                            <p:cond delay="0"/>
                                          </p:stCondLst>
                                        </p:cTn>
                                        <p:tgtEl>
                                          <p:spTgt spid="228"/>
                                        </p:tgtEl>
                                        <p:attrNameLst>
                                          <p:attrName>style.visibility</p:attrName>
                                        </p:attrNameLst>
                                      </p:cBhvr>
                                      <p:to>
                                        <p:strVal val="visible"/>
                                      </p:to>
                                    </p:set>
                                    <p:animEffect transition="in" filter="fade">
                                      <p:cBhvr>
                                        <p:cTn id="15" dur="500"/>
                                        <p:tgtEl>
                                          <p:spTgt spid="228"/>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226"/>
                                        </p:tgtEl>
                                        <p:attrNameLst>
                                          <p:attrName>style.visibility</p:attrName>
                                        </p:attrNameLst>
                                      </p:cBhvr>
                                      <p:to>
                                        <p:strVal val="visible"/>
                                      </p:to>
                                    </p:set>
                                    <p:animEffect transition="in" filter="fade">
                                      <p:cBhvr>
                                        <p:cTn id="19" dur="500"/>
                                        <p:tgtEl>
                                          <p:spTgt spid="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700"/>
          </a:xfrm>
        </p:spPr>
        <p:txBody>
          <a:bodyPr/>
          <a:lstStyle/>
          <a:p>
            <a:r>
              <a:rPr lang="en-US" dirty="0" smtClean="0"/>
              <a:t>{h}={</a:t>
            </a:r>
            <a:r>
              <a:rPr lang="en-US" dirty="0" err="1" smtClean="0"/>
              <a:t>i</a:t>
            </a:r>
            <a:r>
              <a:rPr lang="en-US" dirty="0" smtClean="0"/>
              <a:t>} ?, {h}={j} ? Or {h} = ({</a:t>
            </a:r>
            <a:r>
              <a:rPr lang="en-US" dirty="0" err="1" smtClean="0"/>
              <a:t>i</a:t>
            </a:r>
            <a:r>
              <a:rPr lang="en-US" dirty="0" smtClean="0"/>
              <a:t>}+{j})/2 ?</a:t>
            </a:r>
          </a:p>
          <a:p>
            <a:r>
              <a:rPr lang="en-US" dirty="0" smtClean="0"/>
              <a:t>Define an error function associated with the contraction, and try to minimize it</a:t>
            </a:r>
          </a:p>
          <a:p>
            <a:endParaRPr lang="en-US" dirty="0" smtClean="0"/>
          </a:p>
          <a:p>
            <a:r>
              <a:rPr lang="en-US" dirty="0" err="1" smtClean="0"/>
              <a:t>Ranfard</a:t>
            </a:r>
            <a:r>
              <a:rPr lang="en-US" dirty="0" smtClean="0"/>
              <a:t> and </a:t>
            </a:r>
            <a:r>
              <a:rPr lang="en-US" dirty="0" err="1" smtClean="0"/>
              <a:t>Rossignac</a:t>
            </a:r>
            <a:r>
              <a:rPr lang="en-US" dirty="0" smtClean="0"/>
              <a:t> (1996)</a:t>
            </a:r>
          </a:p>
          <a:p>
            <a:pPr lvl="1"/>
            <a:r>
              <a:rPr lang="en-US" sz="2000" dirty="0" smtClean="0"/>
              <a:t>Max. squared distance from {h} to the planes defined in C(</a:t>
            </a:r>
            <a:r>
              <a:rPr lang="en-US" sz="2000" dirty="0" err="1" smtClean="0"/>
              <a:t>i</a:t>
            </a:r>
            <a:r>
              <a:rPr lang="en-US" sz="2000" dirty="0" smtClean="0"/>
              <a:t>) U C(j)</a:t>
            </a:r>
          </a:p>
          <a:p>
            <a:r>
              <a:rPr lang="en-US" dirty="0" err="1" smtClean="0"/>
              <a:t>Heckbert</a:t>
            </a:r>
            <a:r>
              <a:rPr lang="en-US" dirty="0" smtClean="0"/>
              <a:t> and Garland (1999)</a:t>
            </a:r>
            <a:endParaRPr lang="en-US" dirty="0"/>
          </a:p>
        </p:txBody>
      </p:sp>
      <p:sp>
        <p:nvSpPr>
          <p:cNvPr id="3" name="Title 2"/>
          <p:cNvSpPr>
            <a:spLocks noGrp="1"/>
          </p:cNvSpPr>
          <p:nvPr>
            <p:ph type="title"/>
          </p:nvPr>
        </p:nvSpPr>
        <p:spPr/>
        <p:txBody>
          <a:bodyPr>
            <a:normAutofit/>
          </a:bodyPr>
          <a:lstStyle/>
          <a:p>
            <a:r>
              <a:rPr lang="en-US" sz="3200" dirty="0" smtClean="0"/>
              <a:t>How do we place the new vertex {h} ?</a:t>
            </a:r>
            <a:endParaRPr lang="en-US"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406900"/>
          </a:xfrm>
        </p:spPr>
        <p:txBody>
          <a:bodyPr/>
          <a:lstStyle/>
          <a:p>
            <a:r>
              <a:rPr lang="en-US" sz="2200" dirty="0" smtClean="0"/>
              <a:t>A plane P is determined by a unit normal n and a point p on it</a:t>
            </a:r>
          </a:p>
          <a:p>
            <a:r>
              <a:rPr lang="en-US" sz="2200" dirty="0" smtClean="0"/>
              <a:t>For a point v, </a:t>
            </a:r>
            <a:r>
              <a:rPr lang="en-US" sz="2200" i="1" dirty="0" smtClean="0"/>
              <a:t>d</a:t>
            </a:r>
            <a:r>
              <a:rPr lang="en-US" sz="2200" dirty="0" smtClean="0"/>
              <a:t>(v, P) = |n.(v- p)|. </a:t>
            </a:r>
          </a:p>
          <a:p>
            <a:pPr>
              <a:buNone/>
            </a:pPr>
            <a:endParaRPr lang="en-US" sz="2200" dirty="0" smtClean="0"/>
          </a:p>
          <a:p>
            <a:pPr>
              <a:buNone/>
            </a:pPr>
            <a:r>
              <a:rPr lang="en-US" sz="2200" dirty="0" smtClean="0"/>
              <a:t> </a:t>
            </a:r>
          </a:p>
          <a:p>
            <a:endParaRPr lang="en-US" sz="2200" dirty="0" smtClean="0"/>
          </a:p>
          <a:p>
            <a:endParaRPr lang="en-US" sz="2200" dirty="0" smtClean="0"/>
          </a:p>
          <a:p>
            <a:r>
              <a:rPr lang="en-US" sz="2200" i="1" dirty="0" smtClean="0"/>
              <a:t>fundamental quadric : Q </a:t>
            </a:r>
            <a:r>
              <a:rPr lang="en-US" sz="2200" dirty="0" smtClean="0"/>
              <a:t>= (A, b, c)</a:t>
            </a:r>
          </a:p>
          <a:p>
            <a:r>
              <a:rPr lang="en-US" sz="2200" dirty="0" smtClean="0"/>
              <a:t>Assume {f_1,f_2,....,</a:t>
            </a:r>
            <a:r>
              <a:rPr lang="en-US" sz="2200" dirty="0" err="1" smtClean="0"/>
              <a:t>f_k</a:t>
            </a:r>
            <a:r>
              <a:rPr lang="en-US" sz="2200" dirty="0" smtClean="0"/>
              <a:t>} are k faces associated with vertex v, and for each face </a:t>
            </a:r>
            <a:r>
              <a:rPr lang="en-US" sz="2200" dirty="0" err="1" smtClean="0"/>
              <a:t>f_i</a:t>
            </a:r>
            <a:r>
              <a:rPr lang="en-US" sz="2200" dirty="0" smtClean="0"/>
              <a:t>, </a:t>
            </a:r>
            <a:r>
              <a:rPr lang="en-US" sz="2200" dirty="0" err="1" smtClean="0"/>
              <a:t>Q_i</a:t>
            </a:r>
            <a:r>
              <a:rPr lang="en-US" sz="2200" dirty="0" smtClean="0"/>
              <a:t> = (</a:t>
            </a:r>
            <a:r>
              <a:rPr lang="en-US" sz="2200" dirty="0" err="1" smtClean="0"/>
              <a:t>A_i</a:t>
            </a:r>
            <a:r>
              <a:rPr lang="en-US" sz="2200" dirty="0" smtClean="0"/>
              <a:t>, </a:t>
            </a:r>
            <a:r>
              <a:rPr lang="en-US" sz="2200" dirty="0" err="1" smtClean="0"/>
              <a:t>b_i</a:t>
            </a:r>
            <a:r>
              <a:rPr lang="en-US" sz="2200" dirty="0" smtClean="0"/>
              <a:t>, </a:t>
            </a:r>
            <a:r>
              <a:rPr lang="en-US" sz="2200" dirty="0" err="1" smtClean="0"/>
              <a:t>c_i</a:t>
            </a:r>
            <a:r>
              <a:rPr lang="en-US" sz="2200" dirty="0" smtClean="0"/>
              <a:t>), then the fundamental quadric Q = ∑</a:t>
            </a:r>
            <a:r>
              <a:rPr lang="en-US" sz="2200" dirty="0" err="1" smtClean="0"/>
              <a:t>Q_i</a:t>
            </a:r>
            <a:r>
              <a:rPr lang="en-US" sz="2200" dirty="0" smtClean="0"/>
              <a:t>. </a:t>
            </a:r>
          </a:p>
        </p:txBody>
      </p:sp>
      <p:sp>
        <p:nvSpPr>
          <p:cNvPr id="3" name="Title 2"/>
          <p:cNvSpPr>
            <a:spLocks noGrp="1"/>
          </p:cNvSpPr>
          <p:nvPr>
            <p:ph type="title"/>
          </p:nvPr>
        </p:nvSpPr>
        <p:spPr>
          <a:xfrm>
            <a:off x="457200" y="274638"/>
            <a:ext cx="8229600" cy="1020762"/>
          </a:xfrm>
        </p:spPr>
        <p:txBody>
          <a:bodyPr>
            <a:normAutofit fontScale="90000"/>
          </a:bodyPr>
          <a:lstStyle/>
          <a:p>
            <a:r>
              <a:rPr lang="en-US" sz="3200" dirty="0" smtClean="0"/>
              <a:t>Error Function (</a:t>
            </a:r>
            <a:r>
              <a:rPr lang="en-US" sz="3200" dirty="0" err="1" smtClean="0"/>
              <a:t>Heckbert</a:t>
            </a:r>
            <a:r>
              <a:rPr lang="en-US" sz="3200" dirty="0" smtClean="0"/>
              <a:t>, Garland)</a:t>
            </a:r>
            <a:br>
              <a:rPr lang="en-US" sz="3200" dirty="0" smtClean="0"/>
            </a:br>
            <a:r>
              <a:rPr lang="en-US" sz="3200" dirty="0" smtClean="0"/>
              <a:t>-</a:t>
            </a:r>
            <a:r>
              <a:rPr lang="en-US" sz="2400" dirty="0" smtClean="0"/>
              <a:t>Little bit of background</a:t>
            </a:r>
            <a:r>
              <a:rPr lang="en-US" sz="3200" dirty="0" smtClean="0"/>
              <a:t> </a:t>
            </a:r>
            <a:endParaRPr lang="en-US" sz="3200" dirty="0"/>
          </a:p>
        </p:txBody>
      </p:sp>
      <p:graphicFrame>
        <p:nvGraphicFramePr>
          <p:cNvPr id="4" name="Object 3"/>
          <p:cNvGraphicFramePr>
            <a:graphicFrameLocks noChangeAspect="1"/>
          </p:cNvGraphicFramePr>
          <p:nvPr/>
        </p:nvGraphicFramePr>
        <p:xfrm>
          <a:off x="990599" y="2895599"/>
          <a:ext cx="6832609" cy="457201"/>
        </p:xfrm>
        <a:graphic>
          <a:graphicData uri="http://schemas.openxmlformats.org/presentationml/2006/ole">
            <p:oleObj spid="_x0000_s34818" name="Equation" r:id="rId4" imgW="3416040" imgH="228600" progId="Equation.3">
              <p:embed/>
            </p:oleObj>
          </a:graphicData>
        </a:graphic>
      </p:graphicFrame>
      <p:graphicFrame>
        <p:nvGraphicFramePr>
          <p:cNvPr id="5" name="Object 4"/>
          <p:cNvGraphicFramePr>
            <a:graphicFrameLocks noChangeAspect="1"/>
          </p:cNvGraphicFramePr>
          <p:nvPr/>
        </p:nvGraphicFramePr>
        <p:xfrm>
          <a:off x="3825875" y="3352800"/>
          <a:ext cx="2955925" cy="474662"/>
        </p:xfrm>
        <a:graphic>
          <a:graphicData uri="http://schemas.openxmlformats.org/presentationml/2006/ole">
            <p:oleObj spid="_x0000_s34819" name="Equation" r:id="rId5" imgW="1130040" imgH="203040" progId="Equation.3">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300"/>
          </a:xfrm>
        </p:spPr>
        <p:txBody>
          <a:bodyPr/>
          <a:lstStyle/>
          <a:p>
            <a:endParaRPr lang="en-US" dirty="0" smtClean="0"/>
          </a:p>
          <a:p>
            <a:r>
              <a:rPr lang="en-US" sz="2000" dirty="0" smtClean="0"/>
              <a:t>3. A good idea is to present a flow-chart of the whole algorithm e.g. classify -&gt; decimate -&gt; re-triangulate</a:t>
            </a:r>
            <a:r>
              <a:rPr lang="en-US" sz="2000" dirty="0" smtClean="0"/>
              <a:t>...[inserted] </a:t>
            </a:r>
            <a:endParaRPr lang="en-US" sz="2000" dirty="0" smtClean="0"/>
          </a:p>
          <a:p>
            <a:endParaRPr lang="en-US" sz="2000" dirty="0" smtClean="0"/>
          </a:p>
          <a:p>
            <a:r>
              <a:rPr lang="en-US" sz="2000" dirty="0" smtClean="0"/>
              <a:t>4. I would avoid going into the gory details of defining the error metric..., just give some kind of high level explanation (the key idea). </a:t>
            </a:r>
          </a:p>
          <a:p>
            <a:endParaRPr lang="en-US" sz="2000" dirty="0" smtClean="0"/>
          </a:p>
          <a:p>
            <a:r>
              <a:rPr lang="en-US" sz="2000" dirty="0" smtClean="0"/>
              <a:t>5. Conclusions missing</a:t>
            </a:r>
            <a:r>
              <a:rPr lang="en-US" sz="2000" dirty="0" smtClean="0"/>
              <a:t>. [inserted]</a:t>
            </a:r>
            <a:endParaRPr lang="en-US" sz="2000" dirty="0"/>
          </a:p>
        </p:txBody>
      </p:sp>
      <p:sp>
        <p:nvSpPr>
          <p:cNvPr id="3" name="Title 2"/>
          <p:cNvSpPr>
            <a:spLocks noGrp="1"/>
          </p:cNvSpPr>
          <p:nvPr>
            <p:ph type="title"/>
          </p:nvPr>
        </p:nvSpPr>
        <p:spPr>
          <a:xfrm>
            <a:off x="457200" y="274638"/>
            <a:ext cx="8229600" cy="1020762"/>
          </a:xfrm>
        </p:spPr>
        <p:txBody>
          <a:bodyPr>
            <a:normAutofit/>
          </a:bodyPr>
          <a:lstStyle/>
          <a:p>
            <a:r>
              <a:rPr lang="en-US" sz="3500" dirty="0" smtClean="0"/>
              <a:t>Critique (cont……)</a:t>
            </a:r>
            <a:endParaRPr lang="en-US" sz="35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95400"/>
            <a:ext cx="8229600" cy="4711700"/>
          </a:xfrm>
        </p:spPr>
        <p:txBody>
          <a:bodyPr/>
          <a:lstStyle/>
          <a:p>
            <a:r>
              <a:rPr lang="en-US" sz="2200" dirty="0" smtClean="0"/>
              <a:t>(</a:t>
            </a:r>
            <a:r>
              <a:rPr lang="en-US" sz="2200" dirty="0" err="1" smtClean="0"/>
              <a:t>v_i</a:t>
            </a:r>
            <a:r>
              <a:rPr lang="en-US" sz="2200" dirty="0" smtClean="0"/>
              <a:t>, </a:t>
            </a:r>
            <a:r>
              <a:rPr lang="en-US" sz="2200" dirty="0" err="1" smtClean="0"/>
              <a:t>v_j</a:t>
            </a:r>
            <a:r>
              <a:rPr lang="en-US" sz="2200" dirty="0" smtClean="0"/>
              <a:t>) </a:t>
            </a:r>
            <a:r>
              <a:rPr lang="en-US" sz="2200" dirty="0" smtClean="0">
                <a:sym typeface="Wingdings" pitchFamily="2" charset="2"/>
              </a:rPr>
              <a:t> v (suppose)</a:t>
            </a:r>
          </a:p>
          <a:p>
            <a:endParaRPr lang="en-US" sz="2200" dirty="0" smtClean="0">
              <a:sym typeface="Wingdings" pitchFamily="2" charset="2"/>
            </a:endParaRPr>
          </a:p>
          <a:p>
            <a:r>
              <a:rPr lang="en-US" sz="2200" dirty="0" smtClean="0">
                <a:sym typeface="Wingdings" pitchFamily="2" charset="2"/>
              </a:rPr>
              <a:t>Q(v) = </a:t>
            </a:r>
            <a:r>
              <a:rPr lang="en-US" sz="2200" dirty="0" err="1" smtClean="0">
                <a:sym typeface="Wingdings" pitchFamily="2" charset="2"/>
              </a:rPr>
              <a:t>Q_i</a:t>
            </a:r>
            <a:r>
              <a:rPr lang="en-US" sz="2200" dirty="0" smtClean="0">
                <a:sym typeface="Wingdings" pitchFamily="2" charset="2"/>
              </a:rPr>
              <a:t>(v) + </a:t>
            </a:r>
            <a:r>
              <a:rPr lang="en-US" sz="2200" dirty="0" err="1" smtClean="0">
                <a:sym typeface="Wingdings" pitchFamily="2" charset="2"/>
              </a:rPr>
              <a:t>Q_j</a:t>
            </a:r>
            <a:r>
              <a:rPr lang="en-US" sz="2200" dirty="0" smtClean="0">
                <a:sym typeface="Wingdings" pitchFamily="2" charset="2"/>
              </a:rPr>
              <a:t>(v)</a:t>
            </a:r>
          </a:p>
          <a:p>
            <a:endParaRPr lang="en-US" sz="2200" dirty="0" smtClean="0">
              <a:sym typeface="Wingdings" pitchFamily="2" charset="2"/>
            </a:endParaRPr>
          </a:p>
          <a:p>
            <a:r>
              <a:rPr lang="en-US" sz="2200" dirty="0" smtClean="0">
                <a:sym typeface="Wingdings" pitchFamily="2" charset="2"/>
              </a:rPr>
              <a:t>Error(v) := Q(v)</a:t>
            </a:r>
          </a:p>
          <a:p>
            <a:endParaRPr lang="en-US" sz="2200" dirty="0" smtClean="0">
              <a:sym typeface="Wingdings" pitchFamily="2" charset="2"/>
            </a:endParaRPr>
          </a:p>
          <a:p>
            <a:r>
              <a:rPr lang="en-US" sz="2200" dirty="0" smtClean="0">
                <a:sym typeface="Wingdings" pitchFamily="2" charset="2"/>
              </a:rPr>
              <a:t>Note: Q(v) is a quadratic function in v.</a:t>
            </a:r>
          </a:p>
          <a:p>
            <a:r>
              <a:rPr lang="en-US" sz="2200" dirty="0" smtClean="0">
                <a:sym typeface="Wingdings" pitchFamily="2" charset="2"/>
              </a:rPr>
              <a:t>We immediately know that the min occurs when</a:t>
            </a:r>
          </a:p>
          <a:p>
            <a:pPr>
              <a:buNone/>
            </a:pPr>
            <a:r>
              <a:rPr lang="en-US" sz="2200" dirty="0" smtClean="0">
                <a:sym typeface="Wingdings" pitchFamily="2" charset="2"/>
              </a:rPr>
              <a:t>                           and min value is </a:t>
            </a:r>
            <a:endParaRPr lang="en-US" sz="1800" dirty="0" smtClean="0">
              <a:sym typeface="Wingdings" pitchFamily="2" charset="2"/>
            </a:endParaRPr>
          </a:p>
          <a:p>
            <a:pPr>
              <a:buNone/>
            </a:pPr>
            <a:r>
              <a:rPr lang="en-US" sz="2200" dirty="0" smtClean="0">
                <a:sym typeface="Wingdings" pitchFamily="2" charset="2"/>
              </a:rPr>
              <a:t>                                     </a:t>
            </a:r>
          </a:p>
          <a:p>
            <a:pPr>
              <a:buNone/>
            </a:pPr>
            <a:r>
              <a:rPr lang="en-US" sz="2200" dirty="0" smtClean="0">
                <a:sym typeface="Wingdings" pitchFamily="2" charset="2"/>
              </a:rPr>
              <a:t>	</a:t>
            </a:r>
            <a:endParaRPr lang="en-US" sz="1800" dirty="0" smtClean="0">
              <a:sym typeface="Wingdings" pitchFamily="2" charset="2"/>
            </a:endParaRPr>
          </a:p>
        </p:txBody>
      </p:sp>
      <p:sp>
        <p:nvSpPr>
          <p:cNvPr id="3" name="Title 2"/>
          <p:cNvSpPr>
            <a:spLocks noGrp="1"/>
          </p:cNvSpPr>
          <p:nvPr>
            <p:ph type="title"/>
          </p:nvPr>
        </p:nvSpPr>
        <p:spPr>
          <a:xfrm>
            <a:off x="457200" y="274638"/>
            <a:ext cx="8229600" cy="868362"/>
          </a:xfrm>
        </p:spPr>
        <p:txBody>
          <a:bodyPr>
            <a:noAutofit/>
          </a:bodyPr>
          <a:lstStyle/>
          <a:p>
            <a:r>
              <a:rPr lang="en-US" sz="3200" dirty="0" smtClean="0"/>
              <a:t/>
            </a:r>
            <a:br>
              <a:rPr lang="en-US" sz="3200" dirty="0" smtClean="0"/>
            </a:br>
            <a:r>
              <a:rPr lang="en-US" sz="3200" dirty="0" smtClean="0"/>
              <a:t>Error Function (</a:t>
            </a:r>
            <a:r>
              <a:rPr lang="en-US" sz="3200" dirty="0" err="1" smtClean="0"/>
              <a:t>Heckbert</a:t>
            </a:r>
            <a:r>
              <a:rPr lang="en-US" sz="3200" dirty="0" smtClean="0"/>
              <a:t>, Garland)</a:t>
            </a:r>
            <a:br>
              <a:rPr lang="en-US" sz="3200" dirty="0" smtClean="0"/>
            </a:br>
            <a:endParaRPr lang="en-US" sz="3200" dirty="0"/>
          </a:p>
        </p:txBody>
      </p:sp>
      <p:graphicFrame>
        <p:nvGraphicFramePr>
          <p:cNvPr id="8" name="Object 7"/>
          <p:cNvGraphicFramePr>
            <a:graphicFrameLocks noChangeAspect="1"/>
          </p:cNvGraphicFramePr>
          <p:nvPr/>
        </p:nvGraphicFramePr>
        <p:xfrm>
          <a:off x="1676399" y="4267200"/>
          <a:ext cx="1349375" cy="431800"/>
        </p:xfrm>
        <a:graphic>
          <a:graphicData uri="http://schemas.openxmlformats.org/presentationml/2006/ole">
            <p:oleObj spid="_x0000_s35844" name="Equation" r:id="rId4" imgW="634680" imgH="203040" progId="Equation.3">
              <p:embed/>
            </p:oleObj>
          </a:graphicData>
        </a:graphic>
      </p:graphicFrame>
      <p:graphicFrame>
        <p:nvGraphicFramePr>
          <p:cNvPr id="9" name="Object 8"/>
          <p:cNvGraphicFramePr>
            <a:graphicFrameLocks noChangeAspect="1"/>
          </p:cNvGraphicFramePr>
          <p:nvPr/>
        </p:nvGraphicFramePr>
        <p:xfrm>
          <a:off x="5486400" y="4343400"/>
          <a:ext cx="1771650" cy="457200"/>
        </p:xfrm>
        <a:graphic>
          <a:graphicData uri="http://schemas.openxmlformats.org/presentationml/2006/ole">
            <p:oleObj spid="_x0000_s35845" name="Equation" r:id="rId5" imgW="787320" imgH="203040" progId="Equation.3">
              <p:embed/>
            </p:oleObj>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500"/>
          </a:xfrm>
        </p:spPr>
        <p:txBody>
          <a:bodyPr/>
          <a:lstStyle/>
          <a:p>
            <a:r>
              <a:rPr lang="en-US" sz="2200" dirty="0" smtClean="0"/>
              <a:t>Vertex decimation is a           algorithm.</a:t>
            </a:r>
          </a:p>
          <a:p>
            <a:r>
              <a:rPr lang="en-US" sz="2200" dirty="0" smtClean="0"/>
              <a:t>It is a slower algorithm </a:t>
            </a:r>
          </a:p>
          <a:p>
            <a:r>
              <a:rPr lang="en-US" sz="2200" dirty="0" smtClean="0"/>
              <a:t>But due to its careful decimation based on vertex classification, it captures the topology more accurately</a:t>
            </a:r>
          </a:p>
          <a:p>
            <a:r>
              <a:rPr lang="en-US" sz="2200" dirty="0" smtClean="0"/>
              <a:t>Difficult to interpret into a programming language</a:t>
            </a:r>
          </a:p>
          <a:p>
            <a:endParaRPr lang="en-US" sz="2200" dirty="0" smtClean="0"/>
          </a:p>
          <a:p>
            <a:r>
              <a:rPr lang="en-US" sz="2200" dirty="0" smtClean="0"/>
              <a:t>Edge contraction also provides a good approximation</a:t>
            </a:r>
          </a:p>
          <a:p>
            <a:r>
              <a:rPr lang="en-US" sz="2200" dirty="0" smtClean="0"/>
              <a:t>But the accuracy is somewhat less than the Vertex decimation</a:t>
            </a:r>
          </a:p>
          <a:p>
            <a:r>
              <a:rPr lang="en-US" sz="2200" dirty="0" smtClean="0"/>
              <a:t>Faster than Vertex decimation</a:t>
            </a:r>
          </a:p>
          <a:p>
            <a:r>
              <a:rPr lang="en-US" sz="2200" dirty="0" smtClean="0"/>
              <a:t>Easier to interpret into a programming language</a:t>
            </a:r>
          </a:p>
        </p:txBody>
      </p:sp>
      <p:sp>
        <p:nvSpPr>
          <p:cNvPr id="3" name="Title 2"/>
          <p:cNvSpPr>
            <a:spLocks noGrp="1"/>
          </p:cNvSpPr>
          <p:nvPr>
            <p:ph type="title"/>
          </p:nvPr>
        </p:nvSpPr>
        <p:spPr>
          <a:xfrm>
            <a:off x="457200" y="274638"/>
            <a:ext cx="8229600" cy="792162"/>
          </a:xfrm>
        </p:spPr>
        <p:txBody>
          <a:bodyPr>
            <a:normAutofit/>
          </a:bodyPr>
          <a:lstStyle/>
          <a:p>
            <a:r>
              <a:rPr lang="en-US" sz="3500" dirty="0" smtClean="0"/>
              <a:t>Conclusion </a:t>
            </a:r>
            <a:endParaRPr lang="en-US" sz="3500" dirty="0"/>
          </a:p>
        </p:txBody>
      </p:sp>
      <p:pic>
        <p:nvPicPr>
          <p:cNvPr id="5" name="Picture 4" descr="addin_tmp.png"/>
          <p:cNvPicPr>
            <a:picLocks noChangeAspect="1"/>
          </p:cNvPicPr>
          <p:nvPr>
            <p:custDataLst>
              <p:tags r:id="rId1"/>
            </p:custDataLst>
          </p:nvPr>
        </p:nvPicPr>
        <p:blipFill>
          <a:blip r:embed="rId3" cstate="print"/>
          <a:stretch>
            <a:fillRect/>
          </a:stretch>
        </p:blipFill>
        <p:spPr>
          <a:xfrm>
            <a:off x="4038600" y="990600"/>
            <a:ext cx="762000" cy="33120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Effect transition="in" filter="fade">
                                      <p:cBhvr>
                                        <p:cTn id="7" dur="2000"/>
                                        <p:tgtEl>
                                          <p:spTgt spid="2">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6" end="6"/>
                                            </p:txEl>
                                          </p:spTgt>
                                        </p:tgtEl>
                                        <p:attrNameLst>
                                          <p:attrName>style.visibility</p:attrName>
                                        </p:attrNameLst>
                                      </p:cBhvr>
                                      <p:to>
                                        <p:strVal val="visible"/>
                                      </p:to>
                                    </p:set>
                                    <p:animEffect transition="in" filter="fade">
                                      <p:cBhvr>
                                        <p:cTn id="10" dur="2000"/>
                                        <p:tgtEl>
                                          <p:spTgt spid="2">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animEffect transition="in" filter="fade">
                                      <p:cBhvr>
                                        <p:cTn id="13" dur="2000"/>
                                        <p:tgtEl>
                                          <p:spTgt spid="2">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8" end="8"/>
                                            </p:txEl>
                                          </p:spTgt>
                                        </p:tgtEl>
                                        <p:attrNameLst>
                                          <p:attrName>style.visibility</p:attrName>
                                        </p:attrNameLst>
                                      </p:cBhvr>
                                      <p:to>
                                        <p:strVal val="visible"/>
                                      </p:to>
                                    </p:set>
                                    <p:animEffect transition="in" filter="fade">
                                      <p:cBhvr>
                                        <p:cTn id="16" dur="2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ubtitle 2"/>
          <p:cNvSpPr>
            <a:spLocks noGrp="1"/>
          </p:cNvSpPr>
          <p:nvPr>
            <p:ph type="subTitle" idx="1"/>
          </p:nvPr>
        </p:nvSpPr>
        <p:spPr>
          <a:xfrm>
            <a:off x="2057400" y="2057400"/>
            <a:ext cx="6400800" cy="2895600"/>
          </a:xfrm>
        </p:spPr>
        <p:txBody>
          <a:bodyPr/>
          <a:lstStyle/>
          <a:p>
            <a:pPr marR="0"/>
            <a:r>
              <a:rPr lang="en-US" smtClean="0"/>
              <a:t>Presented By</a:t>
            </a:r>
          </a:p>
          <a:p>
            <a:pPr marR="0"/>
            <a:r>
              <a:rPr lang="en-US" smtClean="0"/>
              <a:t>Tridib Dutta</a:t>
            </a:r>
          </a:p>
        </p:txBody>
      </p:sp>
      <p:sp>
        <p:nvSpPr>
          <p:cNvPr id="2" name="Title 1"/>
          <p:cNvSpPr>
            <a:spLocks noGrp="1"/>
          </p:cNvSpPr>
          <p:nvPr>
            <p:ph type="ctrTitle"/>
          </p:nvPr>
        </p:nvSpPr>
        <p:spPr>
          <a:xfrm>
            <a:off x="609600" y="533401"/>
            <a:ext cx="7772400" cy="1219200"/>
          </a:xfrm>
        </p:spPr>
        <p:txBody>
          <a:bodyPr>
            <a:normAutofit fontScale="90000"/>
          </a:bodyPr>
          <a:lstStyle/>
          <a:p>
            <a:pPr fontAlgn="auto">
              <a:spcAft>
                <a:spcPts val="0"/>
              </a:spcAft>
              <a:defRPr/>
            </a:pPr>
            <a:r>
              <a:rPr lang="en-US" dirty="0" smtClean="0"/>
              <a:t>DECIMATION ALGORITHMS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7900"/>
          </a:xfrm>
        </p:spPr>
        <p:txBody>
          <a:bodyPr/>
          <a:lstStyle/>
          <a:p>
            <a:r>
              <a:rPr lang="en-US" sz="2200" dirty="0" smtClean="0"/>
              <a:t>COMPUTER GRAPHICS (surface reconstruction)</a:t>
            </a:r>
          </a:p>
          <a:p>
            <a:pPr>
              <a:buNone/>
            </a:pPr>
            <a:endParaRPr lang="en-US" sz="2200" dirty="0" smtClean="0">
              <a:solidFill>
                <a:schemeClr val="accent2"/>
              </a:solidFill>
            </a:endParaRPr>
          </a:p>
          <a:p>
            <a:r>
              <a:rPr lang="en-US" sz="2200" dirty="0" smtClean="0"/>
              <a:t>Terrain modeling</a:t>
            </a:r>
            <a:endParaRPr lang="en-US" sz="2200" dirty="0" smtClean="0">
              <a:solidFill>
                <a:schemeClr val="bg2"/>
              </a:solidFill>
            </a:endParaRPr>
          </a:p>
          <a:p>
            <a:endParaRPr lang="en-US" sz="2200" dirty="0" smtClean="0">
              <a:solidFill>
                <a:schemeClr val="bg2"/>
              </a:solidFill>
            </a:endParaRPr>
          </a:p>
          <a:p>
            <a:endParaRPr lang="en-US" sz="2200" dirty="0" smtClean="0">
              <a:solidFill>
                <a:schemeClr val="bg2"/>
              </a:solidFill>
            </a:endParaRPr>
          </a:p>
          <a:p>
            <a:endParaRPr lang="en-US" sz="2200" dirty="0" smtClean="0">
              <a:solidFill>
                <a:schemeClr val="bg2"/>
              </a:solidFill>
            </a:endParaRPr>
          </a:p>
          <a:p>
            <a:endParaRPr lang="en-US" sz="2200" dirty="0" smtClean="0">
              <a:solidFill>
                <a:schemeClr val="bg2"/>
              </a:solidFill>
            </a:endParaRPr>
          </a:p>
          <a:p>
            <a:endParaRPr lang="en-US" sz="2200" dirty="0" smtClean="0">
              <a:solidFill>
                <a:schemeClr val="bg2"/>
              </a:solidFill>
            </a:endParaRPr>
          </a:p>
          <a:p>
            <a:endParaRPr lang="en-US" sz="2200" dirty="0" smtClean="0">
              <a:solidFill>
                <a:schemeClr val="bg2"/>
              </a:solidFill>
            </a:endParaRPr>
          </a:p>
          <a:p>
            <a:endParaRPr lang="en-US" sz="2200" dirty="0" smtClean="0">
              <a:solidFill>
                <a:schemeClr val="bg2"/>
              </a:solidFill>
            </a:endParaRPr>
          </a:p>
          <a:p>
            <a:r>
              <a:rPr lang="en-US" sz="2200" dirty="0" smtClean="0"/>
              <a:t>As a result, significant demand for mesh simplification algorithm </a:t>
            </a:r>
          </a:p>
          <a:p>
            <a:endParaRPr lang="en-US" sz="2200" dirty="0" smtClean="0">
              <a:solidFill>
                <a:schemeClr val="bg2"/>
              </a:solidFill>
            </a:endParaRPr>
          </a:p>
        </p:txBody>
      </p:sp>
      <p:sp>
        <p:nvSpPr>
          <p:cNvPr id="3" name="Title 2"/>
          <p:cNvSpPr>
            <a:spLocks noGrp="1"/>
          </p:cNvSpPr>
          <p:nvPr>
            <p:ph type="title"/>
          </p:nvPr>
        </p:nvSpPr>
        <p:spPr>
          <a:xfrm>
            <a:off x="457200" y="274638"/>
            <a:ext cx="8229600" cy="868362"/>
          </a:xfrm>
        </p:spPr>
        <p:txBody>
          <a:bodyPr/>
          <a:lstStyle/>
          <a:p>
            <a:pPr fontAlgn="auto">
              <a:spcAft>
                <a:spcPts val="0"/>
              </a:spcAft>
              <a:defRPr/>
            </a:pPr>
            <a:r>
              <a:rPr lang="en-US" sz="3200" dirty="0" smtClean="0"/>
              <a:t>A bit of History…..why the trouble ?</a:t>
            </a:r>
            <a:endParaRPr lang="en-US" sz="3200" dirty="0"/>
          </a:p>
        </p:txBody>
      </p:sp>
      <p:pic>
        <p:nvPicPr>
          <p:cNvPr id="5" name="Picture 4" descr="terrain_1.gif"/>
          <p:cNvPicPr>
            <a:picLocks noChangeAspect="1"/>
          </p:cNvPicPr>
          <p:nvPr/>
        </p:nvPicPr>
        <p:blipFill>
          <a:blip r:embed="rId3" cstate="print"/>
          <a:srcRect/>
          <a:stretch>
            <a:fillRect/>
          </a:stretch>
        </p:blipFill>
        <p:spPr bwMode="auto">
          <a:xfrm>
            <a:off x="1143000" y="2590800"/>
            <a:ext cx="3048000" cy="1558925"/>
          </a:xfrm>
          <a:prstGeom prst="rect">
            <a:avLst/>
          </a:prstGeom>
          <a:noFill/>
          <a:ln w="9525">
            <a:noFill/>
            <a:miter lim="800000"/>
            <a:headEnd/>
            <a:tailEnd/>
          </a:ln>
        </p:spPr>
      </p:pic>
      <p:pic>
        <p:nvPicPr>
          <p:cNvPr id="11270" name="Picture 5" descr="terrain_2.gif"/>
          <p:cNvPicPr>
            <a:picLocks noChangeAspect="1"/>
          </p:cNvPicPr>
          <p:nvPr/>
        </p:nvPicPr>
        <p:blipFill>
          <a:blip r:embed="rId4" cstate="print"/>
          <a:srcRect/>
          <a:stretch>
            <a:fillRect/>
          </a:stretch>
        </p:blipFill>
        <p:spPr bwMode="auto">
          <a:xfrm>
            <a:off x="4648200" y="2590800"/>
            <a:ext cx="3048000" cy="1558943"/>
          </a:xfrm>
          <a:prstGeom prst="rect">
            <a:avLst/>
          </a:prstGeom>
          <a:noFill/>
          <a:ln w="9525">
            <a:noFill/>
            <a:miter lim="800000"/>
            <a:headEnd/>
            <a:tailEnd/>
          </a:ln>
        </p:spPr>
      </p:pic>
      <p:sp>
        <p:nvSpPr>
          <p:cNvPr id="11271" name="TextBox 7"/>
          <p:cNvSpPr txBox="1">
            <a:spLocks noChangeArrowheads="1"/>
          </p:cNvSpPr>
          <p:nvPr/>
        </p:nvSpPr>
        <p:spPr bwMode="auto">
          <a:xfrm>
            <a:off x="3505200" y="4669390"/>
            <a:ext cx="2169184" cy="359810"/>
          </a:xfrm>
          <a:prstGeom prst="rect">
            <a:avLst/>
          </a:prstGeom>
          <a:noFill/>
          <a:ln w="9525">
            <a:noFill/>
            <a:miter lim="800000"/>
            <a:headEnd/>
            <a:tailEnd/>
          </a:ln>
        </p:spPr>
        <p:txBody>
          <a:bodyPr wrap="none">
            <a:spAutoFit/>
          </a:bodyPr>
          <a:lstStyle/>
          <a:p>
            <a:r>
              <a:rPr lang="en-US" dirty="0">
                <a:latin typeface="Lucida Sans Unicode" pitchFamily="34" charset="0"/>
              </a:rPr>
              <a:t>Terrain Modeling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11270"/>
                                        </p:tgtEl>
                                        <p:attrNameLst>
                                          <p:attrName>style.visibility</p:attrName>
                                        </p:attrNameLst>
                                      </p:cBhvr>
                                      <p:to>
                                        <p:strVal val="visible"/>
                                      </p:to>
                                    </p:set>
                                    <p:animEffect transition="in" filter="fade">
                                      <p:cBhvr>
                                        <p:cTn id="10" dur="2000"/>
                                        <p:tgtEl>
                                          <p:spTgt spid="1127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271"/>
                                        </p:tgtEl>
                                        <p:attrNameLst>
                                          <p:attrName>style.visibility</p:attrName>
                                        </p:attrNameLst>
                                      </p:cBhvr>
                                      <p:to>
                                        <p:strVal val="visible"/>
                                      </p:to>
                                    </p:set>
                                    <p:animEffect transition="in" filter="fade">
                                      <p:cBhvr>
                                        <p:cTn id="13" dur="2000"/>
                                        <p:tgtEl>
                                          <p:spTgt spid="1127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2">
                                            <p:txEl>
                                              <p:pRg st="10" end="10"/>
                                            </p:txEl>
                                          </p:spTgt>
                                        </p:tgtEl>
                                        <p:attrNameLst>
                                          <p:attrName>style.visibility</p:attrName>
                                        </p:attrNameLst>
                                      </p:cBhvr>
                                      <p:to>
                                        <p:strVal val="visible"/>
                                      </p:to>
                                    </p:set>
                                    <p:animEffect transition="in" filter="fade">
                                      <p:cBhvr>
                                        <p:cTn id="18"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457200" y="1371600"/>
            <a:ext cx="8229600" cy="4635500"/>
          </a:xfrm>
        </p:spPr>
        <p:txBody>
          <a:bodyPr/>
          <a:lstStyle/>
          <a:p>
            <a:r>
              <a:rPr lang="en-US" sz="2200" dirty="0" smtClean="0"/>
              <a:t>Reduction of the number of triangles in a triangular mesh</a:t>
            </a:r>
          </a:p>
          <a:p>
            <a:r>
              <a:rPr lang="en-US" sz="2200" dirty="0" smtClean="0"/>
              <a:t>Keep the original topology “undisturbed”</a:t>
            </a:r>
          </a:p>
          <a:p>
            <a:r>
              <a:rPr lang="en-US" sz="2200" dirty="0" smtClean="0"/>
              <a:t>Example:</a:t>
            </a:r>
          </a:p>
          <a:p>
            <a:endParaRPr lang="en-US" sz="2200" dirty="0" smtClean="0"/>
          </a:p>
          <a:p>
            <a:endParaRPr lang="en-US" sz="2200" dirty="0" smtClean="0"/>
          </a:p>
        </p:txBody>
      </p:sp>
      <p:sp>
        <p:nvSpPr>
          <p:cNvPr id="3" name="Title 2"/>
          <p:cNvSpPr>
            <a:spLocks noGrp="1"/>
          </p:cNvSpPr>
          <p:nvPr>
            <p:ph type="title"/>
          </p:nvPr>
        </p:nvSpPr>
        <p:spPr>
          <a:xfrm>
            <a:off x="457200" y="274638"/>
            <a:ext cx="8229600" cy="868362"/>
          </a:xfrm>
        </p:spPr>
        <p:txBody>
          <a:bodyPr/>
          <a:lstStyle/>
          <a:p>
            <a:pPr fontAlgn="auto">
              <a:spcAft>
                <a:spcPts val="0"/>
              </a:spcAft>
              <a:defRPr/>
            </a:pPr>
            <a:r>
              <a:rPr lang="en-US" sz="3200" dirty="0" smtClean="0"/>
              <a:t>What is Decimation ?</a:t>
            </a:r>
            <a:endParaRPr lang="en-US" sz="3200" dirty="0"/>
          </a:p>
        </p:txBody>
      </p:sp>
      <p:pic>
        <p:nvPicPr>
          <p:cNvPr id="10248" name="Picture 3" descr="foot_1.gif"/>
          <p:cNvPicPr>
            <a:picLocks noChangeAspect="1"/>
          </p:cNvPicPr>
          <p:nvPr/>
        </p:nvPicPr>
        <p:blipFill>
          <a:blip r:embed="rId3" cstate="print"/>
          <a:stretch>
            <a:fillRect/>
          </a:stretch>
        </p:blipFill>
        <p:spPr bwMode="auto">
          <a:xfrm>
            <a:off x="1322812" y="3412106"/>
            <a:ext cx="2639588" cy="2513260"/>
          </a:xfrm>
          <a:prstGeom prst="rect">
            <a:avLst/>
          </a:prstGeom>
          <a:noFill/>
          <a:ln w="9525">
            <a:noFill/>
            <a:miter lim="800000"/>
            <a:headEnd/>
            <a:tailEnd/>
          </a:ln>
        </p:spPr>
      </p:pic>
      <p:pic>
        <p:nvPicPr>
          <p:cNvPr id="10246" name="Picture 4" descr="foot_2.gif"/>
          <p:cNvPicPr>
            <a:picLocks noChangeAspect="1"/>
          </p:cNvPicPr>
          <p:nvPr/>
        </p:nvPicPr>
        <p:blipFill>
          <a:blip r:embed="rId4" cstate="print"/>
          <a:stretch>
            <a:fillRect/>
          </a:stretch>
        </p:blipFill>
        <p:spPr bwMode="auto">
          <a:xfrm>
            <a:off x="5004851" y="3424604"/>
            <a:ext cx="2552659" cy="244279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48"/>
                                        </p:tgtEl>
                                        <p:attrNameLst>
                                          <p:attrName>style.visibility</p:attrName>
                                        </p:attrNameLst>
                                      </p:cBhvr>
                                      <p:to>
                                        <p:strVal val="visible"/>
                                      </p:to>
                                    </p:set>
                                    <p:animEffect transition="in" filter="fade">
                                      <p:cBhvr>
                                        <p:cTn id="7" dur="2000"/>
                                        <p:tgtEl>
                                          <p:spTgt spid="10248"/>
                                        </p:tgtEl>
                                      </p:cBhvr>
                                    </p:animEffect>
                                  </p:childTnLst>
                                </p:cTn>
                              </p:par>
                              <p:par>
                                <p:cTn id="8" presetID="10" presetClass="entr" presetSubtype="0" fill="hold" nodeType="withEffect">
                                  <p:stCondLst>
                                    <p:cond delay="0"/>
                                  </p:stCondLst>
                                  <p:childTnLst>
                                    <p:set>
                                      <p:cBhvr>
                                        <p:cTn id="9" dur="1" fill="hold">
                                          <p:stCondLst>
                                            <p:cond delay="0"/>
                                          </p:stCondLst>
                                        </p:cTn>
                                        <p:tgtEl>
                                          <p:spTgt spid="10246"/>
                                        </p:tgtEl>
                                        <p:attrNameLst>
                                          <p:attrName>style.visibility</p:attrName>
                                        </p:attrNameLst>
                                      </p:cBhvr>
                                      <p:to>
                                        <p:strVal val="visible"/>
                                      </p:to>
                                    </p:set>
                                    <p:animEffect transition="in" filter="fade">
                                      <p:cBhvr>
                                        <p:cTn id="10" dur="2000"/>
                                        <p:tgtEl>
                                          <p:spTgt spid="10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nvGraphicFramePr>
        <p:xfrm>
          <a:off x="3581399" y="1371599"/>
          <a:ext cx="2346161" cy="381001"/>
        </p:xfrm>
        <a:graphic>
          <a:graphicData uri="http://schemas.openxmlformats.org/presentationml/2006/ole">
            <p:oleObj spid="_x0000_s12292" name="Equation" r:id="rId3" imgW="1485720" imgH="241200" progId="Equation.3">
              <p:embed/>
            </p:oleObj>
          </a:graphicData>
        </a:graphic>
      </p:graphicFrame>
      <p:sp>
        <p:nvSpPr>
          <p:cNvPr id="12290" name="Content Placeholder 1"/>
          <p:cNvSpPr>
            <a:spLocks noGrp="1"/>
          </p:cNvSpPr>
          <p:nvPr>
            <p:ph idx="1"/>
          </p:nvPr>
        </p:nvSpPr>
        <p:spPr>
          <a:xfrm>
            <a:off x="457200" y="1295400"/>
            <a:ext cx="8229600" cy="4711700"/>
          </a:xfrm>
        </p:spPr>
        <p:txBody>
          <a:bodyPr/>
          <a:lstStyle/>
          <a:p>
            <a:r>
              <a:rPr lang="en-US" sz="2200" dirty="0" smtClean="0"/>
              <a:t>A pair (V,K), where                             is a set of vertex positions and K is “</a:t>
            </a:r>
            <a:r>
              <a:rPr lang="en-US" sz="2200" dirty="0" err="1" smtClean="0"/>
              <a:t>simplical</a:t>
            </a:r>
            <a:r>
              <a:rPr lang="en-US" sz="2200" dirty="0" smtClean="0"/>
              <a:t> complex”, representing connectivity of the mesh</a:t>
            </a:r>
          </a:p>
          <a:p>
            <a:r>
              <a:rPr lang="en-US" sz="2200" dirty="0" smtClean="0"/>
              <a:t>What is a “</a:t>
            </a:r>
            <a:r>
              <a:rPr lang="en-US" sz="2200" dirty="0" err="1" smtClean="0"/>
              <a:t>Simplical</a:t>
            </a:r>
            <a:r>
              <a:rPr lang="en-US" sz="2200" dirty="0" smtClean="0"/>
              <a:t> Complex”?</a:t>
            </a:r>
          </a:p>
          <a:p>
            <a:endParaRPr lang="en-US" sz="2200" dirty="0" smtClean="0"/>
          </a:p>
          <a:p>
            <a:r>
              <a:rPr lang="en-US" sz="2200" dirty="0" smtClean="0"/>
              <a:t>Example: </a:t>
            </a:r>
          </a:p>
          <a:p>
            <a:r>
              <a:rPr lang="en-US" sz="1600" dirty="0" smtClean="0"/>
              <a:t>0-simplex is a point</a:t>
            </a:r>
          </a:p>
          <a:p>
            <a:r>
              <a:rPr lang="en-US" sz="1600" dirty="0" smtClean="0"/>
              <a:t>1-simplex is a line</a:t>
            </a:r>
          </a:p>
          <a:p>
            <a:r>
              <a:rPr lang="en-US" sz="1600" dirty="0" smtClean="0"/>
              <a:t>2-simplex is a triangle</a:t>
            </a:r>
          </a:p>
          <a:p>
            <a:pPr>
              <a:buNone/>
            </a:pPr>
            <a:endParaRPr lang="en-US" sz="2200" dirty="0" smtClean="0"/>
          </a:p>
          <a:p>
            <a:pPr>
              <a:buNone/>
            </a:pPr>
            <a:r>
              <a:rPr lang="en-US" sz="2200" dirty="0" smtClean="0"/>
              <a:t>Simply, a mesh is a collection of vertices and a list of triangles in 3-space</a:t>
            </a:r>
          </a:p>
        </p:txBody>
      </p:sp>
      <p:sp>
        <p:nvSpPr>
          <p:cNvPr id="3" name="Title 2"/>
          <p:cNvSpPr>
            <a:spLocks noGrp="1"/>
          </p:cNvSpPr>
          <p:nvPr>
            <p:ph type="title"/>
          </p:nvPr>
        </p:nvSpPr>
        <p:spPr>
          <a:xfrm>
            <a:off x="457200" y="274638"/>
            <a:ext cx="8229600" cy="868362"/>
          </a:xfrm>
        </p:spPr>
        <p:txBody>
          <a:bodyPr>
            <a:normAutofit/>
          </a:bodyPr>
          <a:lstStyle/>
          <a:p>
            <a:pPr fontAlgn="auto">
              <a:spcAft>
                <a:spcPts val="0"/>
              </a:spcAft>
              <a:defRPr/>
            </a:pPr>
            <a:r>
              <a:rPr lang="en-US" sz="3200" dirty="0" smtClean="0"/>
              <a:t>Formal Definition of a Mesh</a:t>
            </a:r>
            <a:endParaRPr lang="en-US" sz="3200" dirty="0"/>
          </a:p>
        </p:txBody>
      </p:sp>
      <p:grpSp>
        <p:nvGrpSpPr>
          <p:cNvPr id="43" name="Group 42"/>
          <p:cNvGrpSpPr/>
          <p:nvPr/>
        </p:nvGrpSpPr>
        <p:grpSpPr>
          <a:xfrm>
            <a:off x="3816350" y="5187950"/>
            <a:ext cx="1663700" cy="1441450"/>
            <a:chOff x="3816350" y="5187950"/>
            <a:chExt cx="1663700" cy="1441450"/>
          </a:xfrm>
        </p:grpSpPr>
        <p:grpSp>
          <p:nvGrpSpPr>
            <p:cNvPr id="34" name="Group 33"/>
            <p:cNvGrpSpPr/>
            <p:nvPr/>
          </p:nvGrpSpPr>
          <p:grpSpPr>
            <a:xfrm>
              <a:off x="3962400" y="5334000"/>
              <a:ext cx="1295400" cy="1066800"/>
              <a:chOff x="5105400" y="5410200"/>
              <a:chExt cx="1447800" cy="1219200"/>
            </a:xfrm>
          </p:grpSpPr>
          <p:cxnSp>
            <p:nvCxnSpPr>
              <p:cNvPr id="7" name="Straight Connector 6"/>
              <p:cNvCxnSpPr/>
              <p:nvPr/>
            </p:nvCxnSpPr>
            <p:spPr>
              <a:xfrm flipV="1">
                <a:off x="5181600" y="6172200"/>
                <a:ext cx="609600" cy="304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105400" y="5638800"/>
                <a:ext cx="685800" cy="5334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5486400" y="5715000"/>
                <a:ext cx="762000" cy="1524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5791200" y="5867400"/>
                <a:ext cx="762000" cy="304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791200" y="6172200"/>
                <a:ext cx="533400" cy="457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5524500" y="6362700"/>
                <a:ext cx="457200" cy="76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181600" y="6477000"/>
                <a:ext cx="533400" cy="1524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5715000" y="6629400"/>
                <a:ext cx="609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5400000" flipH="1" flipV="1">
                <a:off x="6057900" y="6134100"/>
                <a:ext cx="762000" cy="2286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943600" y="5410200"/>
                <a:ext cx="609600" cy="4572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5105400" y="5410200"/>
                <a:ext cx="838200" cy="2286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16200000" flipH="1">
                <a:off x="4724400" y="6019800"/>
                <a:ext cx="838200" cy="76200"/>
              </a:xfrm>
              <a:prstGeom prst="line">
                <a:avLst/>
              </a:prstGeom>
              <a:ln w="28575"/>
            </p:spPr>
            <p:style>
              <a:lnRef idx="1">
                <a:schemeClr val="accent1"/>
              </a:lnRef>
              <a:fillRef idx="0">
                <a:schemeClr val="accent1"/>
              </a:fillRef>
              <a:effectRef idx="0">
                <a:schemeClr val="accent1"/>
              </a:effectRef>
              <a:fontRef idx="minor">
                <a:schemeClr val="tx1"/>
              </a:fontRef>
            </p:style>
          </p:cxnSp>
        </p:grpSp>
        <p:graphicFrame>
          <p:nvGraphicFramePr>
            <p:cNvPr id="36" name="Object 35"/>
            <p:cNvGraphicFramePr>
              <a:graphicFrameLocks noChangeAspect="1"/>
            </p:cNvGraphicFramePr>
            <p:nvPr/>
          </p:nvGraphicFramePr>
          <p:xfrm>
            <a:off x="4419600" y="5651500"/>
            <a:ext cx="152400" cy="215900"/>
          </p:xfrm>
          <a:graphic>
            <a:graphicData uri="http://schemas.openxmlformats.org/presentationml/2006/ole">
              <p:oleObj spid="_x0000_s12293" name="Equation" r:id="rId4" imgW="152280" imgH="215640" progId="Equation.3">
                <p:embed/>
              </p:oleObj>
            </a:graphicData>
          </a:graphic>
        </p:graphicFrame>
        <p:graphicFrame>
          <p:nvGraphicFramePr>
            <p:cNvPr id="12294" name="Object 6"/>
            <p:cNvGraphicFramePr>
              <a:graphicFrameLocks noChangeAspect="1"/>
            </p:cNvGraphicFramePr>
            <p:nvPr/>
          </p:nvGraphicFramePr>
          <p:xfrm>
            <a:off x="5099050" y="6337300"/>
            <a:ext cx="165100" cy="215900"/>
          </p:xfrm>
          <a:graphic>
            <a:graphicData uri="http://schemas.openxmlformats.org/presentationml/2006/ole">
              <p:oleObj spid="_x0000_s12294" name="Equation" r:id="rId5" imgW="164880" imgH="215640" progId="Equation.3">
                <p:embed/>
              </p:oleObj>
            </a:graphicData>
          </a:graphic>
        </p:graphicFrame>
        <p:graphicFrame>
          <p:nvGraphicFramePr>
            <p:cNvPr id="12295" name="Object 7"/>
            <p:cNvGraphicFramePr>
              <a:graphicFrameLocks noChangeAspect="1"/>
            </p:cNvGraphicFramePr>
            <p:nvPr/>
          </p:nvGraphicFramePr>
          <p:xfrm>
            <a:off x="5327650" y="5645150"/>
            <a:ext cx="152400" cy="228600"/>
          </p:xfrm>
          <a:graphic>
            <a:graphicData uri="http://schemas.openxmlformats.org/presentationml/2006/ole">
              <p:oleObj spid="_x0000_s12295" name="Equation" r:id="rId6" imgW="152280" imgH="228600" progId="Equation.3">
                <p:embed/>
              </p:oleObj>
            </a:graphicData>
          </a:graphic>
        </p:graphicFrame>
        <p:graphicFrame>
          <p:nvGraphicFramePr>
            <p:cNvPr id="12296" name="Object 8"/>
            <p:cNvGraphicFramePr>
              <a:graphicFrameLocks noChangeAspect="1"/>
            </p:cNvGraphicFramePr>
            <p:nvPr/>
          </p:nvGraphicFramePr>
          <p:xfrm>
            <a:off x="4794250" y="5187950"/>
            <a:ext cx="165100" cy="215900"/>
          </p:xfrm>
          <a:graphic>
            <a:graphicData uri="http://schemas.openxmlformats.org/presentationml/2006/ole">
              <p:oleObj spid="_x0000_s12296" name="Equation" r:id="rId7" imgW="164880" imgH="215640" progId="Equation.3">
                <p:embed/>
              </p:oleObj>
            </a:graphicData>
          </a:graphic>
        </p:graphicFrame>
        <p:graphicFrame>
          <p:nvGraphicFramePr>
            <p:cNvPr id="12297" name="Object 9"/>
            <p:cNvGraphicFramePr>
              <a:graphicFrameLocks noChangeAspect="1"/>
            </p:cNvGraphicFramePr>
            <p:nvPr/>
          </p:nvGraphicFramePr>
          <p:xfrm>
            <a:off x="3816350" y="5340350"/>
            <a:ext cx="152400" cy="228600"/>
          </p:xfrm>
          <a:graphic>
            <a:graphicData uri="http://schemas.openxmlformats.org/presentationml/2006/ole">
              <p:oleObj spid="_x0000_s12297" name="Equation" r:id="rId8" imgW="152280" imgH="228600" progId="Equation.3">
                <p:embed/>
              </p:oleObj>
            </a:graphicData>
          </a:graphic>
        </p:graphicFrame>
        <p:graphicFrame>
          <p:nvGraphicFramePr>
            <p:cNvPr id="12298" name="Object 10"/>
            <p:cNvGraphicFramePr>
              <a:graphicFrameLocks noChangeAspect="1"/>
            </p:cNvGraphicFramePr>
            <p:nvPr/>
          </p:nvGraphicFramePr>
          <p:xfrm>
            <a:off x="3879850" y="6172200"/>
            <a:ext cx="165100" cy="228600"/>
          </p:xfrm>
          <a:graphic>
            <a:graphicData uri="http://schemas.openxmlformats.org/presentationml/2006/ole">
              <p:oleObj spid="_x0000_s12298" name="Equation" r:id="rId9" imgW="164880" imgH="228600" progId="Equation.3">
                <p:embed/>
              </p:oleObj>
            </a:graphicData>
          </a:graphic>
        </p:graphicFrame>
        <p:graphicFrame>
          <p:nvGraphicFramePr>
            <p:cNvPr id="12299" name="Object 11"/>
            <p:cNvGraphicFramePr>
              <a:graphicFrameLocks noChangeAspect="1"/>
            </p:cNvGraphicFramePr>
            <p:nvPr/>
          </p:nvGraphicFramePr>
          <p:xfrm>
            <a:off x="4413250" y="6400800"/>
            <a:ext cx="165100" cy="228600"/>
          </p:xfrm>
          <a:graphic>
            <a:graphicData uri="http://schemas.openxmlformats.org/presentationml/2006/ole">
              <p:oleObj spid="_x0000_s12299" name="Equation" r:id="rId10" imgW="164880" imgH="228600" progId="Equation.3">
                <p:embed/>
              </p:oleObj>
            </a:graphicData>
          </a:graphic>
        </p:graphicFrame>
      </p:grpSp>
      <p:grpSp>
        <p:nvGrpSpPr>
          <p:cNvPr id="45" name="Group 44"/>
          <p:cNvGrpSpPr/>
          <p:nvPr/>
        </p:nvGrpSpPr>
        <p:grpSpPr>
          <a:xfrm>
            <a:off x="5562600" y="2133600"/>
            <a:ext cx="1981200" cy="2212777"/>
            <a:chOff x="5562600" y="2133600"/>
            <a:chExt cx="1981200" cy="2212777"/>
          </a:xfrm>
        </p:grpSpPr>
        <p:pic>
          <p:nvPicPr>
            <p:cNvPr id="5" name="Picture 4" descr="Tetrahedron.png"/>
            <p:cNvPicPr>
              <a:picLocks noChangeAspect="1"/>
            </p:cNvPicPr>
            <p:nvPr/>
          </p:nvPicPr>
          <p:blipFill>
            <a:blip r:embed="rId11" cstate="print"/>
            <a:stretch>
              <a:fillRect/>
            </a:stretch>
          </p:blipFill>
          <p:spPr>
            <a:xfrm>
              <a:off x="5562600" y="2133600"/>
              <a:ext cx="1981200" cy="1981200"/>
            </a:xfrm>
            <a:prstGeom prst="rect">
              <a:avLst/>
            </a:prstGeom>
          </p:spPr>
        </p:pic>
        <p:sp>
          <p:nvSpPr>
            <p:cNvPr id="44" name="TextBox 43"/>
            <p:cNvSpPr txBox="1"/>
            <p:nvPr/>
          </p:nvSpPr>
          <p:spPr>
            <a:xfrm>
              <a:off x="6096000" y="4038600"/>
              <a:ext cx="841897" cy="307777"/>
            </a:xfrm>
            <a:prstGeom prst="rect">
              <a:avLst/>
            </a:prstGeom>
            <a:noFill/>
          </p:spPr>
          <p:txBody>
            <a:bodyPr wrap="none" rtlCol="0">
              <a:spAutoFit/>
            </a:bodyPr>
            <a:lstStyle/>
            <a:p>
              <a:r>
                <a:rPr lang="en-US" sz="1400" dirty="0" smtClean="0"/>
                <a:t>Pyramid</a:t>
              </a:r>
              <a:endParaRPr lang="en-US" sz="14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290">
                                            <p:txEl>
                                              <p:pRg st="1" end="1"/>
                                            </p:txEl>
                                          </p:spTgt>
                                        </p:tgtEl>
                                        <p:attrNameLst>
                                          <p:attrName>style.visibility</p:attrName>
                                        </p:attrNameLst>
                                      </p:cBhvr>
                                      <p:to>
                                        <p:strVal val="visible"/>
                                      </p:to>
                                    </p:set>
                                    <p:animEffect transition="in" filter="fade">
                                      <p:cBhvr>
                                        <p:cTn id="7" dur="2000"/>
                                        <p:tgtEl>
                                          <p:spTgt spid="1229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gtEl>
                                        <p:attrNameLst>
                                          <p:attrName>style.visibility</p:attrName>
                                        </p:attrNameLst>
                                      </p:cBhvr>
                                      <p:to>
                                        <p:strVal val="visible"/>
                                      </p:to>
                                    </p:set>
                                    <p:animEffect transition="in" filter="fade">
                                      <p:cBhvr>
                                        <p:cTn id="12" dur="2000"/>
                                        <p:tgtEl>
                                          <p:spTgt spid="4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290">
                                            <p:txEl>
                                              <p:pRg st="3" end="3"/>
                                            </p:txEl>
                                          </p:spTgt>
                                        </p:tgtEl>
                                        <p:attrNameLst>
                                          <p:attrName>style.visibility</p:attrName>
                                        </p:attrNameLst>
                                      </p:cBhvr>
                                      <p:to>
                                        <p:strVal val="visible"/>
                                      </p:to>
                                    </p:set>
                                    <p:animEffect transition="in" filter="fade">
                                      <p:cBhvr>
                                        <p:cTn id="17" dur="2000"/>
                                        <p:tgtEl>
                                          <p:spTgt spid="12290">
                                            <p:txEl>
                                              <p:pRg st="3" end="3"/>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12290">
                                            <p:txEl>
                                              <p:pRg st="4" end="4"/>
                                            </p:txEl>
                                          </p:spTgt>
                                        </p:tgtEl>
                                        <p:attrNameLst>
                                          <p:attrName>style.visibility</p:attrName>
                                        </p:attrNameLst>
                                      </p:cBhvr>
                                      <p:to>
                                        <p:strVal val="visible"/>
                                      </p:to>
                                    </p:set>
                                    <p:animEffect transition="in" filter="fade">
                                      <p:cBhvr>
                                        <p:cTn id="20" dur="2000"/>
                                        <p:tgtEl>
                                          <p:spTgt spid="12290">
                                            <p:txEl>
                                              <p:pRg st="4" end="4"/>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2290">
                                            <p:txEl>
                                              <p:pRg st="5" end="5"/>
                                            </p:txEl>
                                          </p:spTgt>
                                        </p:tgtEl>
                                        <p:attrNameLst>
                                          <p:attrName>style.visibility</p:attrName>
                                        </p:attrNameLst>
                                      </p:cBhvr>
                                      <p:to>
                                        <p:strVal val="visible"/>
                                      </p:to>
                                    </p:set>
                                    <p:animEffect transition="in" filter="fade">
                                      <p:cBhvr>
                                        <p:cTn id="23" dur="2000"/>
                                        <p:tgtEl>
                                          <p:spTgt spid="12290">
                                            <p:txEl>
                                              <p:pRg st="5" end="5"/>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12290">
                                            <p:txEl>
                                              <p:pRg st="6" end="6"/>
                                            </p:txEl>
                                          </p:spTgt>
                                        </p:tgtEl>
                                        <p:attrNameLst>
                                          <p:attrName>style.visibility</p:attrName>
                                        </p:attrNameLst>
                                      </p:cBhvr>
                                      <p:to>
                                        <p:strVal val="visible"/>
                                      </p:to>
                                    </p:set>
                                    <p:animEffect transition="in" filter="fade">
                                      <p:cBhvr>
                                        <p:cTn id="26" dur="2000"/>
                                        <p:tgtEl>
                                          <p:spTgt spid="12290">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2290">
                                            <p:txEl>
                                              <p:pRg st="8" end="8"/>
                                            </p:txEl>
                                          </p:spTgt>
                                        </p:tgtEl>
                                        <p:attrNameLst>
                                          <p:attrName>style.visibility</p:attrName>
                                        </p:attrNameLst>
                                      </p:cBhvr>
                                      <p:to>
                                        <p:strVal val="visible"/>
                                      </p:to>
                                    </p:set>
                                    <p:anim calcmode="lin" valueType="num">
                                      <p:cBhvr additive="base">
                                        <p:cTn id="31" dur="500" fill="hold"/>
                                        <p:tgtEl>
                                          <p:spTgt spid="12290">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290">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3"/>
                                        </p:tgtEl>
                                        <p:attrNameLst>
                                          <p:attrName>style.visibility</p:attrName>
                                        </p:attrNameLst>
                                      </p:cBhvr>
                                      <p:to>
                                        <p:strVal val="visible"/>
                                      </p:to>
                                    </p:set>
                                    <p:anim calcmode="lin" valueType="num">
                                      <p:cBhvr additive="base">
                                        <p:cTn id="35" dur="500" fill="hold"/>
                                        <p:tgtEl>
                                          <p:spTgt spid="43"/>
                                        </p:tgtEl>
                                        <p:attrNameLst>
                                          <p:attrName>ppt_x</p:attrName>
                                        </p:attrNameLst>
                                      </p:cBhvr>
                                      <p:tavLst>
                                        <p:tav tm="0">
                                          <p:val>
                                            <p:strVal val="#ppt_x"/>
                                          </p:val>
                                        </p:tav>
                                        <p:tav tm="100000">
                                          <p:val>
                                            <p:strVal val="#ppt_x"/>
                                          </p:val>
                                        </p:tav>
                                      </p:tavLst>
                                    </p:anim>
                                    <p:anim calcmode="lin" valueType="num">
                                      <p:cBhvr additive="base">
                                        <p:cTn id="36"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700"/>
          </a:xfrm>
        </p:spPr>
        <p:txBody>
          <a:bodyPr/>
          <a:lstStyle/>
          <a:p>
            <a:r>
              <a:rPr lang="en-US" sz="2200" dirty="0" smtClean="0"/>
              <a:t>Original Topology must be preserved</a:t>
            </a:r>
          </a:p>
          <a:p>
            <a:endParaRPr lang="en-US" sz="2200" dirty="0" smtClean="0"/>
          </a:p>
          <a:p>
            <a:endParaRPr lang="en-US" sz="2200" dirty="0" smtClean="0"/>
          </a:p>
          <a:p>
            <a:r>
              <a:rPr lang="en-US" sz="2200" dirty="0" smtClean="0"/>
              <a:t>Decimated mesh must be a good approximation to the original</a:t>
            </a:r>
          </a:p>
          <a:p>
            <a:endParaRPr lang="en-US" sz="2200" dirty="0" smtClean="0"/>
          </a:p>
          <a:p>
            <a:r>
              <a:rPr lang="en-US" sz="2200" i="1" dirty="0" smtClean="0"/>
              <a:t>Optional: </a:t>
            </a:r>
            <a:r>
              <a:rPr lang="en-US" sz="2200" dirty="0" smtClean="0"/>
              <a:t>Vertices of the decimated mesh must be a subset of the original mesh to preserve the appearance</a:t>
            </a:r>
            <a:endParaRPr lang="en-US" sz="2200" i="1" dirty="0" smtClean="0"/>
          </a:p>
          <a:p>
            <a:endParaRPr lang="en-US" sz="2200" dirty="0"/>
          </a:p>
        </p:txBody>
      </p:sp>
      <p:sp>
        <p:nvSpPr>
          <p:cNvPr id="3" name="Title 2"/>
          <p:cNvSpPr>
            <a:spLocks noGrp="1"/>
          </p:cNvSpPr>
          <p:nvPr>
            <p:ph type="title"/>
          </p:nvPr>
        </p:nvSpPr>
        <p:spPr>
          <a:xfrm>
            <a:off x="457200" y="274638"/>
            <a:ext cx="8229600" cy="868362"/>
          </a:xfrm>
        </p:spPr>
        <p:txBody>
          <a:bodyPr>
            <a:normAutofit fontScale="90000"/>
          </a:bodyPr>
          <a:lstStyle/>
          <a:p>
            <a:r>
              <a:rPr lang="en-US" sz="3200" dirty="0" smtClean="0"/>
              <a:t>Basic Requirements For A Good Decimation</a:t>
            </a:r>
            <a:endParaRPr lang="en-US" sz="3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92162"/>
          </a:xfrm>
        </p:spPr>
        <p:txBody>
          <a:bodyPr>
            <a:normAutofit/>
          </a:bodyPr>
          <a:lstStyle/>
          <a:p>
            <a:r>
              <a:rPr lang="en-US" sz="3500" dirty="0" smtClean="0"/>
              <a:t>Basic idea of Decimation algorithm</a:t>
            </a:r>
            <a:endParaRPr lang="en-US" sz="3500" dirty="0"/>
          </a:p>
        </p:txBody>
      </p:sp>
      <p:grpSp>
        <p:nvGrpSpPr>
          <p:cNvPr id="37" name="Group 36"/>
          <p:cNvGrpSpPr/>
          <p:nvPr/>
        </p:nvGrpSpPr>
        <p:grpSpPr>
          <a:xfrm>
            <a:off x="914400" y="1143000"/>
            <a:ext cx="6781800" cy="1295400"/>
            <a:chOff x="914400" y="1143000"/>
            <a:chExt cx="6477000" cy="1295400"/>
          </a:xfrm>
        </p:grpSpPr>
        <p:grpSp>
          <p:nvGrpSpPr>
            <p:cNvPr id="13" name="Group 12"/>
            <p:cNvGrpSpPr/>
            <p:nvPr/>
          </p:nvGrpSpPr>
          <p:grpSpPr>
            <a:xfrm>
              <a:off x="4953000" y="1143000"/>
              <a:ext cx="2438400" cy="1295400"/>
              <a:chOff x="5105400" y="2743200"/>
              <a:chExt cx="2438400" cy="1295400"/>
            </a:xfrm>
          </p:grpSpPr>
          <p:sp>
            <p:nvSpPr>
              <p:cNvPr id="14" name="Freeform 16"/>
              <p:cNvSpPr>
                <a:spLocks/>
              </p:cNvSpPr>
              <p:nvPr/>
            </p:nvSpPr>
            <p:spPr bwMode="auto">
              <a:xfrm>
                <a:off x="5105400" y="2755900"/>
                <a:ext cx="2438400" cy="1282700"/>
              </a:xfrm>
              <a:custGeom>
                <a:avLst/>
                <a:gdLst/>
                <a:ahLst/>
                <a:cxnLst>
                  <a:cxn ang="0">
                    <a:pos x="288" y="48"/>
                  </a:cxn>
                  <a:cxn ang="0">
                    <a:pos x="0" y="384"/>
                  </a:cxn>
                  <a:cxn ang="0">
                    <a:pos x="288" y="720"/>
                  </a:cxn>
                  <a:cxn ang="0">
                    <a:pos x="816" y="768"/>
                  </a:cxn>
                  <a:cxn ang="0">
                    <a:pos x="1008" y="384"/>
                  </a:cxn>
                  <a:cxn ang="0">
                    <a:pos x="720" y="0"/>
                  </a:cxn>
                  <a:cxn ang="0">
                    <a:pos x="288" y="48"/>
                  </a:cxn>
                </a:cxnLst>
                <a:rect l="0" t="0" r="r" b="b"/>
                <a:pathLst>
                  <a:path w="1008" h="768">
                    <a:moveTo>
                      <a:pt x="288" y="48"/>
                    </a:moveTo>
                    <a:lnTo>
                      <a:pt x="0" y="384"/>
                    </a:lnTo>
                    <a:lnTo>
                      <a:pt x="288" y="720"/>
                    </a:lnTo>
                    <a:lnTo>
                      <a:pt x="816" y="768"/>
                    </a:lnTo>
                    <a:lnTo>
                      <a:pt x="1008" y="384"/>
                    </a:lnTo>
                    <a:lnTo>
                      <a:pt x="720" y="0"/>
                    </a:lnTo>
                    <a:lnTo>
                      <a:pt x="288" y="48"/>
                    </a:lnTo>
                    <a:close/>
                  </a:path>
                </a:pathLst>
              </a:custGeom>
              <a:solidFill>
                <a:schemeClr val="bg2"/>
              </a:solidFill>
              <a:ln w="9525" cap="flat" cmpd="sng">
                <a:solidFill>
                  <a:schemeClr val="tx1"/>
                </a:solidFill>
                <a:prstDash val="solid"/>
                <a:miter lim="800000"/>
                <a:headEnd/>
                <a:tailEnd/>
              </a:ln>
              <a:effectLst/>
            </p:spPr>
            <p:txBody>
              <a:bodyPr wrap="none" anchor="ctr"/>
              <a:lstStyle/>
              <a:p>
                <a:endParaRPr lang="en-US"/>
              </a:p>
            </p:txBody>
          </p:sp>
          <p:sp>
            <p:nvSpPr>
              <p:cNvPr id="15" name="Line 18"/>
              <p:cNvSpPr>
                <a:spLocks noChangeShapeType="1"/>
              </p:cNvSpPr>
              <p:nvPr/>
            </p:nvSpPr>
            <p:spPr bwMode="auto">
              <a:xfrm>
                <a:off x="5802086" y="2823369"/>
                <a:ext cx="580572" cy="481013"/>
              </a:xfrm>
              <a:prstGeom prst="line">
                <a:avLst/>
              </a:prstGeom>
              <a:solidFill>
                <a:schemeClr val="bg2"/>
              </a:solidFill>
              <a:ln w="9525">
                <a:solidFill>
                  <a:schemeClr val="tx1"/>
                </a:solidFill>
                <a:miter lim="800000"/>
                <a:headEnd/>
                <a:tailEnd/>
              </a:ln>
              <a:effectLst/>
            </p:spPr>
            <p:txBody>
              <a:bodyPr wrap="none" anchor="ctr"/>
              <a:lstStyle/>
              <a:p>
                <a:endParaRPr lang="en-US"/>
              </a:p>
            </p:txBody>
          </p:sp>
          <p:sp>
            <p:nvSpPr>
              <p:cNvPr id="16" name="Line 19"/>
              <p:cNvSpPr>
                <a:spLocks noChangeShapeType="1"/>
              </p:cNvSpPr>
              <p:nvPr/>
            </p:nvSpPr>
            <p:spPr bwMode="auto">
              <a:xfrm flipV="1">
                <a:off x="5105400" y="3304381"/>
                <a:ext cx="1277257" cy="80169"/>
              </a:xfrm>
              <a:prstGeom prst="line">
                <a:avLst/>
              </a:prstGeom>
              <a:solidFill>
                <a:schemeClr val="bg2"/>
              </a:solidFill>
              <a:ln w="9525">
                <a:solidFill>
                  <a:schemeClr val="tx1"/>
                </a:solidFill>
                <a:miter lim="800000"/>
                <a:headEnd/>
                <a:tailEnd/>
              </a:ln>
              <a:effectLst/>
            </p:spPr>
            <p:txBody>
              <a:bodyPr wrap="none" anchor="ctr"/>
              <a:lstStyle/>
              <a:p>
                <a:endParaRPr lang="en-US"/>
              </a:p>
            </p:txBody>
          </p:sp>
          <p:sp>
            <p:nvSpPr>
              <p:cNvPr id="17" name="Line 21"/>
              <p:cNvSpPr>
                <a:spLocks noChangeShapeType="1"/>
              </p:cNvSpPr>
              <p:nvPr/>
            </p:nvSpPr>
            <p:spPr bwMode="auto">
              <a:xfrm flipV="1">
                <a:off x="5802086" y="3304381"/>
                <a:ext cx="580572" cy="641350"/>
              </a:xfrm>
              <a:prstGeom prst="line">
                <a:avLst/>
              </a:prstGeom>
              <a:solidFill>
                <a:schemeClr val="bg2"/>
              </a:solidFill>
              <a:ln w="9525">
                <a:solidFill>
                  <a:schemeClr val="tx1"/>
                </a:solidFill>
                <a:miter lim="800000"/>
                <a:headEnd/>
                <a:tailEnd/>
              </a:ln>
              <a:effectLst/>
            </p:spPr>
            <p:txBody>
              <a:bodyPr wrap="none" anchor="ctr"/>
              <a:lstStyle/>
              <a:p>
                <a:endParaRPr lang="en-US"/>
              </a:p>
            </p:txBody>
          </p:sp>
          <p:sp>
            <p:nvSpPr>
              <p:cNvPr id="18" name="Line 22"/>
              <p:cNvSpPr>
                <a:spLocks noChangeShapeType="1"/>
              </p:cNvSpPr>
              <p:nvPr/>
            </p:nvSpPr>
            <p:spPr bwMode="auto">
              <a:xfrm flipH="1" flipV="1">
                <a:off x="6382657" y="3304381"/>
                <a:ext cx="696686" cy="721519"/>
              </a:xfrm>
              <a:prstGeom prst="line">
                <a:avLst/>
              </a:prstGeom>
              <a:solidFill>
                <a:schemeClr val="bg2"/>
              </a:solidFill>
              <a:ln w="9525">
                <a:solidFill>
                  <a:schemeClr val="tx1"/>
                </a:solidFill>
                <a:miter lim="800000"/>
                <a:headEnd/>
                <a:tailEnd/>
              </a:ln>
              <a:effectLst/>
            </p:spPr>
            <p:txBody>
              <a:bodyPr wrap="none" anchor="ctr"/>
              <a:lstStyle/>
              <a:p>
                <a:endParaRPr lang="en-US"/>
              </a:p>
            </p:txBody>
          </p:sp>
          <p:sp>
            <p:nvSpPr>
              <p:cNvPr id="19" name="Line 23"/>
              <p:cNvSpPr>
                <a:spLocks noChangeShapeType="1"/>
              </p:cNvSpPr>
              <p:nvPr/>
            </p:nvSpPr>
            <p:spPr bwMode="auto">
              <a:xfrm flipH="1" flipV="1">
                <a:off x="6382657" y="3304381"/>
                <a:ext cx="1161143" cy="80169"/>
              </a:xfrm>
              <a:prstGeom prst="line">
                <a:avLst/>
              </a:prstGeom>
              <a:solidFill>
                <a:schemeClr val="bg2"/>
              </a:solidFill>
              <a:ln w="9525">
                <a:solidFill>
                  <a:schemeClr val="tx1"/>
                </a:solidFill>
                <a:miter lim="800000"/>
                <a:headEnd/>
                <a:tailEnd/>
              </a:ln>
              <a:effectLst/>
            </p:spPr>
            <p:txBody>
              <a:bodyPr wrap="none" anchor="ctr"/>
              <a:lstStyle/>
              <a:p>
                <a:endParaRPr lang="en-US"/>
              </a:p>
            </p:txBody>
          </p:sp>
          <p:sp>
            <p:nvSpPr>
              <p:cNvPr id="20" name="Line 24"/>
              <p:cNvSpPr>
                <a:spLocks noChangeShapeType="1"/>
              </p:cNvSpPr>
              <p:nvPr/>
            </p:nvSpPr>
            <p:spPr bwMode="auto">
              <a:xfrm flipH="1">
                <a:off x="6382657" y="2743200"/>
                <a:ext cx="464457" cy="561181"/>
              </a:xfrm>
              <a:prstGeom prst="line">
                <a:avLst/>
              </a:prstGeom>
              <a:solidFill>
                <a:schemeClr val="bg2"/>
              </a:solidFill>
              <a:ln w="9525">
                <a:solidFill>
                  <a:schemeClr val="tx1"/>
                </a:solidFill>
                <a:miter lim="800000"/>
                <a:headEnd/>
                <a:tailEnd/>
              </a:ln>
              <a:effectLst/>
            </p:spPr>
            <p:txBody>
              <a:bodyPr wrap="none" anchor="ctr"/>
              <a:lstStyle/>
              <a:p>
                <a:endParaRPr lang="en-US"/>
              </a:p>
            </p:txBody>
          </p:sp>
        </p:grpSp>
        <p:sp>
          <p:nvSpPr>
            <p:cNvPr id="31" name="TextBox 30"/>
            <p:cNvSpPr txBox="1"/>
            <p:nvPr/>
          </p:nvSpPr>
          <p:spPr>
            <a:xfrm>
              <a:off x="914400" y="1455747"/>
              <a:ext cx="3200400" cy="754053"/>
            </a:xfrm>
            <a:prstGeom prst="rect">
              <a:avLst/>
            </a:prstGeom>
            <a:noFill/>
          </p:spPr>
          <p:txBody>
            <a:bodyPr wrap="square" rtlCol="0">
              <a:spAutoFit/>
            </a:bodyPr>
            <a:lstStyle/>
            <a:p>
              <a:r>
                <a:rPr lang="en-US" sz="2500" dirty="0" smtClean="0"/>
                <a:t>Triangulated Surface</a:t>
              </a:r>
            </a:p>
            <a:p>
              <a:endParaRPr lang="en-US" dirty="0"/>
            </a:p>
          </p:txBody>
        </p:sp>
      </p:grpSp>
      <p:grpSp>
        <p:nvGrpSpPr>
          <p:cNvPr id="38" name="Group 37"/>
          <p:cNvGrpSpPr/>
          <p:nvPr/>
        </p:nvGrpSpPr>
        <p:grpSpPr>
          <a:xfrm>
            <a:off x="914400" y="2832100"/>
            <a:ext cx="6858000" cy="1282700"/>
            <a:chOff x="914400" y="2832100"/>
            <a:chExt cx="6629400" cy="1282700"/>
          </a:xfrm>
        </p:grpSpPr>
        <p:sp>
          <p:nvSpPr>
            <p:cNvPr id="5" name="Freeform 16"/>
            <p:cNvSpPr>
              <a:spLocks/>
            </p:cNvSpPr>
            <p:nvPr/>
          </p:nvSpPr>
          <p:spPr bwMode="auto">
            <a:xfrm>
              <a:off x="5105400" y="2832100"/>
              <a:ext cx="2438400" cy="1282700"/>
            </a:xfrm>
            <a:custGeom>
              <a:avLst/>
              <a:gdLst/>
              <a:ahLst/>
              <a:cxnLst>
                <a:cxn ang="0">
                  <a:pos x="288" y="48"/>
                </a:cxn>
                <a:cxn ang="0">
                  <a:pos x="0" y="384"/>
                </a:cxn>
                <a:cxn ang="0">
                  <a:pos x="288" y="720"/>
                </a:cxn>
                <a:cxn ang="0">
                  <a:pos x="816" y="768"/>
                </a:cxn>
                <a:cxn ang="0">
                  <a:pos x="1008" y="384"/>
                </a:cxn>
                <a:cxn ang="0">
                  <a:pos x="720" y="0"/>
                </a:cxn>
                <a:cxn ang="0">
                  <a:pos x="288" y="48"/>
                </a:cxn>
              </a:cxnLst>
              <a:rect l="0" t="0" r="r" b="b"/>
              <a:pathLst>
                <a:path w="1008" h="768">
                  <a:moveTo>
                    <a:pt x="288" y="48"/>
                  </a:moveTo>
                  <a:lnTo>
                    <a:pt x="0" y="384"/>
                  </a:lnTo>
                  <a:lnTo>
                    <a:pt x="288" y="720"/>
                  </a:lnTo>
                  <a:lnTo>
                    <a:pt x="816" y="768"/>
                  </a:lnTo>
                  <a:lnTo>
                    <a:pt x="1008" y="384"/>
                  </a:lnTo>
                  <a:lnTo>
                    <a:pt x="720" y="0"/>
                  </a:lnTo>
                  <a:lnTo>
                    <a:pt x="288" y="48"/>
                  </a:lnTo>
                  <a:close/>
                </a:path>
              </a:pathLst>
            </a:custGeom>
            <a:solidFill>
              <a:schemeClr val="bg2"/>
            </a:solidFill>
            <a:ln w="9525" cap="flat" cmpd="sng">
              <a:solidFill>
                <a:schemeClr val="tx1"/>
              </a:solidFill>
              <a:prstDash val="solid"/>
              <a:miter lim="800000"/>
              <a:headEnd/>
              <a:tailEnd/>
            </a:ln>
            <a:effectLst/>
          </p:spPr>
          <p:txBody>
            <a:bodyPr wrap="none" anchor="ctr"/>
            <a:lstStyle/>
            <a:p>
              <a:endParaRPr lang="en-US"/>
            </a:p>
          </p:txBody>
        </p:sp>
        <p:sp>
          <p:nvSpPr>
            <p:cNvPr id="32" name="TextBox 31"/>
            <p:cNvSpPr txBox="1"/>
            <p:nvPr/>
          </p:nvSpPr>
          <p:spPr>
            <a:xfrm>
              <a:off x="914400" y="3055947"/>
              <a:ext cx="3200400" cy="754053"/>
            </a:xfrm>
            <a:prstGeom prst="rect">
              <a:avLst/>
            </a:prstGeom>
            <a:noFill/>
          </p:spPr>
          <p:txBody>
            <a:bodyPr wrap="square" rtlCol="0">
              <a:spAutoFit/>
            </a:bodyPr>
            <a:lstStyle/>
            <a:p>
              <a:r>
                <a:rPr lang="en-US" sz="2500" dirty="0" smtClean="0"/>
                <a:t>Decimation</a:t>
              </a:r>
              <a:endParaRPr lang="en-US" sz="2500" dirty="0" smtClean="0"/>
            </a:p>
            <a:p>
              <a:endParaRPr lang="en-US" dirty="0"/>
            </a:p>
          </p:txBody>
        </p:sp>
      </p:grpSp>
      <p:grpSp>
        <p:nvGrpSpPr>
          <p:cNvPr id="42" name="Group 41"/>
          <p:cNvGrpSpPr/>
          <p:nvPr/>
        </p:nvGrpSpPr>
        <p:grpSpPr>
          <a:xfrm>
            <a:off x="990600" y="4724400"/>
            <a:ext cx="6858000" cy="1295400"/>
            <a:chOff x="990600" y="4724400"/>
            <a:chExt cx="6629400" cy="1295400"/>
          </a:xfrm>
        </p:grpSpPr>
        <p:grpSp>
          <p:nvGrpSpPr>
            <p:cNvPr id="41" name="Group 40"/>
            <p:cNvGrpSpPr/>
            <p:nvPr/>
          </p:nvGrpSpPr>
          <p:grpSpPr>
            <a:xfrm>
              <a:off x="5181600" y="4724400"/>
              <a:ext cx="2438400" cy="1295400"/>
              <a:chOff x="5181600" y="4724400"/>
              <a:chExt cx="2438400" cy="1295400"/>
            </a:xfrm>
          </p:grpSpPr>
          <p:sp>
            <p:nvSpPr>
              <p:cNvPr id="21" name="Freeform 16"/>
              <p:cNvSpPr>
                <a:spLocks/>
              </p:cNvSpPr>
              <p:nvPr/>
            </p:nvSpPr>
            <p:spPr bwMode="auto">
              <a:xfrm>
                <a:off x="5181600" y="4737100"/>
                <a:ext cx="2438400" cy="1282700"/>
              </a:xfrm>
              <a:custGeom>
                <a:avLst/>
                <a:gdLst/>
                <a:ahLst/>
                <a:cxnLst>
                  <a:cxn ang="0">
                    <a:pos x="288" y="48"/>
                  </a:cxn>
                  <a:cxn ang="0">
                    <a:pos x="0" y="384"/>
                  </a:cxn>
                  <a:cxn ang="0">
                    <a:pos x="288" y="720"/>
                  </a:cxn>
                  <a:cxn ang="0">
                    <a:pos x="816" y="768"/>
                  </a:cxn>
                  <a:cxn ang="0">
                    <a:pos x="1008" y="384"/>
                  </a:cxn>
                  <a:cxn ang="0">
                    <a:pos x="720" y="0"/>
                  </a:cxn>
                  <a:cxn ang="0">
                    <a:pos x="288" y="48"/>
                  </a:cxn>
                </a:cxnLst>
                <a:rect l="0" t="0" r="r" b="b"/>
                <a:pathLst>
                  <a:path w="1008" h="768">
                    <a:moveTo>
                      <a:pt x="288" y="48"/>
                    </a:moveTo>
                    <a:lnTo>
                      <a:pt x="0" y="384"/>
                    </a:lnTo>
                    <a:lnTo>
                      <a:pt x="288" y="720"/>
                    </a:lnTo>
                    <a:lnTo>
                      <a:pt x="816" y="768"/>
                    </a:lnTo>
                    <a:lnTo>
                      <a:pt x="1008" y="384"/>
                    </a:lnTo>
                    <a:lnTo>
                      <a:pt x="720" y="0"/>
                    </a:lnTo>
                    <a:lnTo>
                      <a:pt x="288" y="48"/>
                    </a:lnTo>
                    <a:close/>
                  </a:path>
                </a:pathLst>
              </a:custGeom>
              <a:solidFill>
                <a:schemeClr val="bg2"/>
              </a:solidFill>
              <a:ln w="9525" cap="flat" cmpd="sng">
                <a:solidFill>
                  <a:schemeClr val="tx1"/>
                </a:solidFill>
                <a:prstDash val="solid"/>
                <a:miter lim="800000"/>
                <a:headEnd/>
                <a:tailEnd/>
              </a:ln>
              <a:effectLst/>
            </p:spPr>
            <p:txBody>
              <a:bodyPr wrap="none" anchor="ctr"/>
              <a:lstStyle/>
              <a:p>
                <a:endParaRPr lang="en-US"/>
              </a:p>
            </p:txBody>
          </p:sp>
          <p:cxnSp>
            <p:nvCxnSpPr>
              <p:cNvPr id="24" name="Straight Arrow Connector 23"/>
              <p:cNvCxnSpPr/>
              <p:nvPr/>
            </p:nvCxnSpPr>
            <p:spPr>
              <a:xfrm rot="5400000" flipH="1" flipV="1">
                <a:off x="5295900" y="5372100"/>
                <a:ext cx="1143000" cy="1588"/>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5400000" flipH="1" flipV="1">
                <a:off x="5753100" y="4838700"/>
                <a:ext cx="1219200" cy="990600"/>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5867400" y="5334000"/>
                <a:ext cx="1752600" cy="609600"/>
              </a:xfrm>
              <a:prstGeom prst="straightConnector1">
                <a:avLst/>
              </a:prstGeom>
              <a:ln>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33" name="TextBox 32"/>
            <p:cNvSpPr txBox="1"/>
            <p:nvPr/>
          </p:nvSpPr>
          <p:spPr>
            <a:xfrm>
              <a:off x="990600" y="5029200"/>
              <a:ext cx="3200400" cy="754053"/>
            </a:xfrm>
            <a:prstGeom prst="rect">
              <a:avLst/>
            </a:prstGeom>
            <a:noFill/>
          </p:spPr>
          <p:txBody>
            <a:bodyPr wrap="square" rtlCol="0">
              <a:spAutoFit/>
            </a:bodyPr>
            <a:lstStyle/>
            <a:p>
              <a:r>
                <a:rPr lang="en-US" sz="2500" dirty="0" smtClean="0"/>
                <a:t>Re -Triangulation </a:t>
              </a:r>
              <a:endParaRPr lang="en-US" sz="2500" dirty="0" smtClean="0"/>
            </a:p>
            <a:p>
              <a:endParaRPr lang="en-US" dirty="0"/>
            </a:p>
          </p:txBody>
        </p:sp>
      </p:grpSp>
      <p:sp>
        <p:nvSpPr>
          <p:cNvPr id="43" name="Down Arrow 42"/>
          <p:cNvSpPr/>
          <p:nvPr/>
        </p:nvSpPr>
        <p:spPr>
          <a:xfrm>
            <a:off x="2514600" y="2133600"/>
            <a:ext cx="304800" cy="762000"/>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Down Arrow 43"/>
          <p:cNvSpPr/>
          <p:nvPr/>
        </p:nvSpPr>
        <p:spPr>
          <a:xfrm>
            <a:off x="2514600" y="3810000"/>
            <a:ext cx="304800" cy="762000"/>
          </a:xfrm>
          <a:prstGeom prst="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20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fade">
                                      <p:cBhvr>
                                        <p:cTn id="12" dur="2000"/>
                                        <p:tgtEl>
                                          <p:spTgt spid="43"/>
                                        </p:tgtEl>
                                      </p:cBhvr>
                                    </p:animEffect>
                                  </p:childTnLst>
                                </p:cTn>
                              </p:par>
                              <p:par>
                                <p:cTn id="13" presetID="10" presetClass="entr" presetSubtype="0" fill="hold" nodeType="withEffect">
                                  <p:stCondLst>
                                    <p:cond delay="0"/>
                                  </p:stCondLst>
                                  <p:childTnLst>
                                    <p:set>
                                      <p:cBhvr>
                                        <p:cTn id="14" dur="1" fill="hold">
                                          <p:stCondLst>
                                            <p:cond delay="0"/>
                                          </p:stCondLst>
                                        </p:cTn>
                                        <p:tgtEl>
                                          <p:spTgt spid="38"/>
                                        </p:tgtEl>
                                        <p:attrNameLst>
                                          <p:attrName>style.visibility</p:attrName>
                                        </p:attrNameLst>
                                      </p:cBhvr>
                                      <p:to>
                                        <p:strVal val="visible"/>
                                      </p:to>
                                    </p:set>
                                    <p:animEffect transition="in" filter="fade">
                                      <p:cBhvr>
                                        <p:cTn id="15" dur="2000"/>
                                        <p:tgtEl>
                                          <p:spTgt spid="3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4"/>
                                        </p:tgtEl>
                                        <p:attrNameLst>
                                          <p:attrName>style.visibility</p:attrName>
                                        </p:attrNameLst>
                                      </p:cBhvr>
                                      <p:to>
                                        <p:strVal val="visible"/>
                                      </p:to>
                                    </p:set>
                                    <p:animEffect transition="in" filter="fade">
                                      <p:cBhvr>
                                        <p:cTn id="20" dur="2000"/>
                                        <p:tgtEl>
                                          <p:spTgt spid="44"/>
                                        </p:tgtEl>
                                      </p:cBhvr>
                                    </p:animEffect>
                                  </p:childTnLst>
                                </p:cTn>
                              </p:par>
                              <p:par>
                                <p:cTn id="21" presetID="10" presetClass="entr" presetSubtype="0" fill="hold" nodeType="withEffect">
                                  <p:stCondLst>
                                    <p:cond delay="0"/>
                                  </p:stCondLst>
                                  <p:childTnLst>
                                    <p:set>
                                      <p:cBhvr>
                                        <p:cTn id="22" dur="1" fill="hold">
                                          <p:stCondLst>
                                            <p:cond delay="0"/>
                                          </p:stCondLst>
                                        </p:cTn>
                                        <p:tgtEl>
                                          <p:spTgt spid="42"/>
                                        </p:tgtEl>
                                        <p:attrNameLst>
                                          <p:attrName>style.visibility</p:attrName>
                                        </p:attrNameLst>
                                      </p:cBhvr>
                                      <p:to>
                                        <p:strVal val="visible"/>
                                      </p:to>
                                    </p:set>
                                    <p:animEffect transition="in" filter="fade">
                                      <p:cBhvr>
                                        <p:cTn id="23"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68362"/>
          </a:xfrm>
        </p:spPr>
        <p:txBody>
          <a:bodyPr>
            <a:normAutofit/>
          </a:bodyPr>
          <a:lstStyle/>
          <a:p>
            <a:r>
              <a:rPr lang="en-US" sz="3200" dirty="0" smtClean="0"/>
              <a:t>Simplification Strategies</a:t>
            </a:r>
            <a:endParaRPr lang="en-US" sz="3200" dirty="0"/>
          </a:p>
        </p:txBody>
      </p:sp>
      <p:cxnSp>
        <p:nvCxnSpPr>
          <p:cNvPr id="5" name="Straight Connector 4"/>
          <p:cNvCxnSpPr/>
          <p:nvPr/>
        </p:nvCxnSpPr>
        <p:spPr>
          <a:xfrm rot="5400000">
            <a:off x="4343400" y="1981200"/>
            <a:ext cx="10668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0800000" flipH="1" flipV="1">
            <a:off x="4876800" y="2514600"/>
            <a:ext cx="19812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a:off x="2895600" y="2514600"/>
            <a:ext cx="19812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6361486" y="3008686"/>
            <a:ext cx="990600" cy="242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2401514" y="3008686"/>
            <a:ext cx="990600" cy="242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894219" y="3516868"/>
            <a:ext cx="2082621" cy="369332"/>
          </a:xfrm>
          <a:prstGeom prst="rect">
            <a:avLst/>
          </a:prstGeom>
          <a:noFill/>
        </p:spPr>
        <p:txBody>
          <a:bodyPr wrap="none" rtlCol="0">
            <a:spAutoFit/>
          </a:bodyPr>
          <a:lstStyle/>
          <a:p>
            <a:r>
              <a:rPr lang="en-US" b="1" dirty="0" smtClean="0"/>
              <a:t>Global Strategies</a:t>
            </a:r>
            <a:endParaRPr lang="en-US" b="1" dirty="0"/>
          </a:p>
        </p:txBody>
      </p:sp>
      <p:sp>
        <p:nvSpPr>
          <p:cNvPr id="19" name="TextBox 18"/>
          <p:cNvSpPr txBox="1"/>
          <p:nvPr/>
        </p:nvSpPr>
        <p:spPr>
          <a:xfrm>
            <a:off x="1981200" y="3505200"/>
            <a:ext cx="1967205" cy="369332"/>
          </a:xfrm>
          <a:prstGeom prst="rect">
            <a:avLst/>
          </a:prstGeom>
          <a:noFill/>
        </p:spPr>
        <p:txBody>
          <a:bodyPr wrap="none" rtlCol="0">
            <a:spAutoFit/>
          </a:bodyPr>
          <a:lstStyle/>
          <a:p>
            <a:r>
              <a:rPr lang="en-US" b="1" dirty="0" smtClean="0"/>
              <a:t>Local Strategies</a:t>
            </a:r>
            <a:endParaRPr lang="en-US" b="1" dirty="0"/>
          </a:p>
        </p:txBody>
      </p:sp>
      <p:grpSp>
        <p:nvGrpSpPr>
          <p:cNvPr id="20" name="Group 19"/>
          <p:cNvGrpSpPr/>
          <p:nvPr/>
        </p:nvGrpSpPr>
        <p:grpSpPr>
          <a:xfrm rot="5400000">
            <a:off x="2324100" y="3467100"/>
            <a:ext cx="1219200" cy="2057399"/>
            <a:chOff x="533400" y="1676400"/>
            <a:chExt cx="2057400" cy="2590800"/>
          </a:xfrm>
        </p:grpSpPr>
        <p:cxnSp>
          <p:nvCxnSpPr>
            <p:cNvPr id="21" name="Straight Connector 20"/>
            <p:cNvCxnSpPr/>
            <p:nvPr/>
          </p:nvCxnSpPr>
          <p:spPr>
            <a:xfrm>
              <a:off x="533400" y="2971800"/>
              <a:ext cx="10668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flipH="1" flipV="1">
              <a:off x="952500" y="2324100"/>
              <a:ext cx="1295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952500" y="3619500"/>
              <a:ext cx="12954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1600200" y="1676400"/>
              <a:ext cx="9906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1600200" y="4265612"/>
              <a:ext cx="9906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pSp>
      <p:sp>
        <p:nvSpPr>
          <p:cNvPr id="26" name="TextBox 25"/>
          <p:cNvSpPr txBox="1"/>
          <p:nvPr/>
        </p:nvSpPr>
        <p:spPr>
          <a:xfrm>
            <a:off x="914400" y="5257800"/>
            <a:ext cx="2185278" cy="369332"/>
          </a:xfrm>
          <a:prstGeom prst="rect">
            <a:avLst/>
          </a:prstGeom>
          <a:noFill/>
        </p:spPr>
        <p:txBody>
          <a:bodyPr wrap="none" rtlCol="0">
            <a:spAutoFit/>
          </a:bodyPr>
          <a:lstStyle/>
          <a:p>
            <a:r>
              <a:rPr lang="en-US" b="1" dirty="0" smtClean="0"/>
              <a:t>Vertex Decimation</a:t>
            </a:r>
            <a:endParaRPr lang="en-US" b="1" dirty="0"/>
          </a:p>
        </p:txBody>
      </p:sp>
      <p:sp>
        <p:nvSpPr>
          <p:cNvPr id="27" name="TextBox 26"/>
          <p:cNvSpPr txBox="1"/>
          <p:nvPr/>
        </p:nvSpPr>
        <p:spPr>
          <a:xfrm>
            <a:off x="2971800" y="5257800"/>
            <a:ext cx="2121093" cy="369332"/>
          </a:xfrm>
          <a:prstGeom prst="rect">
            <a:avLst/>
          </a:prstGeom>
          <a:noFill/>
        </p:spPr>
        <p:txBody>
          <a:bodyPr wrap="none" rtlCol="0">
            <a:spAutoFit/>
          </a:bodyPr>
          <a:lstStyle/>
          <a:p>
            <a:r>
              <a:rPr lang="en-US" b="1" dirty="0" smtClean="0"/>
              <a:t>Edge-Contraction</a:t>
            </a:r>
            <a:endParaRPr lang="en-US" b="1" dirty="0"/>
          </a:p>
        </p:txBody>
      </p:sp>
      <p:cxnSp>
        <p:nvCxnSpPr>
          <p:cNvPr id="29" name="Straight Arrow Connector 28"/>
          <p:cNvCxnSpPr>
            <a:stCxn id="18" idx="2"/>
            <a:endCxn id="34" idx="0"/>
          </p:cNvCxnSpPr>
          <p:nvPr/>
        </p:nvCxnSpPr>
        <p:spPr>
          <a:xfrm rot="16200000" flipH="1">
            <a:off x="6294225" y="4527504"/>
            <a:ext cx="1295400" cy="1279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5906978" y="5181600"/>
            <a:ext cx="2082686" cy="369332"/>
          </a:xfrm>
          <a:prstGeom prst="rect">
            <a:avLst/>
          </a:prstGeom>
          <a:noFill/>
        </p:spPr>
        <p:txBody>
          <a:bodyPr wrap="none" rtlCol="0">
            <a:spAutoFit/>
          </a:bodyPr>
          <a:lstStyle/>
          <a:p>
            <a:r>
              <a:rPr lang="en-US" b="1" dirty="0" smtClean="0"/>
              <a:t>Vertex Clustering</a:t>
            </a:r>
            <a:endParaRPr 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grpId="1" nodeType="clickEffect">
                                  <p:stCondLst>
                                    <p:cond delay="0"/>
                                  </p:stCondLst>
                                  <p:childTnLst>
                                    <p:set>
                                      <p:cBhvr rctx="PPT">
                                        <p:cTn id="6" dur="indefinite"/>
                                        <p:tgtEl>
                                          <p:spTgt spid="18"/>
                                        </p:tgtEl>
                                        <p:attrNameLst>
                                          <p:attrName>style.opacity</p:attrName>
                                        </p:attrNameLst>
                                      </p:cBhvr>
                                      <p:to>
                                        <p:strVal val="0.25"/>
                                      </p:to>
                                    </p:set>
                                    <p:animEffect filter="image" prLst="opacity: 0.25">
                                      <p:cBhvr rctx="IE">
                                        <p:cTn id="7" dur="indefinite"/>
                                        <p:tgtEl>
                                          <p:spTgt spid="18"/>
                                        </p:tgtEl>
                                      </p:cBhvr>
                                    </p:animEffect>
                                  </p:childTnLst>
                                </p:cTn>
                              </p:par>
                              <p:par>
                                <p:cTn id="8" presetID="9" presetClass="emph" presetSubtype="0" nodeType="withEffect">
                                  <p:stCondLst>
                                    <p:cond delay="0"/>
                                  </p:stCondLst>
                                  <p:childTnLst>
                                    <p:set>
                                      <p:cBhvr rctx="PPT">
                                        <p:cTn id="9" dur="indefinite"/>
                                        <p:tgtEl>
                                          <p:spTgt spid="29"/>
                                        </p:tgtEl>
                                        <p:attrNameLst>
                                          <p:attrName>style.opacity</p:attrName>
                                        </p:attrNameLst>
                                      </p:cBhvr>
                                      <p:to>
                                        <p:strVal val="0.25"/>
                                      </p:to>
                                    </p:set>
                                    <p:animEffect filter="image" prLst="opacity: 0.25">
                                      <p:cBhvr rctx="IE">
                                        <p:cTn id="10" dur="indefinite"/>
                                        <p:tgtEl>
                                          <p:spTgt spid="29"/>
                                        </p:tgtEl>
                                      </p:cBhvr>
                                    </p:animEffect>
                                  </p:childTnLst>
                                </p:cTn>
                              </p:par>
                              <p:par>
                                <p:cTn id="11" presetID="9" presetClass="emph" presetSubtype="0" grpId="1" nodeType="withEffect">
                                  <p:stCondLst>
                                    <p:cond delay="0"/>
                                  </p:stCondLst>
                                  <p:childTnLst>
                                    <p:set>
                                      <p:cBhvr rctx="PPT">
                                        <p:cTn id="12" dur="indefinite"/>
                                        <p:tgtEl>
                                          <p:spTgt spid="34"/>
                                        </p:tgtEl>
                                        <p:attrNameLst>
                                          <p:attrName>style.opacity</p:attrName>
                                        </p:attrNameLst>
                                      </p:cBhvr>
                                      <p:to>
                                        <p:strVal val="0.25"/>
                                      </p:to>
                                    </p:set>
                                    <p:animEffect filter="image" prLst="opacity: 0.25">
                                      <p:cBhvr rctx="IE">
                                        <p:cTn id="13" dur="indefinite"/>
                                        <p:tgtEl>
                                          <p:spTgt spid="34"/>
                                        </p:tgtEl>
                                      </p:cBhvr>
                                    </p:animEffect>
                                  </p:childTnLst>
                                </p:cTn>
                              </p:par>
                              <p:par>
                                <p:cTn id="14" presetID="9" presetClass="emph" presetSubtype="0" nodeType="withEffect">
                                  <p:stCondLst>
                                    <p:cond delay="0"/>
                                  </p:stCondLst>
                                  <p:childTnLst>
                                    <p:set>
                                      <p:cBhvr rctx="PPT">
                                        <p:cTn id="15" dur="indefinite"/>
                                        <p:tgtEl>
                                          <p:spTgt spid="9"/>
                                        </p:tgtEl>
                                        <p:attrNameLst>
                                          <p:attrName>style.opacity</p:attrName>
                                        </p:attrNameLst>
                                      </p:cBhvr>
                                      <p:to>
                                        <p:strVal val="0.25"/>
                                      </p:to>
                                    </p:set>
                                    <p:animEffect filter="image" prLst="opacity: 0.25">
                                      <p:cBhvr rctx="IE">
                                        <p:cTn id="16" dur="indefinite"/>
                                        <p:tgtEl>
                                          <p:spTgt spid="9"/>
                                        </p:tgtEl>
                                      </p:cBhvr>
                                    </p:animEffect>
                                  </p:childTnLst>
                                </p:cTn>
                              </p:par>
                              <p:par>
                                <p:cTn id="17" presetID="9" presetClass="emph" presetSubtype="0" nodeType="withEffect">
                                  <p:stCondLst>
                                    <p:cond delay="0"/>
                                  </p:stCondLst>
                                  <p:childTnLst>
                                    <p:set>
                                      <p:cBhvr rctx="PPT">
                                        <p:cTn id="18" dur="indefinite"/>
                                        <p:tgtEl>
                                          <p:spTgt spid="14"/>
                                        </p:tgtEl>
                                        <p:attrNameLst>
                                          <p:attrName>style.opacity</p:attrName>
                                        </p:attrNameLst>
                                      </p:cBhvr>
                                      <p:to>
                                        <p:strVal val="0.25"/>
                                      </p:to>
                                    </p:set>
                                    <p:animEffect filter="image" prLst="opacity: 0.25">
                                      <p:cBhvr rctx="IE">
                                        <p:cTn id="19" dur="indefinite"/>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1"/>
      <p:bldP spid="34" grpId="1"/>
    </p:bldLst>
  </p:timing>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O(n^2)$&#10;&#10;&#10;\end{document}"/>
  <p:tag name="IGUANATEXSIZE" val="25"/>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IMATION ALGORITHMS">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DECIMATION ALGORITHMS</Template>
  <TotalTime>4875</TotalTime>
  <Words>1079</Words>
  <Application>Microsoft Office PowerPoint</Application>
  <PresentationFormat>On-screen Show (4:3)</PresentationFormat>
  <Paragraphs>180</Paragraphs>
  <Slides>21</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DECIMATION ALGORITHMS</vt:lpstr>
      <vt:lpstr>Equation</vt:lpstr>
      <vt:lpstr>Critique by Dr. Onufriev</vt:lpstr>
      <vt:lpstr>Critique (cont……)</vt:lpstr>
      <vt:lpstr>DECIMATION ALGORITHMS</vt:lpstr>
      <vt:lpstr>A bit of History…..why the trouble ?</vt:lpstr>
      <vt:lpstr>What is Decimation ?</vt:lpstr>
      <vt:lpstr>Formal Definition of a Mesh</vt:lpstr>
      <vt:lpstr>Basic Requirements For A Good Decimation</vt:lpstr>
      <vt:lpstr>Basic idea of Decimation algorithm</vt:lpstr>
      <vt:lpstr>Simplification Strategies</vt:lpstr>
      <vt:lpstr>Vertex Decimation (Schroeder’s algorithm)</vt:lpstr>
      <vt:lpstr>Classification of Vertices</vt:lpstr>
      <vt:lpstr>Evaluating decimation Criterion</vt:lpstr>
      <vt:lpstr>Evaluating decimation Criterion</vt:lpstr>
      <vt:lpstr>Triangulation</vt:lpstr>
      <vt:lpstr>Recursive Loop Splitting </vt:lpstr>
      <vt:lpstr>Recursive Loop Splitting </vt:lpstr>
      <vt:lpstr>Edge Contraction</vt:lpstr>
      <vt:lpstr>How do we place the new vertex {h} ?</vt:lpstr>
      <vt:lpstr>Error Function (Heckbert, Garland) -Little bit of background </vt:lpstr>
      <vt:lpstr> Error Function (Heckbert, Garland) </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DECIMATION ALGORITHMS</dc:title>
  <dc:creator>TRIDIB</dc:creator>
  <cp:lastModifiedBy>TRIDIB</cp:lastModifiedBy>
  <cp:revision>239</cp:revision>
  <dcterms:created xsi:type="dcterms:W3CDTF">2010-04-04T10:40:16Z</dcterms:created>
  <dcterms:modified xsi:type="dcterms:W3CDTF">2010-05-05T22:38:34Z</dcterms:modified>
</cp:coreProperties>
</file>