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8" r:id="rId3"/>
    <p:sldId id="257" r:id="rId4"/>
    <p:sldId id="283" r:id="rId5"/>
    <p:sldId id="266" r:id="rId6"/>
    <p:sldId id="284" r:id="rId7"/>
    <p:sldId id="285" r:id="rId8"/>
    <p:sldId id="286" r:id="rId9"/>
    <p:sldId id="287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62" r:id="rId27"/>
    <p:sldId id="263" r:id="rId28"/>
    <p:sldId id="264" r:id="rId29"/>
    <p:sldId id="265" r:id="rId30"/>
    <p:sldId id="258" r:id="rId31"/>
    <p:sldId id="259" r:id="rId32"/>
    <p:sldId id="260" r:id="rId33"/>
    <p:sldId id="261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9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3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8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4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6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7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3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6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8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0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819F-4052-9047-824E-94BDCF9BB301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03962-F606-5342-A42A-63902835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7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nu.org/copyleft/gpl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etlib.org/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ams.nist.gov/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2248"/>
            <a:ext cx="7772400" cy="1470025"/>
          </a:xfrm>
        </p:spPr>
        <p:txBody>
          <a:bodyPr/>
          <a:lstStyle/>
          <a:p>
            <a:r>
              <a:rPr lang="en-US" dirty="0" smtClean="0"/>
              <a:t>Intro into “real world” numerical libraries/packages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2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Compile and Link for C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Three header files</a:t>
            </a:r>
          </a:p>
          <a:p>
            <a:pPr lvl="1" eaLnBrk="1" hangingPunct="1">
              <a:defRPr/>
            </a:pPr>
            <a:r>
              <a:rPr lang="en-US" smtClean="0"/>
              <a:t>complex.h</a:t>
            </a:r>
          </a:p>
          <a:p>
            <a:pPr lvl="1" eaLnBrk="1" hangingPunct="1">
              <a:defRPr/>
            </a:pPr>
            <a:r>
              <a:rPr lang="en-US" smtClean="0"/>
              <a:t>nr.h</a:t>
            </a:r>
          </a:p>
          <a:p>
            <a:pPr lvl="1" eaLnBrk="1" hangingPunct="1">
              <a:defRPr/>
            </a:pPr>
            <a:r>
              <a:rPr lang="en-US" smtClean="0"/>
              <a:t>nrutil.h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One library</a:t>
            </a:r>
          </a:p>
          <a:p>
            <a:pPr lvl="1" eaLnBrk="1" hangingPunct="1">
              <a:defRPr/>
            </a:pPr>
            <a:r>
              <a:rPr lang="en-US" smtClean="0"/>
              <a:t>librecipes_c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gcc example.o –lm –lrecipes_c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Introduction to GSL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What is GSL?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The GNU Scientific Library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GSL is a numerical library for C and C++ programmers.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GSL is free software distributed under the terms of the </a:t>
            </a:r>
            <a:r>
              <a:rPr lang="en-US" smtClean="0">
                <a:cs typeface="+mn-cs"/>
                <a:hlinkClick r:id="rId2"/>
              </a:rPr>
              <a:t>GNU General Public License</a:t>
            </a:r>
            <a:r>
              <a:rPr lang="en-US" smtClean="0">
                <a:cs typeface="+mn-cs"/>
              </a:rPr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Functionality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GSL provides a well-defined C language Applications Programming Interface (API) for common numerical functions, such as: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Random Numbers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Least-Squares Fitting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Fast Fourier Transforms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Root-Finding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Minimization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GSL is thread-safe.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Compiling and Linking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The library header files are installed in their own `gsl' directory. You should write include statements with a `gsl/' directory prefix like:</a:t>
            </a:r>
          </a:p>
          <a:p>
            <a:pPr eaLnBrk="1" hangingPunct="1">
              <a:buFontTx/>
              <a:buNone/>
              <a:defRPr/>
            </a:pPr>
            <a:r>
              <a:rPr lang="en-US" smtClean="0">
                <a:cs typeface="+mn-cs"/>
              </a:rPr>
              <a:t>		#include &lt;gsl/gsl_math.h&gt; 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Compile: gcc -c example.c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Link: gcc example.o -lgsl -lgslcblas -lm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One dimensional Root-Finding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The header file `gsl_roots.h' contains prototypes for the root finding functions and related declarations.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cs typeface="+mn-cs"/>
              </a:rPr>
              <a:t>The library provides low level components for a variety of iterative solvers and convergence tests. These can be combined by the user to achieve the desired solution, with full access to the intermediate steps of the iteration.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Root Finding Algorithms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Two classes</a:t>
            </a:r>
          </a:p>
          <a:p>
            <a:pPr lvl="1" eaLnBrk="1" hangingPunct="1">
              <a:defRPr/>
            </a:pPr>
            <a:r>
              <a:rPr lang="en-US" smtClean="0"/>
              <a:t>root bracketing</a:t>
            </a:r>
          </a:p>
          <a:p>
            <a:pPr lvl="2" eaLnBrk="1" hangingPunct="1">
              <a:defRPr/>
            </a:pPr>
            <a:r>
              <a:rPr lang="en-US" smtClean="0"/>
              <a:t>begin with a bounded region known to contain a root</a:t>
            </a:r>
          </a:p>
          <a:p>
            <a:pPr lvl="2" eaLnBrk="1" hangingPunct="1">
              <a:defRPr/>
            </a:pPr>
            <a:r>
              <a:rPr lang="en-US" smtClean="0"/>
              <a:t>uses only function evaluations (not derivatives). </a:t>
            </a:r>
          </a:p>
          <a:p>
            <a:pPr lvl="1" eaLnBrk="1" hangingPunct="1">
              <a:defRPr/>
            </a:pPr>
            <a:r>
              <a:rPr lang="en-US" smtClean="0"/>
              <a:t>root polishing</a:t>
            </a:r>
          </a:p>
          <a:p>
            <a:pPr lvl="2" eaLnBrk="1" hangingPunct="1">
              <a:defRPr/>
            </a:pPr>
            <a:r>
              <a:rPr lang="en-US" smtClean="0"/>
              <a:t>improve an initial guess to the root</a:t>
            </a:r>
          </a:p>
          <a:p>
            <a:pPr lvl="2" eaLnBrk="1" hangingPunct="1">
              <a:defRPr/>
            </a:pPr>
            <a:r>
              <a:rPr lang="en-US" smtClean="0"/>
              <a:t>require both the function and its derivative to be supplied by the user 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Framework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The user provides a high-level driver for the algorithms.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The library provides the individual functions necessary for each of the steps.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There are three main phases of the iteration. The steps are,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initialize solver state, </a:t>
            </a:r>
            <a:r>
              <a:rPr lang="en-US" sz="2400" i="1" smtClean="0"/>
              <a:t>s</a:t>
            </a:r>
            <a:r>
              <a:rPr lang="en-US" sz="2400" smtClean="0"/>
              <a:t>, for algorithm </a:t>
            </a:r>
            <a:r>
              <a:rPr lang="en-US" sz="2400" i="1" smtClean="0"/>
              <a:t>T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update </a:t>
            </a:r>
            <a:r>
              <a:rPr lang="en-US" sz="2400" i="1" smtClean="0"/>
              <a:t>s</a:t>
            </a:r>
            <a:r>
              <a:rPr lang="en-US" sz="2400" smtClean="0"/>
              <a:t> using the iteration </a:t>
            </a:r>
            <a:r>
              <a:rPr lang="en-US" sz="2400" i="1" smtClean="0"/>
              <a:t>T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test </a:t>
            </a:r>
            <a:r>
              <a:rPr lang="en-US" sz="2400" i="1" smtClean="0"/>
              <a:t>s</a:t>
            </a:r>
            <a:r>
              <a:rPr lang="en-US" sz="2400" smtClean="0"/>
              <a:t> for convergence, and repeat iteration if necessary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The state for solver is held in a gsl_root_fsolver /gsl_root_fdfsolver struct.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Initializing the Solver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gsl_root_fsolver * </a:t>
            </a:r>
            <a:r>
              <a:rPr lang="en-US" b="1" smtClean="0">
                <a:cs typeface="+mn-cs"/>
              </a:rPr>
              <a:t>gsl_root_fsolver_alloc</a:t>
            </a:r>
            <a:r>
              <a:rPr lang="en-US" smtClean="0">
                <a:cs typeface="+mn-cs"/>
              </a:rPr>
              <a:t> </a:t>
            </a:r>
            <a:r>
              <a:rPr lang="en-US" i="1" smtClean="0">
                <a:cs typeface="+mn-cs"/>
              </a:rPr>
              <a:t>(const gsl_root_fsolver_type * T)</a:t>
            </a: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int </a:t>
            </a:r>
            <a:r>
              <a:rPr lang="en-US" b="1" smtClean="0">
                <a:cs typeface="+mn-cs"/>
              </a:rPr>
              <a:t>gsl_root_fsolver_set</a:t>
            </a:r>
            <a:r>
              <a:rPr lang="en-US" smtClean="0">
                <a:cs typeface="+mn-cs"/>
              </a:rPr>
              <a:t> </a:t>
            </a:r>
            <a:r>
              <a:rPr lang="en-US" i="1" smtClean="0">
                <a:cs typeface="+mn-cs"/>
              </a:rPr>
              <a:t>(gsl_root_fsolver * s, gsl_function * f, double x_lower, double x_upper)</a:t>
            </a: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void </a:t>
            </a:r>
            <a:r>
              <a:rPr lang="en-US" b="1" smtClean="0">
                <a:cs typeface="+mn-cs"/>
              </a:rPr>
              <a:t>gsl_root_fsolver_free</a:t>
            </a:r>
            <a:r>
              <a:rPr lang="en-US" smtClean="0">
                <a:cs typeface="+mn-cs"/>
              </a:rPr>
              <a:t> </a:t>
            </a:r>
            <a:r>
              <a:rPr lang="en-US" i="1" smtClean="0">
                <a:cs typeface="+mn-cs"/>
              </a:rPr>
              <a:t>(gsl_root_fsolver * s)</a:t>
            </a:r>
            <a:r>
              <a:rPr lang="en-US" smtClean="0">
                <a:cs typeface="+mn-cs"/>
              </a:rPr>
              <a:t> 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Providing the function to solve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cs typeface="+mn-cs"/>
              </a:rPr>
              <a:t>Data Type:</a:t>
            </a:r>
            <a:r>
              <a:rPr lang="en-US" smtClean="0">
                <a:cs typeface="+mn-cs"/>
              </a:rPr>
              <a:t> </a:t>
            </a:r>
            <a:r>
              <a:rPr lang="en-US" b="1" smtClean="0">
                <a:cs typeface="+mn-cs"/>
              </a:rPr>
              <a:t>gsl_function</a:t>
            </a:r>
            <a:r>
              <a:rPr lang="en-US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This data type defines a general function with parameters. </a:t>
            </a:r>
          </a:p>
          <a:p>
            <a:pPr lvl="1" eaLnBrk="1" hangingPunct="1">
              <a:defRPr/>
            </a:pPr>
            <a:r>
              <a:rPr lang="en-US" smtClean="0"/>
              <a:t>double (* function) (double </a:t>
            </a:r>
            <a:r>
              <a:rPr lang="en-US" i="1" smtClean="0"/>
              <a:t>x</a:t>
            </a:r>
            <a:r>
              <a:rPr lang="en-US" smtClean="0"/>
              <a:t>, void * </a:t>
            </a:r>
            <a:r>
              <a:rPr lang="en-US" i="1" smtClean="0"/>
              <a:t>params</a:t>
            </a:r>
            <a:r>
              <a:rPr lang="en-US" smtClean="0"/>
              <a:t>) </a:t>
            </a:r>
          </a:p>
          <a:p>
            <a:pPr lvl="2" eaLnBrk="1" hangingPunct="1">
              <a:defRPr/>
            </a:pPr>
            <a:r>
              <a:rPr lang="en-US" smtClean="0"/>
              <a:t>this function should return the value f(x,params) for argument </a:t>
            </a:r>
            <a:r>
              <a:rPr lang="en-US" i="1" smtClean="0"/>
              <a:t>x</a:t>
            </a:r>
            <a:r>
              <a:rPr lang="en-US" smtClean="0"/>
              <a:t> and parameters </a:t>
            </a:r>
            <a:r>
              <a:rPr lang="en-US" i="1" smtClean="0"/>
              <a:t>params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void * params </a:t>
            </a:r>
          </a:p>
          <a:p>
            <a:pPr lvl="2" eaLnBrk="1" hangingPunct="1">
              <a:defRPr/>
            </a:pPr>
            <a:r>
              <a:rPr lang="en-US" smtClean="0"/>
              <a:t>a pointer to the parameters of the function 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realistic scenario: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solving </a:t>
            </a:r>
            <a:r>
              <a:rPr lang="en-US" dirty="0" err="1" smtClean="0">
                <a:latin typeface="Symbol" charset="2"/>
                <a:cs typeface="Symbol" charset="2"/>
              </a:rPr>
              <a:t>Df</a:t>
            </a:r>
            <a:r>
              <a:rPr lang="en-US" dirty="0" smtClean="0">
                <a:latin typeface="Symbol" charset="2"/>
                <a:cs typeface="Symbol" charset="2"/>
              </a:rPr>
              <a:t> = -4pr</a:t>
            </a:r>
            <a:r>
              <a:rPr lang="en-US" dirty="0" smtClean="0"/>
              <a:t> </a:t>
            </a:r>
            <a:endParaRPr lang="en-US" dirty="0" smtClean="0">
              <a:latin typeface="Symbol" charset="2"/>
              <a:cs typeface="Symbol" charset="2"/>
            </a:endParaRPr>
          </a:p>
          <a:p>
            <a:r>
              <a:rPr lang="en-US" dirty="0" smtClean="0">
                <a:latin typeface="+mj-lt"/>
                <a:cs typeface="Symbol" charset="2"/>
              </a:rPr>
              <a:t>Using an iterative method (e.g. SOR). Leads to matrix equations A</a:t>
            </a:r>
            <a:r>
              <a:rPr lang="en-US" baseline="-25000" dirty="0" smtClean="0">
                <a:latin typeface="+mj-lt"/>
                <a:cs typeface="Symbol" charset="2"/>
              </a:rPr>
              <a:t>n</a:t>
            </a:r>
            <a:r>
              <a:rPr lang="en-US" dirty="0" smtClean="0">
                <a:latin typeface="+mj-lt"/>
                <a:cs typeface="Symbol" charset="2"/>
              </a:rPr>
              <a:t> x = b</a:t>
            </a:r>
            <a:r>
              <a:rPr lang="en-US" baseline="-25000" dirty="0" smtClean="0">
                <a:latin typeface="+mj-lt"/>
                <a:cs typeface="Symbol" charset="2"/>
              </a:rPr>
              <a:t>n</a:t>
            </a:r>
            <a:r>
              <a:rPr lang="en-US" dirty="0" smtClean="0">
                <a:latin typeface="+mj-lt"/>
                <a:cs typeface="Symbol" charset="2"/>
              </a:rPr>
              <a:t>. Iterate. Need to solve lots of them.</a:t>
            </a:r>
            <a:endParaRPr lang="en-US" dirty="0">
              <a:latin typeface="+mj-lt"/>
              <a:cs typeface="Symbol" charset="2"/>
            </a:endParaRPr>
          </a:p>
          <a:p>
            <a:r>
              <a:rPr lang="en-US" dirty="0" smtClean="0">
                <a:latin typeface="+mj-lt"/>
                <a:cs typeface="Symbol" charset="2"/>
              </a:rPr>
              <a:t>No need to write all of the code. Use well-developed code for the </a:t>
            </a:r>
            <a:r>
              <a:rPr lang="en-US" dirty="0">
                <a:cs typeface="Symbol" charset="2"/>
              </a:rPr>
              <a:t>A</a:t>
            </a:r>
            <a:r>
              <a:rPr lang="en-US" baseline="-25000" dirty="0">
                <a:cs typeface="Symbol" charset="2"/>
              </a:rPr>
              <a:t>n</a:t>
            </a:r>
            <a:r>
              <a:rPr lang="en-US" dirty="0">
                <a:cs typeface="Symbol" charset="2"/>
              </a:rPr>
              <a:t> x = </a:t>
            </a:r>
            <a:r>
              <a:rPr lang="en-US" dirty="0" err="1" smtClean="0">
                <a:cs typeface="Symbol" charset="2"/>
              </a:rPr>
              <a:t>b</a:t>
            </a:r>
            <a:r>
              <a:rPr lang="en-US" baseline="-25000" dirty="0" err="1" smtClean="0">
                <a:cs typeface="Symbol" charset="2"/>
              </a:rPr>
              <a:t>n</a:t>
            </a:r>
            <a:r>
              <a:rPr lang="en-US" baseline="-25000" dirty="0" smtClean="0"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part. </a:t>
            </a:r>
          </a:p>
          <a:p>
            <a:r>
              <a:rPr lang="en-US" dirty="0" smtClean="0">
                <a:latin typeface="+mj-lt"/>
                <a:cs typeface="Symbol" charset="2"/>
              </a:rPr>
              <a:t>Use your own for the rest.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0464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Iteration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int </a:t>
            </a:r>
            <a:r>
              <a:rPr lang="en-US" b="1" smtClean="0">
                <a:cs typeface="+mn-cs"/>
              </a:rPr>
              <a:t>gsl_root_fsolver_iterate</a:t>
            </a:r>
            <a:r>
              <a:rPr lang="en-US" smtClean="0">
                <a:cs typeface="+mn-cs"/>
              </a:rPr>
              <a:t> </a:t>
            </a:r>
            <a:r>
              <a:rPr lang="en-US" i="1" smtClean="0">
                <a:cs typeface="+mn-cs"/>
              </a:rPr>
              <a:t>(gsl_root_fsolver * s)</a:t>
            </a:r>
            <a:r>
              <a:rPr lang="en-US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perform a single iteration of the solver </a:t>
            </a:r>
            <a:r>
              <a:rPr lang="en-US" i="1" smtClean="0"/>
              <a:t>s</a:t>
            </a:r>
            <a:r>
              <a:rPr lang="en-US" smtClean="0"/>
              <a:t> to update its state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double </a:t>
            </a:r>
            <a:r>
              <a:rPr lang="en-US" b="1" smtClean="0">
                <a:cs typeface="+mn-cs"/>
              </a:rPr>
              <a:t>gsl_root_fsolver_root</a:t>
            </a:r>
            <a:r>
              <a:rPr lang="en-US" smtClean="0">
                <a:cs typeface="+mn-cs"/>
              </a:rPr>
              <a:t> </a:t>
            </a:r>
            <a:r>
              <a:rPr lang="en-US" i="1" smtClean="0">
                <a:cs typeface="+mn-cs"/>
              </a:rPr>
              <a:t>(const gsl_root_fsolver * s)</a:t>
            </a:r>
            <a:r>
              <a:rPr lang="en-US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The solver maintains a current best estimate of the root at all times.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Search Stopping Parameters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A root finding procedure should stop when one of the following conditions is true: </a:t>
            </a:r>
          </a:p>
          <a:p>
            <a:pPr lvl="1" eaLnBrk="1" hangingPunct="1">
              <a:defRPr/>
            </a:pPr>
            <a:r>
              <a:rPr lang="en-US" smtClean="0"/>
              <a:t>A root has been found to within the user-specified precision. </a:t>
            </a:r>
          </a:p>
          <a:p>
            <a:pPr lvl="1" eaLnBrk="1" hangingPunct="1">
              <a:defRPr/>
            </a:pPr>
            <a:r>
              <a:rPr lang="en-US" smtClean="0"/>
              <a:t>A user-specified maximum number of iterations has been reached. </a:t>
            </a:r>
          </a:p>
          <a:p>
            <a:pPr lvl="1" eaLnBrk="1" hangingPunct="1">
              <a:defRPr/>
            </a:pPr>
            <a:r>
              <a:rPr lang="en-US" smtClean="0"/>
              <a:t>An error has occurred.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Precision Test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cs typeface="+mn-cs"/>
              </a:rPr>
              <a:t>int </a:t>
            </a:r>
            <a:r>
              <a:rPr lang="en-US" sz="2800" b="1" smtClean="0">
                <a:cs typeface="+mn-cs"/>
              </a:rPr>
              <a:t>gsl_root_test_interval</a:t>
            </a:r>
            <a:r>
              <a:rPr lang="en-US" sz="2800" smtClean="0">
                <a:cs typeface="+mn-cs"/>
              </a:rPr>
              <a:t> </a:t>
            </a:r>
            <a:r>
              <a:rPr lang="en-US" sz="2800" i="1" smtClean="0">
                <a:cs typeface="+mn-cs"/>
              </a:rPr>
              <a:t>(double x_lower, double x_upper, double epsabs, double epsrel)</a:t>
            </a:r>
          </a:p>
          <a:p>
            <a:pPr lvl="1" eaLnBrk="1" hangingPunct="1">
              <a:defRPr/>
            </a:pPr>
            <a:r>
              <a:rPr lang="en-US" sz="2400" i="1" smtClean="0"/>
              <a:t>|a - b| &lt; epsabs + epsrel min(|a|,|b|)</a:t>
            </a:r>
            <a:r>
              <a:rPr lang="en-US" sz="2400" smtClean="0"/>
              <a:t> </a:t>
            </a:r>
            <a:endParaRPr lang="en-US" sz="2400" i="1" smtClean="0"/>
          </a:p>
          <a:p>
            <a:pPr eaLnBrk="1" hangingPunct="1">
              <a:defRPr/>
            </a:pPr>
            <a:r>
              <a:rPr lang="en-US" sz="2800" i="1" smtClean="0">
                <a:cs typeface="+mn-cs"/>
              </a:rPr>
              <a:t>int </a:t>
            </a:r>
            <a:r>
              <a:rPr lang="en-US" sz="2800" b="1" i="1" smtClean="0">
                <a:cs typeface="+mn-cs"/>
              </a:rPr>
              <a:t>gsl_root_test_delta</a:t>
            </a:r>
            <a:r>
              <a:rPr lang="en-US" sz="2800" i="1" smtClean="0">
                <a:cs typeface="+mn-cs"/>
              </a:rPr>
              <a:t> (double x1, double x0, double epsrel, double epsabs)</a:t>
            </a:r>
          </a:p>
          <a:p>
            <a:pPr lvl="1" eaLnBrk="1" hangingPunct="1">
              <a:defRPr/>
            </a:pPr>
            <a:r>
              <a:rPr lang="en-US" sz="2400" smtClean="0"/>
              <a:t>|x1 - x0| &lt; epsabs + epsrel |x1| </a:t>
            </a:r>
          </a:p>
          <a:p>
            <a:pPr eaLnBrk="1" hangingPunct="1">
              <a:defRPr/>
            </a:pPr>
            <a:r>
              <a:rPr lang="en-US" sz="2800" smtClean="0">
                <a:cs typeface="+mn-cs"/>
              </a:rPr>
              <a:t>int </a:t>
            </a:r>
            <a:r>
              <a:rPr lang="en-US" sz="2800" b="1" smtClean="0">
                <a:cs typeface="+mn-cs"/>
              </a:rPr>
              <a:t>gsl_root_test_residual</a:t>
            </a:r>
            <a:r>
              <a:rPr lang="en-US" sz="2800" smtClean="0">
                <a:cs typeface="+mn-cs"/>
              </a:rPr>
              <a:t> </a:t>
            </a:r>
            <a:r>
              <a:rPr lang="en-US" sz="2800" i="1" smtClean="0">
                <a:cs typeface="+mn-cs"/>
              </a:rPr>
              <a:t>(double f, double epsabs)</a:t>
            </a:r>
            <a:r>
              <a:rPr lang="en-US" sz="2800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z="2400" smtClean="0"/>
              <a:t>|f| &lt; epsabs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Root Bracketing Algorithms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bisection algorithm - </a:t>
            </a:r>
            <a:r>
              <a:rPr lang="en-US" b="1" smtClean="0">
                <a:cs typeface="+mn-cs"/>
              </a:rPr>
              <a:t>gsl_root_fsolver_bisection 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false position algorithm - </a:t>
            </a:r>
            <a:r>
              <a:rPr lang="en-US" b="1" smtClean="0">
                <a:cs typeface="+mn-cs"/>
              </a:rPr>
              <a:t>gsl_root_fsolver_falsepos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Brent-Dekker method - </a:t>
            </a:r>
            <a:r>
              <a:rPr lang="en-US" b="1" smtClean="0">
                <a:cs typeface="+mn-cs"/>
              </a:rPr>
              <a:t>gsl_root_fsolver_brent</a:t>
            </a:r>
            <a:r>
              <a:rPr lang="en-US" smtClean="0"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>
                <a:cs typeface="+mj-cs"/>
              </a:rPr>
              <a:t>Root Finding Algorithms using Derivatives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Newton's Method - </a:t>
            </a:r>
            <a:r>
              <a:rPr lang="en-US" b="1" smtClean="0">
                <a:cs typeface="+mn-cs"/>
              </a:rPr>
              <a:t>gsl_root_fdfsolver_newton</a:t>
            </a: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secant method (a simplified version of Newton's method which does not require the computation of the derivative on every step) - </a:t>
            </a:r>
            <a:r>
              <a:rPr lang="en-US" b="1" smtClean="0">
                <a:cs typeface="+mn-cs"/>
              </a:rPr>
              <a:t>gsl_root_fdfsolver_secant</a:t>
            </a:r>
            <a:r>
              <a:rPr lang="en-US" smtClean="0">
                <a:cs typeface="+mn-cs"/>
              </a:rPr>
              <a:t> 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Steffenson Method - </a:t>
            </a:r>
            <a:r>
              <a:rPr lang="en-US" b="1" smtClean="0">
                <a:cs typeface="+mn-cs"/>
              </a:rPr>
              <a:t>gsl_root_fdfsolver_steffenson</a:t>
            </a:r>
            <a:r>
              <a:rPr lang="en-US" smtClean="0"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Resource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Read GNU Scientific Library Reference Manual at http://sources.redhat.com/gsl/ref/gsl-ref_toc.html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Netlib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Netlib Repository at UTK and ORNL</a:t>
            </a:r>
          </a:p>
          <a:p>
            <a:pPr eaLnBrk="1" hangingPunct="1">
              <a:defRPr/>
            </a:pPr>
            <a:r>
              <a:rPr lang="en-US" smtClean="0">
                <a:cs typeface="+mn-cs"/>
                <a:hlinkClick r:id="rId2"/>
              </a:rPr>
              <a:t>http://www.netlib.org/</a:t>
            </a: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A repository contains freely available software, documents, and databases of interest to the numerical, scientific computing, and other communities.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Search Netlib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Do a field search by using the syntax :</a:t>
            </a:r>
          </a:p>
          <a:p>
            <a:pPr lvl="1" eaLnBrk="1" hangingPunct="1">
              <a:defRPr/>
            </a:pPr>
            <a:r>
              <a:rPr lang="en-US" smtClean="0"/>
              <a:t>fieldname=whatever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Use the GAMS class hierarchy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Field Names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file (global) -- any portion of the pathname for a regular file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lib (global) -- any portion of the pathname for a directory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for (global) -- problem solved or description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gams -- GAMS class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prec -- Fortran precision (single, double, complex, or doublecomplex)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title (global)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alg -- algorithm or method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by (global) -- author (name &lt;email&gt;)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keywords (global) -- terms as would be drawn from a subject thesaurus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lang -- programming language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Search Examples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To seach for single precision routines in the lapack directory that do Schur factorization: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file=lapack and file=single and Schur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since the lapack single precision routines are in the lapack/single directory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To search for curve fitting or gams class E1 and its subclasses: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(curve and fitting) or gams=e1*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To do a literal search for 'cosine transform':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'cosine transform'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Introduction to Numerical Recipes, GSL, GAMS, </a:t>
            </a:r>
            <a:r>
              <a:rPr lang="en-US" dirty="0" err="1" smtClean="0">
                <a:cs typeface="+mj-cs"/>
              </a:rPr>
              <a:t>Netlib</a:t>
            </a:r>
            <a:endParaRPr lang="en-US" dirty="0" smtClean="0"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GAMS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Guide to Available Mathematical Software (a sleek portal to </a:t>
            </a:r>
            <a:r>
              <a:rPr lang="en-US" sz="2800" dirty="0" err="1" smtClean="0">
                <a:cs typeface="+mn-cs"/>
              </a:rPr>
              <a:t>NetLib</a:t>
            </a:r>
            <a:r>
              <a:rPr lang="en-US" sz="2800" dirty="0" smtClean="0"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  <a:hlinkClick r:id="rId2"/>
              </a:rPr>
              <a:t>http://gams.nist.gov/</a:t>
            </a:r>
            <a:endParaRPr lang="en-US" sz="28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An on-line cross-index of available mathematical software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A virtual software repository, providing centralized access to abstracts, documentation, and source code of software modules that it catalogs (including </a:t>
            </a:r>
            <a:r>
              <a:rPr lang="en-US" sz="2800" dirty="0" err="1" smtClean="0">
                <a:cs typeface="+mn-cs"/>
              </a:rPr>
              <a:t>Netlib</a:t>
            </a:r>
            <a:r>
              <a:rPr lang="en-US" sz="2800" dirty="0" smtClean="0">
                <a:cs typeface="+mn-cs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Search for Software by Problem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cs typeface="+mn-cs"/>
              </a:rPr>
              <a:t>Each software module indexed in GAMS is assigned one or more problem classifications from the GAMS Problem Classification System.</a:t>
            </a:r>
          </a:p>
          <a:p>
            <a:pPr eaLnBrk="1" hangingPunct="1">
              <a:defRPr/>
            </a:pPr>
            <a:r>
              <a:rPr lang="en-US" sz="2800" smtClean="0">
                <a:cs typeface="+mn-cs"/>
              </a:rPr>
              <a:t>Three ways to locate software modules: </a:t>
            </a:r>
          </a:p>
          <a:p>
            <a:pPr lvl="1" eaLnBrk="1" hangingPunct="1">
              <a:defRPr/>
            </a:pPr>
            <a:r>
              <a:rPr lang="en-US" sz="2400" smtClean="0"/>
              <a:t>Use the taxonomy as a decision tree. </a:t>
            </a:r>
          </a:p>
          <a:p>
            <a:pPr lvl="1" eaLnBrk="1" hangingPunct="1">
              <a:defRPr/>
            </a:pPr>
            <a:r>
              <a:rPr lang="en-US" sz="2400" smtClean="0"/>
              <a:t>Browse through the entire taxonomy. </a:t>
            </a:r>
          </a:p>
          <a:p>
            <a:pPr lvl="1" eaLnBrk="1" hangingPunct="1">
              <a:defRPr/>
            </a:pPr>
            <a:r>
              <a:rPr lang="en-US" sz="2400" smtClean="0"/>
              <a:t>Search for problem classes that match a keyword.</a:t>
            </a:r>
          </a:p>
          <a:p>
            <a:pPr eaLnBrk="1" hangingPunct="1">
              <a:defRPr/>
            </a:pPr>
            <a:endParaRPr lang="en-US" sz="2800" smtClean="0">
              <a:cs typeface="+mn-cs"/>
            </a:endParaRPr>
          </a:p>
          <a:p>
            <a:pPr eaLnBrk="1" hangingPunct="1"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Problem Decision Tree - Subclasses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1600" smtClean="0">
              <a:cs typeface="+mn-cs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A	 Arithmetic, error analysis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B	 Number theory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C	 Elementary and special functions (search also class L5)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D	 Linear Algebra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E	 Interpolation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F	 Solution of nonlinear equations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G	 Optimization (search also classes K, L8)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H	 Differentiation, integration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I	 Differential and integral equations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J	 Integral transforms 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endParaRPr lang="en-US" sz="160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K	 Approximation (search also class L8)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L	 Statistics, probability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M	 Simulation, stochastic modeling (search also classes L6 and L10)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N	 Data handling (search also class L2)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O	 Symbolic computation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P	 Computational geometry (search also classes G and Q)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Q	 Graphics (search also class L3)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R	 Service routines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S	 Software development tools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600" smtClean="0"/>
              <a:t>Z	 Other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Other Ways for 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Search by Packages</a:t>
            </a:r>
          </a:p>
          <a:p>
            <a:pPr lvl="1" eaLnBrk="1" hangingPunct="1">
              <a:defRPr/>
            </a:pPr>
            <a:r>
              <a:rPr lang="en-US" smtClean="0"/>
              <a:t>Browse list of packages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Search by Modules</a:t>
            </a:r>
          </a:p>
          <a:p>
            <a:pPr lvl="1" eaLnBrk="1" hangingPunct="1">
              <a:defRPr/>
            </a:pPr>
            <a:r>
              <a:rPr lang="en-US" smtClean="0"/>
              <a:t>Give Name of module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Search by keyword</a:t>
            </a:r>
          </a:p>
          <a:p>
            <a:pPr lvl="1" eaLnBrk="1" hangingPunct="1">
              <a:defRPr/>
            </a:pPr>
            <a:r>
              <a:rPr lang="en-US" smtClean="0"/>
              <a:t>search for text in the abstracts of individual modules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Numerical Recipes</a:t>
            </a:r>
          </a:p>
          <a:p>
            <a:r>
              <a:rPr lang="en-US" dirty="0" smtClean="0"/>
              <a:t>In real life, use </a:t>
            </a:r>
            <a:r>
              <a:rPr lang="en-US" dirty="0" err="1" smtClean="0"/>
              <a:t>Mathematica</a:t>
            </a:r>
            <a:r>
              <a:rPr lang="en-US" dirty="0" smtClean="0"/>
              <a:t> if you want to explore an algorithm</a:t>
            </a:r>
          </a:p>
          <a:p>
            <a:r>
              <a:rPr lang="en-US" dirty="0" smtClean="0"/>
              <a:t>Then go to GSL and/or Num. recipes and take what you need. </a:t>
            </a:r>
          </a:p>
          <a:p>
            <a:r>
              <a:rPr lang="en-US" dirty="0" smtClean="0"/>
              <a:t>When you become a pro</a:t>
            </a:r>
            <a:r>
              <a:rPr lang="en-US" smtClean="0"/>
              <a:t>, consider GAMP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0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starting point:</a:t>
            </a:r>
            <a:endParaRPr lang="en-US" dirty="0"/>
          </a:p>
        </p:txBody>
      </p:sp>
      <p:pic>
        <p:nvPicPr>
          <p:cNvPr id="4" name="Content Placeholder 3" descr="book-numerical-recipes-book-fortra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3669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Numerical Recipes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Numerical Recipes: The Art of Scientific Computing" is the title of a series of books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"Numerical Recipes" also refers to the copyrighted computer software that is in those books.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There are approximately 200 routines, which cover a large range of subjects. The source code for the routines are available, and the book documents and explains the mathematics behind the routines.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good?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Intuitive, yet fairly rigorous description of key algorithms and ideas</a:t>
            </a:r>
          </a:p>
          <a:p>
            <a:r>
              <a:rPr lang="en-US" dirty="0" smtClean="0"/>
              <a:t>And the code, all in one place</a:t>
            </a:r>
          </a:p>
          <a:p>
            <a:r>
              <a:rPr lang="en-US" dirty="0" smtClean="0"/>
              <a:t>Good rules of thumb, examples.</a:t>
            </a:r>
          </a:p>
          <a:p>
            <a:r>
              <a:rPr lang="en-US" dirty="0" smtClean="0"/>
              <a:t>Code from the classic book is available, free (or almost free).  </a:t>
            </a:r>
            <a:r>
              <a:rPr lang="en-US" dirty="0" err="1" smtClean="0"/>
              <a:t>Ansi</a:t>
            </a:r>
            <a:r>
              <a:rPr lang="en-US" dirty="0" smtClean="0"/>
              <a:t> C – guaranteed to compile  anywhere.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614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recipes. Example text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0690" r="-106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0337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recipes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-92458" r="-9245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35810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recipes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98605" r="-9860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16472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1314</Words>
  <Application>Microsoft Macintosh PowerPoint</Application>
  <PresentationFormat>On-screen Show (4:3)</PresentationFormat>
  <Paragraphs>176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Intro into “real world” numerical libraries/packages</vt:lpstr>
      <vt:lpstr>A realistic scenario:</vt:lpstr>
      <vt:lpstr>Introduction to Numerical Recipes, GSL, GAMS, Netlib</vt:lpstr>
      <vt:lpstr>The starting point:</vt:lpstr>
      <vt:lpstr>Numerical Recipes </vt:lpstr>
      <vt:lpstr>Why is it good? </vt:lpstr>
      <vt:lpstr>Numerical recipes. Example text</vt:lpstr>
      <vt:lpstr>Numerical recipes</vt:lpstr>
      <vt:lpstr>Numerical recipes</vt:lpstr>
      <vt:lpstr>Compile and Link for C</vt:lpstr>
      <vt:lpstr>Introduction to GSL</vt:lpstr>
      <vt:lpstr>What is GSL? </vt:lpstr>
      <vt:lpstr>Functionality</vt:lpstr>
      <vt:lpstr>Compiling and Linking</vt:lpstr>
      <vt:lpstr>One dimensional Root-Finding</vt:lpstr>
      <vt:lpstr>Root Finding Algorithms </vt:lpstr>
      <vt:lpstr>Framework</vt:lpstr>
      <vt:lpstr>Initializing the Solver</vt:lpstr>
      <vt:lpstr>Providing the function to solve</vt:lpstr>
      <vt:lpstr>Iteration</vt:lpstr>
      <vt:lpstr>Search Stopping Parameters</vt:lpstr>
      <vt:lpstr>Precision Test</vt:lpstr>
      <vt:lpstr>Root Bracketing Algorithms</vt:lpstr>
      <vt:lpstr>Root Finding Algorithms using Derivatives</vt:lpstr>
      <vt:lpstr>Resource</vt:lpstr>
      <vt:lpstr>Netlib</vt:lpstr>
      <vt:lpstr>Search Netlib</vt:lpstr>
      <vt:lpstr>Field Names</vt:lpstr>
      <vt:lpstr>Search Examples</vt:lpstr>
      <vt:lpstr>GAMS</vt:lpstr>
      <vt:lpstr>Search for Software by Problem</vt:lpstr>
      <vt:lpstr>Problem Decision Tree - Subclasses</vt:lpstr>
      <vt:lpstr>Other Ways for Search</vt:lpstr>
      <vt:lpstr>Take home message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into “real world” numerical libraries/packages</dc:title>
  <dc:creator>Alexey</dc:creator>
  <cp:lastModifiedBy>Alexey</cp:lastModifiedBy>
  <cp:revision>11</cp:revision>
  <dcterms:created xsi:type="dcterms:W3CDTF">2013-04-16T04:38:57Z</dcterms:created>
  <dcterms:modified xsi:type="dcterms:W3CDTF">2013-04-16T16:13:32Z</dcterms:modified>
</cp:coreProperties>
</file>