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71" r:id="rId2"/>
    <p:sldId id="272" r:id="rId3"/>
    <p:sldId id="268" r:id="rId4"/>
    <p:sldId id="269" r:id="rId5"/>
    <p:sldId id="256" r:id="rId6"/>
    <p:sldId id="257" r:id="rId7"/>
    <p:sldId id="264" r:id="rId8"/>
    <p:sldId id="260" r:id="rId9"/>
    <p:sldId id="261" r:id="rId10"/>
    <p:sldId id="262" r:id="rId11"/>
    <p:sldId id="263" r:id="rId12"/>
    <p:sldId id="258" r:id="rId13"/>
    <p:sldId id="259" r:id="rId14"/>
    <p:sldId id="270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43"/>
    <p:restoredTop sz="94724"/>
  </p:normalViewPr>
  <p:slideViewPr>
    <p:cSldViewPr snapToGrid="0" snapToObjects="1">
      <p:cViewPr varScale="1">
        <p:scale>
          <a:sx n="97" d="100"/>
          <a:sy n="97" d="100"/>
        </p:scale>
        <p:origin x="168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16T20:47:23.104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1 717 24575,'0'26'0,"0"34"0,0 2 0,0 38 0,0-26 0,0 0 0,0 7 0,0-1 0,2-2 0,4-9 0,4-25 0,4-1 0,0 1 0,1-1 0,-1 0 0,4 10 0,-7-21 0,5 12 0,-6-16 0,6 6 0,1 3 0,0-2 0,0 1 0,-3 0 0,0 0 0,-2-3 0,-2-2 0,0 1 0,-1 0 0,-1 3 0,1 3 0,2 3 0,2 2 0,2 2 0,2 0 0,1-1 0,1-1 0,-2-3 0,-3-3 0,0 1 0,3 11 0,-8-13 0,4 15 0,-9-13 0,3 10 0,3 5 0,-1 2 0,3-4 0,0-4 0,-2-7 0,0-8 0,0-3 0,-1-6 0,1-1 0,2-3 0,0 1 0,0 1 0,-1 1 0,2 2 0,1 0 0,1-2 0,0-1 0,0 3 0,-2-1 0,7 8 0,-8-10 0,11 10 0,-7-7 0,4 9 0,2-1 0,-3-3 0,1 4 0,1 0 0,0 2 0,0-1 0,-5-7 0,-1-4 0,-3-3 0,0 0 0,3-1 0,1 2 0,3 2 0,3 2 0,1 0 0,-1 1 0,1 0 0,-3-1 0,0 0 0,8 0 0,-11-7 0,11 6 0,-9-8 0,5 4 0,4-1 0,1-3 0,0-1 0,-1-3 0,-4 0 0,1 1 0,1 0 0,0 0 0,-2 0 0,-2-2 0,-1-2 0,3-2 0,1 0 0,-2-1 0,-2 0 0,3 0 0,3-2 0,2 1 0,0-1 0,10 6 0,-13-6 0,22 7 0,-20-9 0,19 3 0,-8-5 0,4 3 0,5 2 0,-10-1 0,9 0 0,-5-4 0,-3 0 0,-2 0 0,-5 0 0,-6 0 0,-2 0 0,1 0 0,1 0 0,3 0 0,2 0 0,-1 0 0,-1 0 0,0 0 0,6 0 0,-5-3 0,8-4 0,-15 0 0,5-2 0,-4 3 0,4-1 0,1 0 0,4 0 0,3-2 0,1 0 0,5-2 0,0-1 0,3-2 0,0-5 0,-4 1 0,-4 0 0,-6 4 0,-5 1 0,-2 1 0,0 0 0,-2 0 0,-1-2 0,0-1 0,1-1 0,-1 2 0,-3-1 0,-1 1 0,2-10 0,-3 10 0,5-7 0,-10 12 0,3-5 0,-3 0 0,1-2 0,-1-1 0,1 0 0,0-1 0,0-1 0,0-1 0,2-1 0,3-3 0,2-4 0,2-1 0,-1-4 0,-1-1 0,0 3 0,-2 2 0,-1 3 0,-4 2 0,1-1 0,2-6 0,-5 11 0,4-9 0,-5 10 0,3-5 0,2-6 0,-1-3 0,2-4 0,0-4 0,3 1 0,1-3 0,2 0 0,1-1 0,0 0 0,-2-1 0,-1 1 0,-4 3 0,-1 6 0,-1 1 0,0 2 0,-2 2 0,-1-3 0,0 1 0,0 2 0,6-12 0,-5 16 0,5-16 0,-6 14 0,0-4 0,3-11 0,-9 17 0,5-10 0,-5 14 0,3-8 0,0-2 0,0 0 0,0 2 0,1-2 0,3-5 0,0-4 0,0-3 0,-1 0 0,-1 0 0,1 0 0,-2 4 0,-4 1 0,2 4 0,-2 2 0,4-9 0,-1 17 0,2-13 0,-3 14 0,0-9 0,0-4 0,3 3 0,-2-4 0,4-6 0,-1-4 0,0-4 0,2-1 0,-1 1 0,3-6 0,5-8 0,-3 13 0,1-2 0,12-29 0,-10 29 0,1 1 0,5-16 0,-4 4 0,-3 0 0,-4 0 0,-4 4 0,-2 4 0,-4 8 0,0 9 0,-1-8 0,-3 22 0,3-10 0,0 14 0,1-6 0,-2-4 0,1 0 0,0 0 0,3-2 0,0 5 0,-3 1 0,1 8 0,-2 4 0,1 4 0,-1 4 0,0 3 0,-2 3 0,0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16T20:47:23.104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1 717 24575,'0'26'0,"0"34"0,0 2 0,0 38 0,0-26 0,0 0 0,0 7 0,0-1 0,2-2 0,4-9 0,4-25 0,4-1 0,0 1 0,1-1 0,-1 0 0,4 10 0,-7-21 0,5 12 0,-6-16 0,6 6 0,1 3 0,0-2 0,0 1 0,-3 0 0,0 0 0,-2-3 0,-2-2 0,0 1 0,-1 0 0,-1 3 0,1 3 0,2 3 0,2 2 0,2 2 0,2 0 0,1-1 0,1-1 0,-2-3 0,-3-3 0,0 1 0,3 11 0,-8-13 0,4 15 0,-9-13 0,3 10 0,3 5 0,-1 2 0,3-4 0,0-4 0,-2-7 0,0-8 0,0-3 0,-1-6 0,1-1 0,2-3 0,0 1 0,0 1 0,-1 1 0,2 2 0,1 0 0,1-2 0,0-1 0,0 3 0,-2-1 0,7 8 0,-8-10 0,11 10 0,-7-7 0,4 9 0,2-1 0,-3-3 0,1 4 0,1 0 0,0 2 0,0-1 0,-5-7 0,-1-4 0,-3-3 0,0 0 0,3-1 0,1 2 0,3 2 0,3 2 0,1 0 0,-1 1 0,1 0 0,-3-1 0,0 0 0,8 0 0,-11-7 0,11 6 0,-9-8 0,5 4 0,4-1 0,1-3 0,0-1 0,-1-3 0,-4 0 0,1 1 0,1 0 0,0 0 0,-2 0 0,-2-2 0,-1-2 0,3-2 0,1 0 0,-2-1 0,-2 0 0,3 0 0,3-2 0,2 1 0,0-1 0,10 6 0,-13-6 0,22 7 0,-20-9 0,19 3 0,-8-5 0,4 3 0,5 2 0,-10-1 0,9 0 0,-5-4 0,-3 0 0,-2 0 0,-5 0 0,-6 0 0,-2 0 0,1 0 0,1 0 0,3 0 0,2 0 0,-1 0 0,-1 0 0,0 0 0,6 0 0,-5-3 0,8-4 0,-15 0 0,5-2 0,-4 3 0,4-1 0,1 0 0,4 0 0,3-2 0,1 0 0,5-2 0,0-1 0,3-2 0,0-5 0,-4 1 0,-4 0 0,-6 4 0,-5 1 0,-2 1 0,0 0 0,-2 0 0,-1-2 0,0-1 0,1-1 0,-1 2 0,-3-1 0,-1 1 0,2-10 0,-3 10 0,5-7 0,-10 12 0,3-5 0,-3 0 0,1-2 0,-1-1 0,1 0 0,0-1 0,0-1 0,0-1 0,2-1 0,3-3 0,2-4 0,2-1 0,-1-4 0,-1-1 0,0 3 0,-2 2 0,-1 3 0,-4 2 0,1-1 0,2-6 0,-5 11 0,4-9 0,-5 10 0,3-5 0,2-6 0,-1-3 0,2-4 0,0-4 0,3 1 0,1-3 0,2 0 0,1-1 0,0 0 0,-2-1 0,-1 1 0,-4 3 0,-1 6 0,-1 1 0,0 2 0,-2 2 0,-1-3 0,0 1 0,0 2 0,6-12 0,-5 16 0,5-16 0,-6 14 0,0-4 0,3-11 0,-9 17 0,5-10 0,-5 14 0,3-8 0,0-2 0,0 0 0,0 2 0,1-2 0,3-5 0,0-4 0,0-3 0,-1 0 0,-1 0 0,1 0 0,-2 4 0,-4 1 0,2 4 0,-2 2 0,4-9 0,-1 17 0,2-13 0,-3 14 0,0-9 0,0-4 0,3 3 0,-2-4 0,4-6 0,-1-4 0,0-4 0,2-1 0,-1 1 0,3-6 0,5-8 0,-3 13 0,1-2 0,12-29 0,-10 29 0,1 1 0,5-16 0,-4 4 0,-3 0 0,-4 0 0,-4 4 0,-2 4 0,-4 8 0,0 9 0,-1-8 0,-3 22 0,3-10 0,0 14 0,1-6 0,-2-4 0,1 0 0,0 0 0,3-2 0,0 5 0,-3 1 0,1 8 0,-2 4 0,1 4 0,-1 4 0,0 3 0,-2 3 0,0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D6B48-4BEA-C64C-956C-CFEB13164410}" type="datetimeFigureOut">
              <a:rPr lang="en-US" smtClean="0"/>
              <a:t>3/16/22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FF69F-1359-4E48-A1D0-62BA98C68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64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Math 685/CSI 700 Spring 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George Mason University, Department of Mathematical Sciences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8ED7AB-47DE-4549-AE88-C17A4FCDDC02}" type="slidenum">
              <a:rPr lang="en-US"/>
              <a:pPr/>
              <a:t>12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Math 685/CSI 700 Spring 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George Mason University, Department of Mathematical Sciences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AD65EB-B6B5-354F-ACE4-0D3F35C52EEC}" type="slidenum">
              <a:rPr lang="en-US"/>
              <a:pPr/>
              <a:t>13</a:t>
            </a:fld>
            <a:endParaRPr lang="en-US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2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1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5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1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9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0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2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7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2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22479-20CD-9740-8FAA-EF8DE9F037F5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5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BFuqglVW3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E7B97-B9AC-184C-9BE3-2180A909C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26" y="222112"/>
            <a:ext cx="7772400" cy="1470025"/>
          </a:xfrm>
        </p:spPr>
        <p:txBody>
          <a:bodyPr/>
          <a:lstStyle/>
          <a:p>
            <a:r>
              <a:rPr lang="en-US" dirty="0"/>
              <a:t>Minimization problems: from easy to hard to insanely hard. 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1B57141D-5D2C-794F-AEC1-57630AC7F421}"/>
              </a:ext>
            </a:extLst>
          </p:cNvPr>
          <p:cNvSpPr/>
          <p:nvPr/>
        </p:nvSpPr>
        <p:spPr>
          <a:xfrm>
            <a:off x="304800" y="5141843"/>
            <a:ext cx="8587409" cy="31805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6DC8C9-7738-EC46-801B-B834AC7C6F73}"/>
              </a:ext>
            </a:extLst>
          </p:cNvPr>
          <p:cNvSpPr txBox="1"/>
          <p:nvPr/>
        </p:nvSpPr>
        <p:spPr>
          <a:xfrm>
            <a:off x="384313" y="5738191"/>
            <a:ext cx="914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Easy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5C098A-23FE-314C-B343-B53911AA5791}"/>
              </a:ext>
            </a:extLst>
          </p:cNvPr>
          <p:cNvSpPr txBox="1"/>
          <p:nvPr/>
        </p:nvSpPr>
        <p:spPr>
          <a:xfrm>
            <a:off x="4227443" y="5738190"/>
            <a:ext cx="9917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Hard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E81F33C-8914-F747-B9BE-DA7D2009D34C}"/>
                  </a:ext>
                </a:extLst>
              </p14:cNvPr>
              <p14:cNvContentPartPr/>
              <p14:nvPr/>
            </p14:nvContentPartPr>
            <p14:xfrm>
              <a:off x="376471" y="3154440"/>
              <a:ext cx="1693440" cy="15706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E81F33C-8914-F747-B9BE-DA7D2009D34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8831" y="3136800"/>
                <a:ext cx="1729080" cy="160632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Content Placeholder 4">
            <a:extLst>
              <a:ext uri="{FF2B5EF4-FFF2-40B4-BE49-F238E27FC236}">
                <a16:creationId xmlns:a16="http://schemas.microsoft.com/office/drawing/2014/main" id="{92F76F0C-9B8A-7844-BA45-91AD58C17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08290" y="2957817"/>
            <a:ext cx="2635871" cy="1963926"/>
          </a:xfrm>
          <a:prstGeom prst="rect">
            <a:avLst/>
          </a:prstGeom>
        </p:spPr>
      </p:pic>
      <p:pic>
        <p:nvPicPr>
          <p:cNvPr id="10" name="Picture 2" descr="bumpyBowl">
            <a:extLst>
              <a:ext uri="{FF2B5EF4-FFF2-40B4-BE49-F238E27FC236}">
                <a16:creationId xmlns:a16="http://schemas.microsoft.com/office/drawing/2014/main" id="{0F432569-290E-464E-AA58-F57CA5DDF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440" y="2699834"/>
            <a:ext cx="2635871" cy="2479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6642CE2-690F-3644-80E0-BE2ADFDAF083}"/>
              </a:ext>
            </a:extLst>
          </p:cNvPr>
          <p:cNvSpPr txBox="1"/>
          <p:nvPr/>
        </p:nvSpPr>
        <p:spPr>
          <a:xfrm>
            <a:off x="206829" y="2368961"/>
            <a:ext cx="2183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Find Local optimum.</a:t>
            </a:r>
            <a:br>
              <a:rPr lang="en-US" dirty="0"/>
            </a:br>
            <a:r>
              <a:rPr lang="en-US" dirty="0"/>
              <a:t>function of 1 variable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828CEE-623A-A94D-A4DD-5B78D79EE070}"/>
              </a:ext>
            </a:extLst>
          </p:cNvPr>
          <p:cNvSpPr txBox="1"/>
          <p:nvPr/>
        </p:nvSpPr>
        <p:spPr>
          <a:xfrm>
            <a:off x="3135734" y="2311486"/>
            <a:ext cx="23052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Find Local optimum.</a:t>
            </a:r>
            <a:br>
              <a:rPr lang="en-US" dirty="0"/>
            </a:br>
            <a:r>
              <a:rPr lang="en-US" dirty="0"/>
              <a:t>function of N variables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ADFAD8-806D-7E42-81D8-0E313416E4FB}"/>
              </a:ext>
            </a:extLst>
          </p:cNvPr>
          <p:cNvSpPr txBox="1"/>
          <p:nvPr/>
        </p:nvSpPr>
        <p:spPr>
          <a:xfrm>
            <a:off x="6247064" y="1903421"/>
            <a:ext cx="23052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Find global optimum.</a:t>
            </a:r>
            <a:br>
              <a:rPr lang="en-US" dirty="0"/>
            </a:br>
            <a:r>
              <a:rPr lang="en-US" dirty="0"/>
              <a:t>function of N variables</a:t>
            </a:r>
          </a:p>
        </p:txBody>
      </p:sp>
    </p:spTree>
    <p:extLst>
      <p:ext uri="{BB962C8B-B14F-4D97-AF65-F5344CB8AC3E}">
        <p14:creationId xmlns:p14="http://schemas.microsoft.com/office/powerpoint/2010/main" val="12500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Newton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Method</a:t>
            </a:r>
          </a:p>
        </p:txBody>
      </p:sp>
      <p:sp>
        <p:nvSpPr>
          <p:cNvPr id="488452" name="Freeform 4"/>
          <p:cNvSpPr>
            <a:spLocks/>
          </p:cNvSpPr>
          <p:nvPr/>
        </p:nvSpPr>
        <p:spPr bwMode="auto">
          <a:xfrm>
            <a:off x="2209800" y="3276600"/>
            <a:ext cx="5181600" cy="3087688"/>
          </a:xfrm>
          <a:custGeom>
            <a:avLst/>
            <a:gdLst>
              <a:gd name="T0" fmla="*/ 0 w 3264"/>
              <a:gd name="T1" fmla="*/ 0 h 1945"/>
              <a:gd name="T2" fmla="*/ 410 w 3264"/>
              <a:gd name="T3" fmla="*/ 948 h 1945"/>
              <a:gd name="T4" fmla="*/ 864 w 3264"/>
              <a:gd name="T5" fmla="*/ 1680 h 1945"/>
              <a:gd name="T6" fmla="*/ 1340 w 3264"/>
              <a:gd name="T7" fmla="*/ 1927 h 1945"/>
              <a:gd name="T8" fmla="*/ 1694 w 3264"/>
              <a:gd name="T9" fmla="*/ 1787 h 1945"/>
              <a:gd name="T10" fmla="*/ 2155 w 3264"/>
              <a:gd name="T11" fmla="*/ 1063 h 1945"/>
              <a:gd name="T12" fmla="*/ 2592 w 3264"/>
              <a:gd name="T13" fmla="*/ 768 h 1945"/>
              <a:gd name="T14" fmla="*/ 3264 w 3264"/>
              <a:gd name="T15" fmla="*/ 96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64" h="1945">
                <a:moveTo>
                  <a:pt x="0" y="0"/>
                </a:moveTo>
                <a:cubicBezTo>
                  <a:pt x="68" y="158"/>
                  <a:pt x="266" y="668"/>
                  <a:pt x="410" y="948"/>
                </a:cubicBezTo>
                <a:cubicBezTo>
                  <a:pt x="554" y="1228"/>
                  <a:pt x="709" y="1517"/>
                  <a:pt x="864" y="1680"/>
                </a:cubicBezTo>
                <a:cubicBezTo>
                  <a:pt x="1019" y="1843"/>
                  <a:pt x="1202" y="1909"/>
                  <a:pt x="1340" y="1927"/>
                </a:cubicBezTo>
                <a:cubicBezTo>
                  <a:pt x="1478" y="1945"/>
                  <a:pt x="1558" y="1931"/>
                  <a:pt x="1694" y="1787"/>
                </a:cubicBezTo>
                <a:cubicBezTo>
                  <a:pt x="1830" y="1643"/>
                  <a:pt x="2005" y="1233"/>
                  <a:pt x="2155" y="1063"/>
                </a:cubicBezTo>
                <a:cubicBezTo>
                  <a:pt x="2305" y="893"/>
                  <a:pt x="2407" y="929"/>
                  <a:pt x="2592" y="768"/>
                </a:cubicBezTo>
                <a:cubicBezTo>
                  <a:pt x="2777" y="607"/>
                  <a:pt x="3044" y="352"/>
                  <a:pt x="3264" y="96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8453" name="Oval 5"/>
          <p:cNvSpPr>
            <a:spLocks noChangeArrowheads="1"/>
          </p:cNvSpPr>
          <p:nvPr/>
        </p:nvSpPr>
        <p:spPr bwMode="auto">
          <a:xfrm>
            <a:off x="3962400" y="61976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8454" name="Freeform 6"/>
          <p:cNvSpPr>
            <a:spLocks/>
          </p:cNvSpPr>
          <p:nvPr/>
        </p:nvSpPr>
        <p:spPr bwMode="auto">
          <a:xfrm>
            <a:off x="3505200" y="5943600"/>
            <a:ext cx="1704975" cy="422275"/>
          </a:xfrm>
          <a:custGeom>
            <a:avLst/>
            <a:gdLst>
              <a:gd name="T0" fmla="*/ 0 w 1770"/>
              <a:gd name="T1" fmla="*/ 17 h 1608"/>
              <a:gd name="T2" fmla="*/ 914 w 1770"/>
              <a:gd name="T3" fmla="*/ 1605 h 1608"/>
              <a:gd name="T4" fmla="*/ 1770 w 1770"/>
              <a:gd name="T5" fmla="*/ 0 h 1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70" h="1608">
                <a:moveTo>
                  <a:pt x="0" y="17"/>
                </a:moveTo>
                <a:cubicBezTo>
                  <a:pt x="152" y="282"/>
                  <a:pt x="619" y="1608"/>
                  <a:pt x="914" y="1605"/>
                </a:cubicBezTo>
                <a:cubicBezTo>
                  <a:pt x="1209" y="1602"/>
                  <a:pt x="1592" y="334"/>
                  <a:pt x="177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0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84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Newton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Method</a:t>
            </a:r>
          </a:p>
        </p:txBody>
      </p:sp>
      <p:sp>
        <p:nvSpPr>
          <p:cNvPr id="489476" name="Freeform 4"/>
          <p:cNvSpPr>
            <a:spLocks/>
          </p:cNvSpPr>
          <p:nvPr/>
        </p:nvSpPr>
        <p:spPr bwMode="auto">
          <a:xfrm>
            <a:off x="2209800" y="3276600"/>
            <a:ext cx="5181600" cy="3087688"/>
          </a:xfrm>
          <a:custGeom>
            <a:avLst/>
            <a:gdLst>
              <a:gd name="T0" fmla="*/ 0 w 3264"/>
              <a:gd name="T1" fmla="*/ 0 h 1945"/>
              <a:gd name="T2" fmla="*/ 410 w 3264"/>
              <a:gd name="T3" fmla="*/ 948 h 1945"/>
              <a:gd name="T4" fmla="*/ 864 w 3264"/>
              <a:gd name="T5" fmla="*/ 1680 h 1945"/>
              <a:gd name="T6" fmla="*/ 1340 w 3264"/>
              <a:gd name="T7" fmla="*/ 1927 h 1945"/>
              <a:gd name="T8" fmla="*/ 1694 w 3264"/>
              <a:gd name="T9" fmla="*/ 1787 h 1945"/>
              <a:gd name="T10" fmla="*/ 2155 w 3264"/>
              <a:gd name="T11" fmla="*/ 1063 h 1945"/>
              <a:gd name="T12" fmla="*/ 2592 w 3264"/>
              <a:gd name="T13" fmla="*/ 768 h 1945"/>
              <a:gd name="T14" fmla="*/ 3264 w 3264"/>
              <a:gd name="T15" fmla="*/ 96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64" h="1945">
                <a:moveTo>
                  <a:pt x="0" y="0"/>
                </a:moveTo>
                <a:cubicBezTo>
                  <a:pt x="68" y="158"/>
                  <a:pt x="266" y="668"/>
                  <a:pt x="410" y="948"/>
                </a:cubicBezTo>
                <a:cubicBezTo>
                  <a:pt x="554" y="1228"/>
                  <a:pt x="709" y="1517"/>
                  <a:pt x="864" y="1680"/>
                </a:cubicBezTo>
                <a:cubicBezTo>
                  <a:pt x="1019" y="1843"/>
                  <a:pt x="1202" y="1909"/>
                  <a:pt x="1340" y="1927"/>
                </a:cubicBezTo>
                <a:cubicBezTo>
                  <a:pt x="1478" y="1945"/>
                  <a:pt x="1558" y="1931"/>
                  <a:pt x="1694" y="1787"/>
                </a:cubicBezTo>
                <a:cubicBezTo>
                  <a:pt x="1830" y="1643"/>
                  <a:pt x="2005" y="1233"/>
                  <a:pt x="2155" y="1063"/>
                </a:cubicBezTo>
                <a:cubicBezTo>
                  <a:pt x="2305" y="893"/>
                  <a:pt x="2407" y="929"/>
                  <a:pt x="2592" y="768"/>
                </a:cubicBezTo>
                <a:cubicBezTo>
                  <a:pt x="2777" y="607"/>
                  <a:pt x="3044" y="352"/>
                  <a:pt x="3264" y="96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9477" name="Oval 5"/>
          <p:cNvSpPr>
            <a:spLocks noChangeArrowheads="1"/>
          </p:cNvSpPr>
          <p:nvPr/>
        </p:nvSpPr>
        <p:spPr bwMode="auto">
          <a:xfrm>
            <a:off x="4368800" y="62738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35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72872" cy="781073"/>
          </a:xfrm>
        </p:spPr>
        <p:txBody>
          <a:bodyPr>
            <a:normAutofit/>
          </a:bodyPr>
          <a:lstStyle/>
          <a:p>
            <a:r>
              <a:rPr lang="en-US" sz="3200" dirty="0"/>
              <a:t>Newton</a:t>
            </a:r>
            <a:r>
              <a:rPr lang="ja-JP" altLang="en-US" sz="3200" dirty="0">
                <a:latin typeface="Arial"/>
              </a:rPr>
              <a:t>’</a:t>
            </a:r>
            <a:r>
              <a:rPr lang="en-US" sz="3200" dirty="0"/>
              <a:t>s method. More informative derivation. </a:t>
            </a:r>
          </a:p>
        </p:txBody>
      </p:sp>
      <p:pic>
        <p:nvPicPr>
          <p:cNvPr id="25600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524000"/>
            <a:ext cx="7696200" cy="3941763"/>
          </a:xfrm>
          <a:noFill/>
          <a:ln/>
        </p:spPr>
      </p:pic>
      <p:sp>
        <p:nvSpPr>
          <p:cNvPr id="256005" name="Rectangle 5"/>
          <p:cNvSpPr>
            <a:spLocks noChangeArrowheads="1"/>
          </p:cNvSpPr>
          <p:nvPr/>
        </p:nvSpPr>
        <p:spPr bwMode="auto">
          <a:xfrm>
            <a:off x="914400" y="5562600"/>
            <a:ext cx="7239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CC3300"/>
                </a:solidFill>
              </a:rPr>
              <a:t>Newton</a:t>
            </a:r>
            <a:r>
              <a:rPr lang="ja-JP" altLang="en-US" b="1" dirty="0">
                <a:solidFill>
                  <a:srgbClr val="CC3300"/>
                </a:solidFill>
                <a:latin typeface="Arial"/>
              </a:rPr>
              <a:t>’</a:t>
            </a:r>
            <a:r>
              <a:rPr lang="en-US" b="1" dirty="0">
                <a:solidFill>
                  <a:srgbClr val="CC3300"/>
                </a:solidFill>
              </a:rPr>
              <a:t>s method for finding minimum has quadratic (fast) convergence rate for many (but not all!) functions, but must be started close enough to solution to converge. </a:t>
            </a:r>
          </a:p>
        </p:txBody>
      </p:sp>
    </p:spTree>
    <p:extLst>
      <p:ext uri="{BB962C8B-B14F-4D97-AF65-F5344CB8AC3E}">
        <p14:creationId xmlns:p14="http://schemas.microsoft.com/office/powerpoint/2010/main" val="547350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257028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455738"/>
            <a:ext cx="7620000" cy="5173662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450460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67659"/>
          </a:xfrm>
        </p:spPr>
        <p:txBody>
          <a:bodyPr>
            <a:normAutofit fontScale="90000"/>
          </a:bodyPr>
          <a:lstStyle/>
          <a:p>
            <a:r>
              <a:rPr lang="en-US" dirty="0"/>
              <a:t>Newton’s: convergence to local minimum.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72343"/>
            <a:ext cx="8416707" cy="5492861"/>
          </a:xfrm>
        </p:spPr>
        <p:txBody>
          <a:bodyPr>
            <a:normAutofit/>
          </a:bodyPr>
          <a:lstStyle/>
          <a:p>
            <a:r>
              <a:rPr lang="en-US" dirty="0"/>
              <a:t>If x</a:t>
            </a:r>
            <a:r>
              <a:rPr lang="en-US" baseline="-25000" dirty="0"/>
              <a:t>0</a:t>
            </a:r>
            <a:r>
              <a:rPr lang="en-US" dirty="0"/>
              <a:t> is chosen well (close to the min.), and the function is close to a quadratic near minimum, the  </a:t>
            </a:r>
            <a:r>
              <a:rPr lang="en-US" b="1" dirty="0"/>
              <a:t>convergence is fast, quadratic</a:t>
            </a:r>
            <a:r>
              <a:rPr lang="en-US" dirty="0"/>
              <a:t>. </a:t>
            </a:r>
            <a:r>
              <a:rPr lang="en-US" dirty="0" err="1"/>
              <a:t>E.g</a:t>
            </a:r>
            <a:r>
              <a:rPr lang="en-US" dirty="0"/>
              <a:t>: |x0 –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baseline="30000" dirty="0"/>
              <a:t> </a:t>
            </a:r>
            <a:r>
              <a:rPr lang="en-US" dirty="0"/>
              <a:t>| &lt; 0.1, </a:t>
            </a:r>
          </a:p>
          <a:p>
            <a:r>
              <a:rPr lang="en-US" dirty="0"/>
              <a:t>Next iteration: |x1–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baseline="30000" dirty="0"/>
              <a:t> </a:t>
            </a:r>
            <a:r>
              <a:rPr lang="en-US" dirty="0"/>
              <a:t>| &lt; (0.1)</a:t>
            </a:r>
            <a:r>
              <a:rPr lang="en-US" baseline="30000" dirty="0"/>
              <a:t>2</a:t>
            </a:r>
          </a:p>
          <a:p>
            <a:r>
              <a:rPr lang="en-US" dirty="0"/>
              <a:t>Next: |x2–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baseline="30000" dirty="0"/>
              <a:t> </a:t>
            </a:r>
            <a:r>
              <a:rPr lang="en-US" dirty="0"/>
              <a:t>| &lt; ((0.1)</a:t>
            </a:r>
            <a:r>
              <a:rPr lang="en-US" baseline="30000" dirty="0"/>
              <a:t>2)2</a:t>
            </a:r>
            <a:r>
              <a:rPr lang="en-US" dirty="0"/>
              <a:t> = 10</a:t>
            </a:r>
            <a:r>
              <a:rPr lang="en-US" baseline="30000" dirty="0"/>
              <a:t>-4</a:t>
            </a:r>
          </a:p>
          <a:p>
            <a:r>
              <a:rPr lang="en-US" dirty="0"/>
              <a:t>Next: 10</a:t>
            </a:r>
            <a:r>
              <a:rPr lang="en-US" baseline="30000" dirty="0"/>
              <a:t>-8</a:t>
            </a:r>
            <a:r>
              <a:rPr lang="en-US" dirty="0"/>
              <a:t>, etc.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640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67659"/>
          </a:xfrm>
        </p:spPr>
        <p:txBody>
          <a:bodyPr>
            <a:normAutofit fontScale="90000"/>
          </a:bodyPr>
          <a:lstStyle/>
          <a:p>
            <a:r>
              <a:rPr lang="en-US" dirty="0"/>
              <a:t>Newton’s: convergence to local minimum.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72343"/>
            <a:ext cx="8416707" cy="549286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If x</a:t>
            </a:r>
            <a:r>
              <a:rPr lang="en-US" baseline="-25000" dirty="0"/>
              <a:t>0</a:t>
            </a:r>
            <a:r>
              <a:rPr lang="en-US" dirty="0"/>
              <a:t> is chosen well (close to the min.), and the function is close to a quadratic near minimum, the  </a:t>
            </a:r>
            <a:r>
              <a:rPr lang="en-US" b="1" dirty="0"/>
              <a:t>convergence is fast, quadratic</a:t>
            </a:r>
            <a:r>
              <a:rPr lang="en-US" dirty="0"/>
              <a:t>. </a:t>
            </a:r>
            <a:r>
              <a:rPr lang="en-US" dirty="0" err="1"/>
              <a:t>E.g</a:t>
            </a:r>
            <a:r>
              <a:rPr lang="en-US" dirty="0"/>
              <a:t>: |x0 –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baseline="30000" dirty="0"/>
              <a:t> </a:t>
            </a:r>
            <a:r>
              <a:rPr lang="en-US" dirty="0"/>
              <a:t>| &lt; 0.1, </a:t>
            </a:r>
          </a:p>
          <a:p>
            <a:r>
              <a:rPr lang="en-US" dirty="0"/>
              <a:t>Next iteration: |x1–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baseline="30000" dirty="0"/>
              <a:t> </a:t>
            </a:r>
            <a:r>
              <a:rPr lang="en-US" dirty="0"/>
              <a:t>| &lt; (0.1)</a:t>
            </a:r>
            <a:r>
              <a:rPr lang="en-US" baseline="30000" dirty="0"/>
              <a:t>2</a:t>
            </a:r>
          </a:p>
          <a:p>
            <a:r>
              <a:rPr lang="en-US" dirty="0"/>
              <a:t>Next: |x2–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baseline="30000" dirty="0"/>
              <a:t> </a:t>
            </a:r>
            <a:r>
              <a:rPr lang="en-US" dirty="0"/>
              <a:t>| &lt; ((0.1)</a:t>
            </a:r>
            <a:r>
              <a:rPr lang="en-US" baseline="30000" dirty="0"/>
              <a:t>2)2</a:t>
            </a:r>
            <a:r>
              <a:rPr lang="en-US" dirty="0"/>
              <a:t> = 10</a:t>
            </a:r>
            <a:r>
              <a:rPr lang="en-US" baseline="30000" dirty="0"/>
              <a:t>-4</a:t>
            </a:r>
          </a:p>
          <a:p>
            <a:r>
              <a:rPr lang="en-US" dirty="0"/>
              <a:t>Next: 10</a:t>
            </a:r>
            <a:r>
              <a:rPr lang="en-US" baseline="30000" dirty="0"/>
              <a:t>-8</a:t>
            </a:r>
            <a:r>
              <a:rPr lang="en-US" dirty="0"/>
              <a:t>, etc. </a:t>
            </a:r>
          </a:p>
          <a:p>
            <a:r>
              <a:rPr lang="en-US" b="1" dirty="0"/>
              <a:t>In general, convergence to the minimum is NOT guaranteed (run-away, cycles, does not converge to </a:t>
            </a:r>
            <a:r>
              <a:rPr lang="en-US" b="1" dirty="0" err="1"/>
              <a:t>x</a:t>
            </a:r>
            <a:r>
              <a:rPr lang="en-US" b="1" baseline="30000" dirty="0" err="1"/>
              <a:t>m</a:t>
            </a:r>
            <a:r>
              <a:rPr lang="en-US" b="1" dirty="0"/>
              <a:t>, etc. Sometimes, convergence may be very poor even for “nice looking”, smooth  functions! ) </a:t>
            </a:r>
          </a:p>
          <a:p>
            <a:r>
              <a:rPr lang="en-US" dirty="0"/>
              <a:t>Combining Newton’s with slower, but more robust methods such as “golden section” often helps. </a:t>
            </a:r>
          </a:p>
          <a:p>
            <a:r>
              <a:rPr lang="en-US" dirty="0"/>
              <a:t>No numerical method will work well for truly ill-conditioned (pathological) cases. At best, expect significant errors, at worst – completely wrong answer!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150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86822" cy="781073"/>
          </a:xfrm>
        </p:spPr>
        <p:txBody>
          <a:bodyPr/>
          <a:lstStyle/>
          <a:p>
            <a:r>
              <a:rPr lang="en-US" dirty="0"/>
              <a:t>Choosing stopping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1180"/>
            <a:ext cx="8229600" cy="524556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usual: |x</a:t>
            </a:r>
            <a:r>
              <a:rPr lang="en-US" baseline="-25000" dirty="0"/>
              <a:t>n+1</a:t>
            </a:r>
            <a:r>
              <a:rPr lang="en-US" dirty="0"/>
              <a:t> – 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 | &lt; TOL, or, better </a:t>
            </a:r>
          </a:p>
          <a:p>
            <a:r>
              <a:rPr lang="en-US" dirty="0"/>
              <a:t> </a:t>
            </a:r>
            <a:r>
              <a:rPr lang="en-US" b="1" dirty="0">
                <a:solidFill>
                  <a:srgbClr val="3366FF"/>
                </a:solidFill>
              </a:rPr>
              <a:t>|x</a:t>
            </a:r>
            <a:r>
              <a:rPr lang="en-US" b="1" baseline="-25000" dirty="0">
                <a:solidFill>
                  <a:srgbClr val="3366FF"/>
                </a:solidFill>
              </a:rPr>
              <a:t>n+1</a:t>
            </a:r>
            <a:r>
              <a:rPr lang="en-US" b="1" dirty="0">
                <a:solidFill>
                  <a:srgbClr val="3366FF"/>
                </a:solidFill>
              </a:rPr>
              <a:t> – </a:t>
            </a:r>
            <a:r>
              <a:rPr lang="en-US" b="1" dirty="0" err="1">
                <a:solidFill>
                  <a:srgbClr val="3366FF"/>
                </a:solidFill>
              </a:rPr>
              <a:t>x</a:t>
            </a:r>
            <a:r>
              <a:rPr lang="en-US" b="1" baseline="-25000" dirty="0" err="1">
                <a:solidFill>
                  <a:srgbClr val="3366FF"/>
                </a:solidFill>
              </a:rPr>
              <a:t>n</a:t>
            </a:r>
            <a:r>
              <a:rPr lang="en-US" b="1" dirty="0">
                <a:solidFill>
                  <a:srgbClr val="3366FF"/>
                </a:solidFill>
              </a:rPr>
              <a:t> | &lt; TOL*|x</a:t>
            </a:r>
            <a:r>
              <a:rPr lang="en-US" b="1" baseline="-25000" dirty="0">
                <a:solidFill>
                  <a:srgbClr val="3366FF"/>
                </a:solidFill>
              </a:rPr>
              <a:t>n+1</a:t>
            </a:r>
            <a:r>
              <a:rPr lang="en-US" b="1" dirty="0">
                <a:solidFill>
                  <a:srgbClr val="3366FF"/>
                </a:solidFill>
              </a:rPr>
              <a:t> + </a:t>
            </a:r>
            <a:r>
              <a:rPr lang="en-US" b="1" dirty="0" err="1">
                <a:solidFill>
                  <a:srgbClr val="3366FF"/>
                </a:solidFill>
              </a:rPr>
              <a:t>x</a:t>
            </a:r>
            <a:r>
              <a:rPr lang="en-US" b="1" baseline="-25000" dirty="0" err="1">
                <a:solidFill>
                  <a:srgbClr val="3366FF"/>
                </a:solidFill>
              </a:rPr>
              <a:t>n</a:t>
            </a:r>
            <a:r>
              <a:rPr lang="en-US" b="1" dirty="0">
                <a:solidFill>
                  <a:srgbClr val="3366FF"/>
                </a:solidFill>
              </a:rPr>
              <a:t> |/2 </a:t>
            </a:r>
            <a:r>
              <a:rPr lang="en-US" dirty="0"/>
              <a:t>to ensure that the given TOL is achieved for the </a:t>
            </a:r>
            <a:r>
              <a:rPr lang="en-US" i="1" dirty="0"/>
              <a:t>relative</a:t>
            </a:r>
            <a:r>
              <a:rPr lang="en-US" dirty="0"/>
              <a:t> accuracy.</a:t>
            </a:r>
          </a:p>
          <a:p>
            <a:r>
              <a:rPr lang="en-US" dirty="0"/>
              <a:t>Generally, </a:t>
            </a:r>
            <a:r>
              <a:rPr lang="en-US" b="1" dirty="0">
                <a:solidFill>
                  <a:srgbClr val="3366FF"/>
                </a:solidFill>
              </a:rPr>
              <a:t>TOL ~ sqrt(</a:t>
            </a:r>
            <a:r>
              <a:rPr lang="en-US" b="1" dirty="0" err="1">
                <a:solidFill>
                  <a:srgbClr val="3366FF"/>
                </a:solidFill>
              </a:rPr>
              <a:t>ε</a:t>
            </a:r>
            <a:r>
              <a:rPr lang="en-US" b="1" baseline="-25000" dirty="0" err="1">
                <a:solidFill>
                  <a:srgbClr val="3366FF"/>
                </a:solidFill>
              </a:rPr>
              <a:t>mach</a:t>
            </a:r>
            <a:r>
              <a:rPr lang="en-US" b="1" dirty="0">
                <a:solidFill>
                  <a:srgbClr val="3366FF"/>
                </a:solidFill>
              </a:rPr>
              <a:t>) or larger if full </a:t>
            </a:r>
            <a:br>
              <a:rPr lang="en-US" b="1" dirty="0">
                <a:solidFill>
                  <a:srgbClr val="3366FF"/>
                </a:solidFill>
              </a:rPr>
            </a:br>
            <a:r>
              <a:rPr lang="en-US" b="1" dirty="0">
                <a:solidFill>
                  <a:srgbClr val="3366FF"/>
                </a:solidFill>
              </a:rPr>
              <a:t>theoretical precision is not needed. But not smaller.  </a:t>
            </a:r>
          </a:p>
          <a:p>
            <a:r>
              <a:rPr lang="en-US" dirty="0"/>
              <a:t>TOL can not be lower because, in general F(x) is quadratic around the minimum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dirty="0"/>
              <a:t>, so when you are h &lt;  sqrt(</a:t>
            </a:r>
            <a:r>
              <a:rPr lang="en-US" dirty="0" err="1"/>
              <a:t>ε</a:t>
            </a:r>
            <a:r>
              <a:rPr lang="en-US" baseline="-25000" dirty="0" err="1"/>
              <a:t>mach</a:t>
            </a:r>
            <a:r>
              <a:rPr lang="en-US" dirty="0"/>
              <a:t>)  away from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dirty="0"/>
              <a:t>,</a:t>
            </a:r>
            <a:r>
              <a:rPr lang="en-US" baseline="30000" dirty="0"/>
              <a:t> </a:t>
            </a:r>
            <a:r>
              <a:rPr lang="en-US" dirty="0"/>
              <a:t> |F(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dirty="0"/>
              <a:t>) – F(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dirty="0" err="1"/>
              <a:t>+h</a:t>
            </a:r>
            <a:r>
              <a:rPr lang="en-US" dirty="0"/>
              <a:t>)| &lt;  </a:t>
            </a:r>
            <a:r>
              <a:rPr lang="en-US" dirty="0" err="1"/>
              <a:t>ε</a:t>
            </a:r>
            <a:r>
              <a:rPr lang="en-US" baseline="-25000" dirty="0" err="1"/>
              <a:t>mach</a:t>
            </a:r>
            <a:r>
              <a:rPr lang="en-US" baseline="-25000" dirty="0"/>
              <a:t>, </a:t>
            </a:r>
            <a:r>
              <a:rPr lang="en-US" dirty="0"/>
              <a:t>and you can no longer distinguish between values of F(x) so close to the min.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78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92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stopping criterion: more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766"/>
            <a:ext cx="8229600" cy="5855900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To be more specific, assume root bracketing (golden section). We must stop iterations when  |F(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– F(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)| ~ </a:t>
            </a:r>
            <a:r>
              <a:rPr lang="en-US" sz="2800" dirty="0" err="1"/>
              <a:t>ε</a:t>
            </a:r>
            <a:r>
              <a:rPr lang="en-US" sz="2800" baseline="-25000" dirty="0" err="1"/>
              <a:t>mach</a:t>
            </a:r>
            <a:r>
              <a:rPr lang="en-US" sz="2800" baseline="-25000" dirty="0"/>
              <a:t>*</a:t>
            </a:r>
            <a:r>
              <a:rPr lang="en-US" sz="2800" dirty="0"/>
              <a:t>|F(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|, else we can no longer tell  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 from F(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 and further iterations are meaningless.  </a:t>
            </a:r>
          </a:p>
          <a:p>
            <a:endParaRPr lang="en-US" sz="2800" dirty="0"/>
          </a:p>
          <a:p>
            <a:r>
              <a:rPr lang="en-US" sz="2800" dirty="0"/>
              <a:t>Since  |F(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– F(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)| ≈  |(1/2)*F’’(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 – 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</a:t>
            </a:r>
            <a:r>
              <a:rPr lang="en-US" sz="2800" baseline="30000" dirty="0"/>
              <a:t>2</a:t>
            </a:r>
            <a:r>
              <a:rPr lang="en-US" sz="2800" dirty="0"/>
              <a:t>| , we get for this smallest |(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 – 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)| ~ </a:t>
            </a:r>
            <a:r>
              <a:rPr lang="en-US" sz="2800" dirty="0" err="1"/>
              <a:t>sqrt</a:t>
            </a:r>
            <a:r>
              <a:rPr lang="en-US" sz="2800" dirty="0"/>
              <a:t>(</a:t>
            </a:r>
            <a:r>
              <a:rPr lang="en-US" sz="2800" dirty="0" err="1"/>
              <a:t>ε</a:t>
            </a:r>
            <a:r>
              <a:rPr lang="en-US" sz="2800" baseline="-25000" dirty="0" err="1"/>
              <a:t>mach</a:t>
            </a:r>
            <a:r>
              <a:rPr lang="en-US" sz="2800" dirty="0"/>
              <a:t>)* </a:t>
            </a:r>
            <a:r>
              <a:rPr lang="en-US" sz="2800" dirty="0" err="1"/>
              <a:t>sqrt</a:t>
            </a:r>
            <a:r>
              <a:rPr lang="en-US" sz="2800" dirty="0"/>
              <a:t>(|2F(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/ F’’(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 |) = </a:t>
            </a:r>
            <a:r>
              <a:rPr lang="en-US" sz="2800" dirty="0" err="1"/>
              <a:t>sqrt</a:t>
            </a:r>
            <a:r>
              <a:rPr lang="en-US" sz="2800" dirty="0"/>
              <a:t>(</a:t>
            </a:r>
            <a:r>
              <a:rPr lang="en-US" sz="2800" dirty="0" err="1"/>
              <a:t>ε</a:t>
            </a:r>
            <a:r>
              <a:rPr lang="en-US" sz="2800" baseline="-25000" dirty="0" err="1"/>
              <a:t>mach</a:t>
            </a:r>
            <a:r>
              <a:rPr lang="en-US" sz="2800" dirty="0"/>
              <a:t>)* </a:t>
            </a:r>
            <a:r>
              <a:rPr lang="en-US" sz="2800" dirty="0" err="1"/>
              <a:t>sqrt</a:t>
            </a:r>
            <a:r>
              <a:rPr lang="en-US" sz="2800" dirty="0"/>
              <a:t>(|2F(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/ F’’(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|) = </a:t>
            </a:r>
            <a:r>
              <a:rPr lang="en-US" sz="2800" dirty="0" err="1"/>
              <a:t>sqrt</a:t>
            </a:r>
            <a:r>
              <a:rPr lang="en-US" sz="2800" dirty="0"/>
              <a:t>(</a:t>
            </a:r>
            <a:r>
              <a:rPr lang="en-US" sz="2800" dirty="0" err="1"/>
              <a:t>ε</a:t>
            </a:r>
            <a:r>
              <a:rPr lang="en-US" sz="2800" baseline="-25000" dirty="0" err="1"/>
              <a:t>mach</a:t>
            </a:r>
            <a:r>
              <a:rPr lang="en-US" sz="2800" dirty="0"/>
              <a:t>)*|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|*</a:t>
            </a:r>
            <a:r>
              <a:rPr lang="en-US" sz="2800" dirty="0" err="1"/>
              <a:t>sqrt</a:t>
            </a:r>
            <a:r>
              <a:rPr lang="en-US" sz="2800" dirty="0"/>
              <a:t>(</a:t>
            </a:r>
            <a:r>
              <a:rPr lang="en-US" sz="2800" dirty="0">
                <a:solidFill>
                  <a:srgbClr val="008000"/>
                </a:solidFill>
              </a:rPr>
              <a:t>|2F(</a:t>
            </a:r>
            <a:r>
              <a:rPr lang="en-US" sz="2800" dirty="0" err="1">
                <a:solidFill>
                  <a:srgbClr val="008000"/>
                </a:solidFill>
              </a:rPr>
              <a:t>x</a:t>
            </a:r>
            <a:r>
              <a:rPr lang="en-US" sz="2800" baseline="-25000" dirty="0" err="1">
                <a:solidFill>
                  <a:srgbClr val="008000"/>
                </a:solidFill>
              </a:rPr>
              <a:t>n</a:t>
            </a:r>
            <a:r>
              <a:rPr lang="en-US" sz="2800" dirty="0">
                <a:solidFill>
                  <a:srgbClr val="008000"/>
                </a:solidFill>
              </a:rPr>
              <a:t>) /(x</a:t>
            </a:r>
            <a:r>
              <a:rPr lang="en-US" sz="2800" baseline="-25000" dirty="0">
                <a:solidFill>
                  <a:srgbClr val="008000"/>
                </a:solidFill>
              </a:rPr>
              <a:t>n</a:t>
            </a:r>
            <a:r>
              <a:rPr lang="en-US" sz="2800" baseline="30000" dirty="0">
                <a:solidFill>
                  <a:srgbClr val="008000"/>
                </a:solidFill>
              </a:rPr>
              <a:t>2</a:t>
            </a:r>
            <a:r>
              <a:rPr lang="en-US" sz="2800" dirty="0">
                <a:solidFill>
                  <a:srgbClr val="008000"/>
                </a:solidFill>
              </a:rPr>
              <a:t> F’’(</a:t>
            </a:r>
            <a:r>
              <a:rPr lang="en-US" sz="2800" dirty="0" err="1">
                <a:solidFill>
                  <a:srgbClr val="008000"/>
                </a:solidFill>
              </a:rPr>
              <a:t>x</a:t>
            </a:r>
            <a:r>
              <a:rPr lang="en-US" sz="2800" baseline="-25000" dirty="0" err="1">
                <a:solidFill>
                  <a:srgbClr val="008000"/>
                </a:solidFill>
              </a:rPr>
              <a:t>n</a:t>
            </a:r>
            <a:r>
              <a:rPr lang="en-US" sz="2800" dirty="0">
                <a:solidFill>
                  <a:srgbClr val="008000"/>
                </a:solidFill>
              </a:rPr>
              <a:t>)) |</a:t>
            </a:r>
            <a:r>
              <a:rPr lang="en-US" sz="2800" dirty="0"/>
              <a:t>) .</a:t>
            </a:r>
            <a:br>
              <a:rPr lang="en-US" sz="2800" dirty="0"/>
            </a:br>
            <a:r>
              <a:rPr lang="en-US" sz="2800" dirty="0"/>
              <a:t> </a:t>
            </a:r>
          </a:p>
          <a:p>
            <a:r>
              <a:rPr lang="en-US" sz="2800" dirty="0"/>
              <a:t>For many functions the quantity in green </a:t>
            </a:r>
            <a:r>
              <a:rPr lang="en-US" sz="2800" dirty="0">
                <a:solidFill>
                  <a:srgbClr val="008000"/>
                </a:solidFill>
              </a:rPr>
              <a:t>| | ~1, </a:t>
            </a:r>
            <a:r>
              <a:rPr lang="en-US" sz="2800" dirty="0"/>
              <a:t>which gives us the rule from the previous slide: </a:t>
            </a:r>
            <a:br>
              <a:rPr lang="en-US" sz="2800" dirty="0"/>
            </a:br>
            <a:r>
              <a:rPr lang="en-US" sz="2800" b="1" dirty="0">
                <a:solidFill>
                  <a:srgbClr val="3366FF"/>
                </a:solidFill>
              </a:rPr>
              <a:t>stop when  |x</a:t>
            </a:r>
            <a:r>
              <a:rPr lang="en-US" sz="2800" b="1" baseline="-25000" dirty="0">
                <a:solidFill>
                  <a:srgbClr val="3366FF"/>
                </a:solidFill>
              </a:rPr>
              <a:t>n+1</a:t>
            </a:r>
            <a:r>
              <a:rPr lang="en-US" sz="2800" b="1" dirty="0">
                <a:solidFill>
                  <a:srgbClr val="3366FF"/>
                </a:solidFill>
              </a:rPr>
              <a:t> – </a:t>
            </a:r>
            <a:r>
              <a:rPr lang="en-US" sz="2800" b="1" dirty="0" err="1">
                <a:solidFill>
                  <a:srgbClr val="3366FF"/>
                </a:solidFill>
              </a:rPr>
              <a:t>x</a:t>
            </a:r>
            <a:r>
              <a:rPr lang="en-US" sz="2800" b="1" baseline="-25000" dirty="0" err="1">
                <a:solidFill>
                  <a:srgbClr val="3366FF"/>
                </a:solidFill>
              </a:rPr>
              <a:t>n</a:t>
            </a:r>
            <a:r>
              <a:rPr lang="en-US" sz="2800" b="1" dirty="0">
                <a:solidFill>
                  <a:srgbClr val="3366FF"/>
                </a:solidFill>
              </a:rPr>
              <a:t> | &lt; </a:t>
            </a:r>
            <a:r>
              <a:rPr lang="en-US" sz="2800" b="1" dirty="0" err="1">
                <a:solidFill>
                  <a:srgbClr val="3366FF"/>
                </a:solidFill>
              </a:rPr>
              <a:t>sqrt</a:t>
            </a:r>
            <a:r>
              <a:rPr lang="en-US" sz="2800" b="1" dirty="0">
                <a:solidFill>
                  <a:srgbClr val="3366FF"/>
                </a:solidFill>
              </a:rPr>
              <a:t>(</a:t>
            </a:r>
            <a:r>
              <a:rPr lang="en-US" sz="2800" b="1" dirty="0" err="1">
                <a:solidFill>
                  <a:srgbClr val="3366FF"/>
                </a:solidFill>
              </a:rPr>
              <a:t>ε</a:t>
            </a:r>
            <a:r>
              <a:rPr lang="en-US" sz="2800" b="1" baseline="-25000" dirty="0" err="1">
                <a:solidFill>
                  <a:srgbClr val="3366FF"/>
                </a:solidFill>
              </a:rPr>
              <a:t>mach</a:t>
            </a:r>
            <a:r>
              <a:rPr lang="en-US" sz="2800" b="1" dirty="0">
                <a:solidFill>
                  <a:srgbClr val="3366FF"/>
                </a:solidFill>
              </a:rPr>
              <a:t>)* |x</a:t>
            </a:r>
            <a:r>
              <a:rPr lang="en-US" sz="2800" b="1" baseline="-25000" dirty="0">
                <a:solidFill>
                  <a:srgbClr val="3366FF"/>
                </a:solidFill>
              </a:rPr>
              <a:t>n+1</a:t>
            </a:r>
            <a:r>
              <a:rPr lang="en-US" sz="2800" b="1" dirty="0">
                <a:solidFill>
                  <a:srgbClr val="3366FF"/>
                </a:solidFill>
              </a:rPr>
              <a:t> + </a:t>
            </a:r>
            <a:r>
              <a:rPr lang="en-US" sz="2800" b="1" dirty="0" err="1">
                <a:solidFill>
                  <a:srgbClr val="3366FF"/>
                </a:solidFill>
              </a:rPr>
              <a:t>x</a:t>
            </a:r>
            <a:r>
              <a:rPr lang="en-US" sz="2800" b="1" baseline="-25000" dirty="0" err="1">
                <a:solidFill>
                  <a:srgbClr val="3366FF"/>
                </a:solidFill>
              </a:rPr>
              <a:t>n</a:t>
            </a:r>
            <a:r>
              <a:rPr lang="en-US" sz="2800" b="1" dirty="0">
                <a:solidFill>
                  <a:srgbClr val="3366FF"/>
                </a:solidFill>
              </a:rPr>
              <a:t> |/2 </a:t>
            </a:r>
          </a:p>
        </p:txBody>
      </p:sp>
    </p:spTree>
    <p:extLst>
      <p:ext uri="{BB962C8B-B14F-4D97-AF65-F5344CB8AC3E}">
        <p14:creationId xmlns:p14="http://schemas.microsoft.com/office/powerpoint/2010/main" val="329654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E7B97-B9AC-184C-9BE3-2180A909C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26" y="222112"/>
            <a:ext cx="7772400" cy="1470025"/>
          </a:xfrm>
        </p:spPr>
        <p:txBody>
          <a:bodyPr/>
          <a:lstStyle/>
          <a:p>
            <a:r>
              <a:rPr lang="en-US" dirty="0"/>
              <a:t>Minimization problem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1B57141D-5D2C-794F-AEC1-57630AC7F421}"/>
              </a:ext>
            </a:extLst>
          </p:cNvPr>
          <p:cNvSpPr/>
          <p:nvPr/>
        </p:nvSpPr>
        <p:spPr>
          <a:xfrm>
            <a:off x="304800" y="5141843"/>
            <a:ext cx="8587409" cy="31805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6DC8C9-7738-EC46-801B-B834AC7C6F73}"/>
              </a:ext>
            </a:extLst>
          </p:cNvPr>
          <p:cNvSpPr txBox="1"/>
          <p:nvPr/>
        </p:nvSpPr>
        <p:spPr>
          <a:xfrm>
            <a:off x="384313" y="5738191"/>
            <a:ext cx="914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Easy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5C098A-23FE-314C-B343-B53911AA5791}"/>
              </a:ext>
            </a:extLst>
          </p:cNvPr>
          <p:cNvSpPr txBox="1"/>
          <p:nvPr/>
        </p:nvSpPr>
        <p:spPr>
          <a:xfrm>
            <a:off x="4227443" y="5738190"/>
            <a:ext cx="9917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Hard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E81F33C-8914-F747-B9BE-DA7D2009D34C}"/>
                  </a:ext>
                </a:extLst>
              </p14:cNvPr>
              <p14:cNvContentPartPr/>
              <p14:nvPr/>
            </p14:nvContentPartPr>
            <p14:xfrm>
              <a:off x="451818" y="3601363"/>
              <a:ext cx="1693440" cy="15706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E81F33C-8914-F747-B9BE-DA7D2009D34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3818" y="3583363"/>
                <a:ext cx="1729080" cy="160632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A6642CE2-690F-3644-80E0-BE2ADFDAF083}"/>
              </a:ext>
            </a:extLst>
          </p:cNvPr>
          <p:cNvSpPr txBox="1"/>
          <p:nvPr/>
        </p:nvSpPr>
        <p:spPr>
          <a:xfrm>
            <a:off x="206829" y="2368961"/>
            <a:ext cx="328602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Local optimum.</a:t>
            </a:r>
            <a:br>
              <a:rPr lang="en-US" sz="2800" dirty="0"/>
            </a:br>
            <a:r>
              <a:rPr lang="en-US" sz="2800" dirty="0"/>
              <a:t>function of 1 variable</a:t>
            </a:r>
          </a:p>
        </p:txBody>
      </p:sp>
    </p:spTree>
    <p:extLst>
      <p:ext uri="{BB962C8B-B14F-4D97-AF65-F5344CB8AC3E}">
        <p14:creationId xmlns:p14="http://schemas.microsoft.com/office/powerpoint/2010/main" val="1952614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3699C-D982-7D4E-9107-CFC4E3C54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886" y="141968"/>
            <a:ext cx="7772400" cy="1470025"/>
          </a:xfrm>
        </p:spPr>
        <p:txBody>
          <a:bodyPr/>
          <a:lstStyle/>
          <a:p>
            <a:r>
              <a:rPr lang="en-US"/>
              <a:t>The “bisection” </a:t>
            </a:r>
            <a:r>
              <a:rPr lang="en-US" dirty="0"/>
              <a:t>approach to finding single minimum: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2845B1-2803-C04B-BDFC-2263CA4362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E9D3EF-91F1-484B-90FC-1A12AFB7B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929" y="1771650"/>
            <a:ext cx="73914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23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B29A6-881F-994F-A691-D1544994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most efficient version: golden section.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5AD60-5201-764B-B46F-A67DCD615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Keeps on bracketing the root by dividing the initial interval and choosing the half where the minimum is by comparing value of the function “up hill” and “down hill”. </a:t>
            </a:r>
            <a:r>
              <a:rPr lang="en-US"/>
              <a:t>Continues </a:t>
            </a:r>
            <a:r>
              <a:rPr lang="en-US" dirty="0"/>
              <a:t>until the convergence criteria are met, e.g.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|x</a:t>
            </a:r>
            <a:r>
              <a:rPr lang="en-US" baseline="-25000" dirty="0"/>
              <a:t>n+1 </a:t>
            </a:r>
            <a:r>
              <a:rPr lang="en-US" dirty="0"/>
              <a:t>– 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| &lt; TOL  (assuming x ~1. ) </a:t>
            </a:r>
          </a:p>
          <a:p>
            <a:endParaRPr lang="en-US" dirty="0"/>
          </a:p>
          <a:p>
            <a:r>
              <a:rPr lang="en-US" dirty="0"/>
              <a:t>Linear convergence. Robust but slow. </a:t>
            </a:r>
          </a:p>
          <a:p>
            <a:r>
              <a:rPr lang="en-US" dirty="0">
                <a:hlinkClick r:id="rId2"/>
              </a:rPr>
              <a:t>https://www.youtube.com/watch?v=VBFuqglVW3c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697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Newton’s method for finding local minimum. 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5A61AF-67AB-EB40-A445-12E214267E9B}"/>
              </a:ext>
            </a:extLst>
          </p:cNvPr>
          <p:cNvSpPr txBox="1"/>
          <p:nvPr/>
        </p:nvSpPr>
        <p:spPr>
          <a:xfrm>
            <a:off x="870857" y="3106057"/>
            <a:ext cx="74338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Motivation: utilize more information </a:t>
            </a:r>
            <a:br>
              <a:rPr lang="en-US" sz="3600" dirty="0"/>
            </a:br>
            <a:r>
              <a:rPr lang="en-US" sz="3600" dirty="0"/>
              <a:t>about the function.  Hope to be faster. </a:t>
            </a:r>
          </a:p>
        </p:txBody>
      </p:sp>
    </p:spTree>
    <p:extLst>
      <p:ext uri="{BB962C8B-B14F-4D97-AF65-F5344CB8AC3E}">
        <p14:creationId xmlns:p14="http://schemas.microsoft.com/office/powerpoint/2010/main" val="927501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80"/>
            <a:ext cx="8229600" cy="1143000"/>
          </a:xfrm>
        </p:spPr>
        <p:txBody>
          <a:bodyPr/>
          <a:lstStyle/>
          <a:p>
            <a:r>
              <a:rPr lang="en-US" dirty="0"/>
              <a:t>Simplest derivation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8998" y="1417638"/>
            <a:ext cx="8905002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en-US" sz="2400" dirty="0"/>
              <a:t>If   F(x)  -&gt; minimum  at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baseline="30000" dirty="0"/>
              <a:t>,   </a:t>
            </a:r>
            <a:r>
              <a:rPr lang="en-US" sz="2400" dirty="0"/>
              <a:t>then  F’(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= 0. 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Solve  for F’(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= 0 using Newton’s for root finding. 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Remember, for Z(x) = 0, Newton’s iterations are x</a:t>
            </a:r>
            <a:r>
              <a:rPr lang="en-US" sz="2400" baseline="-25000" dirty="0"/>
              <a:t>n+1</a:t>
            </a:r>
            <a:r>
              <a:rPr lang="en-US" sz="2400" baseline="30000" dirty="0"/>
              <a:t> </a:t>
            </a:r>
            <a:r>
              <a:rPr lang="en-US" sz="2400" dirty="0"/>
              <a:t>=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baseline="-25000" dirty="0"/>
              <a:t> </a:t>
            </a:r>
            <a:r>
              <a:rPr lang="en-US" sz="2400" dirty="0"/>
              <a:t>+ h, </a:t>
            </a:r>
            <a:br>
              <a:rPr lang="en-US" sz="2400" dirty="0"/>
            </a:br>
            <a:r>
              <a:rPr lang="en-US" sz="2400" dirty="0"/>
              <a:t>where h = -Z(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)/Z’(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Now, substitute   F’(x) for Z(x) 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To get h = -F’(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)/F’’(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So, Newton’s iterations for minimization are:  x</a:t>
            </a:r>
            <a:r>
              <a:rPr lang="en-US" sz="2400" baseline="-25000" dirty="0"/>
              <a:t>n+1</a:t>
            </a:r>
            <a:r>
              <a:rPr lang="en-US" sz="2400" baseline="30000" dirty="0"/>
              <a:t> </a:t>
            </a:r>
            <a:r>
              <a:rPr lang="en-US" sz="2400" dirty="0"/>
              <a:t>=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baseline="-25000" dirty="0"/>
              <a:t>  </a:t>
            </a:r>
            <a:r>
              <a:rPr lang="en-US" sz="2400" dirty="0"/>
              <a:t>- F’(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)/F’’(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8137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0362"/>
          </a:xfrm>
        </p:spPr>
        <p:txBody>
          <a:bodyPr>
            <a:normAutofit fontScale="90000"/>
          </a:bodyPr>
          <a:lstStyle/>
          <a:p>
            <a:r>
              <a:rPr lang="en-US" dirty="0"/>
              <a:t>Rationalize Newton’s Method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89013"/>
            <a:ext cx="8637851" cy="5201423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Let’s Taylor expand F(x) around it minimum,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: </a:t>
            </a:r>
          </a:p>
          <a:p>
            <a:endParaRPr lang="en-US" sz="2400" dirty="0"/>
          </a:p>
          <a:p>
            <a:r>
              <a:rPr lang="en-US" sz="2000" dirty="0"/>
              <a:t>F(x) = F(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 + F’(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)(x – 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 + (1/2)*F’’(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)(x – 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</a:t>
            </a:r>
            <a:r>
              <a:rPr lang="en-US" sz="2000" baseline="30000" dirty="0"/>
              <a:t>2</a:t>
            </a:r>
            <a:r>
              <a:rPr lang="en-US" sz="2000" dirty="0"/>
              <a:t> +  (1/3!)*F’’’(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)(x – 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</a:t>
            </a:r>
            <a:r>
              <a:rPr lang="en-US" sz="2000" baseline="30000" dirty="0"/>
              <a:t>3</a:t>
            </a:r>
            <a:r>
              <a:rPr lang="en-US" sz="2000" dirty="0"/>
              <a:t> + … </a:t>
            </a:r>
          </a:p>
          <a:p>
            <a:endParaRPr lang="en-US" sz="2400" dirty="0"/>
          </a:p>
          <a:p>
            <a:r>
              <a:rPr lang="en-US" sz="2400" dirty="0"/>
              <a:t>Neglect higher order terms for |x –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| &lt;&lt; 1, you must start  </a:t>
            </a:r>
            <a:br>
              <a:rPr lang="en-US" sz="2400" dirty="0"/>
            </a:br>
            <a:r>
              <a:rPr lang="en-US" sz="2400" dirty="0"/>
              <a:t>with a good initial guess anyway.</a:t>
            </a:r>
          </a:p>
          <a:p>
            <a:endParaRPr lang="en-US" sz="2400" dirty="0"/>
          </a:p>
          <a:p>
            <a:r>
              <a:rPr lang="en-US" sz="2400" dirty="0"/>
              <a:t>Then F(x) ≈  F(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)+ F’(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)(x –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+ (1/2)*F’’(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)(x –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/>
              <a:t>But recall that we are expanding around a minimum, so F’(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=0.</a:t>
            </a:r>
          </a:p>
          <a:p>
            <a:endParaRPr lang="en-US" sz="2400" dirty="0"/>
          </a:p>
          <a:p>
            <a:r>
              <a:rPr lang="en-US" sz="2400" dirty="0"/>
              <a:t>Then  F(x) ≈  + F(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+ (1/2)*F’’(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)(x –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So, most functions look like a parabola around their local minima!  </a:t>
            </a:r>
          </a:p>
        </p:txBody>
      </p:sp>
    </p:spTree>
    <p:extLst>
      <p:ext uri="{BB962C8B-B14F-4D97-AF65-F5344CB8AC3E}">
        <p14:creationId xmlns:p14="http://schemas.microsoft.com/office/powerpoint/2010/main" val="306310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Newton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Method = Approximate the function with a parabola, iterate. </a:t>
            </a:r>
          </a:p>
        </p:txBody>
      </p:sp>
      <p:sp>
        <p:nvSpPr>
          <p:cNvPr id="486404" name="Freeform 4"/>
          <p:cNvSpPr>
            <a:spLocks/>
          </p:cNvSpPr>
          <p:nvPr/>
        </p:nvSpPr>
        <p:spPr bwMode="auto">
          <a:xfrm>
            <a:off x="2209800" y="3276600"/>
            <a:ext cx="5181600" cy="3087688"/>
          </a:xfrm>
          <a:custGeom>
            <a:avLst/>
            <a:gdLst>
              <a:gd name="T0" fmla="*/ 0 w 3264"/>
              <a:gd name="T1" fmla="*/ 0 h 1945"/>
              <a:gd name="T2" fmla="*/ 410 w 3264"/>
              <a:gd name="T3" fmla="*/ 948 h 1945"/>
              <a:gd name="T4" fmla="*/ 864 w 3264"/>
              <a:gd name="T5" fmla="*/ 1680 h 1945"/>
              <a:gd name="T6" fmla="*/ 1340 w 3264"/>
              <a:gd name="T7" fmla="*/ 1927 h 1945"/>
              <a:gd name="T8" fmla="*/ 1694 w 3264"/>
              <a:gd name="T9" fmla="*/ 1787 h 1945"/>
              <a:gd name="T10" fmla="*/ 2155 w 3264"/>
              <a:gd name="T11" fmla="*/ 1063 h 1945"/>
              <a:gd name="T12" fmla="*/ 2592 w 3264"/>
              <a:gd name="T13" fmla="*/ 768 h 1945"/>
              <a:gd name="T14" fmla="*/ 3264 w 3264"/>
              <a:gd name="T15" fmla="*/ 96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64" h="1945">
                <a:moveTo>
                  <a:pt x="0" y="0"/>
                </a:moveTo>
                <a:cubicBezTo>
                  <a:pt x="68" y="158"/>
                  <a:pt x="266" y="668"/>
                  <a:pt x="410" y="948"/>
                </a:cubicBezTo>
                <a:cubicBezTo>
                  <a:pt x="554" y="1228"/>
                  <a:pt x="709" y="1517"/>
                  <a:pt x="864" y="1680"/>
                </a:cubicBezTo>
                <a:cubicBezTo>
                  <a:pt x="1019" y="1843"/>
                  <a:pt x="1202" y="1909"/>
                  <a:pt x="1340" y="1927"/>
                </a:cubicBezTo>
                <a:cubicBezTo>
                  <a:pt x="1478" y="1945"/>
                  <a:pt x="1558" y="1931"/>
                  <a:pt x="1694" y="1787"/>
                </a:cubicBezTo>
                <a:cubicBezTo>
                  <a:pt x="1830" y="1643"/>
                  <a:pt x="2005" y="1233"/>
                  <a:pt x="2155" y="1063"/>
                </a:cubicBezTo>
                <a:cubicBezTo>
                  <a:pt x="2305" y="893"/>
                  <a:pt x="2407" y="929"/>
                  <a:pt x="2592" y="768"/>
                </a:cubicBezTo>
                <a:cubicBezTo>
                  <a:pt x="2777" y="607"/>
                  <a:pt x="3044" y="352"/>
                  <a:pt x="3264" y="96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405" name="Oval 5"/>
          <p:cNvSpPr>
            <a:spLocks noChangeArrowheads="1"/>
          </p:cNvSpPr>
          <p:nvPr/>
        </p:nvSpPr>
        <p:spPr bwMode="auto">
          <a:xfrm>
            <a:off x="2324100" y="36576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406" name="Freeform 6"/>
          <p:cNvSpPr>
            <a:spLocks/>
          </p:cNvSpPr>
          <p:nvPr/>
        </p:nvSpPr>
        <p:spPr bwMode="auto">
          <a:xfrm>
            <a:off x="2206625" y="3352800"/>
            <a:ext cx="2835275" cy="2517775"/>
          </a:xfrm>
          <a:custGeom>
            <a:avLst/>
            <a:gdLst>
              <a:gd name="T0" fmla="*/ 0 w 1770"/>
              <a:gd name="T1" fmla="*/ 17 h 1608"/>
              <a:gd name="T2" fmla="*/ 914 w 1770"/>
              <a:gd name="T3" fmla="*/ 1605 h 1608"/>
              <a:gd name="T4" fmla="*/ 1770 w 1770"/>
              <a:gd name="T5" fmla="*/ 0 h 1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70" h="1608">
                <a:moveTo>
                  <a:pt x="0" y="17"/>
                </a:moveTo>
                <a:cubicBezTo>
                  <a:pt x="152" y="282"/>
                  <a:pt x="619" y="1608"/>
                  <a:pt x="914" y="1605"/>
                </a:cubicBezTo>
                <a:cubicBezTo>
                  <a:pt x="1209" y="1602"/>
                  <a:pt x="1592" y="334"/>
                  <a:pt x="177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077878" y="5234236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0</a:t>
            </a:r>
            <a:endParaRPr lang="en-US" sz="2800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339975" y="3810000"/>
            <a:ext cx="0" cy="141119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189526" y="5608965"/>
            <a:ext cx="562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endParaRPr lang="en-US" sz="2800" dirty="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4470659" y="6132185"/>
            <a:ext cx="6091" cy="2321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93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4" grpId="0" animBg="1"/>
      <p:bldP spid="486405" grpId="0" animBg="1"/>
      <p:bldP spid="48640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Newton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Method</a:t>
            </a:r>
          </a:p>
        </p:txBody>
      </p:sp>
      <p:sp>
        <p:nvSpPr>
          <p:cNvPr id="487428" name="Freeform 4"/>
          <p:cNvSpPr>
            <a:spLocks/>
          </p:cNvSpPr>
          <p:nvPr/>
        </p:nvSpPr>
        <p:spPr bwMode="auto">
          <a:xfrm>
            <a:off x="2209800" y="3276600"/>
            <a:ext cx="5181600" cy="3087688"/>
          </a:xfrm>
          <a:custGeom>
            <a:avLst/>
            <a:gdLst>
              <a:gd name="T0" fmla="*/ 0 w 3264"/>
              <a:gd name="T1" fmla="*/ 0 h 1945"/>
              <a:gd name="T2" fmla="*/ 410 w 3264"/>
              <a:gd name="T3" fmla="*/ 948 h 1945"/>
              <a:gd name="T4" fmla="*/ 864 w 3264"/>
              <a:gd name="T5" fmla="*/ 1680 h 1945"/>
              <a:gd name="T6" fmla="*/ 1340 w 3264"/>
              <a:gd name="T7" fmla="*/ 1927 h 1945"/>
              <a:gd name="T8" fmla="*/ 1694 w 3264"/>
              <a:gd name="T9" fmla="*/ 1787 h 1945"/>
              <a:gd name="T10" fmla="*/ 2155 w 3264"/>
              <a:gd name="T11" fmla="*/ 1063 h 1945"/>
              <a:gd name="T12" fmla="*/ 2592 w 3264"/>
              <a:gd name="T13" fmla="*/ 768 h 1945"/>
              <a:gd name="T14" fmla="*/ 3264 w 3264"/>
              <a:gd name="T15" fmla="*/ 96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64" h="1945">
                <a:moveTo>
                  <a:pt x="0" y="0"/>
                </a:moveTo>
                <a:cubicBezTo>
                  <a:pt x="68" y="158"/>
                  <a:pt x="266" y="668"/>
                  <a:pt x="410" y="948"/>
                </a:cubicBezTo>
                <a:cubicBezTo>
                  <a:pt x="554" y="1228"/>
                  <a:pt x="709" y="1517"/>
                  <a:pt x="864" y="1680"/>
                </a:cubicBezTo>
                <a:cubicBezTo>
                  <a:pt x="1019" y="1843"/>
                  <a:pt x="1202" y="1909"/>
                  <a:pt x="1340" y="1927"/>
                </a:cubicBezTo>
                <a:cubicBezTo>
                  <a:pt x="1478" y="1945"/>
                  <a:pt x="1558" y="1931"/>
                  <a:pt x="1694" y="1787"/>
                </a:cubicBezTo>
                <a:cubicBezTo>
                  <a:pt x="1830" y="1643"/>
                  <a:pt x="2005" y="1233"/>
                  <a:pt x="2155" y="1063"/>
                </a:cubicBezTo>
                <a:cubicBezTo>
                  <a:pt x="2305" y="893"/>
                  <a:pt x="2407" y="929"/>
                  <a:pt x="2592" y="768"/>
                </a:cubicBezTo>
                <a:cubicBezTo>
                  <a:pt x="2777" y="607"/>
                  <a:pt x="3044" y="352"/>
                  <a:pt x="3264" y="96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29" name="Oval 5"/>
          <p:cNvSpPr>
            <a:spLocks noChangeArrowheads="1"/>
          </p:cNvSpPr>
          <p:nvPr/>
        </p:nvSpPr>
        <p:spPr bwMode="auto">
          <a:xfrm>
            <a:off x="3594100" y="59563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30" name="Freeform 6"/>
          <p:cNvSpPr>
            <a:spLocks/>
          </p:cNvSpPr>
          <p:nvPr/>
        </p:nvSpPr>
        <p:spPr bwMode="auto">
          <a:xfrm>
            <a:off x="3184525" y="5486400"/>
            <a:ext cx="1692275" cy="765175"/>
          </a:xfrm>
          <a:custGeom>
            <a:avLst/>
            <a:gdLst>
              <a:gd name="T0" fmla="*/ 0 w 1770"/>
              <a:gd name="T1" fmla="*/ 17 h 1608"/>
              <a:gd name="T2" fmla="*/ 914 w 1770"/>
              <a:gd name="T3" fmla="*/ 1605 h 1608"/>
              <a:gd name="T4" fmla="*/ 1770 w 1770"/>
              <a:gd name="T5" fmla="*/ 0 h 1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70" h="1608">
                <a:moveTo>
                  <a:pt x="0" y="17"/>
                </a:moveTo>
                <a:cubicBezTo>
                  <a:pt x="152" y="282"/>
                  <a:pt x="619" y="1608"/>
                  <a:pt x="914" y="1605"/>
                </a:cubicBezTo>
                <a:cubicBezTo>
                  <a:pt x="1209" y="1602"/>
                  <a:pt x="1592" y="334"/>
                  <a:pt x="177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08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74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3346</TotalTime>
  <Words>1151</Words>
  <Application>Microsoft Macintosh PowerPoint</Application>
  <PresentationFormat>On-screen Show (4:3)</PresentationFormat>
  <Paragraphs>83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Minimization problems: from easy to hard to insanely hard. </vt:lpstr>
      <vt:lpstr>Minimization problem</vt:lpstr>
      <vt:lpstr>The “bisection” approach to finding single minimum: </vt:lpstr>
      <vt:lpstr>The most efficient version: golden section. </vt:lpstr>
      <vt:lpstr>Newton’s method for finding local minimum.   </vt:lpstr>
      <vt:lpstr>Simplest derivation</vt:lpstr>
      <vt:lpstr>Rationalize Newton’s Method</vt:lpstr>
      <vt:lpstr>Newton’s Method = Approximate the function with a parabola, iterate. </vt:lpstr>
      <vt:lpstr>Newton’s Method</vt:lpstr>
      <vt:lpstr>Newton’s Method</vt:lpstr>
      <vt:lpstr>Newton’s Method</vt:lpstr>
      <vt:lpstr>Newton’s method. More informative derivation. </vt:lpstr>
      <vt:lpstr>Example</vt:lpstr>
      <vt:lpstr>Newton’s: convergence to local minimum. </vt:lpstr>
      <vt:lpstr>Newton’s: convergence to local minimum. </vt:lpstr>
      <vt:lpstr>Choosing stopping criteria</vt:lpstr>
      <vt:lpstr>The stopping criterion: more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Newton’s method for finding local minimum </dc:title>
  <dc:creator>Alexey</dc:creator>
  <cp:lastModifiedBy>Microsoft Office User</cp:lastModifiedBy>
  <cp:revision>40</cp:revision>
  <dcterms:created xsi:type="dcterms:W3CDTF">2016-02-27T17:45:50Z</dcterms:created>
  <dcterms:modified xsi:type="dcterms:W3CDTF">2022-03-16T20:54:18Z</dcterms:modified>
</cp:coreProperties>
</file>