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7" r:id="rId5"/>
    <p:sldId id="266" r:id="rId6"/>
    <p:sldId id="268" r:id="rId7"/>
    <p:sldId id="272" r:id="rId8"/>
    <p:sldId id="273" r:id="rId9"/>
    <p:sldId id="275" r:id="rId10"/>
    <p:sldId id="276" r:id="rId11"/>
    <p:sldId id="277" r:id="rId12"/>
    <p:sldId id="278" r:id="rId13"/>
    <p:sldId id="279" r:id="rId14"/>
    <p:sldId id="261" r:id="rId15"/>
    <p:sldId id="269" r:id="rId16"/>
    <p:sldId id="265" r:id="rId17"/>
    <p:sldId id="262" r:id="rId18"/>
    <p:sldId id="270" r:id="rId19"/>
    <p:sldId id="264" r:id="rId20"/>
    <p:sldId id="259" r:id="rId21"/>
    <p:sldId id="271" r:id="rId22"/>
    <p:sldId id="260"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99" autoAdjust="0"/>
  </p:normalViewPr>
  <p:slideViewPr>
    <p:cSldViewPr snapToGrid="0" snapToObjects="1">
      <p:cViewPr varScale="1">
        <p:scale>
          <a:sx n="49" d="100"/>
          <a:sy n="49" d="100"/>
        </p:scale>
        <p:origin x="-12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5EAF4-2AD9-C84C-BE51-F2F2B997DBF4}" type="datetimeFigureOut">
              <a:rPr lang="en-US" smtClean="0"/>
              <a:t>4/28/15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B26A1-EC15-6240-BE63-CC475A47F8D7}" type="slidenum">
              <a:rPr lang="en-US" smtClean="0"/>
              <a:t>‹#›</a:t>
            </a:fld>
            <a:endParaRPr lang="en-US"/>
          </a:p>
        </p:txBody>
      </p:sp>
    </p:spTree>
    <p:extLst>
      <p:ext uri="{BB962C8B-B14F-4D97-AF65-F5344CB8AC3E}">
        <p14:creationId xmlns:p14="http://schemas.microsoft.com/office/powerpoint/2010/main" val="27248604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baseline="0" dirty="0" err="1" smtClean="0"/>
              <a:t>Antonie</a:t>
            </a:r>
            <a:r>
              <a:rPr lang="en-US" baseline="0" dirty="0" smtClean="0"/>
              <a:t> van Leeuwenhoek – first to use microscope to study microbes</a:t>
            </a:r>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2</a:t>
            </a:fld>
            <a:endParaRPr lang="en-US"/>
          </a:p>
        </p:txBody>
      </p:sp>
    </p:spTree>
    <p:extLst>
      <p:ext uri="{BB962C8B-B14F-4D97-AF65-F5344CB8AC3E}">
        <p14:creationId xmlns:p14="http://schemas.microsoft.com/office/powerpoint/2010/main" val="425049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www.hotchips.org</a:t>
            </a:r>
            <a:r>
              <a:rPr lang="en-US" dirty="0" smtClean="0"/>
              <a:t>/</a:t>
            </a:r>
            <a:r>
              <a:rPr lang="en-US" dirty="0" err="1" smtClean="0"/>
              <a:t>wp</a:t>
            </a:r>
            <a:r>
              <a:rPr lang="en-US" dirty="0" smtClean="0"/>
              <a:t>-content/uploads/</a:t>
            </a:r>
            <a:r>
              <a:rPr lang="en-US" dirty="0" err="1" smtClean="0"/>
              <a:t>hc_archives</a:t>
            </a:r>
            <a:r>
              <a:rPr lang="en-US" dirty="0" smtClean="0"/>
              <a:t>/hc26/HC26-11-day1-epub/HC26.11-1-High-Performance-epub/HC26.11.130-Anton-2-Butts-Shaw-Shaw-Res-Search.pdf</a:t>
            </a:r>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21</a:t>
            </a:fld>
            <a:endParaRPr lang="en-US"/>
          </a:p>
        </p:txBody>
      </p:sp>
    </p:spTree>
    <p:extLst>
      <p:ext uri="{BB962C8B-B14F-4D97-AF65-F5344CB8AC3E}">
        <p14:creationId xmlns:p14="http://schemas.microsoft.com/office/powerpoint/2010/main" val="21542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22</a:t>
            </a:fld>
            <a:endParaRPr lang="en-US"/>
          </a:p>
        </p:txBody>
      </p:sp>
    </p:spTree>
    <p:extLst>
      <p:ext uri="{BB962C8B-B14F-4D97-AF65-F5344CB8AC3E}">
        <p14:creationId xmlns:p14="http://schemas.microsoft.com/office/powerpoint/2010/main" val="211455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David</a:t>
            </a:r>
            <a:r>
              <a:rPr lang="en-US" baseline="0" dirty="0" smtClean="0"/>
              <a:t> Shaw </a:t>
            </a:r>
          </a:p>
          <a:p>
            <a:pPr marL="171450" indent="-171450">
              <a:buFontTx/>
              <a:buChar char="-"/>
            </a:pPr>
            <a:r>
              <a:rPr lang="en-US" baseline="0" dirty="0" smtClean="0"/>
              <a:t>1 millisecond = 1000 microseconds -&gt; 100 times faster</a:t>
            </a:r>
          </a:p>
          <a:p>
            <a:pPr marL="171450" indent="-171450">
              <a:buFontTx/>
              <a:buChar char="-"/>
            </a:pPr>
            <a:r>
              <a:rPr lang="en-US" dirty="0" smtClean="0"/>
              <a:t>http://</a:t>
            </a:r>
            <a:r>
              <a:rPr lang="en-US" dirty="0" err="1" smtClean="0"/>
              <a:t>www.hotchips.org</a:t>
            </a:r>
            <a:r>
              <a:rPr lang="en-US" dirty="0" smtClean="0"/>
              <a:t>/</a:t>
            </a:r>
            <a:r>
              <a:rPr lang="en-US" dirty="0" err="1" smtClean="0"/>
              <a:t>wp</a:t>
            </a:r>
            <a:r>
              <a:rPr lang="en-US" dirty="0" smtClean="0"/>
              <a:t>-content/uploads/</a:t>
            </a:r>
            <a:r>
              <a:rPr lang="en-US" dirty="0" err="1" smtClean="0"/>
              <a:t>hc_archives</a:t>
            </a:r>
            <a:r>
              <a:rPr lang="en-US" dirty="0" smtClean="0"/>
              <a:t>/hc20/2_Mon/HC20.25.421.pdf</a:t>
            </a:r>
          </a:p>
          <a:p>
            <a:pPr marL="171450" indent="-171450">
              <a:buFontTx/>
              <a:buChar char="-"/>
            </a:pPr>
            <a:r>
              <a:rPr lang="en-US" dirty="0" smtClean="0"/>
              <a:t>Designed specifically for particle simulations</a:t>
            </a:r>
            <a:r>
              <a:rPr lang="en-US" baseline="0" dirty="0" smtClean="0"/>
              <a:t> – while off-the-shelf component machines are cheaper by economy of scale, designing a machine specifically for its purpose, as in this case, gets results that would take years otherwise</a:t>
            </a:r>
          </a:p>
          <a:p>
            <a:pPr marL="171450" indent="-171450">
              <a:buFontTx/>
              <a:buChar char="-"/>
            </a:pPr>
            <a:r>
              <a:rPr lang="en-US" baseline="0" dirty="0" smtClean="0"/>
              <a:t>David Shaw – researcher left academia in late 80s to work on Wall Street.  Returned in 2009 to fund his own research to not be beholden to grants.</a:t>
            </a:r>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3</a:t>
            </a:fld>
            <a:endParaRPr lang="en-US"/>
          </a:p>
        </p:txBody>
      </p:sp>
    </p:spTree>
    <p:extLst>
      <p:ext uri="{BB962C8B-B14F-4D97-AF65-F5344CB8AC3E}">
        <p14:creationId xmlns:p14="http://schemas.microsoft.com/office/powerpoint/2010/main" val="331069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page 9 – section 5.3</a:t>
            </a:r>
          </a:p>
          <a:p>
            <a:r>
              <a:rPr lang="en-US" dirty="0" smtClean="0"/>
              <a:t>- Millisecond scale</a:t>
            </a:r>
            <a:r>
              <a:rPr lang="en-US" baseline="0" dirty="0" smtClean="0"/>
              <a:t> simulations models protein called bovine pancreatic trypsin inhibitor (BPTI)</a:t>
            </a:r>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5</a:t>
            </a:fld>
            <a:endParaRPr lang="en-US"/>
          </a:p>
        </p:txBody>
      </p:sp>
    </p:spTree>
    <p:extLst>
      <p:ext uri="{BB962C8B-B14F-4D97-AF65-F5344CB8AC3E}">
        <p14:creationId xmlns:p14="http://schemas.microsoft.com/office/powerpoint/2010/main" val="394519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http://</a:t>
            </a:r>
            <a:r>
              <a:rPr lang="en-US" dirty="0" err="1" smtClean="0"/>
              <a:t>www.sciencemag.org</a:t>
            </a:r>
            <a:r>
              <a:rPr lang="en-US" dirty="0" smtClean="0"/>
              <a:t>/content/334/6055/517.full</a:t>
            </a:r>
          </a:p>
          <a:p>
            <a:endParaRPr lang="en-US" dirty="0" smtClean="0"/>
          </a:p>
          <a:p>
            <a:r>
              <a:rPr lang="en-US" dirty="0" err="1" smtClean="0"/>
              <a:t>Kresten</a:t>
            </a:r>
            <a:r>
              <a:rPr lang="en-US" dirty="0" smtClean="0"/>
              <a:t> </a:t>
            </a:r>
            <a:r>
              <a:rPr lang="en-US" dirty="0" err="1" smtClean="0"/>
              <a:t>Lindorf</a:t>
            </a:r>
            <a:r>
              <a:rPr lang="en-US" dirty="0" smtClean="0"/>
              <a:t>-Larsen, Stefano </a:t>
            </a:r>
            <a:r>
              <a:rPr lang="en-US" dirty="0" err="1" smtClean="0"/>
              <a:t>Piana</a:t>
            </a:r>
            <a:r>
              <a:rPr lang="en-US" dirty="0" smtClean="0"/>
              <a:t>, Ron </a:t>
            </a:r>
            <a:r>
              <a:rPr lang="en-US" dirty="0" err="1" smtClean="0"/>
              <a:t>Dror</a:t>
            </a:r>
            <a:r>
              <a:rPr lang="en-US" dirty="0" smtClean="0"/>
              <a:t>,</a:t>
            </a:r>
            <a:r>
              <a:rPr lang="en-US" baseline="0" dirty="0" smtClean="0"/>
              <a:t> David E. Shaw</a:t>
            </a:r>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8</a:t>
            </a:fld>
            <a:endParaRPr lang="en-US"/>
          </a:p>
        </p:txBody>
      </p:sp>
    </p:spTree>
    <p:extLst>
      <p:ext uri="{BB962C8B-B14F-4D97-AF65-F5344CB8AC3E}">
        <p14:creationId xmlns:p14="http://schemas.microsoft.com/office/powerpoint/2010/main" val="153228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For all 12 proteins that folded in simulation, we were also able to perform simulations near the melting temperature, at which both folding and unfolding could be observed repeatedly in a single, long equilibrium MD simulation. For each of the 12 proteins, we performed between one and four simulations, each between 100 </a:t>
            </a:r>
            <a:r>
              <a:rPr lang="en-US" sz="1200" kern="1200" dirty="0" err="1" smtClean="0">
                <a:solidFill>
                  <a:schemeClr val="tx1"/>
                </a:solidFill>
                <a:latin typeface="+mn-lt"/>
                <a:ea typeface="+mn-ea"/>
                <a:cs typeface="+mn-cs"/>
              </a:rPr>
              <a:t>μs</a:t>
            </a:r>
            <a:r>
              <a:rPr lang="en-US" sz="1200" kern="1200" dirty="0" smtClean="0">
                <a:solidFill>
                  <a:schemeClr val="tx1"/>
                </a:solidFill>
                <a:latin typeface="+mn-lt"/>
                <a:ea typeface="+mn-ea"/>
                <a:cs typeface="+mn-cs"/>
              </a:rPr>
              <a:t> and 1 </a:t>
            </a:r>
            <a:r>
              <a:rPr lang="en-US" sz="1200" kern="1200" dirty="0" err="1" smtClean="0">
                <a:solidFill>
                  <a:schemeClr val="tx1"/>
                </a:solidFill>
                <a:latin typeface="+mn-lt"/>
                <a:ea typeface="+mn-ea"/>
                <a:cs typeface="+mn-cs"/>
              </a:rPr>
              <a:t>ms</a:t>
            </a:r>
            <a:r>
              <a:rPr lang="en-US" sz="1200" kern="1200" dirty="0" smtClean="0">
                <a:solidFill>
                  <a:schemeClr val="tx1"/>
                </a:solidFill>
                <a:latin typeface="+mn-lt"/>
                <a:ea typeface="+mn-ea"/>
                <a:cs typeface="+mn-cs"/>
              </a:rPr>
              <a:t> long, and observed a total of at least 10 folding and 10 unfolding events.</a:t>
            </a:r>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10</a:t>
            </a:fld>
            <a:endParaRPr lang="en-US"/>
          </a:p>
        </p:txBody>
      </p:sp>
    </p:spTree>
    <p:extLst>
      <p:ext uri="{BB962C8B-B14F-4D97-AF65-F5344CB8AC3E}">
        <p14:creationId xmlns:p14="http://schemas.microsoft.com/office/powerpoint/2010/main" val="404296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Unfolding transitions were analyzed in reverse so that all transitions could be treated as folding events. </a:t>
            </a:r>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12</a:t>
            </a:fld>
            <a:endParaRPr lang="en-US"/>
          </a:p>
        </p:txBody>
      </p:sp>
    </p:spTree>
    <p:extLst>
      <p:ext uri="{BB962C8B-B14F-4D97-AF65-F5344CB8AC3E}">
        <p14:creationId xmlns:p14="http://schemas.microsoft.com/office/powerpoint/2010/main" val="369830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Section 2.2 of [2]</a:t>
            </a:r>
          </a:p>
          <a:p>
            <a:pPr marL="171450" indent="-171450">
              <a:buFontTx/>
              <a:buChar char="-"/>
            </a:pPr>
            <a:r>
              <a:rPr lang="en-US" dirty="0" smtClean="0"/>
              <a:t>HTIS</a:t>
            </a:r>
            <a:r>
              <a:rPr lang="en-US" baseline="0" dirty="0" smtClean="0"/>
              <a:t> – high throughput interaction subsystem</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Each node includes an ASIC with two major computational subsystems (Figure 2). The first is the high-throughput interaction subsystem (HTIS) designed for computing massive numbers of range-limited pairwise interactions of various forms using an array of 32 hardwired pairwise point interaction pipelines (PPIPs). The PPIPs can compute interactions with a number of different functional forms, as determined by various mode settings and user-specified lookup tables and parameter values. The second is the flexible subsystem, which is composed of programmable cores used for the remaining, less structured part of the MD calculation. The flexible subsystem contains eight geometry cores (GCs) that were designed in-house to perform fast numerical computations, four </a:t>
            </a:r>
            <a:r>
              <a:rPr lang="en-US" sz="1200" kern="1200" dirty="0" err="1" smtClean="0">
                <a:solidFill>
                  <a:schemeClr val="tx1"/>
                </a:solidFill>
                <a:latin typeface="+mn-lt"/>
                <a:ea typeface="+mn-ea"/>
                <a:cs typeface="+mn-cs"/>
              </a:rPr>
              <a:t>Tensilica</a:t>
            </a:r>
            <a:r>
              <a:rPr lang="en-US" sz="1200" kern="1200" dirty="0" smtClean="0">
                <a:solidFill>
                  <a:schemeClr val="tx1"/>
                </a:solidFill>
                <a:latin typeface="+mn-lt"/>
                <a:ea typeface="+mn-ea"/>
                <a:cs typeface="+mn-cs"/>
              </a:rPr>
              <a:t> LX processors that control the overall data flow in the Anton system, and four data transfer engines that allow communication to be hidden behind computation.</a:t>
            </a:r>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14</a:t>
            </a:fld>
            <a:endParaRPr lang="en-US"/>
          </a:p>
        </p:txBody>
      </p:sp>
    </p:spTree>
    <p:extLst>
      <p:ext uri="{BB962C8B-B14F-4D97-AF65-F5344CB8AC3E}">
        <p14:creationId xmlns:p14="http://schemas.microsoft.com/office/powerpoint/2010/main" val="161893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http://</a:t>
            </a:r>
            <a:r>
              <a:rPr lang="en-US" dirty="0" err="1" smtClean="0"/>
              <a:t>www.hotchips.org</a:t>
            </a:r>
            <a:r>
              <a:rPr lang="en-US" dirty="0" smtClean="0"/>
              <a:t>/</a:t>
            </a:r>
            <a:r>
              <a:rPr lang="en-US" dirty="0" err="1" smtClean="0"/>
              <a:t>wp</a:t>
            </a:r>
            <a:r>
              <a:rPr lang="en-US" dirty="0" smtClean="0"/>
              <a:t>-content/uploads/</a:t>
            </a:r>
            <a:r>
              <a:rPr lang="en-US" dirty="0" err="1" smtClean="0"/>
              <a:t>hc_archives</a:t>
            </a:r>
            <a:r>
              <a:rPr lang="en-US" dirty="0" smtClean="0"/>
              <a:t>/hc20/2_Mon/HC20.25.421.pdf</a:t>
            </a:r>
          </a:p>
          <a:p>
            <a:pPr marL="171450" indent="-171450">
              <a:buFontTx/>
              <a:buChar char="-"/>
            </a:pPr>
            <a:r>
              <a:rPr lang="en-US" dirty="0" smtClean="0"/>
              <a:t>Looking</a:t>
            </a:r>
            <a:r>
              <a:rPr lang="en-US" baseline="0" dirty="0" smtClean="0"/>
              <a:t> at one segment of 512 ASICS</a:t>
            </a:r>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16</a:t>
            </a:fld>
            <a:endParaRPr lang="en-US"/>
          </a:p>
        </p:txBody>
      </p:sp>
    </p:spTree>
    <p:extLst>
      <p:ext uri="{BB962C8B-B14F-4D97-AF65-F5344CB8AC3E}">
        <p14:creationId xmlns:p14="http://schemas.microsoft.com/office/powerpoint/2010/main" val="204079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www.hotchips.org</a:t>
            </a:r>
            <a:r>
              <a:rPr lang="en-US" dirty="0" smtClean="0"/>
              <a:t>/</a:t>
            </a:r>
            <a:r>
              <a:rPr lang="en-US" dirty="0" err="1" smtClean="0"/>
              <a:t>wp</a:t>
            </a:r>
            <a:r>
              <a:rPr lang="en-US" dirty="0" smtClean="0"/>
              <a:t>-content/uploads/</a:t>
            </a:r>
            <a:r>
              <a:rPr lang="en-US" dirty="0" err="1" smtClean="0"/>
              <a:t>hc_archives</a:t>
            </a:r>
            <a:r>
              <a:rPr lang="en-US" dirty="0" smtClean="0"/>
              <a:t>/hc26/HC26-11-day1-epub/HC26.11-1-High-Performance-epub/HC26.11.130-Anton-2-Butts-Shaw-Shaw-Res-Search.pdf</a:t>
            </a:r>
          </a:p>
          <a:p>
            <a:r>
              <a:rPr lang="en-US" dirty="0" smtClean="0"/>
              <a:t>- </a:t>
            </a:r>
            <a:endParaRPr lang="en-US" dirty="0"/>
          </a:p>
        </p:txBody>
      </p:sp>
      <p:sp>
        <p:nvSpPr>
          <p:cNvPr id="4" name="Slide Number Placeholder 3"/>
          <p:cNvSpPr>
            <a:spLocks noGrp="1"/>
          </p:cNvSpPr>
          <p:nvPr>
            <p:ph type="sldNum" sz="quarter" idx="10"/>
          </p:nvPr>
        </p:nvSpPr>
        <p:spPr/>
        <p:txBody>
          <a:bodyPr/>
          <a:lstStyle/>
          <a:p>
            <a:fld id="{24DB26A1-EC15-6240-BE63-CC475A47F8D7}" type="slidenum">
              <a:rPr lang="en-US" smtClean="0"/>
              <a:t>19</a:t>
            </a:fld>
            <a:endParaRPr lang="en-US"/>
          </a:p>
        </p:txBody>
      </p:sp>
    </p:spTree>
    <p:extLst>
      <p:ext uri="{BB962C8B-B14F-4D97-AF65-F5344CB8AC3E}">
        <p14:creationId xmlns:p14="http://schemas.microsoft.com/office/powerpoint/2010/main" val="40646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4/28/15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4/28/15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4/28/15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4/28/15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4/28/15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4/28/15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4/28/15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4/28/15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4/28/15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4/28/15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4/28/15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4/28/15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4/28/15</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hyperlink" Target="http://www.nature.com/news/2010/101014/full/news.2010.541.html" TargetMode="External"/><Relationship Id="rId4" Type="http://schemas.openxmlformats.org/officeDocument/2006/relationships/hyperlink" Target="http://www.hotchips.org/wp-content/uploads/hc_archives/hc20/2_Mon/HC20.25.421.pdf" TargetMode="External"/><Relationship Id="rId5" Type="http://schemas.openxmlformats.org/officeDocument/2006/relationships/hyperlink" Target="http://www.hotchips.org/wp-content/uploads/hc_archives/hc26/HC26-11-day1-epub/HC26.11-1-High-Performance-epub/HC26.11.130-Anton-2-Butts-Shaw-Shaw-Res-Search.pdf"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iencemag.org/content/334/6055/51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602540"/>
            <a:ext cx="7542212" cy="1013012"/>
          </a:xfrm>
        </p:spPr>
        <p:txBody>
          <a:bodyPr/>
          <a:lstStyle/>
          <a:p>
            <a:r>
              <a:rPr lang="en-US" dirty="0" smtClean="0"/>
              <a:t>Anton Supercomputer</a:t>
            </a:r>
            <a:endParaRPr lang="en-US" dirty="0"/>
          </a:p>
        </p:txBody>
      </p:sp>
      <p:sp>
        <p:nvSpPr>
          <p:cNvPr id="3" name="Subtitle 2"/>
          <p:cNvSpPr>
            <a:spLocks noGrp="1"/>
          </p:cNvSpPr>
          <p:nvPr>
            <p:ph type="subTitle" idx="1"/>
          </p:nvPr>
        </p:nvSpPr>
        <p:spPr>
          <a:xfrm>
            <a:off x="820738" y="5614570"/>
            <a:ext cx="7542212" cy="1030942"/>
          </a:xfrm>
        </p:spPr>
        <p:txBody>
          <a:bodyPr>
            <a:normAutofit/>
          </a:bodyPr>
          <a:lstStyle/>
          <a:p>
            <a:r>
              <a:rPr lang="en-US" dirty="0" smtClean="0"/>
              <a:t>Brandon Dean</a:t>
            </a:r>
          </a:p>
          <a:p>
            <a:r>
              <a:rPr lang="en-US" dirty="0" smtClean="0"/>
              <a:t>4</a:t>
            </a:r>
            <a:r>
              <a:rPr lang="en-US" smtClean="0"/>
              <a:t>/</a:t>
            </a:r>
            <a:r>
              <a:rPr lang="en-US" smtClean="0"/>
              <a:t>28/</a:t>
            </a:r>
            <a:r>
              <a:rPr lang="en-US" dirty="0" smtClean="0"/>
              <a:t>15</a:t>
            </a:r>
            <a:endParaRPr lang="en-US" dirty="0"/>
          </a:p>
        </p:txBody>
      </p:sp>
      <p:pic>
        <p:nvPicPr>
          <p:cNvPr id="5" name="Picture 4" descr="Anton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84" y="224907"/>
            <a:ext cx="7767568" cy="4642887"/>
          </a:xfrm>
          <a:prstGeom prst="rect">
            <a:avLst/>
          </a:prstGeom>
        </p:spPr>
      </p:pic>
    </p:spTree>
    <p:extLst>
      <p:ext uri="{BB962C8B-B14F-4D97-AF65-F5344CB8AC3E}">
        <p14:creationId xmlns:p14="http://schemas.microsoft.com/office/powerpoint/2010/main" val="37706187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Fast Folding Proteins Fold”</a:t>
            </a:r>
          </a:p>
        </p:txBody>
      </p:sp>
      <p:sp>
        <p:nvSpPr>
          <p:cNvPr id="3" name="Content Placeholder 2"/>
          <p:cNvSpPr>
            <a:spLocks noGrp="1"/>
          </p:cNvSpPr>
          <p:nvPr>
            <p:ph idx="1"/>
          </p:nvPr>
        </p:nvSpPr>
        <p:spPr/>
        <p:txBody>
          <a:bodyPr/>
          <a:lstStyle/>
          <a:p>
            <a:r>
              <a:rPr lang="en-US" dirty="0" smtClean="0"/>
              <a:t>Performed equilibrium MD simulations (near melting temperature) for all 12 proteins.  </a:t>
            </a:r>
          </a:p>
          <a:p>
            <a:pPr lvl="1"/>
            <a:r>
              <a:rPr lang="en-US" dirty="0" smtClean="0"/>
              <a:t>Observed between 1 and 4 simulations each</a:t>
            </a:r>
          </a:p>
          <a:p>
            <a:pPr lvl="1"/>
            <a:r>
              <a:rPr lang="en-US" dirty="0" smtClean="0"/>
              <a:t>100 </a:t>
            </a:r>
            <a:r>
              <a:rPr lang="en-US" dirty="0" err="1" smtClean="0"/>
              <a:t>μs</a:t>
            </a:r>
            <a:r>
              <a:rPr lang="en-US" dirty="0" smtClean="0"/>
              <a:t> and 1 </a:t>
            </a:r>
            <a:r>
              <a:rPr lang="en-US" dirty="0" err="1" smtClean="0"/>
              <a:t>ms</a:t>
            </a:r>
            <a:r>
              <a:rPr lang="en-US" dirty="0" smtClean="0"/>
              <a:t> long each</a:t>
            </a:r>
          </a:p>
          <a:p>
            <a:pPr lvl="1"/>
            <a:r>
              <a:rPr lang="en-US" dirty="0" smtClean="0"/>
              <a:t>Observed at least 10 folding events and 10 </a:t>
            </a:r>
            <a:r>
              <a:rPr lang="en-US" dirty="0" err="1" smtClean="0"/>
              <a:t>unfoldings</a:t>
            </a:r>
            <a:endParaRPr lang="en-US" dirty="0" smtClean="0"/>
          </a:p>
          <a:p>
            <a:r>
              <a:rPr lang="en-US" dirty="0" smtClean="0"/>
              <a:t>Total: 8 </a:t>
            </a:r>
            <a:r>
              <a:rPr lang="en-US" dirty="0" err="1" smtClean="0"/>
              <a:t>ms</a:t>
            </a:r>
            <a:r>
              <a:rPr lang="en-US" dirty="0" smtClean="0"/>
              <a:t> of simulations containing more than 400 folding/unfolding events</a:t>
            </a:r>
            <a:endParaRPr lang="en-US" dirty="0"/>
          </a:p>
        </p:txBody>
      </p:sp>
    </p:spTree>
    <p:extLst>
      <p:ext uri="{BB962C8B-B14F-4D97-AF65-F5344CB8AC3E}">
        <p14:creationId xmlns:p14="http://schemas.microsoft.com/office/powerpoint/2010/main" val="34891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 Folding Proteins Fold”</a:t>
            </a:r>
            <a:endParaRPr lang="en-US" dirty="0"/>
          </a:p>
        </p:txBody>
      </p:sp>
      <p:sp>
        <p:nvSpPr>
          <p:cNvPr id="3" name="Content Placeholder 2"/>
          <p:cNvSpPr>
            <a:spLocks noGrp="1"/>
          </p:cNvSpPr>
          <p:nvPr>
            <p:ph idx="1"/>
          </p:nvPr>
        </p:nvSpPr>
        <p:spPr/>
        <p:txBody>
          <a:bodyPr/>
          <a:lstStyle/>
          <a:p>
            <a:r>
              <a:rPr lang="en-US" dirty="0" smtClean="0"/>
              <a:t>Questions:</a:t>
            </a:r>
          </a:p>
          <a:p>
            <a:pPr lvl="1"/>
            <a:r>
              <a:rPr lang="en-US" dirty="0"/>
              <a:t>(</a:t>
            </a:r>
            <a:r>
              <a:rPr lang="en-US" dirty="0" err="1"/>
              <a:t>i</a:t>
            </a:r>
            <a:r>
              <a:rPr lang="en-US" dirty="0"/>
              <a:t>) </a:t>
            </a:r>
            <a:r>
              <a:rPr lang="en-US" dirty="0" smtClean="0"/>
              <a:t>What </a:t>
            </a:r>
            <a:r>
              <a:rPr lang="en-US" dirty="0"/>
              <a:t>is the general nature and order of events that lead to folding? </a:t>
            </a:r>
            <a:endParaRPr lang="en-US" dirty="0" smtClean="0"/>
          </a:p>
          <a:p>
            <a:pPr lvl="1"/>
            <a:r>
              <a:rPr lang="en-US" dirty="0" smtClean="0"/>
              <a:t>(</a:t>
            </a:r>
            <a:r>
              <a:rPr lang="en-US" dirty="0"/>
              <a:t>ii) What role, if any, is played by the residual structure in the unfolded state</a:t>
            </a:r>
            <a:r>
              <a:rPr lang="en-US" dirty="0" smtClean="0"/>
              <a:t>?</a:t>
            </a:r>
          </a:p>
          <a:p>
            <a:pPr lvl="1"/>
            <a:r>
              <a:rPr lang="en-US" dirty="0" smtClean="0"/>
              <a:t> </a:t>
            </a:r>
            <a:r>
              <a:rPr lang="en-US" dirty="0"/>
              <a:t>(iii) How many distinct folding pathways are present, and how different are they from one another? </a:t>
            </a:r>
            <a:r>
              <a:rPr lang="en-US" dirty="0" smtClean="0"/>
              <a:t> </a:t>
            </a:r>
          </a:p>
          <a:p>
            <a:pPr lvl="1"/>
            <a:r>
              <a:rPr lang="en-US" dirty="0" smtClean="0"/>
              <a:t>(</a:t>
            </a:r>
            <a:r>
              <a:rPr lang="en-US" dirty="0"/>
              <a:t>iv) Is there a free-energy barrier for folding, and what is its magnitude?</a:t>
            </a:r>
            <a:endParaRPr lang="en-US" dirty="0" smtClean="0"/>
          </a:p>
          <a:p>
            <a:pPr lvl="1"/>
            <a:endParaRPr lang="en-US" dirty="0"/>
          </a:p>
        </p:txBody>
      </p:sp>
    </p:spTree>
    <p:extLst>
      <p:ext uri="{BB962C8B-B14F-4D97-AF65-F5344CB8AC3E}">
        <p14:creationId xmlns:p14="http://schemas.microsoft.com/office/powerpoint/2010/main" val="18520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P</a:t>
            </a:r>
            <a:r>
              <a:rPr lang="en-US" dirty="0" smtClean="0"/>
              <a:t>artitioned </a:t>
            </a:r>
            <a:r>
              <a:rPr lang="en-US" dirty="0"/>
              <a:t>all trajectories into folded, unfolded, and transition-path </a:t>
            </a:r>
            <a:r>
              <a:rPr lang="en-US" dirty="0" smtClean="0"/>
              <a:t>segments.</a:t>
            </a:r>
          </a:p>
          <a:p>
            <a:r>
              <a:rPr lang="en-US" dirty="0"/>
              <a:t>D</a:t>
            </a:r>
            <a:r>
              <a:rPr lang="en-US" dirty="0" smtClean="0"/>
              <a:t>etermined </a:t>
            </a:r>
            <a:r>
              <a:rPr lang="en-US" dirty="0"/>
              <a:t>for each protein how many folding pathways are traversed that are distinct in the sense that native interactions are formed in different orders and that the pathways do not interconvert on the transition path time </a:t>
            </a:r>
            <a:r>
              <a:rPr lang="en-US" dirty="0" smtClean="0"/>
              <a:t>scale.</a:t>
            </a:r>
            <a:endParaRPr lang="en-US" dirty="0"/>
          </a:p>
          <a:p>
            <a:r>
              <a:rPr lang="en-US" dirty="0"/>
              <a:t>E</a:t>
            </a:r>
            <a:r>
              <a:rPr lang="en-US" dirty="0" smtClean="0"/>
              <a:t>xamined </a:t>
            </a:r>
            <a:r>
              <a:rPr lang="en-US" dirty="0"/>
              <a:t>the thermodynamics and kinetics of the folding process, and in particular the existence and size of the free-energy barrier for folding.</a:t>
            </a:r>
          </a:p>
        </p:txBody>
      </p:sp>
      <p:sp>
        <p:nvSpPr>
          <p:cNvPr id="4" name="Title 1"/>
          <p:cNvSpPr>
            <a:spLocks noGrp="1"/>
          </p:cNvSpPr>
          <p:nvPr>
            <p:ph type="title"/>
          </p:nvPr>
        </p:nvSpPr>
        <p:spPr/>
        <p:txBody>
          <a:bodyPr/>
          <a:lstStyle/>
          <a:p>
            <a:r>
              <a:rPr lang="en-US" dirty="0" smtClean="0"/>
              <a:t>“How Fast Folding Proteins Fold”</a:t>
            </a:r>
            <a:endParaRPr lang="en-US" dirty="0"/>
          </a:p>
        </p:txBody>
      </p:sp>
    </p:spTree>
    <p:extLst>
      <p:ext uri="{BB962C8B-B14F-4D97-AF65-F5344CB8AC3E}">
        <p14:creationId xmlns:p14="http://schemas.microsoft.com/office/powerpoint/2010/main" val="400656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Results show folding of 12 small proteins</a:t>
            </a:r>
          </a:p>
          <a:p>
            <a:r>
              <a:rPr lang="en-US" dirty="0" smtClean="0"/>
              <a:t>Key Conclusion: Current </a:t>
            </a:r>
            <a:r>
              <a:rPr lang="en-US" dirty="0"/>
              <a:t>molecular </a:t>
            </a:r>
            <a:r>
              <a:rPr lang="en-US" dirty="0" smtClean="0"/>
              <a:t>mechanics </a:t>
            </a:r>
            <a:r>
              <a:rPr lang="en-US" dirty="0"/>
              <a:t>force fields are sufficiently accurate to make long–time scale MD simulation a powerful tool for characterizing large conformational changes in proteins.</a:t>
            </a:r>
          </a:p>
        </p:txBody>
      </p:sp>
      <p:sp>
        <p:nvSpPr>
          <p:cNvPr id="4" name="Title 1"/>
          <p:cNvSpPr>
            <a:spLocks noGrp="1"/>
          </p:cNvSpPr>
          <p:nvPr>
            <p:ph type="title"/>
          </p:nvPr>
        </p:nvSpPr>
        <p:spPr/>
        <p:txBody>
          <a:bodyPr/>
          <a:lstStyle/>
          <a:p>
            <a:r>
              <a:rPr lang="en-US" dirty="0" smtClean="0"/>
              <a:t>“How Fast Folding Proteins Fold”</a:t>
            </a:r>
            <a:endParaRPr lang="en-US" dirty="0"/>
          </a:p>
        </p:txBody>
      </p:sp>
    </p:spTree>
    <p:extLst>
      <p:ext uri="{BB962C8B-B14F-4D97-AF65-F5344CB8AC3E}">
        <p14:creationId xmlns:p14="http://schemas.microsoft.com/office/powerpoint/2010/main" val="47216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Anton’s Architecture</a:t>
            </a:r>
            <a:endParaRPr lang="en-US" dirty="0"/>
          </a:p>
        </p:txBody>
      </p:sp>
      <p:sp>
        <p:nvSpPr>
          <p:cNvPr id="3" name="Content Placeholder 2"/>
          <p:cNvSpPr>
            <a:spLocks noGrp="1"/>
          </p:cNvSpPr>
          <p:nvPr>
            <p:ph idx="1"/>
          </p:nvPr>
        </p:nvSpPr>
        <p:spPr/>
        <p:txBody>
          <a:bodyPr>
            <a:normAutofit fontScale="92500"/>
          </a:bodyPr>
          <a:lstStyle/>
          <a:p>
            <a:r>
              <a:rPr lang="en-US" dirty="0" smtClean="0"/>
              <a:t>512 node machine first version released (Oct. 2008)</a:t>
            </a:r>
          </a:p>
          <a:p>
            <a:r>
              <a:rPr lang="en-US" dirty="0" smtClean="0"/>
              <a:t>Each node contains an ASIC with two major computational subsystems:  a HTIS and a flexible subsystem.  </a:t>
            </a:r>
          </a:p>
          <a:p>
            <a:r>
              <a:rPr lang="en-US" dirty="0" smtClean="0"/>
              <a:t>ASIC also contains:</a:t>
            </a:r>
          </a:p>
          <a:p>
            <a:pPr lvl="1"/>
            <a:r>
              <a:rPr lang="en-US" dirty="0" smtClean="0"/>
              <a:t> pair of DDR2-800 DRAM controllers</a:t>
            </a:r>
          </a:p>
          <a:p>
            <a:pPr lvl="1"/>
            <a:r>
              <a:rPr lang="en-US" dirty="0" smtClean="0"/>
              <a:t>6 high-speed channels for communication to other ASICS</a:t>
            </a:r>
          </a:p>
          <a:p>
            <a:pPr lvl="1"/>
            <a:r>
              <a:rPr lang="en-US" dirty="0" smtClean="0"/>
              <a:t>I/O host interface to communicate with external computer</a:t>
            </a:r>
          </a:p>
        </p:txBody>
      </p:sp>
    </p:spTree>
    <p:extLst>
      <p:ext uri="{BB962C8B-B14F-4D97-AF65-F5344CB8AC3E}">
        <p14:creationId xmlns:p14="http://schemas.microsoft.com/office/powerpoint/2010/main" val="5190472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t>HTIS (High-Throughput Interaction Subsystem): Computes </a:t>
            </a:r>
            <a:r>
              <a:rPr lang="en-US" dirty="0"/>
              <a:t>massive numbers of range limited pairwise interactions using array of 32 PPIPs</a:t>
            </a:r>
          </a:p>
          <a:p>
            <a:r>
              <a:rPr lang="en-US" dirty="0"/>
              <a:t>Flexible subsystem: </a:t>
            </a:r>
            <a:r>
              <a:rPr lang="en-US" dirty="0" smtClean="0"/>
              <a:t>Programmable </a:t>
            </a:r>
            <a:r>
              <a:rPr lang="en-US" dirty="0"/>
              <a:t>cores used for remaining “unstructured” </a:t>
            </a:r>
            <a:r>
              <a:rPr lang="en-US" dirty="0" smtClean="0"/>
              <a:t>calculations.  Contains 8 geometry cores to perform fast numerical calculations.</a:t>
            </a:r>
            <a:endParaRPr lang="en-US" dirty="0"/>
          </a:p>
          <a:p>
            <a:r>
              <a:rPr lang="en-US" dirty="0" smtClean="0"/>
              <a:t>PPIPs (Pairwise </a:t>
            </a:r>
            <a:r>
              <a:rPr lang="en-US" dirty="0"/>
              <a:t>point interaction </a:t>
            </a:r>
            <a:r>
              <a:rPr lang="en-US" dirty="0" smtClean="0"/>
              <a:t>pipelines): Computes interactions via lookup tables and input parameters.</a:t>
            </a:r>
            <a:endParaRPr lang="en-US" dirty="0"/>
          </a:p>
          <a:p>
            <a:endParaRPr lang="en-US" dirty="0"/>
          </a:p>
        </p:txBody>
      </p:sp>
      <p:sp>
        <p:nvSpPr>
          <p:cNvPr id="6" name="Title 1"/>
          <p:cNvSpPr>
            <a:spLocks noGrp="1"/>
          </p:cNvSpPr>
          <p:nvPr>
            <p:ph type="title"/>
          </p:nvPr>
        </p:nvSpPr>
        <p:spPr>
          <a:xfrm>
            <a:off x="779462" y="107577"/>
            <a:ext cx="7581901" cy="1653988"/>
          </a:xfrm>
        </p:spPr>
        <p:txBody>
          <a:bodyPr/>
          <a:lstStyle/>
          <a:p>
            <a:r>
              <a:rPr lang="en-US" dirty="0" smtClean="0"/>
              <a:t>Anton’s Architecture</a:t>
            </a:r>
            <a:endParaRPr lang="en-US" dirty="0"/>
          </a:p>
        </p:txBody>
      </p:sp>
    </p:spTree>
    <p:extLst>
      <p:ext uri="{BB962C8B-B14F-4D97-AF65-F5344CB8AC3E}">
        <p14:creationId xmlns:p14="http://schemas.microsoft.com/office/powerpoint/2010/main" val="2018652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gmentOfAS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21" y="-18233"/>
            <a:ext cx="7607705" cy="6872957"/>
          </a:xfrm>
          <a:prstGeom prst="rect">
            <a:avLst/>
          </a:prstGeom>
        </p:spPr>
      </p:pic>
    </p:spTree>
    <p:extLst>
      <p:ext uri="{BB962C8B-B14F-4D97-AF65-F5344CB8AC3E}">
        <p14:creationId xmlns:p14="http://schemas.microsoft.com/office/powerpoint/2010/main" val="5139818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onAS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5100"/>
            <a:ext cx="5943600" cy="6527800"/>
          </a:xfrm>
          <a:prstGeom prst="rect">
            <a:avLst/>
          </a:prstGeom>
        </p:spPr>
      </p:pic>
    </p:spTree>
    <p:extLst>
      <p:ext uri="{BB962C8B-B14F-4D97-AF65-F5344CB8AC3E}">
        <p14:creationId xmlns:p14="http://schemas.microsoft.com/office/powerpoint/2010/main" val="39448911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tonCommunic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144000" cy="4788731"/>
          </a:xfrm>
          <a:prstGeom prst="rect">
            <a:avLst/>
          </a:prstGeom>
        </p:spPr>
      </p:pic>
    </p:spTree>
    <p:extLst>
      <p:ext uri="{BB962C8B-B14F-4D97-AF65-F5344CB8AC3E}">
        <p14:creationId xmlns:p14="http://schemas.microsoft.com/office/powerpoint/2010/main" val="397899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Anton 2</a:t>
            </a:r>
            <a:endParaRPr lang="en-US" dirty="0"/>
          </a:p>
        </p:txBody>
      </p:sp>
      <p:sp>
        <p:nvSpPr>
          <p:cNvPr id="3" name="Content Placeholder 2"/>
          <p:cNvSpPr>
            <a:spLocks noGrp="1"/>
          </p:cNvSpPr>
          <p:nvPr>
            <p:ph idx="1"/>
          </p:nvPr>
        </p:nvSpPr>
        <p:spPr/>
        <p:txBody>
          <a:bodyPr/>
          <a:lstStyle/>
          <a:p>
            <a:r>
              <a:rPr lang="en-US" dirty="0" smtClean="0"/>
              <a:t>Increased speed (more cores, pipelines)</a:t>
            </a:r>
          </a:p>
          <a:p>
            <a:r>
              <a:rPr lang="en-US" dirty="0" smtClean="0"/>
              <a:t>Enhanced capability (new ASICs)</a:t>
            </a:r>
          </a:p>
          <a:p>
            <a:r>
              <a:rPr lang="en-US" dirty="0" smtClean="0"/>
              <a:t>Simplified software (optimized compiler support)</a:t>
            </a:r>
          </a:p>
        </p:txBody>
      </p:sp>
    </p:spTree>
    <p:extLst>
      <p:ext uri="{BB962C8B-B14F-4D97-AF65-F5344CB8AC3E}">
        <p14:creationId xmlns:p14="http://schemas.microsoft.com/office/powerpoint/2010/main" val="5548996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Named after </a:t>
            </a:r>
            <a:r>
              <a:rPr lang="en-US" dirty="0" err="1" smtClean="0"/>
              <a:t>Antonie</a:t>
            </a:r>
            <a:r>
              <a:rPr lang="en-US" dirty="0" smtClean="0"/>
              <a:t> van Leeuwenhoek – “father of microbiology”</a:t>
            </a:r>
          </a:p>
          <a:p>
            <a:r>
              <a:rPr lang="en-US" dirty="0" smtClean="0"/>
              <a:t>Molecular Dynamics (MD) simulations were limited by rate at which they could be performed </a:t>
            </a:r>
          </a:p>
          <a:p>
            <a:r>
              <a:rPr lang="en-US" dirty="0" smtClean="0"/>
              <a:t>First Anton machine constructed October 2008 (at least 4 have been constructed)</a:t>
            </a:r>
            <a:endParaRPr lang="en-US" dirty="0"/>
          </a:p>
        </p:txBody>
      </p:sp>
    </p:spTree>
    <p:extLst>
      <p:ext uri="{BB962C8B-B14F-4D97-AF65-F5344CB8AC3E}">
        <p14:creationId xmlns:p14="http://schemas.microsoft.com/office/powerpoint/2010/main" val="1620216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Anton 2</a:t>
            </a:r>
            <a:endParaRPr lang="en-US" dirty="0"/>
          </a:p>
        </p:txBody>
      </p:sp>
      <p:pic>
        <p:nvPicPr>
          <p:cNvPr id="8" name="Picture 7" descr="Ant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771" y="-24135"/>
            <a:ext cx="6682653" cy="6882135"/>
          </a:xfrm>
          <a:prstGeom prst="rect">
            <a:avLst/>
          </a:prstGeom>
        </p:spPr>
      </p:pic>
    </p:spTree>
    <p:extLst>
      <p:ext uri="{BB962C8B-B14F-4D97-AF65-F5344CB8AC3E}">
        <p14:creationId xmlns:p14="http://schemas.microsoft.com/office/powerpoint/2010/main" val="4879471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on2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300"/>
            <a:ext cx="9144000" cy="6102317"/>
          </a:xfrm>
          <a:prstGeom prst="rect">
            <a:avLst/>
          </a:prstGeom>
        </p:spPr>
      </p:pic>
    </p:spTree>
    <p:extLst>
      <p:ext uri="{BB962C8B-B14F-4D97-AF65-F5344CB8AC3E}">
        <p14:creationId xmlns:p14="http://schemas.microsoft.com/office/powerpoint/2010/main" val="2513968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sz="1800" dirty="0" smtClean="0">
                <a:hlinkClick r:id="rId3"/>
              </a:rPr>
              <a:t>[title slide] https</a:t>
            </a:r>
            <a:r>
              <a:rPr lang="en-US" sz="1800" dirty="0">
                <a:hlinkClick r:id="rId3"/>
              </a:rPr>
              <a:t>://cen.acs.org/content/dam/cen/88/42/</a:t>
            </a:r>
            <a:r>
              <a:rPr lang="en-US" sz="1800" dirty="0" smtClean="0">
                <a:hlinkClick r:id="rId3"/>
              </a:rPr>
              <a:t>8842notw1_Antoncxd.jpg </a:t>
            </a:r>
            <a:endParaRPr lang="en-US" sz="1800" dirty="0">
              <a:hlinkClick r:id="rId3"/>
            </a:endParaRPr>
          </a:p>
          <a:p>
            <a:r>
              <a:rPr lang="en-US" sz="1800" dirty="0" smtClean="0">
                <a:hlinkClick r:id="rId3"/>
              </a:rPr>
              <a:t>[1] http</a:t>
            </a:r>
            <a:r>
              <a:rPr lang="en-US" sz="1800" dirty="0">
                <a:hlinkClick r:id="rId3"/>
              </a:rPr>
              <a:t>://www.nature.com/news/2010/101014/full/news.2010.541.</a:t>
            </a:r>
            <a:r>
              <a:rPr lang="en-US" sz="1800" dirty="0" smtClean="0">
                <a:hlinkClick r:id="rId3"/>
              </a:rPr>
              <a:t>html</a:t>
            </a:r>
            <a:endParaRPr lang="en-US" sz="1800" dirty="0" smtClean="0"/>
          </a:p>
          <a:p>
            <a:r>
              <a:rPr lang="en-US" sz="1800" dirty="0" smtClean="0"/>
              <a:t>[2] "</a:t>
            </a:r>
            <a:r>
              <a:rPr lang="en-US" sz="1800" dirty="0"/>
              <a:t>Millisecond-Scale Molecular Dynamics Simulations on Anton" (Portland, Oregon). Proceedings of the ACM/IEEE Conference on Supercomputing (SC09) (New York, NY, USA: ACM): 1–11. doi:10.1145/1654059.1654099</a:t>
            </a:r>
            <a:r>
              <a:rPr lang="en-US" sz="1800" dirty="0" smtClean="0"/>
              <a:t>.</a:t>
            </a:r>
          </a:p>
          <a:p>
            <a:r>
              <a:rPr lang="en-US" sz="1800" dirty="0"/>
              <a:t>[3] </a:t>
            </a:r>
            <a:r>
              <a:rPr lang="en-US" sz="1800" dirty="0">
                <a:hlinkClick r:id="rId4"/>
              </a:rPr>
              <a:t>http://www.hotchips.org/wp-content/uploads/hc_archives/hc20/2_Mon/HC20.25.421.</a:t>
            </a:r>
            <a:r>
              <a:rPr lang="en-US" sz="1800" dirty="0" smtClean="0">
                <a:hlinkClick r:id="rId4"/>
              </a:rPr>
              <a:t>pdf</a:t>
            </a:r>
            <a:r>
              <a:rPr lang="en-US" sz="1800" dirty="0" smtClean="0"/>
              <a:t> </a:t>
            </a:r>
          </a:p>
          <a:p>
            <a:r>
              <a:rPr lang="en-US" sz="1800" dirty="0"/>
              <a:t>[4] </a:t>
            </a:r>
            <a:r>
              <a:rPr lang="en-US" sz="1800" dirty="0">
                <a:hlinkClick r:id="rId5"/>
              </a:rPr>
              <a:t>http://www.hotchips.org/wp-content/uploads/hc_archives/hc26/HC26-11-day1-epub/HC26.11-1-High-Performance-epub/HC26.11.130-Anton-2-Butts-Shaw-Shaw-Res-</a:t>
            </a:r>
            <a:r>
              <a:rPr lang="en-US" sz="1800" dirty="0" smtClean="0">
                <a:hlinkClick r:id="rId5"/>
              </a:rPr>
              <a:t>Search.pdf</a:t>
            </a:r>
            <a:r>
              <a:rPr lang="en-US" sz="1800" dirty="0" smtClean="0"/>
              <a:t> </a:t>
            </a:r>
          </a:p>
          <a:p>
            <a:endParaRPr lang="en-US" sz="1800" dirty="0" smtClean="0"/>
          </a:p>
          <a:p>
            <a:endParaRPr lang="en-US" sz="1800" dirty="0" smtClean="0"/>
          </a:p>
        </p:txBody>
      </p:sp>
    </p:spTree>
    <p:extLst>
      <p:ext uri="{BB962C8B-B14F-4D97-AF65-F5344CB8AC3E}">
        <p14:creationId xmlns:p14="http://schemas.microsoft.com/office/powerpoint/2010/main" val="4312119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a:t>[5] </a:t>
            </a:r>
            <a:r>
              <a:rPr lang="en-US" sz="3200" dirty="0"/>
              <a:t>Science 28 October 2011: </a:t>
            </a:r>
          </a:p>
          <a:p>
            <a:r>
              <a:rPr lang="en-US" sz="3200" dirty="0"/>
              <a:t>Vol. 334 no. 6055 pp. 517-520 </a:t>
            </a:r>
          </a:p>
          <a:p>
            <a:r>
              <a:rPr lang="en-US" sz="3200" dirty="0"/>
              <a:t>DOI: 10.1126/science.1208351</a:t>
            </a:r>
          </a:p>
          <a:p>
            <a:r>
              <a:rPr lang="en-US" sz="3200" dirty="0"/>
              <a:t>[6] </a:t>
            </a:r>
            <a:r>
              <a:rPr lang="en-US" sz="3200" dirty="0">
                <a:hlinkClick r:id="rId2"/>
              </a:rPr>
              <a:t>http://www.sciencemag.org/content/334/6055/517</a:t>
            </a:r>
            <a:r>
              <a:rPr lang="en-US" sz="3200" dirty="0"/>
              <a:t> </a:t>
            </a:r>
          </a:p>
          <a:p>
            <a:pPr marL="0" indent="0">
              <a:buNone/>
            </a:pPr>
            <a:r>
              <a:rPr lang="en-US" dirty="0" err="1"/>
              <a:t>Lindorf</a:t>
            </a:r>
            <a:r>
              <a:rPr lang="en-US" dirty="0"/>
              <a:t>-Larsen et al. "How Fast-Folding Proteins Fold", Science 28 October 2011: Vol. 334 no. 6055 pp. 517-520 DOI: 10.1126/science.1208351 [Makes sense to present after the intro to Anton supercomputer]</a:t>
            </a:r>
          </a:p>
          <a:p>
            <a:endParaRPr lang="en-US" dirty="0"/>
          </a:p>
        </p:txBody>
      </p:sp>
    </p:spTree>
    <p:extLst>
      <p:ext uri="{BB962C8B-B14F-4D97-AF65-F5344CB8AC3E}">
        <p14:creationId xmlns:p14="http://schemas.microsoft.com/office/powerpoint/2010/main" val="422482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a:t>
            </a:r>
            <a:endParaRPr lang="en-US" dirty="0"/>
          </a:p>
        </p:txBody>
      </p:sp>
      <p:sp>
        <p:nvSpPr>
          <p:cNvPr id="3" name="Content Placeholder 2"/>
          <p:cNvSpPr>
            <a:spLocks noGrp="1"/>
          </p:cNvSpPr>
          <p:nvPr>
            <p:ph idx="1"/>
          </p:nvPr>
        </p:nvSpPr>
        <p:spPr/>
        <p:txBody>
          <a:bodyPr/>
          <a:lstStyle/>
          <a:p>
            <a:r>
              <a:rPr lang="en-US" dirty="0" smtClean="0"/>
              <a:t>Built by D.E. Shaw Research in NY (David Shaw)</a:t>
            </a:r>
          </a:p>
          <a:p>
            <a:r>
              <a:rPr lang="en-US" dirty="0" smtClean="0"/>
              <a:t>Designed specifically for modeling particle-particle interactions</a:t>
            </a:r>
          </a:p>
          <a:p>
            <a:r>
              <a:rPr lang="en-US" dirty="0" smtClean="0"/>
              <a:t>Can view 1 millisecond of simulation in same amount of time used to create 10 microseconds on other machines </a:t>
            </a:r>
          </a:p>
          <a:p>
            <a:r>
              <a:rPr lang="en-US" dirty="0" smtClean="0"/>
              <a:t>Rate of simulation: 15 microseconds (</a:t>
            </a:r>
            <a:r>
              <a:rPr lang="en-US" dirty="0" err="1" smtClean="0"/>
              <a:t>μs</a:t>
            </a:r>
            <a:r>
              <a:rPr lang="en-US" dirty="0" smtClean="0"/>
              <a:t>)/day</a:t>
            </a:r>
          </a:p>
          <a:p>
            <a:endParaRPr lang="en-US" dirty="0"/>
          </a:p>
        </p:txBody>
      </p:sp>
    </p:spTree>
    <p:extLst>
      <p:ext uri="{BB962C8B-B14F-4D97-AF65-F5344CB8AC3E}">
        <p14:creationId xmlns:p14="http://schemas.microsoft.com/office/powerpoint/2010/main" val="6618778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Anton’s Benchmarks</a:t>
            </a:r>
            <a:endParaRPr lang="en-US" dirty="0"/>
          </a:p>
        </p:txBody>
      </p:sp>
      <p:pic>
        <p:nvPicPr>
          <p:cNvPr id="3" name="Picture 2" descr="AntonBenchmar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4" y="1689100"/>
            <a:ext cx="7137119" cy="4254222"/>
          </a:xfrm>
          <a:prstGeom prst="rect">
            <a:avLst/>
          </a:prstGeom>
        </p:spPr>
      </p:pic>
    </p:spTree>
    <p:extLst>
      <p:ext uri="{BB962C8B-B14F-4D97-AF65-F5344CB8AC3E}">
        <p14:creationId xmlns:p14="http://schemas.microsoft.com/office/powerpoint/2010/main" val="13421967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Long-Scale Simulations</a:t>
            </a:r>
            <a:endParaRPr lang="en-US" dirty="0"/>
          </a:p>
        </p:txBody>
      </p:sp>
      <p:sp>
        <p:nvSpPr>
          <p:cNvPr id="3" name="Content Placeholder 2"/>
          <p:cNvSpPr>
            <a:spLocks noGrp="1"/>
          </p:cNvSpPr>
          <p:nvPr>
            <p:ph idx="1"/>
          </p:nvPr>
        </p:nvSpPr>
        <p:spPr/>
        <p:txBody>
          <a:bodyPr/>
          <a:lstStyle/>
          <a:p>
            <a:r>
              <a:rPr lang="en-US" dirty="0" smtClean="0"/>
              <a:t>Reveals behavior not evident in shorter simulations</a:t>
            </a:r>
          </a:p>
          <a:p>
            <a:r>
              <a:rPr lang="en-US" dirty="0" smtClean="0"/>
              <a:t>Longest conducted previous to Anton: 10 </a:t>
            </a:r>
            <a:r>
              <a:rPr lang="en-US" dirty="0" err="1" smtClean="0"/>
              <a:t>μs</a:t>
            </a:r>
            <a:r>
              <a:rPr lang="en-US" dirty="0" smtClean="0"/>
              <a:t>, few reached~ 2μs (typically conducted on BPTI protein)</a:t>
            </a:r>
          </a:p>
          <a:p>
            <a:pPr lvl="1"/>
            <a:r>
              <a:rPr lang="en-US" dirty="0" smtClean="0"/>
              <a:t>Anton already conducted 1 </a:t>
            </a:r>
            <a:r>
              <a:rPr lang="en-US" dirty="0" err="1" smtClean="0"/>
              <a:t>ms</a:t>
            </a:r>
            <a:r>
              <a:rPr lang="en-US" dirty="0" smtClean="0"/>
              <a:t> by time of report [2].</a:t>
            </a:r>
          </a:p>
          <a:p>
            <a:pPr marL="403225" lvl="1" indent="0">
              <a:buNone/>
            </a:pPr>
            <a:endParaRPr lang="en-US" dirty="0"/>
          </a:p>
        </p:txBody>
      </p:sp>
    </p:spTree>
    <p:extLst>
      <p:ext uri="{BB962C8B-B14F-4D97-AF65-F5344CB8AC3E}">
        <p14:creationId xmlns:p14="http://schemas.microsoft.com/office/powerpoint/2010/main" val="31414263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r>
              <a:rPr lang="en-US" dirty="0" smtClean="0"/>
              <a:t>Can learn more from behavior, not just looking at final folded protein</a:t>
            </a:r>
          </a:p>
          <a:p>
            <a:r>
              <a:rPr lang="en-US" dirty="0" smtClean="0"/>
              <a:t>Glimpse into the future – simulation times only dreamed of a decade ago</a:t>
            </a:r>
          </a:p>
          <a:p>
            <a:r>
              <a:rPr lang="en-US" dirty="0" smtClean="0"/>
              <a:t>Prototype for future machines taking advantage of specialized role</a:t>
            </a:r>
            <a:endParaRPr lang="en-US" dirty="0"/>
          </a:p>
        </p:txBody>
      </p:sp>
    </p:spTree>
    <p:extLst>
      <p:ext uri="{BB962C8B-B14F-4D97-AF65-F5344CB8AC3E}">
        <p14:creationId xmlns:p14="http://schemas.microsoft.com/office/powerpoint/2010/main" val="340132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is used in Protein Folding?</a:t>
            </a:r>
            <a:endParaRPr lang="en-US" dirty="0"/>
          </a:p>
        </p:txBody>
      </p:sp>
      <p:sp>
        <p:nvSpPr>
          <p:cNvPr id="3" name="Content Placeholder 2"/>
          <p:cNvSpPr>
            <a:spLocks noGrp="1"/>
          </p:cNvSpPr>
          <p:nvPr>
            <p:ph idx="1"/>
          </p:nvPr>
        </p:nvSpPr>
        <p:spPr>
          <a:xfrm>
            <a:off x="779462" y="2190061"/>
            <a:ext cx="7581901" cy="3953436"/>
          </a:xfrm>
        </p:spPr>
        <p:txBody>
          <a:bodyPr/>
          <a:lstStyle/>
          <a:p>
            <a:r>
              <a:rPr lang="en-US" dirty="0"/>
              <a:t>"We grew up with the view that a folded protein is static like a rock, but in fact it's not," says structural biologist David </a:t>
            </a:r>
            <a:r>
              <a:rPr lang="en-US" dirty="0" err="1"/>
              <a:t>Eliezer</a:t>
            </a:r>
            <a:r>
              <a:rPr lang="en-US" dirty="0"/>
              <a:t> of Weill Cornell Medical College in New York, who was not involved in the study. "It's highly mobile. It breathes and transitions between conformations."</a:t>
            </a:r>
          </a:p>
        </p:txBody>
      </p:sp>
    </p:spTree>
    <p:extLst>
      <p:ext uri="{BB962C8B-B14F-4D97-AF65-F5344CB8AC3E}">
        <p14:creationId xmlns:p14="http://schemas.microsoft.com/office/powerpoint/2010/main" val="273392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 Folding Proteins Fold”</a:t>
            </a:r>
            <a:endParaRPr lang="en-US" dirty="0"/>
          </a:p>
        </p:txBody>
      </p:sp>
      <p:sp>
        <p:nvSpPr>
          <p:cNvPr id="3" name="Content Placeholder 2"/>
          <p:cNvSpPr>
            <a:spLocks noGrp="1"/>
          </p:cNvSpPr>
          <p:nvPr>
            <p:ph idx="1"/>
          </p:nvPr>
        </p:nvSpPr>
        <p:spPr/>
        <p:txBody>
          <a:bodyPr/>
          <a:lstStyle/>
          <a:p>
            <a:r>
              <a:rPr lang="en-US" dirty="0" smtClean="0"/>
              <a:t>Studied 12 proteins, ranging from 10 to 80 amino acid residues each.  </a:t>
            </a:r>
          </a:p>
          <a:p>
            <a:r>
              <a:rPr lang="en-US" dirty="0" smtClean="0"/>
              <a:t>Simulations all used single force field.</a:t>
            </a:r>
          </a:p>
          <a:p>
            <a:r>
              <a:rPr lang="en-US" dirty="0" smtClean="0"/>
              <a:t>The Engrailed </a:t>
            </a:r>
            <a:r>
              <a:rPr lang="en-US" dirty="0" err="1" smtClean="0"/>
              <a:t>homeodomain</a:t>
            </a:r>
            <a:r>
              <a:rPr lang="en-US" dirty="0" smtClean="0"/>
              <a:t> proved unstable in simulation (all 11 others folded spontaneously to experimentally determined native structures).</a:t>
            </a:r>
          </a:p>
          <a:p>
            <a:pPr lvl="1"/>
            <a:r>
              <a:rPr lang="en-US" dirty="0" smtClean="0"/>
              <a:t>Folded different </a:t>
            </a:r>
            <a:r>
              <a:rPr lang="en-US" dirty="0" err="1" smtClean="0"/>
              <a:t>homeodomain</a:t>
            </a:r>
            <a:r>
              <a:rPr lang="en-US" dirty="0" smtClean="0"/>
              <a:t> with same structure to account for this.</a:t>
            </a:r>
            <a:endParaRPr lang="en-US" dirty="0"/>
          </a:p>
        </p:txBody>
      </p:sp>
    </p:spTree>
    <p:extLst>
      <p:ext uri="{BB962C8B-B14F-4D97-AF65-F5344CB8AC3E}">
        <p14:creationId xmlns:p14="http://schemas.microsoft.com/office/powerpoint/2010/main" val="197537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0"/>
            <a:ext cx="7851735" cy="6858000"/>
          </a:xfrm>
          <a:prstGeom prst="rect">
            <a:avLst/>
          </a:prstGeom>
        </p:spPr>
      </p:pic>
    </p:spTree>
    <p:extLst>
      <p:ext uri="{BB962C8B-B14F-4D97-AF65-F5344CB8AC3E}">
        <p14:creationId xmlns:p14="http://schemas.microsoft.com/office/powerpoint/2010/main" val="3725784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1390</TotalTime>
  <Words>1416</Words>
  <Application>Microsoft Macintosh PowerPoint</Application>
  <PresentationFormat>On-screen Show (4:3)</PresentationFormat>
  <Paragraphs>107</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Orbit</vt:lpstr>
      <vt:lpstr>Anton Supercomputer</vt:lpstr>
      <vt:lpstr>History</vt:lpstr>
      <vt:lpstr>Details</vt:lpstr>
      <vt:lpstr>Anton’s Benchmarks</vt:lpstr>
      <vt:lpstr>Long-Scale Simulations</vt:lpstr>
      <vt:lpstr>Benefits?</vt:lpstr>
      <vt:lpstr>How it is used in Protein Folding?</vt:lpstr>
      <vt:lpstr>“How Fast Folding Proteins Fold”</vt:lpstr>
      <vt:lpstr>PowerPoint Presentation</vt:lpstr>
      <vt:lpstr>“How Fast Folding Proteins Fold”</vt:lpstr>
      <vt:lpstr>“How Fast Folding Proteins Fold”</vt:lpstr>
      <vt:lpstr>“How Fast Folding Proteins Fold”</vt:lpstr>
      <vt:lpstr>“How Fast Folding Proteins Fold”</vt:lpstr>
      <vt:lpstr>Anton’s Architecture</vt:lpstr>
      <vt:lpstr>Anton’s Architecture</vt:lpstr>
      <vt:lpstr>PowerPoint Presentation</vt:lpstr>
      <vt:lpstr>PowerPoint Presentation</vt:lpstr>
      <vt:lpstr>PowerPoint Presentation</vt:lpstr>
      <vt:lpstr>Future: Anton 2</vt:lpstr>
      <vt:lpstr>Future: Anton 2</vt:lpstr>
      <vt:lpstr>PowerPoint Presentation</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Anton Supercomputer</dc:title>
  <dc:creator>Brandon</dc:creator>
  <cp:lastModifiedBy>Brandon</cp:lastModifiedBy>
  <cp:revision>75</cp:revision>
  <dcterms:created xsi:type="dcterms:W3CDTF">2015-04-19T21:26:05Z</dcterms:created>
  <dcterms:modified xsi:type="dcterms:W3CDTF">2015-04-28T19:42:46Z</dcterms:modified>
</cp:coreProperties>
</file>