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0"/>
  </p:notesMasterIdLst>
  <p:handoutMasterIdLst>
    <p:handoutMasterId r:id="rId11"/>
  </p:handoutMasterIdLst>
  <p:sldIdLst>
    <p:sldId id="265" r:id="rId2"/>
    <p:sldId id="274" r:id="rId3"/>
    <p:sldId id="275" r:id="rId4"/>
    <p:sldId id="287" r:id="rId5"/>
    <p:sldId id="290" r:id="rId6"/>
    <p:sldId id="288" r:id="rId7"/>
    <p:sldId id="289" r:id="rId8"/>
    <p:sldId id="28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89134" autoAdjust="0"/>
  </p:normalViewPr>
  <p:slideViewPr>
    <p:cSldViewPr>
      <p:cViewPr varScale="1">
        <p:scale>
          <a:sx n="93" d="100"/>
          <a:sy n="93" d="100"/>
        </p:scale>
        <p:origin x="132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4B06B-AE60-974F-8B5C-1D54D1DDD809}" type="datetimeFigureOut">
              <a:rPr lang="en-US" smtClean="0"/>
              <a:t>1/23/19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DBB27-24A8-5149-9568-CD5E553C3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667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EE1801-477E-6B44-A03A-90831C924E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427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B4AE68-8363-3C44-87EC-BD4336156FC8}" type="slidenum">
              <a:rPr lang="en-US"/>
              <a:pPr/>
              <a:t>1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7A29C1-FA8C-F242-89EA-9D73B3CAE92C}" type="datetime1">
              <a:rPr lang="en-US" smtClean="0"/>
              <a:t>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39AC3-8F34-FF4D-A4C0-90F311C113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7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8D4C62-49A0-0945-9B20-1895D5466F47}" type="datetime1">
              <a:rPr lang="en-US" smtClean="0"/>
              <a:t>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ABE82-5D4B-724C-A737-1C2931006A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91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BBFA11-19FD-4748-891A-CB93692BBE3F}" type="datetime1">
              <a:rPr lang="en-US" smtClean="0"/>
              <a:t>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6413E-154A-7E42-8506-78E87B5500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3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DF51CA-D958-D945-8787-DD90323F4738}" type="datetime1">
              <a:rPr lang="en-US" smtClean="0"/>
              <a:t>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3A3C0-0855-5548-9C83-136C0F4EA5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0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820C52-E246-0C40-865D-D363E1C59D94}" type="datetime1">
              <a:rPr lang="en-US" smtClean="0"/>
              <a:t>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E6BB5-B887-AF4F-815C-915C983DF7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4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78D3AA-2D25-274C-B3B8-CE6879B095AB}" type="datetime1">
              <a:rPr lang="en-US" smtClean="0"/>
              <a:t>1/23/19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EB03F-DA19-034E-A632-F14D37A47F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1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D5B4D-4827-C048-991A-EFEA49789358}" type="datetime1">
              <a:rPr lang="en-US" smtClean="0"/>
              <a:t>1/23/19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4419E-CDC7-3B4D-8349-96B19ED524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1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E4D83A-07D1-A147-A385-E636934F46C7}" type="datetime1">
              <a:rPr lang="en-US" smtClean="0"/>
              <a:t>1/23/19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C51FB-88CD-A141-B084-263FED26DA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8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3763-D73D-444E-8FA3-C8FDCFA8458C}" type="datetime1">
              <a:rPr lang="en-US" smtClean="0"/>
              <a:t>1/23/19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585A3-C662-D840-B33F-9C2E4AC4F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39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06792A-ADF6-BF4C-8249-EA6FEC37AF42}" type="datetime1">
              <a:rPr lang="en-US" smtClean="0"/>
              <a:t>1/23/19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43674-7249-BE40-8368-696FF44E7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49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4A1E3B-C52F-FE45-8EF4-4899EBF92E14}" type="datetime1">
              <a:rPr lang="en-US" smtClean="0"/>
              <a:t>1/23/19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28C88-61F2-0748-91F0-8D9F1DFC5B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7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397515E-952F-BC40-9047-F83A5EB6C0CB}" type="datetime1">
              <a:rPr lang="en-US" smtClean="0"/>
              <a:t>1/23/19</a:t>
            </a:fld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38ED2E7-61C4-264F-9546-ABE6996BD4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ED6E-5FB6-3C47-B6C0-BF9E6C1DC862}" type="datetime1">
              <a:rPr lang="en-US" smtClean="0"/>
              <a:t>1/23/19</a:t>
            </a:fld>
            <a:endParaRPr lang="en-US"/>
          </a:p>
        </p:txBody>
      </p:sp>
      <p:sp>
        <p:nvSpPr>
          <p:cNvPr id="4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5543550"/>
            <a:ext cx="2895600" cy="476250"/>
          </a:xfrm>
        </p:spPr>
        <p:txBody>
          <a:bodyPr/>
          <a:lstStyle/>
          <a:p>
            <a:r>
              <a:rPr lang="en-US" dirty="0"/>
              <a:t>Alexey Onufriev, Computer Science, Physics and GBCB, VT 2019</a:t>
            </a:r>
          </a:p>
        </p:txBody>
      </p:sp>
      <p:graphicFrame>
        <p:nvGraphicFramePr>
          <p:cNvPr id="44034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26729"/>
              </p:ext>
            </p:extLst>
          </p:nvPr>
        </p:nvGraphicFramePr>
        <p:xfrm>
          <a:off x="0" y="2057400"/>
          <a:ext cx="8981395" cy="2057400"/>
        </p:xfrm>
        <a:graphic>
          <a:graphicData uri="http://schemas.openxmlformats.org/drawingml/2006/table">
            <a:tbl>
              <a:tblPr/>
              <a:tblGrid>
                <a:gridCol w="65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0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29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Arial" charset="0"/>
                        </a:rPr>
                        <a:t>Project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Arial" charset="0"/>
                        </a:rPr>
                        <a:t>Skills: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Arial" charset="0"/>
                        </a:rPr>
                        <a:t>Layman</a:t>
                      </a:r>
                      <a:r>
                        <a:rPr kumimoji="0" lang="ja-JP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 charset="0"/>
                        </a:rPr>
                        <a:t>’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Arial" charset="0"/>
                        </a:rPr>
                        <a:t>s description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4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Meet and greet protein folding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Math, numerical methods. Minimal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Explore protein folding,  first using toy models, then using available software tools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1bd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352800"/>
            <a:ext cx="3173413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132013" y="304800"/>
            <a:ext cx="477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Helvetica" charset="0"/>
              </a:rPr>
              <a:t> </a:t>
            </a:r>
            <a:r>
              <a:rPr lang="en-US" b="1">
                <a:latin typeface="Helvetica" charset="0"/>
              </a:rPr>
              <a:t>Protein folding problem #1</a:t>
            </a:r>
            <a:endParaRPr lang="en-US" b="1" i="0">
              <a:latin typeface="Helvetica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6110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i="0">
                <a:latin typeface="Helvetica" charset="0"/>
              </a:rPr>
              <a:t>MET—ALA—ALA—ASP—GLU—GLU--….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92622" flipV="1">
            <a:off x="2057400" y="2819400"/>
            <a:ext cx="4267200" cy="18288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 i="0">
              <a:latin typeface="Helvetica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6200" y="4779963"/>
            <a:ext cx="57261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0">
                <a:latin typeface="Helvetica" charset="0"/>
              </a:rPr>
              <a:t>Experiment:  amino acid sequence uniquely </a:t>
            </a:r>
          </a:p>
          <a:p>
            <a:r>
              <a:rPr lang="en-US" sz="2000" b="1" i="0">
                <a:latin typeface="Helvetica" charset="0"/>
              </a:rPr>
              <a:t>determines protein</a:t>
            </a:r>
            <a:r>
              <a:rPr lang="ja-JP" altLang="en-US" sz="2000" b="1" i="0">
                <a:latin typeface="Arial"/>
              </a:rPr>
              <a:t>’</a:t>
            </a:r>
            <a:r>
              <a:rPr lang="en-US" sz="2000" b="1" i="0">
                <a:latin typeface="Helvetica" charset="0"/>
              </a:rPr>
              <a:t>s 3D shape (ground state).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28600" y="5943600"/>
            <a:ext cx="5402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0">
                <a:solidFill>
                  <a:srgbClr val="FF0000"/>
                </a:solidFill>
                <a:latin typeface="Helvetica" charset="0"/>
              </a:rPr>
              <a:t>Nature does it all the time. Can we? 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09600" y="1093788"/>
            <a:ext cx="5995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0">
                <a:solidFill>
                  <a:srgbClr val="33CC33"/>
                </a:solidFill>
                <a:latin typeface="Helvetica" charset="0"/>
              </a:rPr>
              <a:t>Amino-acid sequence – translated genetic code.</a:t>
            </a:r>
          </a:p>
        </p:txBody>
      </p:sp>
      <p:sp>
        <p:nvSpPr>
          <p:cNvPr id="8201" name="AutoShape 9"/>
          <p:cNvSpPr>
            <a:spLocks/>
          </p:cNvSpPr>
          <p:nvPr/>
        </p:nvSpPr>
        <p:spPr bwMode="auto">
          <a:xfrm rot="5400000">
            <a:off x="2933700" y="-419100"/>
            <a:ext cx="304800" cy="4191000"/>
          </a:xfrm>
          <a:prstGeom prst="leftBrace">
            <a:avLst>
              <a:gd name="adj1" fmla="val 114583"/>
              <a:gd name="adj2" fmla="val 50000"/>
            </a:avLst>
          </a:prstGeom>
          <a:noFill/>
          <a:ln w="952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286000" y="3200400"/>
            <a:ext cx="1019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0">
                <a:latin typeface="Helvetica" charset="0"/>
              </a:rPr>
              <a:t>How?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smoothFunn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78486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953000" y="4648200"/>
            <a:ext cx="3962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i="0"/>
              <a:t>Finding a global minimum in a multidimensional case is easy only when the landscape is smooth. No matter where you  start (1, 2 or 3), you quickly end up at the bottom -- the Native (N), functional state of the protein. </a:t>
            </a: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381000" y="914400"/>
            <a:ext cx="0" cy="5334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 rot="-5400000">
            <a:off x="-662782" y="1729582"/>
            <a:ext cx="163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rgbClr val="FF0000"/>
                </a:solidFill>
              </a:rPr>
              <a:t>Free energy</a:t>
            </a: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381000" y="6248400"/>
            <a:ext cx="35814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860425" y="5791200"/>
            <a:ext cx="2492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chemeClr val="accent1"/>
                </a:solidFill>
              </a:rPr>
              <a:t>Folding coordinate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108325" y="25812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1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352800" y="142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2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5943600" y="10160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3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228600" y="6488113"/>
            <a:ext cx="3233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</a:rPr>
              <a:t>Adopted from Ken Dill</a:t>
            </a:r>
            <a:r>
              <a:rPr lang="ja-JP" altLang="en-US" sz="1400">
                <a:solidFill>
                  <a:schemeClr val="bg2"/>
                </a:solidFill>
                <a:latin typeface="Arial"/>
              </a:rPr>
              <a:t>’</a:t>
            </a:r>
            <a:r>
              <a:rPr lang="en-US" sz="1400">
                <a:solidFill>
                  <a:schemeClr val="bg2"/>
                </a:solidFill>
              </a:rPr>
              <a:t>s web site at UCSF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bumpyBow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9063"/>
            <a:ext cx="7162800" cy="673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5353050" y="5000625"/>
            <a:ext cx="37147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>
                <a:cs typeface="+mn-cs"/>
              </a:rPr>
              <a:t>Realistic landscapes</a:t>
            </a:r>
            <a:br>
              <a:rPr lang="en-US" sz="2400" i="0">
                <a:cs typeface="+mn-cs"/>
              </a:rPr>
            </a:br>
            <a:r>
              <a:rPr lang="en-US" sz="2400" i="0">
                <a:cs typeface="+mn-cs"/>
              </a:rPr>
              <a:t>are much more complex, </a:t>
            </a:r>
            <a:br>
              <a:rPr lang="en-US" sz="2400" i="0">
                <a:cs typeface="+mn-cs"/>
              </a:rPr>
            </a:br>
            <a:r>
              <a:rPr lang="en-US" sz="2400" i="0">
                <a:cs typeface="+mn-cs"/>
              </a:rPr>
              <a:t>with multiple local minima –</a:t>
            </a:r>
            <a:br>
              <a:rPr lang="en-US" sz="2400" i="0">
                <a:cs typeface="+mn-cs"/>
              </a:rPr>
            </a:br>
            <a:r>
              <a:rPr lang="en-US" sz="2400" i="0">
                <a:cs typeface="+mn-cs"/>
              </a:rPr>
              <a:t>folding traps.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88925" y="6384925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000">
              <a:cs typeface="+mn-cs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28600" y="6488113"/>
            <a:ext cx="3233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>
                <a:solidFill>
                  <a:schemeClr val="bg2"/>
                </a:solidFill>
                <a:cs typeface="+mn-cs"/>
              </a:rPr>
              <a:t>Adopted from Ken Dill</a:t>
            </a:r>
            <a:r>
              <a:rPr lang="ja-JP" altLang="en-US" sz="1400">
                <a:solidFill>
                  <a:schemeClr val="bg2"/>
                </a:solidFill>
                <a:latin typeface="Arial"/>
                <a:cs typeface="+mn-cs"/>
              </a:rPr>
              <a:t>’</a:t>
            </a:r>
            <a:r>
              <a:rPr lang="en-US" sz="1400">
                <a:solidFill>
                  <a:schemeClr val="bg2"/>
                </a:solidFill>
                <a:cs typeface="+mn-cs"/>
              </a:rPr>
              <a:t>s web site at UCSF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200" dirty="0"/>
              <a:t>Additional complication: protein folding problem = highly constrained </a:t>
            </a:r>
            <a:r>
              <a:rPr lang="en-US" sz="3200" dirty="0" err="1"/>
              <a:t>minimiazation</a:t>
            </a:r>
            <a:endParaRPr lang="en-US" sz="3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3763-D73D-444E-8FA3-C8FDCFA8458C}" type="datetime1">
              <a:rPr lang="en-US" smtClean="0"/>
              <a:t>1/23/19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Alexey Onufriev, Computer Science, Physics and GBCB, VT 2013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71935"/>
            <a:ext cx="7303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E(</a:t>
            </a:r>
            <a:r>
              <a:rPr lang="en-US" sz="2400" dirty="0" err="1"/>
              <a:t>x,y,z</a:t>
            </a:r>
            <a:r>
              <a:rPr lang="en-US" sz="2400" dirty="0"/>
              <a:t>) =  x</a:t>
            </a:r>
            <a:r>
              <a:rPr lang="en-US" sz="2400" baseline="30000" dirty="0"/>
              <a:t>2</a:t>
            </a:r>
            <a:r>
              <a:rPr lang="en-US" sz="2400" dirty="0"/>
              <a:t> +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baseline="30000" dirty="0"/>
              <a:t>+</a:t>
            </a:r>
            <a:r>
              <a:rPr lang="en-US" sz="2400" dirty="0"/>
              <a:t> z</a:t>
            </a:r>
            <a:r>
              <a:rPr lang="en-US" sz="2400" baseline="30000" dirty="0"/>
              <a:t>2</a:t>
            </a:r>
            <a:r>
              <a:rPr lang="en-US" sz="2400" dirty="0"/>
              <a:t> – easy to solve.   Min =  (000). </a:t>
            </a:r>
          </a:p>
        </p:txBody>
      </p:sp>
      <p:pic>
        <p:nvPicPr>
          <p:cNvPr id="6" name="Picture 5" descr="figure_1057d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905000"/>
            <a:ext cx="2946400" cy="33909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0" y="3048000"/>
            <a:ext cx="7848600" cy="2765524"/>
            <a:chOff x="0" y="3048000"/>
            <a:chExt cx="7848600" cy="2765524"/>
          </a:xfrm>
        </p:grpSpPr>
        <p:sp>
          <p:nvSpPr>
            <p:cNvPr id="8" name="Can 7"/>
            <p:cNvSpPr/>
            <p:nvPr/>
          </p:nvSpPr>
          <p:spPr>
            <a:xfrm>
              <a:off x="6934200" y="3048000"/>
              <a:ext cx="914400" cy="1752600"/>
            </a:xfrm>
            <a:prstGeom prst="can">
              <a:avLst/>
            </a:prstGeom>
            <a:solidFill>
              <a:srgbClr val="C0504D">
                <a:alpha val="45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0" y="3505200"/>
              <a:ext cx="6890528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Becomes much more complex if a complex </a:t>
              </a:r>
              <a:br>
                <a:rPr lang="en-US" sz="2400" dirty="0"/>
              </a:br>
              <a:r>
                <a:rPr lang="en-US" sz="2400" dirty="0"/>
                <a:t>constraint is added e.g. Sin</a:t>
              </a:r>
              <a:r>
                <a:rPr lang="en-US" sz="2400" baseline="30000" dirty="0"/>
                <a:t>2</a:t>
              </a:r>
              <a:r>
                <a:rPr lang="en-US" sz="2400" dirty="0"/>
                <a:t>(x) + y + z = const.</a:t>
              </a:r>
            </a:p>
            <a:p>
              <a:endParaRPr lang="en-US" sz="2400" dirty="0"/>
            </a:p>
            <a:p>
              <a:r>
                <a:rPr lang="en-US" sz="2400" dirty="0"/>
                <a:t>In the case of protein folding, constraint comes </a:t>
              </a:r>
              <a:br>
                <a:rPr lang="en-US" sz="2400" dirty="0"/>
              </a:br>
              <a:r>
                <a:rPr lang="en-US" sz="2400" dirty="0"/>
                <a:t>from the specific amino-acid connectivity – beads </a:t>
              </a:r>
              <a:br>
                <a:rPr lang="en-US" sz="2400" dirty="0"/>
              </a:br>
              <a:r>
                <a:rPr lang="en-US" sz="2400" dirty="0"/>
                <a:t>on a string chain.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871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95263" y="101600"/>
            <a:ext cx="8234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0">
                <a:latin typeface="Helvetica" charset="0"/>
                <a:cs typeface="+mn-cs"/>
              </a:rPr>
              <a:t>The magnitude of the protein folding challenge: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5876925"/>
            <a:ext cx="9271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i="0">
                <a:solidFill>
                  <a:srgbClr val="FF0000"/>
                </a:solidFill>
                <a:latin typeface="Helvetica" charset="0"/>
                <a:cs typeface="+mn-cs"/>
              </a:rPr>
              <a:t>Why bother:</a:t>
            </a:r>
            <a:r>
              <a:rPr lang="en-US" sz="2400" b="1" i="0">
                <a:solidFill>
                  <a:srgbClr val="FF0000"/>
                </a:solidFill>
                <a:latin typeface="Helvetica" charset="0"/>
                <a:cs typeface="+mn-cs"/>
              </a:rPr>
              <a:t>   protein</a:t>
            </a:r>
            <a:r>
              <a:rPr lang="ja-JP" altLang="en-US" sz="2400" b="1" i="0">
                <a:solidFill>
                  <a:srgbClr val="FF0000"/>
                </a:solidFill>
                <a:latin typeface="Arial"/>
                <a:cs typeface="+mn-cs"/>
              </a:rPr>
              <a:t>’</a:t>
            </a:r>
            <a:r>
              <a:rPr lang="en-US" sz="2400" b="1" i="0">
                <a:solidFill>
                  <a:srgbClr val="FF0000"/>
                </a:solidFill>
                <a:latin typeface="Helvetica" charset="0"/>
                <a:cs typeface="+mn-cs"/>
              </a:rPr>
              <a:t>s shape determines its biological function. </a:t>
            </a:r>
          </a:p>
        </p:txBody>
      </p:sp>
      <p:grpSp>
        <p:nvGrpSpPr>
          <p:cNvPr id="17411" name="Group 4"/>
          <p:cNvGrpSpPr>
            <a:grpSpLocks/>
          </p:cNvGrpSpPr>
          <p:nvPr/>
        </p:nvGrpSpPr>
        <p:grpSpPr bwMode="auto">
          <a:xfrm>
            <a:off x="914400" y="1371600"/>
            <a:ext cx="8264525" cy="1905000"/>
            <a:chOff x="576" y="1200"/>
            <a:chExt cx="5206" cy="1200"/>
          </a:xfrm>
        </p:grpSpPr>
        <p:sp>
          <p:nvSpPr>
            <p:cNvPr id="9221" name="Line 5"/>
            <p:cNvSpPr>
              <a:spLocks noChangeShapeType="1"/>
            </p:cNvSpPr>
            <p:nvPr/>
          </p:nvSpPr>
          <p:spPr bwMode="auto">
            <a:xfrm flipV="1">
              <a:off x="576" y="1680"/>
              <a:ext cx="1152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2" name="Line 6"/>
            <p:cNvSpPr>
              <a:spLocks noChangeShapeType="1"/>
            </p:cNvSpPr>
            <p:nvPr/>
          </p:nvSpPr>
          <p:spPr bwMode="auto">
            <a:xfrm rot="16416489" flipH="1">
              <a:off x="1920" y="1536"/>
              <a:ext cx="576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3" name="Line 7"/>
            <p:cNvSpPr>
              <a:spLocks noChangeShapeType="1"/>
            </p:cNvSpPr>
            <p:nvPr/>
          </p:nvSpPr>
          <p:spPr bwMode="auto">
            <a:xfrm rot="11584748" flipH="1">
              <a:off x="2784" y="1440"/>
              <a:ext cx="576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 rot="16124168" flipH="1">
              <a:off x="3696" y="1344"/>
              <a:ext cx="576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 rot="11357723" flipH="1">
              <a:off x="4560" y="1200"/>
              <a:ext cx="576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6" name="Freeform 10"/>
            <p:cNvSpPr>
              <a:spLocks/>
            </p:cNvSpPr>
            <p:nvPr/>
          </p:nvSpPr>
          <p:spPr bwMode="auto">
            <a:xfrm>
              <a:off x="1536" y="1776"/>
              <a:ext cx="432" cy="208"/>
            </a:xfrm>
            <a:custGeom>
              <a:avLst/>
              <a:gdLst>
                <a:gd name="T0" fmla="*/ 0 w 432"/>
                <a:gd name="T1" fmla="*/ 0 h 208"/>
                <a:gd name="T2" fmla="*/ 192 w 432"/>
                <a:gd name="T3" fmla="*/ 192 h 208"/>
                <a:gd name="T4" fmla="*/ 432 w 432"/>
                <a:gd name="T5" fmla="*/ 9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8">
                  <a:moveTo>
                    <a:pt x="0" y="0"/>
                  </a:moveTo>
                  <a:cubicBezTo>
                    <a:pt x="60" y="88"/>
                    <a:pt x="120" y="176"/>
                    <a:pt x="192" y="192"/>
                  </a:cubicBezTo>
                  <a:cubicBezTo>
                    <a:pt x="264" y="208"/>
                    <a:pt x="384" y="112"/>
                    <a:pt x="432" y="96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7" name="Freeform 11"/>
            <p:cNvSpPr>
              <a:spLocks/>
            </p:cNvSpPr>
            <p:nvPr/>
          </p:nvSpPr>
          <p:spPr bwMode="auto">
            <a:xfrm rot="-1513831">
              <a:off x="3312" y="1632"/>
              <a:ext cx="432" cy="208"/>
            </a:xfrm>
            <a:custGeom>
              <a:avLst/>
              <a:gdLst>
                <a:gd name="T0" fmla="*/ 0 w 432"/>
                <a:gd name="T1" fmla="*/ 0 h 208"/>
                <a:gd name="T2" fmla="*/ 192 w 432"/>
                <a:gd name="T3" fmla="*/ 192 h 208"/>
                <a:gd name="T4" fmla="*/ 432 w 432"/>
                <a:gd name="T5" fmla="*/ 9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8">
                  <a:moveTo>
                    <a:pt x="0" y="0"/>
                  </a:moveTo>
                  <a:cubicBezTo>
                    <a:pt x="60" y="88"/>
                    <a:pt x="120" y="176"/>
                    <a:pt x="192" y="192"/>
                  </a:cubicBezTo>
                  <a:cubicBezTo>
                    <a:pt x="264" y="208"/>
                    <a:pt x="384" y="112"/>
                    <a:pt x="432" y="96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8" name="Freeform 12"/>
            <p:cNvSpPr>
              <a:spLocks/>
            </p:cNvSpPr>
            <p:nvPr/>
          </p:nvSpPr>
          <p:spPr bwMode="auto">
            <a:xfrm rot="-11237302">
              <a:off x="2400" y="1968"/>
              <a:ext cx="432" cy="208"/>
            </a:xfrm>
            <a:custGeom>
              <a:avLst/>
              <a:gdLst>
                <a:gd name="T0" fmla="*/ 0 w 432"/>
                <a:gd name="T1" fmla="*/ 0 h 208"/>
                <a:gd name="T2" fmla="*/ 192 w 432"/>
                <a:gd name="T3" fmla="*/ 192 h 208"/>
                <a:gd name="T4" fmla="*/ 432 w 432"/>
                <a:gd name="T5" fmla="*/ 9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8">
                  <a:moveTo>
                    <a:pt x="0" y="0"/>
                  </a:moveTo>
                  <a:cubicBezTo>
                    <a:pt x="60" y="88"/>
                    <a:pt x="120" y="176"/>
                    <a:pt x="192" y="192"/>
                  </a:cubicBezTo>
                  <a:cubicBezTo>
                    <a:pt x="264" y="208"/>
                    <a:pt x="384" y="112"/>
                    <a:pt x="432" y="96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9" name="Freeform 13"/>
            <p:cNvSpPr>
              <a:spLocks/>
            </p:cNvSpPr>
            <p:nvPr/>
          </p:nvSpPr>
          <p:spPr bwMode="auto">
            <a:xfrm rot="-11237302">
              <a:off x="4176" y="1728"/>
              <a:ext cx="432" cy="208"/>
            </a:xfrm>
            <a:custGeom>
              <a:avLst/>
              <a:gdLst>
                <a:gd name="T0" fmla="*/ 0 w 432"/>
                <a:gd name="T1" fmla="*/ 0 h 208"/>
                <a:gd name="T2" fmla="*/ 192 w 432"/>
                <a:gd name="T3" fmla="*/ 192 h 208"/>
                <a:gd name="T4" fmla="*/ 432 w 432"/>
                <a:gd name="T5" fmla="*/ 9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8">
                  <a:moveTo>
                    <a:pt x="0" y="0"/>
                  </a:moveTo>
                  <a:cubicBezTo>
                    <a:pt x="60" y="88"/>
                    <a:pt x="120" y="176"/>
                    <a:pt x="192" y="192"/>
                  </a:cubicBezTo>
                  <a:cubicBezTo>
                    <a:pt x="264" y="208"/>
                    <a:pt x="384" y="112"/>
                    <a:pt x="432" y="96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30" name="Text Box 14"/>
            <p:cNvSpPr txBox="1">
              <a:spLocks noChangeArrowheads="1"/>
            </p:cNvSpPr>
            <p:nvPr/>
          </p:nvSpPr>
          <p:spPr bwMode="auto">
            <a:xfrm>
              <a:off x="1536" y="1872"/>
              <a:ext cx="3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0">
                  <a:latin typeface="Symbol" charset="0"/>
                  <a:cs typeface="+mn-cs"/>
                </a:rPr>
                <a:t>f</a:t>
              </a:r>
              <a:r>
                <a:rPr lang="en-US" sz="3200" b="1" i="0" baseline="-25000">
                  <a:latin typeface="Symbol" charset="0"/>
                  <a:cs typeface="+mn-cs"/>
                </a:rPr>
                <a:t>1</a:t>
              </a:r>
              <a:endParaRPr lang="en-US" sz="3200" b="1" i="0">
                <a:latin typeface="Symbol" charset="0"/>
                <a:cs typeface="+mn-cs"/>
              </a:endParaRPr>
            </a:p>
          </p:txBody>
        </p:sp>
        <p:sp>
          <p:nvSpPr>
            <p:cNvPr id="9231" name="Text Box 15"/>
            <p:cNvSpPr txBox="1">
              <a:spLocks noChangeArrowheads="1"/>
            </p:cNvSpPr>
            <p:nvPr/>
          </p:nvSpPr>
          <p:spPr bwMode="auto">
            <a:xfrm>
              <a:off x="2448" y="1536"/>
              <a:ext cx="3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0">
                  <a:latin typeface="Symbol" charset="0"/>
                  <a:cs typeface="+mn-cs"/>
                </a:rPr>
                <a:t>f</a:t>
              </a:r>
              <a:r>
                <a:rPr lang="en-US" sz="3200" b="1" i="0" baseline="-25000">
                  <a:latin typeface="Symbol" charset="0"/>
                  <a:cs typeface="+mn-cs"/>
                </a:rPr>
                <a:t>2</a:t>
              </a:r>
              <a:endParaRPr lang="en-US" sz="3200" b="1" i="0">
                <a:latin typeface="Symbol" charset="0"/>
                <a:cs typeface="+mn-cs"/>
              </a:endParaRPr>
            </a:p>
          </p:txBody>
        </p:sp>
        <p:sp>
          <p:nvSpPr>
            <p:cNvPr id="9232" name="Text Box 16"/>
            <p:cNvSpPr txBox="1">
              <a:spLocks noChangeArrowheads="1"/>
            </p:cNvSpPr>
            <p:nvPr/>
          </p:nvSpPr>
          <p:spPr bwMode="auto">
            <a:xfrm>
              <a:off x="3360" y="1776"/>
              <a:ext cx="3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0">
                  <a:latin typeface="Symbol" charset="0"/>
                  <a:cs typeface="+mn-cs"/>
                </a:rPr>
                <a:t>f</a:t>
              </a:r>
              <a:r>
                <a:rPr lang="en-US" sz="3200" b="1" i="0" baseline="-25000">
                  <a:latin typeface="Symbol" charset="0"/>
                  <a:cs typeface="+mn-cs"/>
                </a:rPr>
                <a:t>3</a:t>
              </a:r>
              <a:endParaRPr lang="en-US" sz="3200" b="1" i="0">
                <a:latin typeface="Symbol" charset="0"/>
                <a:cs typeface="+mn-cs"/>
              </a:endParaRPr>
            </a:p>
          </p:txBody>
        </p:sp>
        <p:sp>
          <p:nvSpPr>
            <p:cNvPr id="9233" name="Text Box 17"/>
            <p:cNvSpPr txBox="1">
              <a:spLocks noChangeArrowheads="1"/>
            </p:cNvSpPr>
            <p:nvPr/>
          </p:nvSpPr>
          <p:spPr bwMode="auto">
            <a:xfrm>
              <a:off x="4224" y="1392"/>
              <a:ext cx="3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0">
                  <a:latin typeface="Symbol" charset="0"/>
                  <a:cs typeface="+mn-cs"/>
                </a:rPr>
                <a:t>f</a:t>
              </a:r>
              <a:r>
                <a:rPr lang="en-US" sz="3200" b="1" i="0" baseline="-25000">
                  <a:latin typeface="Symbol" charset="0"/>
                  <a:cs typeface="+mn-cs"/>
                </a:rPr>
                <a:t>4</a:t>
              </a:r>
              <a:endParaRPr lang="en-US" sz="3200" b="1" i="0">
                <a:latin typeface="Symbol" charset="0"/>
                <a:cs typeface="+mn-cs"/>
              </a:endParaRPr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 rot="16885457" flipH="1">
              <a:off x="5278" y="1240"/>
              <a:ext cx="384" cy="6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33400" y="3422650"/>
            <a:ext cx="7924800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A small protein  is a chain   of ~ 50  mino acids (more for most ).</a:t>
            </a:r>
          </a:p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Assume that each amino acid has only  10 conformations (vast underestimation)</a:t>
            </a:r>
          </a:p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Total  number of possible  conformations:   10</a:t>
            </a:r>
            <a:r>
              <a:rPr lang="en-US" sz="1800" b="1" i="0" baseline="30000">
                <a:latin typeface="Helvetica" charset="0"/>
                <a:cs typeface="+mn-cs"/>
              </a:rPr>
              <a:t>50</a:t>
            </a:r>
            <a:endParaRPr lang="en-US" sz="1800" b="1" i="0">
              <a:latin typeface="Helvetica" charset="0"/>
              <a:cs typeface="+mn-cs"/>
            </a:endParaRPr>
          </a:p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Say,  you make one MC step per femtosecond.  </a:t>
            </a:r>
          </a:p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Exhaustive search  for the  ground state  will take 10</a:t>
            </a:r>
            <a:r>
              <a:rPr lang="en-US" sz="1800" b="1" i="0" baseline="30000">
                <a:latin typeface="Helvetica" charset="0"/>
                <a:cs typeface="+mn-cs"/>
              </a:rPr>
              <a:t>27 </a:t>
            </a:r>
            <a:r>
              <a:rPr lang="en-US" sz="1800" b="1" i="0">
                <a:latin typeface="Helvetica" charset="0"/>
                <a:cs typeface="+mn-cs"/>
              </a:rPr>
              <a:t>years.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3500" y="533400"/>
            <a:ext cx="9156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>
                <a:solidFill>
                  <a:srgbClr val="FF3300"/>
                </a:solidFill>
                <a:cs typeface="+mn-cs"/>
              </a:rPr>
              <a:t>Enormous number of the possible conformations of the polypeptide chain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Levinthal</a:t>
            </a:r>
            <a:r>
              <a:rPr lang="ja-JP" altLang="en-US">
                <a:latin typeface="Arial"/>
                <a:cs typeface="+mj-cs"/>
              </a:rPr>
              <a:t>’</a:t>
            </a:r>
            <a:r>
              <a:rPr lang="en-US">
                <a:cs typeface="+mj-cs"/>
              </a:rPr>
              <a:t>s paradox: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n-cs"/>
              </a:rPr>
              <a:t>How can proteins EVER fold, given their</a:t>
            </a:r>
            <a:br>
              <a:rPr lang="en-US">
                <a:cs typeface="+mn-cs"/>
              </a:rPr>
            </a:br>
            <a:r>
              <a:rPr lang="en-US">
                <a:cs typeface="+mn-cs"/>
              </a:rPr>
              <a:t>mind boggling complexity (that is the number of degrees of freedom that the folding protein needs to search through to find the minimum energy state).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563562"/>
          </a:xfrm>
        </p:spPr>
        <p:txBody>
          <a:bodyPr/>
          <a:lstStyle/>
          <a:p>
            <a:r>
              <a:rPr lang="en-US" dirty="0"/>
              <a:t>Key points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153400" cy="4724400"/>
          </a:xfrm>
        </p:spPr>
        <p:txBody>
          <a:bodyPr/>
          <a:lstStyle/>
          <a:p>
            <a:r>
              <a:rPr lang="en-US" dirty="0"/>
              <a:t>A realistic scientific computation scenarios </a:t>
            </a:r>
          </a:p>
          <a:p>
            <a:r>
              <a:rPr lang="en-US" dirty="0"/>
              <a:t>No specific natural science background is expected: the minimum necessary will be given to you once you select your project.</a:t>
            </a:r>
          </a:p>
          <a:p>
            <a:r>
              <a:rPr lang="en-US" dirty="0"/>
              <a:t>Get a feel of what real computational science is, get exposed to all stages of </a:t>
            </a:r>
            <a:br>
              <a:rPr lang="en-US" dirty="0"/>
            </a:br>
            <a:r>
              <a:rPr lang="en-US" dirty="0"/>
              <a:t>a project. </a:t>
            </a:r>
          </a:p>
          <a:p>
            <a:r>
              <a:rPr lang="en-US" dirty="0"/>
              <a:t>Supercomputer on the desk. 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D83A-07D1-A147-A385-E636934F46C7}" type="datetime1">
              <a:rPr lang="en-US" smtClean="0"/>
              <a:t>1/23/19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Alexey Onufriev, Computer Science, Physics and GBCB, VT 2015</a:t>
            </a:r>
          </a:p>
        </p:txBody>
      </p:sp>
    </p:spTree>
    <p:extLst>
      <p:ext uri="{BB962C8B-B14F-4D97-AF65-F5344CB8AC3E}">
        <p14:creationId xmlns:p14="http://schemas.microsoft.com/office/powerpoint/2010/main" val="35852554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</TotalTime>
  <Words>393</Words>
  <Application>Microsoft Macintosh PowerPoint</Application>
  <PresentationFormat>On-screen Show (4:3)</PresentationFormat>
  <Paragraphs>53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Helvetica</vt:lpstr>
      <vt:lpstr>Symbol</vt:lpstr>
      <vt:lpstr>Tahoma</vt:lpstr>
      <vt:lpstr>Default Design</vt:lpstr>
      <vt:lpstr>PowerPoint Presentation</vt:lpstr>
      <vt:lpstr>PowerPoint Presentation</vt:lpstr>
      <vt:lpstr>PowerPoint Presentation</vt:lpstr>
      <vt:lpstr>PowerPoint Presentation</vt:lpstr>
      <vt:lpstr>Additional complication: protein folding problem = highly constrained minimiazation</vt:lpstr>
      <vt:lpstr>PowerPoint Presentation</vt:lpstr>
      <vt:lpstr>Levinthal’s paradox:</vt:lpstr>
      <vt:lpstr>Key points</vt:lpstr>
    </vt:vector>
  </TitlesOfParts>
  <Company>Virginia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for GBCB</dc:title>
  <dc:creator>Alexey Onufriev</dc:creator>
  <cp:lastModifiedBy>Alexey</cp:lastModifiedBy>
  <cp:revision>41</cp:revision>
  <dcterms:created xsi:type="dcterms:W3CDTF">2006-01-22T04:14:33Z</dcterms:created>
  <dcterms:modified xsi:type="dcterms:W3CDTF">2019-01-23T05:03:50Z</dcterms:modified>
</cp:coreProperties>
</file>