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4" r:id="rId4"/>
    <p:sldId id="260" r:id="rId5"/>
    <p:sldId id="261" r:id="rId6"/>
    <p:sldId id="262" r:id="rId7"/>
    <p:sldId id="263" r:id="rId8"/>
    <p:sldId id="270" r:id="rId9"/>
    <p:sldId id="269" r:id="rId10"/>
    <p:sldId id="268" r:id="rId11"/>
    <p:sldId id="258" r:id="rId12"/>
    <p:sldId id="259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33"/>
    <p:restoredTop sz="94799"/>
  </p:normalViewPr>
  <p:slideViewPr>
    <p:cSldViewPr snapToGrid="0" snapToObjects="1">
      <p:cViewPr varScale="1">
        <p:scale>
          <a:sx n="88" d="100"/>
          <a:sy n="88" d="100"/>
        </p:scale>
        <p:origin x="144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D6B48-4BEA-C64C-956C-CFEB13164410}" type="datetimeFigureOut">
              <a:rPr lang="en-US" smtClean="0"/>
              <a:t>2/28/19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2FF69F-1359-4E48-A1D0-62BA98C68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164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Math 685/CSI 700 Spring 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George Mason University, Department of Mathematical Sciences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8ED7AB-47DE-4549-AE88-C17A4FCDDC02}" type="slidenum">
              <a:rPr lang="en-US"/>
              <a:pPr/>
              <a:t>11</a:t>
            </a:fld>
            <a:endParaRPr lang="en-US"/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Math 685/CSI 700 Spring 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George Mason University, Department of Mathematical Sciences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AD65EB-B6B5-354F-ACE4-0D3F35C52EEC}" type="slidenum">
              <a:rPr lang="en-US"/>
              <a:pPr/>
              <a:t>12</a:t>
            </a:fld>
            <a:endParaRPr lang="en-US"/>
          </a:p>
        </p:txBody>
      </p:sp>
      <p:sp>
        <p:nvSpPr>
          <p:cNvPr id="327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2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10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59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1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2/28/19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94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2/28/19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62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2/28/19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0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2/28/19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523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2/28/19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174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2479-20CD-9740-8FAA-EF8DE9F037F5}" type="datetimeFigureOut">
              <a:rPr lang="en-US" smtClean="0"/>
              <a:t>2/28/19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29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22479-20CD-9740-8FAA-EF8DE9F037F5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37E7B-FD22-3245-B05C-E89B2ED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54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/>
              <a:t>Newton’s method for finding local minimum </a:t>
            </a:r>
          </a:p>
        </p:txBody>
      </p:sp>
    </p:spTree>
    <p:extLst>
      <p:ext uri="{BB962C8B-B14F-4D97-AF65-F5344CB8AC3E}">
        <p14:creationId xmlns:p14="http://schemas.microsoft.com/office/powerpoint/2010/main" val="927501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5850A-39DC-8640-AB2A-38D885084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find the step size h?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F2FAD1-16FA-DE4A-8C1C-E7B3A6EBF151}"/>
              </a:ext>
            </a:extLst>
          </p:cNvPr>
          <p:cNvSpPr txBox="1"/>
          <p:nvPr/>
        </p:nvSpPr>
        <p:spPr>
          <a:xfrm>
            <a:off x="940158" y="1931831"/>
            <a:ext cx="568142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Need to minimize  F(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 + h).  </a:t>
            </a:r>
          </a:p>
          <a:p>
            <a:endParaRPr lang="en-US" dirty="0"/>
          </a:p>
          <a:p>
            <a:r>
              <a:rPr lang="en-US" dirty="0"/>
              <a:t>  F(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 + h)  =  F(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) + h F’(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) + ½ h</a:t>
            </a:r>
            <a:r>
              <a:rPr lang="en-US" baseline="30000" dirty="0"/>
              <a:t>2</a:t>
            </a:r>
            <a:r>
              <a:rPr lang="en-US" dirty="0"/>
              <a:t> F’’(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)   (to the 2</a:t>
            </a:r>
            <a:r>
              <a:rPr lang="en-US" baseline="30000" dirty="0"/>
              <a:t>nd</a:t>
            </a:r>
            <a:r>
              <a:rPr lang="en-US" dirty="0"/>
              <a:t> order)</a:t>
            </a:r>
          </a:p>
          <a:p>
            <a:endParaRPr lang="en-US" dirty="0"/>
          </a:p>
          <a:p>
            <a:r>
              <a:rPr lang="en-US" dirty="0"/>
              <a:t>d/dh [F(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) + h F’(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) + ½ h</a:t>
            </a:r>
            <a:r>
              <a:rPr lang="en-US" baseline="30000" dirty="0"/>
              <a:t>2</a:t>
            </a:r>
            <a:r>
              <a:rPr lang="en-US" dirty="0"/>
              <a:t> F’’(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) ] = 0 </a:t>
            </a:r>
          </a:p>
          <a:p>
            <a:endParaRPr lang="en-US" dirty="0"/>
          </a:p>
          <a:p>
            <a:r>
              <a:rPr lang="en-US" dirty="0"/>
              <a:t>=&gt; h = - F’(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) / F’’(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) </a:t>
            </a:r>
          </a:p>
          <a:p>
            <a:endParaRPr lang="en-US" dirty="0"/>
          </a:p>
          <a:p>
            <a:r>
              <a:rPr lang="en-US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192244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972872" cy="781073"/>
          </a:xfrm>
        </p:spPr>
        <p:txBody>
          <a:bodyPr>
            <a:normAutofit/>
          </a:bodyPr>
          <a:lstStyle/>
          <a:p>
            <a:r>
              <a:rPr lang="en-US" sz="3200" dirty="0"/>
              <a:t>Newton</a:t>
            </a:r>
            <a:r>
              <a:rPr lang="ja-JP" altLang="en-US" sz="3200" dirty="0">
                <a:latin typeface="Arial"/>
              </a:rPr>
              <a:t>’</a:t>
            </a:r>
            <a:r>
              <a:rPr lang="en-US" sz="3200" dirty="0"/>
              <a:t>s method. More informative derivation. </a:t>
            </a:r>
          </a:p>
        </p:txBody>
      </p:sp>
      <p:pic>
        <p:nvPicPr>
          <p:cNvPr id="256004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1524000"/>
            <a:ext cx="7696200" cy="3941763"/>
          </a:xfrm>
          <a:noFill/>
          <a:ln/>
        </p:spPr>
      </p:pic>
      <p:sp>
        <p:nvSpPr>
          <p:cNvPr id="256005" name="Rectangle 5"/>
          <p:cNvSpPr>
            <a:spLocks noChangeArrowheads="1"/>
          </p:cNvSpPr>
          <p:nvPr/>
        </p:nvSpPr>
        <p:spPr bwMode="auto">
          <a:xfrm>
            <a:off x="914400" y="5562600"/>
            <a:ext cx="7239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CC3300"/>
                </a:solidFill>
              </a:rPr>
              <a:t>Newton</a:t>
            </a:r>
            <a:r>
              <a:rPr lang="ja-JP" altLang="en-US" b="1" dirty="0">
                <a:solidFill>
                  <a:srgbClr val="CC3300"/>
                </a:solidFill>
                <a:latin typeface="Arial"/>
              </a:rPr>
              <a:t>’</a:t>
            </a:r>
            <a:r>
              <a:rPr lang="en-US" b="1" dirty="0">
                <a:solidFill>
                  <a:srgbClr val="CC3300"/>
                </a:solidFill>
              </a:rPr>
              <a:t>s method for finding minimum has quadratic (fast) convergence rate for many (but not all!) functions, but must be started close enough to solution to converge. </a:t>
            </a:r>
          </a:p>
        </p:txBody>
      </p:sp>
    </p:spTree>
    <p:extLst>
      <p:ext uri="{BB962C8B-B14F-4D97-AF65-F5344CB8AC3E}">
        <p14:creationId xmlns:p14="http://schemas.microsoft.com/office/powerpoint/2010/main" val="547350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pic>
        <p:nvPicPr>
          <p:cNvPr id="257028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455738"/>
            <a:ext cx="7620000" cy="5173662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3450460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7659"/>
          </a:xfrm>
        </p:spPr>
        <p:txBody>
          <a:bodyPr>
            <a:normAutofit fontScale="90000"/>
          </a:bodyPr>
          <a:lstStyle/>
          <a:p>
            <a:r>
              <a:rPr lang="en-US" dirty="0"/>
              <a:t>Convergence.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72343"/>
            <a:ext cx="8416707" cy="549286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If x</a:t>
            </a:r>
            <a:r>
              <a:rPr lang="en-US" baseline="-25000" dirty="0"/>
              <a:t>0</a:t>
            </a:r>
            <a:r>
              <a:rPr lang="en-US" dirty="0"/>
              <a:t> is chosen well (close to the min.), and the function is close to a quadratic near minimum, the  </a:t>
            </a:r>
            <a:r>
              <a:rPr lang="en-US" b="1" dirty="0"/>
              <a:t>convergence is fast, quadratic</a:t>
            </a:r>
            <a:r>
              <a:rPr lang="en-US" dirty="0"/>
              <a:t>. </a:t>
            </a:r>
            <a:r>
              <a:rPr lang="en-US" dirty="0" err="1"/>
              <a:t>E.g</a:t>
            </a:r>
            <a:r>
              <a:rPr lang="en-US" dirty="0"/>
              <a:t>: |x0 – </a:t>
            </a:r>
            <a:r>
              <a:rPr lang="en-US" dirty="0" err="1"/>
              <a:t>x</a:t>
            </a:r>
            <a:r>
              <a:rPr lang="en-US" baseline="30000" dirty="0" err="1"/>
              <a:t>m</a:t>
            </a:r>
            <a:r>
              <a:rPr lang="en-US" baseline="30000" dirty="0"/>
              <a:t> </a:t>
            </a:r>
            <a:r>
              <a:rPr lang="en-US" dirty="0"/>
              <a:t>| &lt; 0.1, </a:t>
            </a:r>
          </a:p>
          <a:p>
            <a:r>
              <a:rPr lang="en-US" dirty="0"/>
              <a:t>Next iteration: |x1– </a:t>
            </a:r>
            <a:r>
              <a:rPr lang="en-US" dirty="0" err="1"/>
              <a:t>x</a:t>
            </a:r>
            <a:r>
              <a:rPr lang="en-US" baseline="30000" dirty="0" err="1"/>
              <a:t>m</a:t>
            </a:r>
            <a:r>
              <a:rPr lang="en-US" baseline="30000" dirty="0"/>
              <a:t> </a:t>
            </a:r>
            <a:r>
              <a:rPr lang="en-US" dirty="0"/>
              <a:t>| &lt; (0.1)</a:t>
            </a:r>
            <a:r>
              <a:rPr lang="en-US" baseline="30000" dirty="0"/>
              <a:t>2</a:t>
            </a:r>
          </a:p>
          <a:p>
            <a:r>
              <a:rPr lang="en-US" dirty="0"/>
              <a:t>Next: |x2– </a:t>
            </a:r>
            <a:r>
              <a:rPr lang="en-US" dirty="0" err="1"/>
              <a:t>x</a:t>
            </a:r>
            <a:r>
              <a:rPr lang="en-US" baseline="30000" dirty="0" err="1"/>
              <a:t>m</a:t>
            </a:r>
            <a:r>
              <a:rPr lang="en-US" baseline="30000" dirty="0"/>
              <a:t> </a:t>
            </a:r>
            <a:r>
              <a:rPr lang="en-US" dirty="0"/>
              <a:t>| &lt; ((0.1)</a:t>
            </a:r>
            <a:r>
              <a:rPr lang="en-US" baseline="30000" dirty="0"/>
              <a:t>2)2</a:t>
            </a:r>
            <a:r>
              <a:rPr lang="en-US" dirty="0"/>
              <a:t> = 10</a:t>
            </a:r>
            <a:r>
              <a:rPr lang="en-US" baseline="30000" dirty="0"/>
              <a:t>-4</a:t>
            </a:r>
          </a:p>
          <a:p>
            <a:r>
              <a:rPr lang="en-US" dirty="0"/>
              <a:t>Next: 10</a:t>
            </a:r>
            <a:r>
              <a:rPr lang="en-US" baseline="30000" dirty="0"/>
              <a:t>-8</a:t>
            </a:r>
            <a:r>
              <a:rPr lang="en-US" dirty="0"/>
              <a:t>, etc. </a:t>
            </a:r>
          </a:p>
          <a:p>
            <a:r>
              <a:rPr lang="en-US" b="1" dirty="0"/>
              <a:t>Convergence is NOT guaranteed, many pitfalls</a:t>
            </a:r>
            <a:br>
              <a:rPr lang="en-US" b="1" dirty="0"/>
            </a:br>
            <a:r>
              <a:rPr lang="en-US" b="1" dirty="0"/>
              <a:t>(run-away, cycles, does not converge to </a:t>
            </a:r>
            <a:r>
              <a:rPr lang="en-US" b="1" dirty="0" err="1"/>
              <a:t>x</a:t>
            </a:r>
            <a:r>
              <a:rPr lang="en-US" b="1" baseline="30000" dirty="0" err="1"/>
              <a:t>m</a:t>
            </a:r>
            <a:r>
              <a:rPr lang="en-US" b="1" dirty="0"/>
              <a:t>, etc. Sometimes, convergence may be very poor even for “nice looking”, smooth  functions! ) </a:t>
            </a:r>
          </a:p>
          <a:p>
            <a:r>
              <a:rPr lang="en-US" dirty="0"/>
              <a:t>Combining Newton’s with slower, but more robust methods such as “golden section” often helps. </a:t>
            </a:r>
          </a:p>
          <a:p>
            <a:r>
              <a:rPr lang="en-US" dirty="0"/>
              <a:t>No numerical method will work well for truly ill-conditioned (pathological) cases. At best, expect significant errors, at worst – completely wrong answer!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150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86822" cy="781073"/>
          </a:xfrm>
        </p:spPr>
        <p:txBody>
          <a:bodyPr/>
          <a:lstStyle/>
          <a:p>
            <a:r>
              <a:rPr lang="en-US" dirty="0"/>
              <a:t>Choosing stopping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1180"/>
            <a:ext cx="8229600" cy="524556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usual: |x</a:t>
            </a:r>
            <a:r>
              <a:rPr lang="en-US" baseline="-25000" dirty="0"/>
              <a:t>n+1</a:t>
            </a:r>
            <a:r>
              <a:rPr lang="en-US" dirty="0"/>
              <a:t> – 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 | &lt; TOL, or, better </a:t>
            </a:r>
          </a:p>
          <a:p>
            <a:r>
              <a:rPr lang="en-US" dirty="0"/>
              <a:t> </a:t>
            </a:r>
            <a:r>
              <a:rPr lang="en-US" b="1" dirty="0">
                <a:solidFill>
                  <a:srgbClr val="3366FF"/>
                </a:solidFill>
              </a:rPr>
              <a:t>|x</a:t>
            </a:r>
            <a:r>
              <a:rPr lang="en-US" b="1" baseline="-25000" dirty="0">
                <a:solidFill>
                  <a:srgbClr val="3366FF"/>
                </a:solidFill>
              </a:rPr>
              <a:t>n+1</a:t>
            </a:r>
            <a:r>
              <a:rPr lang="en-US" b="1" dirty="0">
                <a:solidFill>
                  <a:srgbClr val="3366FF"/>
                </a:solidFill>
              </a:rPr>
              <a:t> – </a:t>
            </a:r>
            <a:r>
              <a:rPr lang="en-US" b="1" dirty="0" err="1">
                <a:solidFill>
                  <a:srgbClr val="3366FF"/>
                </a:solidFill>
              </a:rPr>
              <a:t>x</a:t>
            </a:r>
            <a:r>
              <a:rPr lang="en-US" b="1" baseline="-25000" dirty="0" err="1">
                <a:solidFill>
                  <a:srgbClr val="3366FF"/>
                </a:solidFill>
              </a:rPr>
              <a:t>n</a:t>
            </a:r>
            <a:r>
              <a:rPr lang="en-US" b="1" dirty="0">
                <a:solidFill>
                  <a:srgbClr val="3366FF"/>
                </a:solidFill>
              </a:rPr>
              <a:t> | &lt; TOL*|x</a:t>
            </a:r>
            <a:r>
              <a:rPr lang="en-US" b="1" baseline="-25000" dirty="0">
                <a:solidFill>
                  <a:srgbClr val="3366FF"/>
                </a:solidFill>
              </a:rPr>
              <a:t>n+1</a:t>
            </a:r>
            <a:r>
              <a:rPr lang="en-US" b="1" dirty="0">
                <a:solidFill>
                  <a:srgbClr val="3366FF"/>
                </a:solidFill>
              </a:rPr>
              <a:t> + </a:t>
            </a:r>
            <a:r>
              <a:rPr lang="en-US" b="1" dirty="0" err="1">
                <a:solidFill>
                  <a:srgbClr val="3366FF"/>
                </a:solidFill>
              </a:rPr>
              <a:t>x</a:t>
            </a:r>
            <a:r>
              <a:rPr lang="en-US" b="1" baseline="-25000" dirty="0" err="1">
                <a:solidFill>
                  <a:srgbClr val="3366FF"/>
                </a:solidFill>
              </a:rPr>
              <a:t>n</a:t>
            </a:r>
            <a:r>
              <a:rPr lang="en-US" b="1" dirty="0">
                <a:solidFill>
                  <a:srgbClr val="3366FF"/>
                </a:solidFill>
              </a:rPr>
              <a:t> |/2 </a:t>
            </a:r>
            <a:r>
              <a:rPr lang="en-US" dirty="0"/>
              <a:t>to ensure that the given TOL is achieved for the </a:t>
            </a:r>
            <a:r>
              <a:rPr lang="en-US" i="1" dirty="0"/>
              <a:t>relative</a:t>
            </a:r>
            <a:r>
              <a:rPr lang="en-US" dirty="0"/>
              <a:t> accuracy.</a:t>
            </a:r>
          </a:p>
          <a:p>
            <a:r>
              <a:rPr lang="en-US" dirty="0"/>
              <a:t>Generally, </a:t>
            </a:r>
            <a:r>
              <a:rPr lang="en-US" b="1" dirty="0">
                <a:solidFill>
                  <a:srgbClr val="3366FF"/>
                </a:solidFill>
              </a:rPr>
              <a:t>TOL ~ </a:t>
            </a:r>
            <a:r>
              <a:rPr lang="en-US" b="1" dirty="0" err="1">
                <a:solidFill>
                  <a:srgbClr val="3366FF"/>
                </a:solidFill>
              </a:rPr>
              <a:t>sqrt</a:t>
            </a:r>
            <a:r>
              <a:rPr lang="en-US" b="1" dirty="0">
                <a:solidFill>
                  <a:srgbClr val="3366FF"/>
                </a:solidFill>
              </a:rPr>
              <a:t>(</a:t>
            </a:r>
            <a:r>
              <a:rPr lang="en-US" b="1" dirty="0" err="1">
                <a:solidFill>
                  <a:srgbClr val="3366FF"/>
                </a:solidFill>
              </a:rPr>
              <a:t>ε</a:t>
            </a:r>
            <a:r>
              <a:rPr lang="en-US" b="1" baseline="-25000" dirty="0" err="1">
                <a:solidFill>
                  <a:srgbClr val="3366FF"/>
                </a:solidFill>
              </a:rPr>
              <a:t>mach</a:t>
            </a:r>
            <a:r>
              <a:rPr lang="en-US" b="1" dirty="0">
                <a:solidFill>
                  <a:srgbClr val="3366FF"/>
                </a:solidFill>
              </a:rPr>
              <a:t>) or higher if full </a:t>
            </a:r>
            <a:br>
              <a:rPr lang="en-US" b="1" dirty="0">
                <a:solidFill>
                  <a:srgbClr val="3366FF"/>
                </a:solidFill>
              </a:rPr>
            </a:br>
            <a:r>
              <a:rPr lang="en-US" b="1" dirty="0">
                <a:solidFill>
                  <a:srgbClr val="3366FF"/>
                </a:solidFill>
              </a:rPr>
              <a:t>theoretical precision is not needed. But not smaller.  </a:t>
            </a:r>
          </a:p>
          <a:p>
            <a:r>
              <a:rPr lang="en-US" dirty="0"/>
              <a:t>TOL can not be lower </a:t>
            </a:r>
            <a:r>
              <a:rPr lang="en-US" dirty="0" err="1"/>
              <a:t>becasue</a:t>
            </a:r>
            <a:r>
              <a:rPr lang="en-US" dirty="0"/>
              <a:t>, in general F(x) is quadratic around the minimum </a:t>
            </a:r>
            <a:r>
              <a:rPr lang="en-US" dirty="0" err="1"/>
              <a:t>x</a:t>
            </a:r>
            <a:r>
              <a:rPr lang="en-US" baseline="30000" dirty="0" err="1"/>
              <a:t>m</a:t>
            </a:r>
            <a:r>
              <a:rPr lang="en-US" dirty="0"/>
              <a:t>, so when you are h &lt;  </a:t>
            </a:r>
            <a:r>
              <a:rPr lang="en-US" dirty="0" err="1"/>
              <a:t>sqrt</a:t>
            </a:r>
            <a:r>
              <a:rPr lang="en-US" dirty="0"/>
              <a:t>(</a:t>
            </a:r>
            <a:r>
              <a:rPr lang="en-US" dirty="0" err="1"/>
              <a:t>ε</a:t>
            </a:r>
            <a:r>
              <a:rPr lang="en-US" baseline="-25000" dirty="0" err="1"/>
              <a:t>mach</a:t>
            </a:r>
            <a:r>
              <a:rPr lang="en-US" dirty="0"/>
              <a:t>)  away from </a:t>
            </a:r>
            <a:r>
              <a:rPr lang="en-US" dirty="0" err="1"/>
              <a:t>x</a:t>
            </a:r>
            <a:r>
              <a:rPr lang="en-US" baseline="30000" dirty="0" err="1"/>
              <a:t>m</a:t>
            </a:r>
            <a:r>
              <a:rPr lang="en-US" dirty="0"/>
              <a:t>,</a:t>
            </a:r>
            <a:r>
              <a:rPr lang="en-US" baseline="30000" dirty="0"/>
              <a:t> </a:t>
            </a:r>
            <a:r>
              <a:rPr lang="en-US" dirty="0"/>
              <a:t> |F(</a:t>
            </a:r>
            <a:r>
              <a:rPr lang="en-US" dirty="0" err="1"/>
              <a:t>x</a:t>
            </a:r>
            <a:r>
              <a:rPr lang="en-US" baseline="30000" dirty="0" err="1"/>
              <a:t>m</a:t>
            </a:r>
            <a:r>
              <a:rPr lang="en-US" dirty="0"/>
              <a:t>) – F(</a:t>
            </a:r>
            <a:r>
              <a:rPr lang="en-US" dirty="0" err="1"/>
              <a:t>x</a:t>
            </a:r>
            <a:r>
              <a:rPr lang="en-US" baseline="30000" dirty="0" err="1"/>
              <a:t>m</a:t>
            </a:r>
            <a:r>
              <a:rPr lang="en-US" dirty="0" err="1"/>
              <a:t>+h</a:t>
            </a:r>
            <a:r>
              <a:rPr lang="en-US" dirty="0"/>
              <a:t>)| &lt;  </a:t>
            </a:r>
            <a:r>
              <a:rPr lang="en-US" dirty="0" err="1"/>
              <a:t>ε</a:t>
            </a:r>
            <a:r>
              <a:rPr lang="en-US" baseline="-25000" dirty="0" err="1"/>
              <a:t>mach</a:t>
            </a:r>
            <a:r>
              <a:rPr lang="en-US" baseline="-25000" dirty="0"/>
              <a:t>, </a:t>
            </a:r>
            <a:r>
              <a:rPr lang="en-US" dirty="0"/>
              <a:t>and you can no longer distinguish between values of F(x) so close to the min.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78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92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stopping criterion: more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766"/>
            <a:ext cx="8229600" cy="58559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To be more specific: we must stop iterations when  |F(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) – F(</a:t>
            </a:r>
            <a:r>
              <a:rPr lang="en-US" sz="2800" dirty="0" err="1"/>
              <a:t>x</a:t>
            </a:r>
            <a:r>
              <a:rPr lang="en-US" sz="2800" baseline="30000" dirty="0" err="1"/>
              <a:t>m</a:t>
            </a:r>
            <a:r>
              <a:rPr lang="en-US" sz="2800" dirty="0"/>
              <a:t>)| ~ </a:t>
            </a:r>
            <a:r>
              <a:rPr lang="en-US" sz="2800" dirty="0" err="1"/>
              <a:t>ε</a:t>
            </a:r>
            <a:r>
              <a:rPr lang="en-US" sz="2800" baseline="-25000" dirty="0" err="1"/>
              <a:t>mach</a:t>
            </a:r>
            <a:r>
              <a:rPr lang="en-US" sz="2800" baseline="-25000" dirty="0"/>
              <a:t>*</a:t>
            </a:r>
            <a:r>
              <a:rPr lang="en-US" sz="2800" dirty="0"/>
              <a:t>|F(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) |, else we can no longer tell  F(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)  from F(</a:t>
            </a:r>
            <a:r>
              <a:rPr lang="en-US" sz="2800" dirty="0" err="1"/>
              <a:t>x</a:t>
            </a:r>
            <a:r>
              <a:rPr lang="en-US" sz="2800" baseline="30000" dirty="0" err="1"/>
              <a:t>m</a:t>
            </a:r>
            <a:r>
              <a:rPr lang="en-US" sz="2800" dirty="0"/>
              <a:t>) and further iterations </a:t>
            </a:r>
            <a:r>
              <a:rPr lang="en-US" sz="2800"/>
              <a:t>are meaningless.  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Since  |F(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) – F(</a:t>
            </a:r>
            <a:r>
              <a:rPr lang="en-US" sz="2800" dirty="0" err="1"/>
              <a:t>x</a:t>
            </a:r>
            <a:r>
              <a:rPr lang="en-US" sz="2800" baseline="30000" dirty="0" err="1"/>
              <a:t>m</a:t>
            </a:r>
            <a:r>
              <a:rPr lang="en-US" sz="2800" dirty="0"/>
              <a:t>)| ≈  |(1/2)*F’’(</a:t>
            </a:r>
            <a:r>
              <a:rPr lang="en-US" sz="2800" dirty="0" err="1"/>
              <a:t>x</a:t>
            </a:r>
            <a:r>
              <a:rPr lang="en-US" sz="2800" baseline="30000" dirty="0" err="1"/>
              <a:t>m</a:t>
            </a:r>
            <a:r>
              <a:rPr lang="en-US" sz="2800" dirty="0"/>
              <a:t>)(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 – </a:t>
            </a:r>
            <a:r>
              <a:rPr lang="en-US" sz="2800" dirty="0" err="1"/>
              <a:t>x</a:t>
            </a:r>
            <a:r>
              <a:rPr lang="en-US" sz="2800" baseline="30000" dirty="0" err="1"/>
              <a:t>m</a:t>
            </a:r>
            <a:r>
              <a:rPr lang="en-US" sz="2800" dirty="0"/>
              <a:t>)</a:t>
            </a:r>
            <a:r>
              <a:rPr lang="en-US" sz="2800" baseline="30000" dirty="0"/>
              <a:t>2</a:t>
            </a:r>
            <a:r>
              <a:rPr lang="en-US" sz="2800" dirty="0"/>
              <a:t>| , we get for this smallest |(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 – </a:t>
            </a:r>
            <a:r>
              <a:rPr lang="en-US" sz="2800" dirty="0" err="1"/>
              <a:t>x</a:t>
            </a:r>
            <a:r>
              <a:rPr lang="en-US" sz="2800" baseline="30000" dirty="0" err="1"/>
              <a:t>m</a:t>
            </a:r>
            <a:r>
              <a:rPr lang="en-US" sz="2800" dirty="0"/>
              <a:t>)| ~ </a:t>
            </a:r>
            <a:r>
              <a:rPr lang="en-US" sz="2800" dirty="0" err="1"/>
              <a:t>sqrt</a:t>
            </a:r>
            <a:r>
              <a:rPr lang="en-US" sz="2800" dirty="0"/>
              <a:t>(</a:t>
            </a:r>
            <a:r>
              <a:rPr lang="en-US" sz="2800" dirty="0" err="1"/>
              <a:t>ε</a:t>
            </a:r>
            <a:r>
              <a:rPr lang="en-US" sz="2800" baseline="-25000" dirty="0" err="1"/>
              <a:t>mach</a:t>
            </a:r>
            <a:r>
              <a:rPr lang="en-US" sz="2800" dirty="0"/>
              <a:t>)* </a:t>
            </a:r>
            <a:r>
              <a:rPr lang="en-US" sz="2800" dirty="0" err="1"/>
              <a:t>sqrt</a:t>
            </a:r>
            <a:r>
              <a:rPr lang="en-US" sz="2800" dirty="0"/>
              <a:t>(|2F(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) / F’’(</a:t>
            </a:r>
            <a:r>
              <a:rPr lang="en-US" sz="2800" dirty="0" err="1"/>
              <a:t>x</a:t>
            </a:r>
            <a:r>
              <a:rPr lang="en-US" sz="2800" baseline="30000" dirty="0" err="1"/>
              <a:t>m</a:t>
            </a:r>
            <a:r>
              <a:rPr lang="en-US" sz="2800" dirty="0"/>
              <a:t>) |) = </a:t>
            </a:r>
            <a:r>
              <a:rPr lang="en-US" sz="2800" dirty="0" err="1"/>
              <a:t>sqrt</a:t>
            </a:r>
            <a:r>
              <a:rPr lang="en-US" sz="2800" dirty="0"/>
              <a:t>(</a:t>
            </a:r>
            <a:r>
              <a:rPr lang="en-US" sz="2800" dirty="0" err="1"/>
              <a:t>ε</a:t>
            </a:r>
            <a:r>
              <a:rPr lang="en-US" sz="2800" baseline="-25000" dirty="0" err="1"/>
              <a:t>mach</a:t>
            </a:r>
            <a:r>
              <a:rPr lang="en-US" sz="2800" dirty="0"/>
              <a:t>)* </a:t>
            </a:r>
            <a:r>
              <a:rPr lang="en-US" sz="2800" dirty="0" err="1"/>
              <a:t>sqrt</a:t>
            </a:r>
            <a:r>
              <a:rPr lang="en-US" sz="2800" dirty="0"/>
              <a:t>(|2F(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) / F’’(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) |) = </a:t>
            </a:r>
            <a:r>
              <a:rPr lang="en-US" sz="2800" dirty="0" err="1"/>
              <a:t>sqrt</a:t>
            </a:r>
            <a:r>
              <a:rPr lang="en-US" sz="2800" dirty="0"/>
              <a:t>(</a:t>
            </a:r>
            <a:r>
              <a:rPr lang="en-US" sz="2800" dirty="0" err="1"/>
              <a:t>ε</a:t>
            </a:r>
            <a:r>
              <a:rPr lang="en-US" sz="2800" baseline="-25000" dirty="0" err="1"/>
              <a:t>mach</a:t>
            </a:r>
            <a:r>
              <a:rPr lang="en-US" sz="2800" dirty="0"/>
              <a:t>)*|</a:t>
            </a:r>
            <a:r>
              <a:rPr lang="en-US" sz="2800" dirty="0" err="1"/>
              <a:t>x</a:t>
            </a:r>
            <a:r>
              <a:rPr lang="en-US" sz="2800" baseline="-25000" dirty="0" err="1"/>
              <a:t>n</a:t>
            </a:r>
            <a:r>
              <a:rPr lang="en-US" sz="2800" dirty="0"/>
              <a:t>|*</a:t>
            </a:r>
            <a:r>
              <a:rPr lang="en-US" sz="2800" dirty="0" err="1"/>
              <a:t>sqrt</a:t>
            </a:r>
            <a:r>
              <a:rPr lang="en-US" sz="2800" dirty="0"/>
              <a:t>(</a:t>
            </a:r>
            <a:r>
              <a:rPr lang="en-US" sz="2800" dirty="0">
                <a:solidFill>
                  <a:srgbClr val="008000"/>
                </a:solidFill>
              </a:rPr>
              <a:t>|2F(</a:t>
            </a:r>
            <a:r>
              <a:rPr lang="en-US" sz="2800" dirty="0" err="1">
                <a:solidFill>
                  <a:srgbClr val="008000"/>
                </a:solidFill>
              </a:rPr>
              <a:t>x</a:t>
            </a:r>
            <a:r>
              <a:rPr lang="en-US" sz="2800" baseline="-25000" dirty="0" err="1">
                <a:solidFill>
                  <a:srgbClr val="008000"/>
                </a:solidFill>
              </a:rPr>
              <a:t>n</a:t>
            </a:r>
            <a:r>
              <a:rPr lang="en-US" sz="2800" dirty="0">
                <a:solidFill>
                  <a:srgbClr val="008000"/>
                </a:solidFill>
              </a:rPr>
              <a:t>) /(x</a:t>
            </a:r>
            <a:r>
              <a:rPr lang="en-US" sz="2800" baseline="-25000" dirty="0">
                <a:solidFill>
                  <a:srgbClr val="008000"/>
                </a:solidFill>
              </a:rPr>
              <a:t>n</a:t>
            </a:r>
            <a:r>
              <a:rPr lang="en-US" sz="2800" baseline="30000" dirty="0">
                <a:solidFill>
                  <a:srgbClr val="008000"/>
                </a:solidFill>
              </a:rPr>
              <a:t>2</a:t>
            </a:r>
            <a:r>
              <a:rPr lang="en-US" sz="2800" dirty="0">
                <a:solidFill>
                  <a:srgbClr val="008000"/>
                </a:solidFill>
              </a:rPr>
              <a:t> F’’(</a:t>
            </a:r>
            <a:r>
              <a:rPr lang="en-US" sz="2800" dirty="0" err="1">
                <a:solidFill>
                  <a:srgbClr val="008000"/>
                </a:solidFill>
              </a:rPr>
              <a:t>x</a:t>
            </a:r>
            <a:r>
              <a:rPr lang="en-US" sz="2800" baseline="-25000" dirty="0" err="1">
                <a:solidFill>
                  <a:srgbClr val="008000"/>
                </a:solidFill>
              </a:rPr>
              <a:t>n</a:t>
            </a:r>
            <a:r>
              <a:rPr lang="en-US" sz="2800" dirty="0">
                <a:solidFill>
                  <a:srgbClr val="008000"/>
                </a:solidFill>
              </a:rPr>
              <a:t>)) |</a:t>
            </a:r>
            <a:r>
              <a:rPr lang="en-US" sz="2800" dirty="0"/>
              <a:t>) .</a:t>
            </a:r>
            <a:br>
              <a:rPr lang="en-US" sz="2800" dirty="0"/>
            </a:br>
            <a:r>
              <a:rPr lang="en-US" sz="2800" dirty="0"/>
              <a:t> </a:t>
            </a:r>
          </a:p>
          <a:p>
            <a:r>
              <a:rPr lang="en-US" sz="2800" dirty="0"/>
              <a:t>For many functions the quantity in green </a:t>
            </a:r>
            <a:r>
              <a:rPr lang="en-US" sz="2800" dirty="0">
                <a:solidFill>
                  <a:srgbClr val="008000"/>
                </a:solidFill>
              </a:rPr>
              <a:t>| | ~1, </a:t>
            </a:r>
            <a:r>
              <a:rPr lang="en-US" sz="2800" dirty="0"/>
              <a:t>which gives us the rule from the previous slide: </a:t>
            </a:r>
            <a:br>
              <a:rPr lang="en-US" sz="2800" dirty="0"/>
            </a:br>
            <a:r>
              <a:rPr lang="en-US" sz="2800" b="1" dirty="0">
                <a:solidFill>
                  <a:srgbClr val="3366FF"/>
                </a:solidFill>
              </a:rPr>
              <a:t>stop when  |x</a:t>
            </a:r>
            <a:r>
              <a:rPr lang="en-US" sz="2800" b="1" baseline="-25000" dirty="0">
                <a:solidFill>
                  <a:srgbClr val="3366FF"/>
                </a:solidFill>
              </a:rPr>
              <a:t>n+1</a:t>
            </a:r>
            <a:r>
              <a:rPr lang="en-US" sz="2800" b="1" dirty="0">
                <a:solidFill>
                  <a:srgbClr val="3366FF"/>
                </a:solidFill>
              </a:rPr>
              <a:t> – </a:t>
            </a:r>
            <a:r>
              <a:rPr lang="en-US" sz="2800" b="1" dirty="0" err="1">
                <a:solidFill>
                  <a:srgbClr val="3366FF"/>
                </a:solidFill>
              </a:rPr>
              <a:t>x</a:t>
            </a:r>
            <a:r>
              <a:rPr lang="en-US" sz="2800" b="1" baseline="-25000" dirty="0" err="1">
                <a:solidFill>
                  <a:srgbClr val="3366FF"/>
                </a:solidFill>
              </a:rPr>
              <a:t>n</a:t>
            </a:r>
            <a:r>
              <a:rPr lang="en-US" sz="2800" b="1" dirty="0">
                <a:solidFill>
                  <a:srgbClr val="3366FF"/>
                </a:solidFill>
              </a:rPr>
              <a:t> | &lt; </a:t>
            </a:r>
            <a:r>
              <a:rPr lang="en-US" sz="2800" b="1" dirty="0" err="1">
                <a:solidFill>
                  <a:srgbClr val="3366FF"/>
                </a:solidFill>
              </a:rPr>
              <a:t>sqrt</a:t>
            </a:r>
            <a:r>
              <a:rPr lang="en-US" sz="2800" b="1" dirty="0">
                <a:solidFill>
                  <a:srgbClr val="3366FF"/>
                </a:solidFill>
              </a:rPr>
              <a:t>(</a:t>
            </a:r>
            <a:r>
              <a:rPr lang="en-US" sz="2800" b="1" dirty="0" err="1">
                <a:solidFill>
                  <a:srgbClr val="3366FF"/>
                </a:solidFill>
              </a:rPr>
              <a:t>ε</a:t>
            </a:r>
            <a:r>
              <a:rPr lang="en-US" sz="2800" b="1" baseline="-25000" dirty="0" err="1">
                <a:solidFill>
                  <a:srgbClr val="3366FF"/>
                </a:solidFill>
              </a:rPr>
              <a:t>mach</a:t>
            </a:r>
            <a:r>
              <a:rPr lang="en-US" sz="2800" b="1" dirty="0">
                <a:solidFill>
                  <a:srgbClr val="3366FF"/>
                </a:solidFill>
              </a:rPr>
              <a:t>)* |x</a:t>
            </a:r>
            <a:r>
              <a:rPr lang="en-US" sz="2800" b="1" baseline="-25000" dirty="0">
                <a:solidFill>
                  <a:srgbClr val="3366FF"/>
                </a:solidFill>
              </a:rPr>
              <a:t>n+1</a:t>
            </a:r>
            <a:r>
              <a:rPr lang="en-US" sz="2800" b="1" dirty="0">
                <a:solidFill>
                  <a:srgbClr val="3366FF"/>
                </a:solidFill>
              </a:rPr>
              <a:t> + </a:t>
            </a:r>
            <a:r>
              <a:rPr lang="en-US" sz="2800" b="1" dirty="0" err="1">
                <a:solidFill>
                  <a:srgbClr val="3366FF"/>
                </a:solidFill>
              </a:rPr>
              <a:t>x</a:t>
            </a:r>
            <a:r>
              <a:rPr lang="en-US" sz="2800" b="1" baseline="-25000" dirty="0" err="1">
                <a:solidFill>
                  <a:srgbClr val="3366FF"/>
                </a:solidFill>
              </a:rPr>
              <a:t>n</a:t>
            </a:r>
            <a:r>
              <a:rPr lang="en-US" sz="2800" b="1" dirty="0">
                <a:solidFill>
                  <a:srgbClr val="3366FF"/>
                </a:solidFill>
              </a:rPr>
              <a:t> |/2 </a:t>
            </a:r>
          </a:p>
        </p:txBody>
      </p:sp>
    </p:spTree>
    <p:extLst>
      <p:ext uri="{BB962C8B-B14F-4D97-AF65-F5344CB8AC3E}">
        <p14:creationId xmlns:p14="http://schemas.microsoft.com/office/powerpoint/2010/main" val="3296547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080"/>
            <a:ext cx="8229600" cy="1143000"/>
          </a:xfrm>
        </p:spPr>
        <p:txBody>
          <a:bodyPr/>
          <a:lstStyle/>
          <a:p>
            <a:r>
              <a:rPr lang="en-US" dirty="0"/>
              <a:t>Newton’s method: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8998" y="1417638"/>
            <a:ext cx="592098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charset="2"/>
              <a:buChar char="§"/>
            </a:pPr>
            <a:r>
              <a:rPr lang="en-US" sz="2400" dirty="0"/>
              <a:t>If   F(x)  -&gt; minimum  at 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baseline="30000" dirty="0"/>
              <a:t>,   </a:t>
            </a:r>
            <a:r>
              <a:rPr lang="en-US" sz="2400" dirty="0"/>
              <a:t>then  F’(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 = 0. </a:t>
            </a:r>
          </a:p>
          <a:p>
            <a:pPr marL="285750" indent="-285750">
              <a:buFont typeface="Wingdings" charset="2"/>
              <a:buChar char="§"/>
            </a:pPr>
            <a:endParaRPr lang="en-US" sz="2400" dirty="0"/>
          </a:p>
          <a:p>
            <a:pPr marL="285750" indent="-285750">
              <a:buFont typeface="Wingdings" charset="2"/>
              <a:buChar char="§"/>
            </a:pPr>
            <a:r>
              <a:rPr lang="en-US" sz="2400" dirty="0"/>
              <a:t>Iterations are x</a:t>
            </a:r>
            <a:r>
              <a:rPr lang="en-US" sz="2400" baseline="-25000" dirty="0"/>
              <a:t>n+1</a:t>
            </a:r>
            <a:r>
              <a:rPr lang="en-US" sz="2400" baseline="30000" dirty="0"/>
              <a:t> </a:t>
            </a:r>
            <a:r>
              <a:rPr lang="en-US" sz="2400" dirty="0"/>
              <a:t>= 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baseline="-25000" dirty="0"/>
              <a:t> </a:t>
            </a:r>
            <a:r>
              <a:rPr lang="en-US" sz="2400" dirty="0"/>
              <a:t>+ h, </a:t>
            </a:r>
            <a:br>
              <a:rPr lang="en-US" sz="2400" dirty="0"/>
            </a:br>
            <a:endParaRPr lang="en-US" sz="2400" dirty="0"/>
          </a:p>
          <a:p>
            <a:pPr marL="285750" indent="-285750">
              <a:buFont typeface="Wingdings" charset="2"/>
              <a:buChar char="§"/>
            </a:pPr>
            <a:endParaRPr lang="en-US" sz="2400" dirty="0"/>
          </a:p>
          <a:p>
            <a:pPr marL="285750" indent="-285750">
              <a:buFont typeface="Wingdings" charset="2"/>
              <a:buChar char="§"/>
            </a:pPr>
            <a:r>
              <a:rPr lang="en-US" sz="2400" dirty="0"/>
              <a:t>How to find h?  </a:t>
            </a:r>
          </a:p>
          <a:p>
            <a:pPr marL="285750" indent="-285750">
              <a:buFont typeface="Wingdings" charset="2"/>
              <a:buChar char="§"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88137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0362"/>
          </a:xfrm>
        </p:spPr>
        <p:txBody>
          <a:bodyPr>
            <a:normAutofit fontScale="90000"/>
          </a:bodyPr>
          <a:lstStyle/>
          <a:p>
            <a:r>
              <a:rPr lang="en-US" dirty="0"/>
              <a:t>Rationalize Newton’s Method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89013"/>
            <a:ext cx="8637851" cy="5201423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Let’s Taylor expand F(x) around it minimum, 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: </a:t>
            </a:r>
          </a:p>
          <a:p>
            <a:endParaRPr lang="en-US" sz="2400" dirty="0"/>
          </a:p>
          <a:p>
            <a:r>
              <a:rPr lang="en-US" sz="2000" dirty="0"/>
              <a:t>F(x) = F(</a:t>
            </a:r>
            <a:r>
              <a:rPr lang="en-US" sz="2000" dirty="0" err="1"/>
              <a:t>x</a:t>
            </a:r>
            <a:r>
              <a:rPr lang="en-US" sz="2000" baseline="30000" dirty="0" err="1"/>
              <a:t>m</a:t>
            </a:r>
            <a:r>
              <a:rPr lang="en-US" sz="2000" dirty="0"/>
              <a:t>) + F’(</a:t>
            </a:r>
            <a:r>
              <a:rPr lang="en-US" sz="2000" dirty="0" err="1"/>
              <a:t>x</a:t>
            </a:r>
            <a:r>
              <a:rPr lang="en-US" sz="2000" baseline="30000" dirty="0" err="1"/>
              <a:t>m</a:t>
            </a:r>
            <a:r>
              <a:rPr lang="en-US" sz="2000" dirty="0"/>
              <a:t>)(x – </a:t>
            </a:r>
            <a:r>
              <a:rPr lang="en-US" sz="2000" dirty="0" err="1"/>
              <a:t>x</a:t>
            </a:r>
            <a:r>
              <a:rPr lang="en-US" sz="2000" baseline="30000" dirty="0" err="1"/>
              <a:t>m</a:t>
            </a:r>
            <a:r>
              <a:rPr lang="en-US" sz="2000" dirty="0"/>
              <a:t>) + (1/2)*F’’(</a:t>
            </a:r>
            <a:r>
              <a:rPr lang="en-US" sz="2000" dirty="0" err="1"/>
              <a:t>x</a:t>
            </a:r>
            <a:r>
              <a:rPr lang="en-US" sz="2000" baseline="30000" dirty="0" err="1"/>
              <a:t>m</a:t>
            </a:r>
            <a:r>
              <a:rPr lang="en-US" sz="2000" dirty="0"/>
              <a:t>)(x – </a:t>
            </a:r>
            <a:r>
              <a:rPr lang="en-US" sz="2000" dirty="0" err="1"/>
              <a:t>x</a:t>
            </a:r>
            <a:r>
              <a:rPr lang="en-US" sz="2000" baseline="30000" dirty="0" err="1"/>
              <a:t>m</a:t>
            </a:r>
            <a:r>
              <a:rPr lang="en-US" sz="2000" dirty="0"/>
              <a:t>)</a:t>
            </a:r>
            <a:r>
              <a:rPr lang="en-US" sz="2000" baseline="30000" dirty="0"/>
              <a:t>2</a:t>
            </a:r>
            <a:r>
              <a:rPr lang="en-US" sz="2000" dirty="0"/>
              <a:t> +  (1/3!)*F’’’(</a:t>
            </a:r>
            <a:r>
              <a:rPr lang="en-US" sz="2000" dirty="0" err="1"/>
              <a:t>x</a:t>
            </a:r>
            <a:r>
              <a:rPr lang="en-US" sz="2000" baseline="30000" dirty="0" err="1"/>
              <a:t>m</a:t>
            </a:r>
            <a:r>
              <a:rPr lang="en-US" sz="2000" dirty="0"/>
              <a:t>)(x – </a:t>
            </a:r>
            <a:r>
              <a:rPr lang="en-US" sz="2000" dirty="0" err="1"/>
              <a:t>x</a:t>
            </a:r>
            <a:r>
              <a:rPr lang="en-US" sz="2000" baseline="30000" dirty="0" err="1"/>
              <a:t>m</a:t>
            </a:r>
            <a:r>
              <a:rPr lang="en-US" sz="2000" dirty="0"/>
              <a:t>)</a:t>
            </a:r>
            <a:r>
              <a:rPr lang="en-US" sz="2000" baseline="30000" dirty="0"/>
              <a:t>3</a:t>
            </a:r>
            <a:r>
              <a:rPr lang="en-US" sz="2000" dirty="0"/>
              <a:t> + … </a:t>
            </a:r>
          </a:p>
          <a:p>
            <a:endParaRPr lang="en-US" sz="2400" dirty="0"/>
          </a:p>
          <a:p>
            <a:r>
              <a:rPr lang="en-US" sz="2400" dirty="0"/>
              <a:t>Neglect higher order terms for |x – 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| &lt;&lt; 1, you must start  </a:t>
            </a:r>
            <a:br>
              <a:rPr lang="en-US" sz="2400" dirty="0"/>
            </a:br>
            <a:r>
              <a:rPr lang="en-US" sz="2400" dirty="0"/>
              <a:t>with a good initial guess anyway.</a:t>
            </a:r>
          </a:p>
          <a:p>
            <a:endParaRPr lang="en-US" sz="2400" dirty="0"/>
          </a:p>
          <a:p>
            <a:r>
              <a:rPr lang="en-US" sz="2400" dirty="0"/>
              <a:t>Then F(x) ≈  F(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)+ F’(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)(x – 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 + (1/2)*F’’(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)(x – 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r>
              <a:rPr lang="en-US" sz="2400" dirty="0"/>
              <a:t>But recall that we are expanding around a minimum, so F’(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 =0.</a:t>
            </a:r>
          </a:p>
          <a:p>
            <a:endParaRPr lang="en-US" sz="2400" dirty="0"/>
          </a:p>
          <a:p>
            <a:r>
              <a:rPr lang="en-US" sz="2400" dirty="0"/>
              <a:t>Then  F(x) ≈  + F(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 + (1/2)*F’’(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)(x – 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FF0000"/>
                </a:solidFill>
              </a:rPr>
              <a:t>So, most functions look like a parabola around their local minima!  </a:t>
            </a:r>
          </a:p>
        </p:txBody>
      </p:sp>
    </p:spTree>
    <p:extLst>
      <p:ext uri="{BB962C8B-B14F-4D97-AF65-F5344CB8AC3E}">
        <p14:creationId xmlns:p14="http://schemas.microsoft.com/office/powerpoint/2010/main" val="3063101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Newton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Method = Approximate the function with a parabola, iterate. </a:t>
            </a:r>
          </a:p>
        </p:txBody>
      </p:sp>
      <p:sp>
        <p:nvSpPr>
          <p:cNvPr id="486404" name="Freeform 4"/>
          <p:cNvSpPr>
            <a:spLocks/>
          </p:cNvSpPr>
          <p:nvPr/>
        </p:nvSpPr>
        <p:spPr bwMode="auto">
          <a:xfrm>
            <a:off x="2209800" y="3276600"/>
            <a:ext cx="5181600" cy="3087688"/>
          </a:xfrm>
          <a:custGeom>
            <a:avLst/>
            <a:gdLst>
              <a:gd name="T0" fmla="*/ 0 w 3264"/>
              <a:gd name="T1" fmla="*/ 0 h 1945"/>
              <a:gd name="T2" fmla="*/ 410 w 3264"/>
              <a:gd name="T3" fmla="*/ 948 h 1945"/>
              <a:gd name="T4" fmla="*/ 864 w 3264"/>
              <a:gd name="T5" fmla="*/ 1680 h 1945"/>
              <a:gd name="T6" fmla="*/ 1340 w 3264"/>
              <a:gd name="T7" fmla="*/ 1927 h 1945"/>
              <a:gd name="T8" fmla="*/ 1694 w 3264"/>
              <a:gd name="T9" fmla="*/ 1787 h 1945"/>
              <a:gd name="T10" fmla="*/ 2155 w 3264"/>
              <a:gd name="T11" fmla="*/ 1063 h 1945"/>
              <a:gd name="T12" fmla="*/ 2592 w 3264"/>
              <a:gd name="T13" fmla="*/ 768 h 1945"/>
              <a:gd name="T14" fmla="*/ 3264 w 3264"/>
              <a:gd name="T15" fmla="*/ 96 h 1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64" h="1945">
                <a:moveTo>
                  <a:pt x="0" y="0"/>
                </a:moveTo>
                <a:cubicBezTo>
                  <a:pt x="68" y="158"/>
                  <a:pt x="266" y="668"/>
                  <a:pt x="410" y="948"/>
                </a:cubicBezTo>
                <a:cubicBezTo>
                  <a:pt x="554" y="1228"/>
                  <a:pt x="709" y="1517"/>
                  <a:pt x="864" y="1680"/>
                </a:cubicBezTo>
                <a:cubicBezTo>
                  <a:pt x="1019" y="1843"/>
                  <a:pt x="1202" y="1909"/>
                  <a:pt x="1340" y="1927"/>
                </a:cubicBezTo>
                <a:cubicBezTo>
                  <a:pt x="1478" y="1945"/>
                  <a:pt x="1558" y="1931"/>
                  <a:pt x="1694" y="1787"/>
                </a:cubicBezTo>
                <a:cubicBezTo>
                  <a:pt x="1830" y="1643"/>
                  <a:pt x="2005" y="1233"/>
                  <a:pt x="2155" y="1063"/>
                </a:cubicBezTo>
                <a:cubicBezTo>
                  <a:pt x="2305" y="893"/>
                  <a:pt x="2407" y="929"/>
                  <a:pt x="2592" y="768"/>
                </a:cubicBezTo>
                <a:cubicBezTo>
                  <a:pt x="2777" y="607"/>
                  <a:pt x="3044" y="352"/>
                  <a:pt x="3264" y="96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405" name="Oval 5"/>
          <p:cNvSpPr>
            <a:spLocks noChangeArrowheads="1"/>
          </p:cNvSpPr>
          <p:nvPr/>
        </p:nvSpPr>
        <p:spPr bwMode="auto">
          <a:xfrm>
            <a:off x="2324100" y="36576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406" name="Freeform 6"/>
          <p:cNvSpPr>
            <a:spLocks/>
          </p:cNvSpPr>
          <p:nvPr/>
        </p:nvSpPr>
        <p:spPr bwMode="auto">
          <a:xfrm>
            <a:off x="2206625" y="3352800"/>
            <a:ext cx="2835275" cy="2517775"/>
          </a:xfrm>
          <a:custGeom>
            <a:avLst/>
            <a:gdLst>
              <a:gd name="T0" fmla="*/ 0 w 1770"/>
              <a:gd name="T1" fmla="*/ 17 h 1608"/>
              <a:gd name="T2" fmla="*/ 914 w 1770"/>
              <a:gd name="T3" fmla="*/ 1605 h 1608"/>
              <a:gd name="T4" fmla="*/ 1770 w 1770"/>
              <a:gd name="T5" fmla="*/ 0 h 1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70" h="1608">
                <a:moveTo>
                  <a:pt x="0" y="17"/>
                </a:moveTo>
                <a:cubicBezTo>
                  <a:pt x="152" y="282"/>
                  <a:pt x="619" y="1608"/>
                  <a:pt x="914" y="1605"/>
                </a:cubicBezTo>
                <a:cubicBezTo>
                  <a:pt x="1209" y="1602"/>
                  <a:pt x="1592" y="334"/>
                  <a:pt x="1770" y="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077878" y="5234236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0</a:t>
            </a:r>
            <a:endParaRPr lang="en-US" sz="2800" dirty="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2339975" y="3810000"/>
            <a:ext cx="0" cy="141119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189526" y="5608965"/>
            <a:ext cx="562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/>
              <a:t>X</a:t>
            </a:r>
            <a:r>
              <a:rPr lang="en-US" sz="2800" baseline="30000" dirty="0" err="1"/>
              <a:t>m</a:t>
            </a:r>
            <a:endParaRPr lang="en-US" sz="2800" dirty="0"/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4470659" y="6132185"/>
            <a:ext cx="6091" cy="2321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1679A15-7E56-FF4F-8ED9-2B55EB174640}"/>
              </a:ext>
            </a:extLst>
          </p:cNvPr>
          <p:cNvSpPr txBox="1"/>
          <p:nvPr/>
        </p:nvSpPr>
        <p:spPr>
          <a:xfrm>
            <a:off x="2809306" y="3134380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306493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04" grpId="0" animBg="1"/>
      <p:bldP spid="486405" grpId="0" animBg="1"/>
      <p:bldP spid="48640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Newton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Method</a:t>
            </a:r>
          </a:p>
        </p:txBody>
      </p:sp>
      <p:sp>
        <p:nvSpPr>
          <p:cNvPr id="487428" name="Freeform 4"/>
          <p:cNvSpPr>
            <a:spLocks/>
          </p:cNvSpPr>
          <p:nvPr/>
        </p:nvSpPr>
        <p:spPr bwMode="auto">
          <a:xfrm>
            <a:off x="2209800" y="3276600"/>
            <a:ext cx="5181600" cy="3087688"/>
          </a:xfrm>
          <a:custGeom>
            <a:avLst/>
            <a:gdLst>
              <a:gd name="T0" fmla="*/ 0 w 3264"/>
              <a:gd name="T1" fmla="*/ 0 h 1945"/>
              <a:gd name="T2" fmla="*/ 410 w 3264"/>
              <a:gd name="T3" fmla="*/ 948 h 1945"/>
              <a:gd name="T4" fmla="*/ 864 w 3264"/>
              <a:gd name="T5" fmla="*/ 1680 h 1945"/>
              <a:gd name="T6" fmla="*/ 1340 w 3264"/>
              <a:gd name="T7" fmla="*/ 1927 h 1945"/>
              <a:gd name="T8" fmla="*/ 1694 w 3264"/>
              <a:gd name="T9" fmla="*/ 1787 h 1945"/>
              <a:gd name="T10" fmla="*/ 2155 w 3264"/>
              <a:gd name="T11" fmla="*/ 1063 h 1945"/>
              <a:gd name="T12" fmla="*/ 2592 w 3264"/>
              <a:gd name="T13" fmla="*/ 768 h 1945"/>
              <a:gd name="T14" fmla="*/ 3264 w 3264"/>
              <a:gd name="T15" fmla="*/ 96 h 1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64" h="1945">
                <a:moveTo>
                  <a:pt x="0" y="0"/>
                </a:moveTo>
                <a:cubicBezTo>
                  <a:pt x="68" y="158"/>
                  <a:pt x="266" y="668"/>
                  <a:pt x="410" y="948"/>
                </a:cubicBezTo>
                <a:cubicBezTo>
                  <a:pt x="554" y="1228"/>
                  <a:pt x="709" y="1517"/>
                  <a:pt x="864" y="1680"/>
                </a:cubicBezTo>
                <a:cubicBezTo>
                  <a:pt x="1019" y="1843"/>
                  <a:pt x="1202" y="1909"/>
                  <a:pt x="1340" y="1927"/>
                </a:cubicBezTo>
                <a:cubicBezTo>
                  <a:pt x="1478" y="1945"/>
                  <a:pt x="1558" y="1931"/>
                  <a:pt x="1694" y="1787"/>
                </a:cubicBezTo>
                <a:cubicBezTo>
                  <a:pt x="1830" y="1643"/>
                  <a:pt x="2005" y="1233"/>
                  <a:pt x="2155" y="1063"/>
                </a:cubicBezTo>
                <a:cubicBezTo>
                  <a:pt x="2305" y="893"/>
                  <a:pt x="2407" y="929"/>
                  <a:pt x="2592" y="768"/>
                </a:cubicBezTo>
                <a:cubicBezTo>
                  <a:pt x="2777" y="607"/>
                  <a:pt x="3044" y="352"/>
                  <a:pt x="3264" y="96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429" name="Oval 5"/>
          <p:cNvSpPr>
            <a:spLocks noChangeArrowheads="1"/>
          </p:cNvSpPr>
          <p:nvPr/>
        </p:nvSpPr>
        <p:spPr bwMode="auto">
          <a:xfrm>
            <a:off x="3594100" y="59563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7430" name="Freeform 6"/>
          <p:cNvSpPr>
            <a:spLocks/>
          </p:cNvSpPr>
          <p:nvPr/>
        </p:nvSpPr>
        <p:spPr bwMode="auto">
          <a:xfrm>
            <a:off x="3184525" y="5486400"/>
            <a:ext cx="1692275" cy="765175"/>
          </a:xfrm>
          <a:custGeom>
            <a:avLst/>
            <a:gdLst>
              <a:gd name="T0" fmla="*/ 0 w 1770"/>
              <a:gd name="T1" fmla="*/ 17 h 1608"/>
              <a:gd name="T2" fmla="*/ 914 w 1770"/>
              <a:gd name="T3" fmla="*/ 1605 h 1608"/>
              <a:gd name="T4" fmla="*/ 1770 w 1770"/>
              <a:gd name="T5" fmla="*/ 0 h 1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70" h="1608">
                <a:moveTo>
                  <a:pt x="0" y="17"/>
                </a:moveTo>
                <a:cubicBezTo>
                  <a:pt x="152" y="282"/>
                  <a:pt x="619" y="1608"/>
                  <a:pt x="914" y="1605"/>
                </a:cubicBezTo>
                <a:cubicBezTo>
                  <a:pt x="1209" y="1602"/>
                  <a:pt x="1592" y="334"/>
                  <a:pt x="1770" y="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083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74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Newton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Method</a:t>
            </a:r>
          </a:p>
        </p:txBody>
      </p:sp>
      <p:sp>
        <p:nvSpPr>
          <p:cNvPr id="488452" name="Freeform 4"/>
          <p:cNvSpPr>
            <a:spLocks/>
          </p:cNvSpPr>
          <p:nvPr/>
        </p:nvSpPr>
        <p:spPr bwMode="auto">
          <a:xfrm>
            <a:off x="2209800" y="3276600"/>
            <a:ext cx="5181600" cy="3087688"/>
          </a:xfrm>
          <a:custGeom>
            <a:avLst/>
            <a:gdLst>
              <a:gd name="T0" fmla="*/ 0 w 3264"/>
              <a:gd name="T1" fmla="*/ 0 h 1945"/>
              <a:gd name="T2" fmla="*/ 410 w 3264"/>
              <a:gd name="T3" fmla="*/ 948 h 1945"/>
              <a:gd name="T4" fmla="*/ 864 w 3264"/>
              <a:gd name="T5" fmla="*/ 1680 h 1945"/>
              <a:gd name="T6" fmla="*/ 1340 w 3264"/>
              <a:gd name="T7" fmla="*/ 1927 h 1945"/>
              <a:gd name="T8" fmla="*/ 1694 w 3264"/>
              <a:gd name="T9" fmla="*/ 1787 h 1945"/>
              <a:gd name="T10" fmla="*/ 2155 w 3264"/>
              <a:gd name="T11" fmla="*/ 1063 h 1945"/>
              <a:gd name="T12" fmla="*/ 2592 w 3264"/>
              <a:gd name="T13" fmla="*/ 768 h 1945"/>
              <a:gd name="T14" fmla="*/ 3264 w 3264"/>
              <a:gd name="T15" fmla="*/ 96 h 1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64" h="1945">
                <a:moveTo>
                  <a:pt x="0" y="0"/>
                </a:moveTo>
                <a:cubicBezTo>
                  <a:pt x="68" y="158"/>
                  <a:pt x="266" y="668"/>
                  <a:pt x="410" y="948"/>
                </a:cubicBezTo>
                <a:cubicBezTo>
                  <a:pt x="554" y="1228"/>
                  <a:pt x="709" y="1517"/>
                  <a:pt x="864" y="1680"/>
                </a:cubicBezTo>
                <a:cubicBezTo>
                  <a:pt x="1019" y="1843"/>
                  <a:pt x="1202" y="1909"/>
                  <a:pt x="1340" y="1927"/>
                </a:cubicBezTo>
                <a:cubicBezTo>
                  <a:pt x="1478" y="1945"/>
                  <a:pt x="1558" y="1931"/>
                  <a:pt x="1694" y="1787"/>
                </a:cubicBezTo>
                <a:cubicBezTo>
                  <a:pt x="1830" y="1643"/>
                  <a:pt x="2005" y="1233"/>
                  <a:pt x="2155" y="1063"/>
                </a:cubicBezTo>
                <a:cubicBezTo>
                  <a:pt x="2305" y="893"/>
                  <a:pt x="2407" y="929"/>
                  <a:pt x="2592" y="768"/>
                </a:cubicBezTo>
                <a:cubicBezTo>
                  <a:pt x="2777" y="607"/>
                  <a:pt x="3044" y="352"/>
                  <a:pt x="3264" y="96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8453" name="Oval 5"/>
          <p:cNvSpPr>
            <a:spLocks noChangeArrowheads="1"/>
          </p:cNvSpPr>
          <p:nvPr/>
        </p:nvSpPr>
        <p:spPr bwMode="auto">
          <a:xfrm>
            <a:off x="3962400" y="61976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8454" name="Freeform 6"/>
          <p:cNvSpPr>
            <a:spLocks/>
          </p:cNvSpPr>
          <p:nvPr/>
        </p:nvSpPr>
        <p:spPr bwMode="auto">
          <a:xfrm>
            <a:off x="3505200" y="5943600"/>
            <a:ext cx="1704975" cy="422275"/>
          </a:xfrm>
          <a:custGeom>
            <a:avLst/>
            <a:gdLst>
              <a:gd name="T0" fmla="*/ 0 w 1770"/>
              <a:gd name="T1" fmla="*/ 17 h 1608"/>
              <a:gd name="T2" fmla="*/ 914 w 1770"/>
              <a:gd name="T3" fmla="*/ 1605 h 1608"/>
              <a:gd name="T4" fmla="*/ 1770 w 1770"/>
              <a:gd name="T5" fmla="*/ 0 h 1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70" h="1608">
                <a:moveTo>
                  <a:pt x="0" y="17"/>
                </a:moveTo>
                <a:cubicBezTo>
                  <a:pt x="152" y="282"/>
                  <a:pt x="619" y="1608"/>
                  <a:pt x="914" y="1605"/>
                </a:cubicBezTo>
                <a:cubicBezTo>
                  <a:pt x="1209" y="1602"/>
                  <a:pt x="1592" y="334"/>
                  <a:pt x="1770" y="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0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84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Newton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Method</a:t>
            </a:r>
          </a:p>
        </p:txBody>
      </p:sp>
      <p:sp>
        <p:nvSpPr>
          <p:cNvPr id="489476" name="Freeform 4"/>
          <p:cNvSpPr>
            <a:spLocks/>
          </p:cNvSpPr>
          <p:nvPr/>
        </p:nvSpPr>
        <p:spPr bwMode="auto">
          <a:xfrm>
            <a:off x="2209800" y="3276600"/>
            <a:ext cx="5181600" cy="3087688"/>
          </a:xfrm>
          <a:custGeom>
            <a:avLst/>
            <a:gdLst>
              <a:gd name="T0" fmla="*/ 0 w 3264"/>
              <a:gd name="T1" fmla="*/ 0 h 1945"/>
              <a:gd name="T2" fmla="*/ 410 w 3264"/>
              <a:gd name="T3" fmla="*/ 948 h 1945"/>
              <a:gd name="T4" fmla="*/ 864 w 3264"/>
              <a:gd name="T5" fmla="*/ 1680 h 1945"/>
              <a:gd name="T6" fmla="*/ 1340 w 3264"/>
              <a:gd name="T7" fmla="*/ 1927 h 1945"/>
              <a:gd name="T8" fmla="*/ 1694 w 3264"/>
              <a:gd name="T9" fmla="*/ 1787 h 1945"/>
              <a:gd name="T10" fmla="*/ 2155 w 3264"/>
              <a:gd name="T11" fmla="*/ 1063 h 1945"/>
              <a:gd name="T12" fmla="*/ 2592 w 3264"/>
              <a:gd name="T13" fmla="*/ 768 h 1945"/>
              <a:gd name="T14" fmla="*/ 3264 w 3264"/>
              <a:gd name="T15" fmla="*/ 96 h 1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64" h="1945">
                <a:moveTo>
                  <a:pt x="0" y="0"/>
                </a:moveTo>
                <a:cubicBezTo>
                  <a:pt x="68" y="158"/>
                  <a:pt x="266" y="668"/>
                  <a:pt x="410" y="948"/>
                </a:cubicBezTo>
                <a:cubicBezTo>
                  <a:pt x="554" y="1228"/>
                  <a:pt x="709" y="1517"/>
                  <a:pt x="864" y="1680"/>
                </a:cubicBezTo>
                <a:cubicBezTo>
                  <a:pt x="1019" y="1843"/>
                  <a:pt x="1202" y="1909"/>
                  <a:pt x="1340" y="1927"/>
                </a:cubicBezTo>
                <a:cubicBezTo>
                  <a:pt x="1478" y="1945"/>
                  <a:pt x="1558" y="1931"/>
                  <a:pt x="1694" y="1787"/>
                </a:cubicBezTo>
                <a:cubicBezTo>
                  <a:pt x="1830" y="1643"/>
                  <a:pt x="2005" y="1233"/>
                  <a:pt x="2155" y="1063"/>
                </a:cubicBezTo>
                <a:cubicBezTo>
                  <a:pt x="2305" y="893"/>
                  <a:pt x="2407" y="929"/>
                  <a:pt x="2592" y="768"/>
                </a:cubicBezTo>
                <a:cubicBezTo>
                  <a:pt x="2777" y="607"/>
                  <a:pt x="3044" y="352"/>
                  <a:pt x="3264" y="96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9477" name="Oval 5"/>
          <p:cNvSpPr>
            <a:spLocks noChangeArrowheads="1"/>
          </p:cNvSpPr>
          <p:nvPr/>
        </p:nvSpPr>
        <p:spPr bwMode="auto">
          <a:xfrm>
            <a:off x="4368800" y="62738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335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Newton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Method = Approximate the function with a parabola, iterate. </a:t>
            </a:r>
          </a:p>
        </p:txBody>
      </p:sp>
      <p:sp>
        <p:nvSpPr>
          <p:cNvPr id="486404" name="Freeform 4"/>
          <p:cNvSpPr>
            <a:spLocks/>
          </p:cNvSpPr>
          <p:nvPr/>
        </p:nvSpPr>
        <p:spPr bwMode="auto">
          <a:xfrm>
            <a:off x="2209800" y="3276600"/>
            <a:ext cx="5181600" cy="3087688"/>
          </a:xfrm>
          <a:custGeom>
            <a:avLst/>
            <a:gdLst>
              <a:gd name="T0" fmla="*/ 0 w 3264"/>
              <a:gd name="T1" fmla="*/ 0 h 1945"/>
              <a:gd name="T2" fmla="*/ 410 w 3264"/>
              <a:gd name="T3" fmla="*/ 948 h 1945"/>
              <a:gd name="T4" fmla="*/ 864 w 3264"/>
              <a:gd name="T5" fmla="*/ 1680 h 1945"/>
              <a:gd name="T6" fmla="*/ 1340 w 3264"/>
              <a:gd name="T7" fmla="*/ 1927 h 1945"/>
              <a:gd name="T8" fmla="*/ 1694 w 3264"/>
              <a:gd name="T9" fmla="*/ 1787 h 1945"/>
              <a:gd name="T10" fmla="*/ 2155 w 3264"/>
              <a:gd name="T11" fmla="*/ 1063 h 1945"/>
              <a:gd name="T12" fmla="*/ 2592 w 3264"/>
              <a:gd name="T13" fmla="*/ 768 h 1945"/>
              <a:gd name="T14" fmla="*/ 3264 w 3264"/>
              <a:gd name="T15" fmla="*/ 96 h 1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64" h="1945">
                <a:moveTo>
                  <a:pt x="0" y="0"/>
                </a:moveTo>
                <a:cubicBezTo>
                  <a:pt x="68" y="158"/>
                  <a:pt x="266" y="668"/>
                  <a:pt x="410" y="948"/>
                </a:cubicBezTo>
                <a:cubicBezTo>
                  <a:pt x="554" y="1228"/>
                  <a:pt x="709" y="1517"/>
                  <a:pt x="864" y="1680"/>
                </a:cubicBezTo>
                <a:cubicBezTo>
                  <a:pt x="1019" y="1843"/>
                  <a:pt x="1202" y="1909"/>
                  <a:pt x="1340" y="1927"/>
                </a:cubicBezTo>
                <a:cubicBezTo>
                  <a:pt x="1478" y="1945"/>
                  <a:pt x="1558" y="1931"/>
                  <a:pt x="1694" y="1787"/>
                </a:cubicBezTo>
                <a:cubicBezTo>
                  <a:pt x="1830" y="1643"/>
                  <a:pt x="2005" y="1233"/>
                  <a:pt x="2155" y="1063"/>
                </a:cubicBezTo>
                <a:cubicBezTo>
                  <a:pt x="2305" y="893"/>
                  <a:pt x="2407" y="929"/>
                  <a:pt x="2592" y="768"/>
                </a:cubicBezTo>
                <a:cubicBezTo>
                  <a:pt x="2777" y="607"/>
                  <a:pt x="3044" y="352"/>
                  <a:pt x="3264" y="96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405" name="Oval 5"/>
          <p:cNvSpPr>
            <a:spLocks noChangeArrowheads="1"/>
          </p:cNvSpPr>
          <p:nvPr/>
        </p:nvSpPr>
        <p:spPr bwMode="auto">
          <a:xfrm>
            <a:off x="2324100" y="36576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6406" name="Freeform 6"/>
          <p:cNvSpPr>
            <a:spLocks/>
          </p:cNvSpPr>
          <p:nvPr/>
        </p:nvSpPr>
        <p:spPr bwMode="auto">
          <a:xfrm>
            <a:off x="2206625" y="3352800"/>
            <a:ext cx="2835275" cy="2517775"/>
          </a:xfrm>
          <a:custGeom>
            <a:avLst/>
            <a:gdLst>
              <a:gd name="T0" fmla="*/ 0 w 1770"/>
              <a:gd name="T1" fmla="*/ 17 h 1608"/>
              <a:gd name="T2" fmla="*/ 914 w 1770"/>
              <a:gd name="T3" fmla="*/ 1605 h 1608"/>
              <a:gd name="T4" fmla="*/ 1770 w 1770"/>
              <a:gd name="T5" fmla="*/ 0 h 1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70" h="1608">
                <a:moveTo>
                  <a:pt x="0" y="17"/>
                </a:moveTo>
                <a:cubicBezTo>
                  <a:pt x="152" y="282"/>
                  <a:pt x="619" y="1608"/>
                  <a:pt x="914" y="1605"/>
                </a:cubicBezTo>
                <a:cubicBezTo>
                  <a:pt x="1209" y="1602"/>
                  <a:pt x="1592" y="334"/>
                  <a:pt x="1770" y="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2">
                    <a:alpha val="50000"/>
                  </a:scheme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077878" y="5234236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X</a:t>
            </a:r>
            <a:r>
              <a:rPr lang="en-US" sz="2800" baseline="-25000" dirty="0"/>
              <a:t>0</a:t>
            </a:r>
            <a:endParaRPr lang="en-US" sz="2800" dirty="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2339975" y="3810000"/>
            <a:ext cx="0" cy="141119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189526" y="5608965"/>
            <a:ext cx="562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/>
              <a:t>X</a:t>
            </a:r>
            <a:r>
              <a:rPr lang="en-US" sz="2800" baseline="30000" dirty="0" err="1"/>
              <a:t>m</a:t>
            </a:r>
            <a:endParaRPr lang="en-US" sz="2800" dirty="0"/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4470659" y="6132185"/>
            <a:ext cx="6091" cy="2321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1679A15-7E56-FF4F-8ED9-2B55EB174640}"/>
              </a:ext>
            </a:extLst>
          </p:cNvPr>
          <p:cNvSpPr txBox="1"/>
          <p:nvPr/>
        </p:nvSpPr>
        <p:spPr>
          <a:xfrm>
            <a:off x="2809306" y="3134380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5505BA7-AFDD-2E49-8FBA-139AFFA3C600}"/>
              </a:ext>
            </a:extLst>
          </p:cNvPr>
          <p:cNvGrpSpPr/>
          <p:nvPr/>
        </p:nvGrpSpPr>
        <p:grpSpPr>
          <a:xfrm>
            <a:off x="2454182" y="3657600"/>
            <a:ext cx="1216534" cy="2208278"/>
            <a:chOff x="2454182" y="3657600"/>
            <a:chExt cx="1216534" cy="2208278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A0C10C14-B589-7F41-848E-CC19C45EF46C}"/>
                </a:ext>
              </a:extLst>
            </p:cNvPr>
            <p:cNvCxnSpPr>
              <a:cxnSpLocks/>
              <a:stCxn id="486405" idx="7"/>
            </p:cNvCxnSpPr>
            <p:nvPr/>
          </p:nvCxnSpPr>
          <p:spPr>
            <a:xfrm>
              <a:off x="2454182" y="3679918"/>
              <a:ext cx="121653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411E98B-C0D4-354E-B33F-737F2B9CD530}"/>
                </a:ext>
              </a:extLst>
            </p:cNvPr>
            <p:cNvCxnSpPr>
              <a:cxnSpLocks/>
              <a:endCxn id="486406" idx="1"/>
            </p:cNvCxnSpPr>
            <p:nvPr/>
          </p:nvCxnSpPr>
          <p:spPr>
            <a:xfrm>
              <a:off x="3670716" y="3657600"/>
              <a:ext cx="0" cy="2208278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85059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04" grpId="0" animBg="1"/>
      <p:bldP spid="486405" grpId="0" animBg="1"/>
      <p:bldP spid="48640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080"/>
            <a:ext cx="8229600" cy="1143000"/>
          </a:xfrm>
        </p:spPr>
        <p:txBody>
          <a:bodyPr/>
          <a:lstStyle/>
          <a:p>
            <a:r>
              <a:rPr lang="en-US" dirty="0"/>
              <a:t>Simplest derivation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8998" y="1417638"/>
            <a:ext cx="8905002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charset="2"/>
              <a:buChar char="§"/>
            </a:pPr>
            <a:r>
              <a:rPr lang="en-US" sz="2400" dirty="0"/>
              <a:t>If   F(x)  -&gt; minimum  at 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baseline="30000" dirty="0"/>
              <a:t>,   </a:t>
            </a:r>
            <a:r>
              <a:rPr lang="en-US" sz="2400" dirty="0"/>
              <a:t>then  F’(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 = 0. </a:t>
            </a:r>
          </a:p>
          <a:p>
            <a:pPr marL="285750" indent="-285750">
              <a:buFont typeface="Wingdings" charset="2"/>
              <a:buChar char="§"/>
            </a:pPr>
            <a:endParaRPr lang="en-US" sz="2400" dirty="0"/>
          </a:p>
          <a:p>
            <a:pPr marL="285750" indent="-285750">
              <a:buFont typeface="Wingdings" charset="2"/>
              <a:buChar char="§"/>
            </a:pPr>
            <a:r>
              <a:rPr lang="en-US" sz="2400" dirty="0"/>
              <a:t>Solve  for F’(</a:t>
            </a:r>
            <a:r>
              <a:rPr lang="en-US" sz="2400" dirty="0" err="1"/>
              <a:t>x</a:t>
            </a:r>
            <a:r>
              <a:rPr lang="en-US" sz="2400" baseline="30000" dirty="0" err="1"/>
              <a:t>m</a:t>
            </a:r>
            <a:r>
              <a:rPr lang="en-US" sz="2400" dirty="0"/>
              <a:t>) = 0 using Newton’s for root finding. </a:t>
            </a:r>
          </a:p>
          <a:p>
            <a:pPr marL="285750" indent="-285750">
              <a:buFont typeface="Wingdings" charset="2"/>
              <a:buChar char="§"/>
            </a:pPr>
            <a:endParaRPr lang="en-US" sz="2400" dirty="0"/>
          </a:p>
          <a:p>
            <a:pPr marL="285750" indent="-285750">
              <a:buFont typeface="Wingdings" charset="2"/>
              <a:buChar char="§"/>
            </a:pPr>
            <a:r>
              <a:rPr lang="en-US" sz="2400" dirty="0"/>
              <a:t>Remember, for Z(x) = 0, Newton’s iterations are x</a:t>
            </a:r>
            <a:r>
              <a:rPr lang="en-US" sz="2400" baseline="-25000" dirty="0"/>
              <a:t>n+1</a:t>
            </a:r>
            <a:r>
              <a:rPr lang="en-US" sz="2400" baseline="30000" dirty="0"/>
              <a:t> </a:t>
            </a:r>
            <a:r>
              <a:rPr lang="en-US" sz="2400" dirty="0"/>
              <a:t>= 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baseline="-25000" dirty="0"/>
              <a:t> </a:t>
            </a:r>
            <a:r>
              <a:rPr lang="en-US" sz="2400" dirty="0"/>
              <a:t>+ h, </a:t>
            </a:r>
            <a:br>
              <a:rPr lang="en-US" sz="2400" dirty="0"/>
            </a:br>
            <a:r>
              <a:rPr lang="en-US" sz="2400" dirty="0"/>
              <a:t>where h = -Z(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)/Z’(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)</a:t>
            </a:r>
          </a:p>
          <a:p>
            <a:pPr marL="285750" indent="-285750">
              <a:buFont typeface="Wingdings" charset="2"/>
              <a:buChar char="§"/>
            </a:pPr>
            <a:endParaRPr lang="en-US" sz="2400" dirty="0"/>
          </a:p>
          <a:p>
            <a:pPr marL="285750" indent="-285750">
              <a:buFont typeface="Wingdings" charset="2"/>
              <a:buChar char="§"/>
            </a:pPr>
            <a:r>
              <a:rPr lang="en-US" sz="2400" dirty="0"/>
              <a:t>Now, substitute   F’(x) for Z(x) </a:t>
            </a:r>
          </a:p>
          <a:p>
            <a:pPr marL="285750" indent="-285750">
              <a:buFont typeface="Wingdings" charset="2"/>
              <a:buChar char="§"/>
            </a:pPr>
            <a:endParaRPr lang="en-US" sz="2400" dirty="0"/>
          </a:p>
          <a:p>
            <a:pPr marL="285750" indent="-285750">
              <a:buFont typeface="Wingdings" charset="2"/>
              <a:buChar char="§"/>
            </a:pPr>
            <a:r>
              <a:rPr lang="en-US" sz="2400" dirty="0"/>
              <a:t>To get h = -F’(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)/F’’(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)</a:t>
            </a:r>
          </a:p>
          <a:p>
            <a:pPr marL="285750" indent="-285750">
              <a:buFont typeface="Wingdings" charset="2"/>
              <a:buChar char="§"/>
            </a:pPr>
            <a:endParaRPr lang="en-US" sz="2400" dirty="0"/>
          </a:p>
          <a:p>
            <a:pPr marL="285750" indent="-285750">
              <a:buFont typeface="Wingdings" charset="2"/>
              <a:buChar char="§"/>
            </a:pPr>
            <a:r>
              <a:rPr lang="en-US" sz="2400" dirty="0"/>
              <a:t>So, Newton’s iterations for minimization are:  x</a:t>
            </a:r>
            <a:r>
              <a:rPr lang="en-US" sz="2400" baseline="-25000" dirty="0"/>
              <a:t>n+1</a:t>
            </a:r>
            <a:r>
              <a:rPr lang="en-US" sz="2400" baseline="30000" dirty="0"/>
              <a:t> </a:t>
            </a:r>
            <a:r>
              <a:rPr lang="en-US" sz="2400" dirty="0"/>
              <a:t>= 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baseline="-25000" dirty="0"/>
              <a:t>  </a:t>
            </a:r>
            <a:r>
              <a:rPr lang="en-US" sz="2400" dirty="0"/>
              <a:t>- F’(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)/F’’(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6598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665</Words>
  <Application>Microsoft Macintosh PowerPoint</Application>
  <PresentationFormat>On-screen Show (4:3)</PresentationFormat>
  <Paragraphs>81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Office Theme</vt:lpstr>
      <vt:lpstr>Newton’s method for finding local minimum </vt:lpstr>
      <vt:lpstr>Newton’s method: </vt:lpstr>
      <vt:lpstr>Rationalize Newton’s Method</vt:lpstr>
      <vt:lpstr>Newton’s Method = Approximate the function with a parabola, iterate. </vt:lpstr>
      <vt:lpstr>Newton’s Method</vt:lpstr>
      <vt:lpstr>Newton’s Method</vt:lpstr>
      <vt:lpstr>Newton’s Method</vt:lpstr>
      <vt:lpstr>Newton’s Method = Approximate the function with a parabola, iterate. </vt:lpstr>
      <vt:lpstr>Simplest derivation</vt:lpstr>
      <vt:lpstr>How to find the step size h? </vt:lpstr>
      <vt:lpstr>Newton’s method. More informative derivation. </vt:lpstr>
      <vt:lpstr>Example</vt:lpstr>
      <vt:lpstr>Convergence. </vt:lpstr>
      <vt:lpstr>Choosing stopping criteria</vt:lpstr>
      <vt:lpstr>The stopping criterion: more details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Newton’s method for finding local minimum </dc:title>
  <dc:creator>Alexey</dc:creator>
  <cp:lastModifiedBy>Alexey</cp:lastModifiedBy>
  <cp:revision>33</cp:revision>
  <dcterms:created xsi:type="dcterms:W3CDTF">2016-02-27T17:45:50Z</dcterms:created>
  <dcterms:modified xsi:type="dcterms:W3CDTF">2019-02-28T17:22:35Z</dcterms:modified>
</cp:coreProperties>
</file>