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0" r:id="rId4"/>
    <p:sldId id="262" r:id="rId5"/>
    <p:sldId id="273" r:id="rId6"/>
    <p:sldId id="274" r:id="rId7"/>
    <p:sldId id="266" r:id="rId8"/>
    <p:sldId id="267" r:id="rId9"/>
    <p:sldId id="269" r:id="rId10"/>
    <p:sldId id="268" r:id="rId11"/>
    <p:sldId id="272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6"/>
    <p:restoredTop sz="94681"/>
  </p:normalViewPr>
  <p:slideViewPr>
    <p:cSldViewPr snapToGrid="0" snapToObjects="1">
      <p:cViewPr>
        <p:scale>
          <a:sx n="103" d="100"/>
          <a:sy n="103" d="100"/>
        </p:scale>
        <p:origin x="4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9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892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5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8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490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7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6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0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8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9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2/20/19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83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9601"/>
            <a:ext cx="9654746" cy="2254625"/>
          </a:xfrm>
        </p:spPr>
        <p:txBody>
          <a:bodyPr/>
          <a:lstStyle/>
          <a:p>
            <a:r>
              <a:rPr lang="en-US" sz="3600" dirty="0"/>
              <a:t>Machine arithmetic and associated </a:t>
            </a:r>
            <a:r>
              <a:rPr lang="en-US" sz="3600" dirty="0" smtClean="0"/>
              <a:t>errors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Numerical math != Math</a:t>
            </a:r>
            <a:r>
              <a:rPr lang="en-US" sz="3200" dirty="0" smtClean="0"/>
              <a:t> </a:t>
            </a:r>
            <a:r>
              <a:rPr lang="en-US" sz="3200" dirty="0" smtClean="0"/>
              <a:t>(cont.)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7816" y="3008872"/>
            <a:ext cx="3760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prstClr val="black"/>
                </a:solidFill>
                <a:latin typeface="Arial" charset="0"/>
                <a:ea typeface="ＭＳ Ｐゴシック" charset="0"/>
                <a:cs typeface="ＭＳ Ｐゴシック" charset="0"/>
              </a:rPr>
              <a:t>Loss of significance</a:t>
            </a:r>
            <a:endParaRPr lang="en-US" sz="3200" dirty="0">
              <a:solidFill>
                <a:prstClr val="blac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3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217" y="0"/>
            <a:ext cx="10723035" cy="877862"/>
          </a:xfrm>
        </p:spPr>
        <p:txBody>
          <a:bodyPr/>
          <a:lstStyle/>
          <a:p>
            <a:r>
              <a:rPr lang="en-US" dirty="0"/>
              <a:t>Loss of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362" y="1109681"/>
            <a:ext cx="11270743" cy="5510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Let us consider how a </a:t>
            </a:r>
            <a:r>
              <a:rPr lang="en-US" b="1" dirty="0" smtClean="0">
                <a:solidFill>
                  <a:schemeClr val="tx1"/>
                </a:solidFill>
              </a:rPr>
              <a:t>computational subtraction </a:t>
            </a:r>
            <a:r>
              <a:rPr lang="en-US" dirty="0" smtClean="0">
                <a:solidFill>
                  <a:schemeClr val="tx1"/>
                </a:solidFill>
              </a:rPr>
              <a:t>leads to a loss of significance (the number of significant digits) and how this loss can be reduced or eliminated.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Suppose we subtract two very close numbers X1 and X2.  Each have </a:t>
            </a:r>
            <a:r>
              <a:rPr lang="en-US" b="1" dirty="0" smtClean="0">
                <a:solidFill>
                  <a:schemeClr val="tx1"/>
                </a:solidFill>
              </a:rPr>
              <a:t>24</a:t>
            </a:r>
            <a:r>
              <a:rPr lang="en-US" dirty="0" smtClean="0">
                <a:solidFill>
                  <a:schemeClr val="tx1"/>
                </a:solidFill>
              </a:rPr>
              <a:t> significant binary digits (or 7 decimal digits)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X1 = (0.1b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3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5</a:t>
            </a:r>
            <a:r>
              <a:rPr lang="is-IS" dirty="0" smtClean="0">
                <a:solidFill>
                  <a:srgbClr val="0070C0"/>
                </a:solidFill>
              </a:rPr>
              <a:t>…..... 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20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21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22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23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r>
              <a:rPr lang="en-US" baseline="-25000" dirty="0" smtClean="0">
                <a:solidFill>
                  <a:srgbClr val="0070C0"/>
                </a:solidFill>
              </a:rPr>
              <a:t>24 </a:t>
            </a:r>
            <a:r>
              <a:rPr lang="en-US" dirty="0" smtClean="0">
                <a:solidFill>
                  <a:srgbClr val="0070C0"/>
                </a:solidFill>
              </a:rPr>
              <a:t>)  x 2^k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X2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(0.1b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5</a:t>
            </a:r>
            <a:r>
              <a:rPr lang="is-IS" dirty="0">
                <a:solidFill>
                  <a:srgbClr val="0070C0"/>
                </a:solidFill>
              </a:rPr>
              <a:t>….....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21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22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23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24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)  x 2^k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 smtClean="0">
                <a:solidFill>
                  <a:srgbClr val="0070C0"/>
                </a:solidFill>
              </a:rPr>
              <a:t>   = (0.0000000</a:t>
            </a:r>
            <a:r>
              <a:rPr lang="is-IS" dirty="0" smtClean="0">
                <a:solidFill>
                  <a:srgbClr val="0070C0"/>
                </a:solidFill>
              </a:rPr>
              <a:t>…......... 0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21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22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23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24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)  x </a:t>
            </a:r>
            <a:r>
              <a:rPr lang="en-US" dirty="0" smtClean="0">
                <a:solidFill>
                  <a:srgbClr val="0070C0"/>
                </a:solidFill>
              </a:rPr>
              <a:t>2^k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Is Z accurate? Yes.  But it has only 4 significant binary digits (about 1 decimal digit).    I.e. Z=X1-X2 lost 20 significant binary digits (about 6 decimal digits).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Numerical subtraction can lead to a loss of significance!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84102" y="3567448"/>
            <a:ext cx="4090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smtClean="0"/>
              <a:t>-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500745" y="430709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554185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945" y="259492"/>
            <a:ext cx="10723035" cy="826694"/>
          </a:xfrm>
        </p:spPr>
        <p:txBody>
          <a:bodyPr/>
          <a:lstStyle/>
          <a:p>
            <a:r>
              <a:rPr lang="en-US"/>
              <a:t>Loss of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205" y="1600201"/>
            <a:ext cx="11171197" cy="4343400"/>
          </a:xfrm>
        </p:spPr>
        <p:txBody>
          <a:bodyPr/>
          <a:lstStyle/>
          <a:p>
            <a:r>
              <a:rPr lang="en-US" sz="2800" dirty="0" smtClean="0"/>
              <a:t>Example:</a:t>
            </a:r>
            <a:r>
              <a:rPr lang="en-US" dirty="0" smtClean="0"/>
              <a:t>   X=0.6353     and   Y=0.6311   (4 significant decimal digits)</a:t>
            </a:r>
          </a:p>
          <a:p>
            <a:r>
              <a:rPr lang="en-US" dirty="0" smtClean="0"/>
              <a:t>Z = X – Y = 0.0042  (only 2 significant decimal digits), 2 significant digits are lost</a:t>
            </a:r>
          </a:p>
          <a:p>
            <a:endParaRPr lang="en-US" dirty="0"/>
          </a:p>
          <a:p>
            <a:r>
              <a:rPr lang="en-US" dirty="0" smtClean="0"/>
              <a:t>A good way to estimate how close are X and Y or how many significant digits will be lost is to calculate the value of the function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|1– (Y/X)|</a:t>
            </a:r>
          </a:p>
          <a:p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    =  0.0066110</a:t>
            </a:r>
            <a:r>
              <a:rPr lang="is-I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…      </a:t>
            </a:r>
            <a:r>
              <a:rPr lang="is-I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This number starts at 3-d decimal digit. First two decimal digits are lost.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062" y="90153"/>
            <a:ext cx="10723035" cy="787709"/>
          </a:xfrm>
        </p:spPr>
        <p:txBody>
          <a:bodyPr>
            <a:normAutofit fontScale="90000"/>
          </a:bodyPr>
          <a:lstStyle/>
          <a:p>
            <a:r>
              <a:rPr lang="en-US" dirty="0"/>
              <a:t>Loss of significance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891" y="1431557"/>
                <a:ext cx="11586449" cy="51051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Let us consider a function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f(x)=</a:t>
                </a:r>
                <a:r>
                  <a:rPr lang="it-IT" dirty="0" err="1" smtClean="0">
                    <a:solidFill>
                      <a:srgbClr val="0070C0"/>
                    </a:solidFill>
                  </a:rPr>
                  <a:t>sqrt</a:t>
                </a:r>
                <a:r>
                  <a:rPr lang="it-IT" dirty="0" smtClean="0">
                    <a:solidFill>
                      <a:srgbClr val="0070C0"/>
                    </a:solidFill>
                  </a:rPr>
                  <a:t>(x*x </a:t>
                </a:r>
                <a:r>
                  <a:rPr lang="it-IT" dirty="0">
                    <a:solidFill>
                      <a:srgbClr val="0070C0"/>
                    </a:solidFill>
                  </a:rPr>
                  <a:t>+ 1.0) - </a:t>
                </a:r>
                <a:r>
                  <a:rPr lang="it-IT" dirty="0" smtClean="0">
                    <a:solidFill>
                      <a:srgbClr val="0070C0"/>
                    </a:solidFill>
                  </a:rPr>
                  <a:t>1.0  </a:t>
                </a:r>
                <a:r>
                  <a:rPr lang="it-IT" dirty="0" err="1" smtClean="0"/>
                  <a:t>evaluated</a:t>
                </a:r>
                <a:r>
                  <a:rPr lang="it-IT" dirty="0" smtClean="0"/>
                  <a:t>  in the code </a:t>
                </a:r>
                <a:r>
                  <a:rPr lang="en-US" dirty="0" err="1" smtClean="0">
                    <a:solidFill>
                      <a:srgbClr val="7030A0"/>
                    </a:solidFill>
                  </a:rPr>
                  <a:t>loss_of_significance.cc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</a:t>
                </a:r>
                <a:r>
                  <a:rPr lang="en-US" dirty="0" smtClean="0"/>
                  <a:t>(see class web page).</a:t>
                </a:r>
              </a:p>
              <a:p>
                <a:pPr marL="0" indent="0">
                  <a:buNone/>
                </a:pPr>
                <a:r>
                  <a:rPr lang="en-US" dirty="0" smtClean="0"/>
                  <a:t>At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dirty="0" smtClean="0"/>
                  <a:t> near </a:t>
                </a:r>
                <a:r>
                  <a:rPr lang="en-US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zero</a:t>
                </a:r>
                <a:r>
                  <a:rPr lang="en-US" dirty="0" smtClean="0"/>
                  <a:t> this function subtracts two very close numbers resulting in a complete loss of significance at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x=1.00E-4</a:t>
                </a:r>
                <a:r>
                  <a:rPr lang="en-US" dirty="0" smtClean="0"/>
                  <a:t> 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( x=1.0*10^{-4} ).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Why? </a:t>
                </a:r>
              </a:p>
              <a:p>
                <a:pPr marL="0" indent="0">
                  <a:buNone/>
                </a:pPr>
                <a:r>
                  <a:rPr lang="en-US" dirty="0" smtClean="0"/>
                  <a:t>What can we do to decrease (eliminate) this loss?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can rewrite the function f(x) in another form which avoids subtraction</a:t>
                </a:r>
              </a:p>
              <a:p>
                <a:pPr marL="0" indent="0">
                  <a:buNone/>
                </a:pPr>
                <a:r>
                  <a:rPr lang="en-US" dirty="0"/>
                  <a:t>U</a:t>
                </a:r>
                <a:r>
                  <a:rPr lang="en-US" dirty="0" smtClean="0"/>
                  <a:t>se the relation: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∗(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) 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  =&gt;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(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𝑎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𝑏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) 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)/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</m:d>
                  </m:oMath>
                </a14:m>
                <a:endParaRPr lang="en-US" dirty="0" smtClean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And write a </a:t>
                </a:r>
                <a:r>
                  <a:rPr lang="en-US" dirty="0" err="1" smtClean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better_form_of_f</a:t>
                </a:r>
                <a:r>
                  <a:rPr lang="en-US" dirty="0" smtClean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(x)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= x^2 /(</a:t>
                </a:r>
                <a:r>
                  <a:rPr lang="it-IT" dirty="0" err="1">
                    <a:solidFill>
                      <a:srgbClr val="0070C0"/>
                    </a:solidFill>
                  </a:rPr>
                  <a:t>sqrt</a:t>
                </a:r>
                <a:r>
                  <a:rPr lang="it-IT" dirty="0">
                    <a:solidFill>
                      <a:srgbClr val="0070C0"/>
                    </a:solidFill>
                  </a:rPr>
                  <a:t>(x*x + 1.0) </a:t>
                </a:r>
                <a:r>
                  <a:rPr lang="it-IT" dirty="0" smtClean="0">
                    <a:solidFill>
                      <a:srgbClr val="0070C0"/>
                    </a:solidFill>
                  </a:rPr>
                  <a:t>+ </a:t>
                </a:r>
                <a:r>
                  <a:rPr lang="it-IT" dirty="0">
                    <a:solidFill>
                      <a:srgbClr val="0070C0"/>
                    </a:solidFill>
                  </a:rPr>
                  <a:t>1.0 </a:t>
                </a:r>
                <a:r>
                  <a:rPr lang="it-IT" dirty="0" smtClean="0">
                    <a:solidFill>
                      <a:srgbClr val="0070C0"/>
                    </a:solidFill>
                  </a:rPr>
                  <a:t>)</a:t>
                </a:r>
                <a:endParaRPr lang="en-US" dirty="0" smtClean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891" y="1431557"/>
                <a:ext cx="11586449" cy="5105167"/>
              </a:xfrm>
              <a:blipFill rotWithShape="0">
                <a:blip r:embed="rId2"/>
                <a:stretch>
                  <a:fillRect l="-789" t="-9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9984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today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366" y="1958547"/>
            <a:ext cx="10723035" cy="2996512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/>
              <a:t>considered a concept of </a:t>
            </a:r>
            <a:r>
              <a:rPr lang="en-US" b="1" dirty="0" smtClean="0"/>
              <a:t>significant digits </a:t>
            </a:r>
            <a:r>
              <a:rPr lang="en-US" dirty="0" smtClean="0"/>
              <a:t>in a real numbers</a:t>
            </a:r>
          </a:p>
          <a:p>
            <a:r>
              <a:rPr lang="en-US" b="1" dirty="0" smtClean="0"/>
              <a:t>Loss of significance </a:t>
            </a:r>
            <a:r>
              <a:rPr lang="en-US" dirty="0" smtClean="0"/>
              <a:t>at </a:t>
            </a:r>
            <a:r>
              <a:rPr lang="en-US" i="1" dirty="0" smtClean="0"/>
              <a:t>subtraction</a:t>
            </a:r>
            <a:r>
              <a:rPr lang="en-US" dirty="0" smtClean="0"/>
              <a:t> operation and how it can be </a:t>
            </a:r>
            <a:r>
              <a:rPr lang="en-US" dirty="0" smtClean="0"/>
              <a:t>avoided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980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40" y="197708"/>
            <a:ext cx="10723035" cy="764910"/>
          </a:xfrm>
        </p:spPr>
        <p:txBody>
          <a:bodyPr/>
          <a:lstStyle/>
          <a:p>
            <a:r>
              <a:rPr lang="en-US" dirty="0" smtClean="0"/>
              <a:t>In Previous Lectures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81" y="1746421"/>
            <a:ext cx="11738919" cy="3900616"/>
          </a:xfrm>
        </p:spPr>
        <p:txBody>
          <a:bodyPr>
            <a:normAutofit/>
          </a:bodyPr>
          <a:lstStyle/>
          <a:p>
            <a:r>
              <a:rPr lang="en-US" dirty="0" smtClean="0"/>
              <a:t>Absolute and relative errors.</a:t>
            </a:r>
          </a:p>
          <a:p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considered and ran the code </a:t>
            </a:r>
            <a:r>
              <a:rPr lang="en-US" dirty="0" err="1" smtClean="0">
                <a:solidFill>
                  <a:srgbClr val="7030A0"/>
                </a:solidFill>
              </a:rPr>
              <a:t>numderivative.cc</a:t>
            </a:r>
            <a:r>
              <a:rPr lang="en-US" dirty="0" smtClean="0">
                <a:solidFill>
                  <a:srgbClr val="7030A0"/>
                </a:solidFill>
              </a:rPr>
              <a:t>; </a:t>
            </a:r>
            <a:r>
              <a:rPr lang="en-US" dirty="0" smtClean="0"/>
              <a:t>observed two types of errors – </a:t>
            </a:r>
            <a:r>
              <a:rPr lang="en-US" dirty="0" smtClean="0">
                <a:solidFill>
                  <a:srgbClr val="FF0000"/>
                </a:solidFill>
              </a:rPr>
              <a:t>truncation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round-off</a:t>
            </a:r>
            <a:r>
              <a:rPr lang="en-US" dirty="0" smtClean="0"/>
              <a:t> error.</a:t>
            </a:r>
          </a:p>
          <a:p>
            <a:r>
              <a:rPr lang="en-US" dirty="0" smtClean="0"/>
              <a:t>Floating-point representation of real numbers in decimal in binary forms.</a:t>
            </a:r>
          </a:p>
          <a:p>
            <a:r>
              <a:rPr lang="en-US" dirty="0" smtClean="0"/>
              <a:t>Consequences of </a:t>
            </a:r>
            <a:r>
              <a:rPr lang="en-US" dirty="0" smtClean="0">
                <a:solidFill>
                  <a:srgbClr val="FF0000"/>
                </a:solidFill>
              </a:rPr>
              <a:t>a finite space </a:t>
            </a:r>
            <a:r>
              <a:rPr lang="en-US" dirty="0" smtClean="0"/>
              <a:t>in computer memory for representing real numbers:  </a:t>
            </a:r>
            <a:r>
              <a:rPr lang="en-US" dirty="0" smtClean="0"/>
              <a:t>1) the </a:t>
            </a:r>
            <a:r>
              <a:rPr lang="en-US" dirty="0" smtClean="0"/>
              <a:t>hole at zero, </a:t>
            </a:r>
            <a:r>
              <a:rPr lang="en-US" dirty="0" smtClean="0"/>
              <a:t> 2) the </a:t>
            </a:r>
            <a:r>
              <a:rPr lang="en-US" dirty="0" smtClean="0"/>
              <a:t>smallest and the largest real numbers, </a:t>
            </a:r>
            <a:r>
              <a:rPr lang="en-US" dirty="0" smtClean="0"/>
              <a:t> 3) machine </a:t>
            </a:r>
            <a:r>
              <a:rPr lang="en-US" dirty="0" smtClean="0"/>
              <a:t>epsilon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8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087" y="0"/>
            <a:ext cx="10723035" cy="937905"/>
          </a:xfrm>
        </p:spPr>
        <p:txBody>
          <a:bodyPr/>
          <a:lstStyle/>
          <a:p>
            <a:r>
              <a:rPr lang="en-US" sz="4400" dirty="0" smtClean="0"/>
              <a:t>Errors in </a:t>
            </a:r>
            <a:r>
              <a:rPr lang="en-US" sz="4400" dirty="0" err="1">
                <a:solidFill>
                  <a:srgbClr val="7030A0"/>
                </a:solidFill>
              </a:rPr>
              <a:t>numderivative.cc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98" y="1136822"/>
            <a:ext cx="12105502" cy="5597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code calculates </a:t>
            </a:r>
            <a:r>
              <a:rPr lang="en-US" dirty="0">
                <a:solidFill>
                  <a:srgbClr val="0070C0"/>
                </a:solidFill>
              </a:rPr>
              <a:t>F’(x) =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lim</a:t>
            </a:r>
            <a:r>
              <a:rPr lang="en-US" dirty="0">
                <a:solidFill>
                  <a:srgbClr val="0070C0"/>
                </a:solidFill>
              </a:rPr>
              <a:t>_{h--&gt;0} (F(</a:t>
            </a:r>
            <a:r>
              <a:rPr lang="en-US" dirty="0" err="1">
                <a:solidFill>
                  <a:srgbClr val="0070C0"/>
                </a:solidFill>
              </a:rPr>
              <a:t>x+h</a:t>
            </a:r>
            <a:r>
              <a:rPr lang="en-US" dirty="0">
                <a:solidFill>
                  <a:srgbClr val="0070C0"/>
                </a:solidFill>
              </a:rPr>
              <a:t>)-F(x)) / </a:t>
            </a:r>
            <a:r>
              <a:rPr lang="en-US" dirty="0" smtClean="0">
                <a:solidFill>
                  <a:srgbClr val="0070C0"/>
                </a:solidFill>
              </a:rPr>
              <a:t>h  </a:t>
            </a:r>
            <a:r>
              <a:rPr lang="en-US" dirty="0" smtClean="0"/>
              <a:t>using </a:t>
            </a:r>
            <a:r>
              <a:rPr lang="en-US" dirty="0" smtClean="0">
                <a:solidFill>
                  <a:schemeClr val="accent6"/>
                </a:solidFill>
              </a:rPr>
              <a:t>approximate</a:t>
            </a:r>
            <a:r>
              <a:rPr lang="en-US" dirty="0" smtClean="0"/>
              <a:t> equation for </a:t>
            </a:r>
            <a:r>
              <a:rPr lang="en-US" b="1" dirty="0" smtClean="0">
                <a:solidFill>
                  <a:schemeClr val="accent6"/>
                </a:solidFill>
              </a:rPr>
              <a:t>finite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/>
              <a:t>values of </a:t>
            </a:r>
            <a:r>
              <a:rPr lang="en-US" dirty="0" smtClean="0">
                <a:solidFill>
                  <a:srgbClr val="0070C0"/>
                </a:solidFill>
              </a:rPr>
              <a:t>h: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          F</a:t>
            </a:r>
            <a:r>
              <a:rPr lang="en-US" dirty="0">
                <a:solidFill>
                  <a:srgbClr val="0070C0"/>
                </a:solidFill>
              </a:rPr>
              <a:t>’(x) </a:t>
            </a:r>
            <a:r>
              <a:rPr lang="en-US" dirty="0" smtClean="0">
                <a:solidFill>
                  <a:srgbClr val="0070C0"/>
                </a:solidFill>
              </a:rPr>
              <a:t>=~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(F(x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+ h) -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F(x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))/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 smtClean="0"/>
              <a:t>More accurate </a:t>
            </a:r>
            <a:r>
              <a:rPr lang="en-US" dirty="0" smtClean="0"/>
              <a:t>equation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F’(x)</a:t>
            </a:r>
            <a:r>
              <a:rPr lang="en-US" dirty="0"/>
              <a:t> with </a:t>
            </a:r>
            <a:r>
              <a:rPr lang="en-US" dirty="0" smtClean="0"/>
              <a:t>finite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</a:t>
            </a:r>
            <a:r>
              <a:rPr lang="en-US" dirty="0" smtClean="0"/>
              <a:t> </a:t>
            </a:r>
            <a:r>
              <a:rPr lang="en-US" dirty="0" smtClean="0"/>
              <a:t>can </a:t>
            </a:r>
            <a:r>
              <a:rPr lang="en-US" dirty="0" smtClean="0"/>
              <a:t>be derived</a:t>
            </a:r>
            <a:r>
              <a:rPr lang="en-US" dirty="0" smtClean="0"/>
              <a:t> from a </a:t>
            </a:r>
            <a:r>
              <a:rPr lang="en-US" dirty="0" smtClean="0"/>
              <a:t>“better” formula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   </a:t>
            </a:r>
            <a:r>
              <a:rPr lang="en-US" dirty="0" smtClean="0">
                <a:solidFill>
                  <a:schemeClr val="tx1"/>
                </a:solidFill>
              </a:rPr>
              <a:t>F(x </a:t>
            </a:r>
            <a:r>
              <a:rPr lang="en-US" dirty="0">
                <a:solidFill>
                  <a:schemeClr val="tx1"/>
                </a:solidFill>
              </a:rPr>
              <a:t>+ h) =~   F(x) + h*F</a:t>
            </a:r>
            <a:r>
              <a:rPr lang="ja-JP" altLang="en-US" dirty="0">
                <a:solidFill>
                  <a:schemeClr val="tx1"/>
                </a:solidFill>
              </a:rPr>
              <a:t>’</a:t>
            </a:r>
            <a:r>
              <a:rPr lang="en-US" dirty="0">
                <a:solidFill>
                  <a:schemeClr val="tx1"/>
                </a:solidFill>
              </a:rPr>
              <a:t>(x)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+ h^2*F’’(x)/2!</a:t>
            </a:r>
          </a:p>
          <a:p>
            <a:pPr marL="0" indent="0">
              <a:buNone/>
            </a:pPr>
            <a:r>
              <a:rPr lang="en-US" dirty="0" smtClean="0"/>
              <a:t>leading to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    </a:t>
            </a:r>
            <a:r>
              <a:rPr lang="en-US" dirty="0" smtClean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’(x) =~ </a:t>
            </a:r>
            <a:r>
              <a:rPr lang="en-US" dirty="0" smtClean="0">
                <a:solidFill>
                  <a:schemeClr val="tx1"/>
                </a:solidFill>
              </a:rPr>
              <a:t>[F(x </a:t>
            </a:r>
            <a:r>
              <a:rPr lang="en-US" dirty="0">
                <a:solidFill>
                  <a:schemeClr val="tx1"/>
                </a:solidFill>
              </a:rPr>
              <a:t>+ h) - F(x</a:t>
            </a:r>
            <a:r>
              <a:rPr lang="en-US" dirty="0" smtClean="0">
                <a:solidFill>
                  <a:schemeClr val="tx1"/>
                </a:solidFill>
              </a:rPr>
              <a:t>)]/h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+ </a:t>
            </a:r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h*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F’’(x)/2</a:t>
            </a:r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!</a:t>
            </a:r>
          </a:p>
          <a:p>
            <a:pPr marL="0" indent="0">
              <a:buNone/>
            </a:pPr>
            <a:r>
              <a:rPr lang="en-US" dirty="0" smtClean="0"/>
              <a:t>Missed in our code </a:t>
            </a:r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blue term </a:t>
            </a:r>
            <a:r>
              <a:rPr lang="en-US" dirty="0" smtClean="0"/>
              <a:t>gives us a </a:t>
            </a:r>
            <a:r>
              <a:rPr lang="en-US" dirty="0" smtClean="0">
                <a:solidFill>
                  <a:srgbClr val="0070C0"/>
                </a:solidFill>
              </a:rPr>
              <a:t>truncation error </a:t>
            </a:r>
            <a:r>
              <a:rPr lang="en-US" dirty="0" smtClean="0"/>
              <a:t>which </a:t>
            </a:r>
            <a:r>
              <a:rPr lang="en-US" dirty="0" smtClean="0">
                <a:solidFill>
                  <a:srgbClr val="FF0000"/>
                </a:solidFill>
              </a:rPr>
              <a:t>goes </a:t>
            </a:r>
            <a:r>
              <a:rPr lang="en-US" b="1" dirty="0" smtClean="0">
                <a:solidFill>
                  <a:srgbClr val="FF0000"/>
                </a:solidFill>
              </a:rPr>
              <a:t>down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0070C0"/>
                </a:solidFill>
              </a:rPr>
              <a:t>h</a:t>
            </a:r>
            <a:r>
              <a:rPr lang="en-US" dirty="0" smtClean="0"/>
              <a:t>.  </a:t>
            </a:r>
          </a:p>
          <a:p>
            <a:pPr marL="0" indent="0">
              <a:buNone/>
            </a:pPr>
            <a:r>
              <a:rPr lang="en-US" dirty="0" smtClean="0"/>
              <a:t>The error calculating the first term is </a:t>
            </a:r>
            <a:r>
              <a:rPr lang="en-US" b="1" dirty="0" smtClean="0"/>
              <a:t>the error in subtraction </a:t>
            </a:r>
            <a:r>
              <a:rPr lang="en-US" dirty="0" smtClean="0"/>
              <a:t>(or “+”) operation. 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74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442" y="494270"/>
            <a:ext cx="10723035" cy="692364"/>
          </a:xfrm>
        </p:spPr>
        <p:txBody>
          <a:bodyPr/>
          <a:lstStyle/>
          <a:p>
            <a:r>
              <a:rPr lang="en-US" sz="3200" dirty="0" smtClean="0"/>
              <a:t>Machine </a:t>
            </a:r>
            <a:r>
              <a:rPr lang="en-US" sz="3200" dirty="0"/>
              <a:t>epsilon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5294" y="1829399"/>
                <a:ext cx="10723035" cy="266846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dirty="0" smtClean="0"/>
                  <a:t>1 </a:t>
                </a:r>
                <a:r>
                  <a:rPr lang="en-US" dirty="0"/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baseline="-25000" dirty="0" err="1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dirty="0" smtClean="0"/>
                  <a:t> </a:t>
                </a:r>
                <a:r>
                  <a:rPr lang="en-US" dirty="0"/>
                  <a:t>&gt; </a:t>
                </a:r>
                <a:r>
                  <a:rPr lang="en-US" dirty="0" smtClean="0"/>
                  <a:t>1</a:t>
                </a:r>
                <a:endParaRPr lang="en-US" dirty="0"/>
              </a:p>
              <a:p>
                <a:pPr marL="0" indent="0" algn="ctr">
                  <a:buNone/>
                </a:pPr>
                <a:endParaRPr lang="en-US" dirty="0" smtClean="0">
                  <a:solidFill>
                    <a:schemeClr val="tx1"/>
                  </a:solidFill>
                  <a:cs typeface="Symbol" charset="2"/>
                </a:endParaRPr>
              </a:p>
              <a:p>
                <a:pPr marL="0" indent="0">
                  <a:buNone/>
                </a:pPr>
                <a:r>
                  <a:rPr lang="en-US" sz="2800" dirty="0" err="1" smtClean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sz="2800" baseline="-25000" dirty="0" err="1" smtClean="0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sz="2800" baseline="-25000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−24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−7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  <a:cs typeface="Symbol" charset="2"/>
                  </a:rPr>
                  <a:t>  for a single precision or  </a:t>
                </a:r>
              </a:p>
              <a:p>
                <a:pPr marL="0" indent="0">
                  <a:buNone/>
                </a:pPr>
                <a:r>
                  <a:rPr lang="en-US" sz="2800" dirty="0" err="1" smtClean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sz="2800" baseline="-25000" dirty="0" err="1" smtClean="0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53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10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16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  <a:cs typeface="Symbol" charset="2"/>
                  </a:rPr>
                  <a:t>  for a double precision </a:t>
                </a:r>
                <a:endParaRPr lang="en-US" dirty="0">
                  <a:solidFill>
                    <a:schemeClr val="tx1"/>
                  </a:solidFill>
                  <a:cs typeface="Symbol" charset="2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5294" y="1829399"/>
                <a:ext cx="10723035" cy="2668462"/>
              </a:xfrm>
              <a:blipFill rotWithShape="0">
                <a:blip r:embed="rId2"/>
                <a:stretch>
                  <a:fillRect l="-1137" t="-1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1278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Suppose we have a real number </a:t>
            </a:r>
            <a:r>
              <a:rPr lang="en-US" b="1" dirty="0" smtClean="0"/>
              <a:t>X</a:t>
            </a:r>
            <a:r>
              <a:rPr lang="en-US" dirty="0" smtClean="0"/>
              <a:t> represented in normalized floating point form: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    X = 0.1234567 x 10^-2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Digits 1, 2, 3, 4, 5, 6, 7  have </a:t>
            </a:r>
            <a:r>
              <a:rPr lang="en-US" b="1" dirty="0" smtClean="0"/>
              <a:t>different significance </a:t>
            </a:r>
            <a:r>
              <a:rPr lang="en-US" dirty="0" smtClean="0"/>
              <a:t>because they represent different power of 10.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can say that digit in the first position after decimal point (digit 1) is the </a:t>
            </a:r>
            <a:r>
              <a:rPr lang="en-US" b="1" dirty="0" smtClean="0"/>
              <a:t>most </a:t>
            </a:r>
            <a:r>
              <a:rPr lang="en-US" dirty="0" smtClean="0"/>
              <a:t>significant digit. The significance diminishes from left to right. Here digit 7 is the </a:t>
            </a:r>
            <a:r>
              <a:rPr lang="en-US" b="1" dirty="0" smtClean="0"/>
              <a:t>least</a:t>
            </a:r>
            <a:r>
              <a:rPr lang="en-US" dirty="0" smtClean="0"/>
              <a:t> significant digit.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06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078673"/>
          </a:xfrm>
        </p:spPr>
        <p:txBody>
          <a:bodyPr/>
          <a:lstStyle/>
          <a:p>
            <a:r>
              <a:rPr lang="en-US"/>
              <a:t>Significant digits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For a </a:t>
                </a:r>
                <a:r>
                  <a:rPr lang="en-US" b="1" dirty="0" smtClean="0"/>
                  <a:t>mathematically exact </a:t>
                </a:r>
                <a:r>
                  <a:rPr lang="en-US" dirty="0" smtClean="0"/>
                  <a:t>real number X, its approximate decimal form can be given with as many significant digits as we wish or need.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E.g., for the number pi: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  <a:p>
                <a:pPr marL="0" lvl="0" indent="0">
                  <a:spcBef>
                    <a:spcPts val="0"/>
                  </a:spcBef>
                  <a:buClrTx/>
                  <a:buSzTx/>
                  <a:buNone/>
                </a:pPr>
                <a:r>
                  <a:rPr lang="en-US" dirty="0" smtClean="0"/>
                  <a:t>           pi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is-IS" dirty="0" smtClean="0"/>
                  <a:t> 0.314159265 x 10^1</a:t>
                </a:r>
              </a:p>
              <a:p>
                <a:pPr marL="0" lvl="0" indent="0">
                  <a:spcBef>
                    <a:spcPts val="0"/>
                  </a:spcBef>
                  <a:buClrTx/>
                  <a:buSzTx/>
                  <a:buNone/>
                </a:pPr>
                <a:endParaRPr lang="is-IS" dirty="0"/>
              </a:p>
              <a:p>
                <a:pPr marL="0" lvl="0" indent="0">
                  <a:spcBef>
                    <a:spcPts val="0"/>
                  </a:spcBef>
                  <a:buClrTx/>
                  <a:buSzTx/>
                  <a:buNone/>
                </a:pPr>
                <a:endParaRPr lang="is-IS" dirty="0" smtClean="0"/>
              </a:p>
              <a:p>
                <a:pPr marL="0" lvl="0" indent="0">
                  <a:spcBef>
                    <a:spcPts val="0"/>
                  </a:spcBef>
                  <a:buClrTx/>
                  <a:buSzTx/>
                  <a:buNone/>
                </a:pPr>
                <a:r>
                  <a:rPr lang="is-IS" dirty="0" smtClean="0"/>
                  <a:t>The situation is different if X is a </a:t>
                </a:r>
                <a:r>
                  <a:rPr lang="is-IS" b="1" dirty="0" smtClean="0"/>
                  <a:t>measured</a:t>
                </a:r>
                <a:r>
                  <a:rPr lang="is-IS" dirty="0" smtClean="0"/>
                  <a:t> quantity.</a:t>
                </a:r>
                <a:endParaRPr lang="is-IS" dirty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3" t="-1124" r="-3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347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11" y="0"/>
            <a:ext cx="10723035" cy="774831"/>
          </a:xfrm>
        </p:spPr>
        <p:txBody>
          <a:bodyPr/>
          <a:lstStyle/>
          <a:p>
            <a:r>
              <a:rPr lang="en-US" dirty="0"/>
              <a:t>Significant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65" y="774831"/>
            <a:ext cx="11754465" cy="582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we measure a length of a desk with a ruler with metric scale and the smallest distance between ruler marks is 1mm.</a:t>
            </a:r>
          </a:p>
          <a:p>
            <a:pPr marL="0" indent="0">
              <a:buNone/>
            </a:pPr>
            <a:r>
              <a:rPr lang="en-US" dirty="0" smtClean="0"/>
              <a:t>Suppose the result of our measurement is  1m 21 </a:t>
            </a:r>
            <a:r>
              <a:rPr lang="en-US" dirty="0"/>
              <a:t>c</a:t>
            </a:r>
            <a:r>
              <a:rPr lang="en-US" dirty="0" smtClean="0"/>
              <a:t>m 4mm or  L=1.214 m</a:t>
            </a:r>
          </a:p>
          <a:p>
            <a:pPr marL="0" indent="0">
              <a:buNone/>
            </a:pPr>
            <a:r>
              <a:rPr lang="en-US" dirty="0" smtClean="0"/>
              <a:t>What is wrong if we write down this number as  </a:t>
            </a:r>
            <a:r>
              <a:rPr lang="en-US" dirty="0" smtClean="0"/>
              <a:t>L = 0.1214238 x 10^1    </a:t>
            </a:r>
            <a:r>
              <a:rPr lang="en-US" dirty="0" smtClean="0"/>
              <a:t>?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06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11" y="0"/>
            <a:ext cx="10723035" cy="774831"/>
          </a:xfrm>
        </p:spPr>
        <p:txBody>
          <a:bodyPr/>
          <a:lstStyle/>
          <a:p>
            <a:r>
              <a:rPr lang="en-US" dirty="0" smtClean="0"/>
              <a:t>Significant digits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65" y="774831"/>
            <a:ext cx="11754465" cy="582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we measure a length of a desk with a ruler with metric scale and the smallest distance between ruler marks is 1mm.</a:t>
            </a:r>
          </a:p>
          <a:p>
            <a:pPr marL="0" indent="0">
              <a:buNone/>
            </a:pPr>
            <a:r>
              <a:rPr lang="en-US" dirty="0" smtClean="0"/>
              <a:t>Suppose the result of our measurement is  1m 21 </a:t>
            </a:r>
            <a:r>
              <a:rPr lang="en-US" dirty="0"/>
              <a:t>c</a:t>
            </a:r>
            <a:r>
              <a:rPr lang="en-US" dirty="0" smtClean="0"/>
              <a:t>m 4mm or  L=1.214 m</a:t>
            </a:r>
          </a:p>
          <a:p>
            <a:pPr marL="0" indent="0">
              <a:buNone/>
            </a:pPr>
            <a:r>
              <a:rPr lang="en-US" dirty="0"/>
              <a:t>What is wrong if we write down this number as  L = 0.1214238 x 10^1    </a:t>
            </a:r>
            <a:r>
              <a:rPr lang="en-US" dirty="0" smtClean="0"/>
              <a:t>?</a:t>
            </a:r>
            <a:endParaRPr lang="en-US" dirty="0"/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It’s misleading.  </a:t>
            </a:r>
          </a:p>
          <a:p>
            <a:pPr marL="0" indent="0">
              <a:buNone/>
            </a:pPr>
            <a:r>
              <a:rPr lang="en-US" dirty="0" smtClean="0"/>
              <a:t>Why?  Because the precision of our measurement is only 1mm or 0.001m and we have only </a:t>
            </a:r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en-US" dirty="0" smtClean="0"/>
              <a:t> </a:t>
            </a:r>
            <a:r>
              <a:rPr lang="en-US" b="1" i="1" dirty="0" smtClean="0"/>
              <a:t>significant digits </a:t>
            </a:r>
            <a:r>
              <a:rPr lang="en-US" dirty="0" smtClean="0"/>
              <a:t>in the value of L.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Definition</a:t>
            </a:r>
            <a:r>
              <a:rPr lang="en-US" dirty="0" smtClean="0">
                <a:solidFill>
                  <a:schemeClr val="tx1"/>
                </a:solidFill>
              </a:rPr>
              <a:t>: significant digits are digits beginning with the leftmost nonzero digit and ending with the rightmost </a:t>
            </a:r>
            <a:r>
              <a:rPr lang="en-US" b="1" dirty="0" smtClean="0">
                <a:solidFill>
                  <a:schemeClr val="tx1"/>
                </a:solidFill>
              </a:rPr>
              <a:t>correct</a:t>
            </a:r>
            <a:r>
              <a:rPr lang="en-US" dirty="0" smtClean="0">
                <a:solidFill>
                  <a:schemeClr val="tx1"/>
                </a:solidFill>
              </a:rPr>
              <a:t> digit.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The quantity L=0.1214238 x 10^1 m  is accurate to 4 significant digits. We can trust a total of 4 digits as being meaningful.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396" y="0"/>
            <a:ext cx="10723035" cy="1664595"/>
          </a:xfrm>
        </p:spPr>
        <p:txBody>
          <a:bodyPr/>
          <a:lstStyle/>
          <a:p>
            <a:r>
              <a:rPr lang="en-US" dirty="0"/>
              <a:t>Significant </a:t>
            </a:r>
            <a:r>
              <a:rPr lang="en-US" dirty="0" smtClean="0"/>
              <a:t>digits</a:t>
            </a:r>
            <a:br>
              <a:rPr lang="en-US" dirty="0" smtClean="0"/>
            </a:br>
            <a:r>
              <a:rPr lang="en-US" sz="1400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E</a:t>
            </a:r>
            <a:r>
              <a:rPr lang="en-US" sz="3600" dirty="0" smtClean="0"/>
              <a:t>xample:  diagonal of a square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0396" y="1905395"/>
                <a:ext cx="10723035" cy="4688588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D=s *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 = 0.736 * 1.4142135623 </a:t>
                </a:r>
                <a:r>
                  <a:rPr lang="is-IS" dirty="0" smtClean="0">
                    <a:solidFill>
                      <a:schemeClr val="tx1"/>
                    </a:solidFill>
                  </a:rPr>
                  <a:t>… = 1.040861182 ... 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 D=1.041 m or (more conservatively, 3 significant digits!)  D=1.04 m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396" y="1905395"/>
                <a:ext cx="10723035" cy="468858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ame 3"/>
          <p:cNvSpPr/>
          <p:nvPr/>
        </p:nvSpPr>
        <p:spPr>
          <a:xfrm>
            <a:off x="701035" y="1905395"/>
            <a:ext cx="2640169" cy="275607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1538" y="2821769"/>
            <a:ext cx="7043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 smtClean="0"/>
              <a:t>=0.736 m   -   length of the side of the square 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055203" y="2332375"/>
            <a:ext cx="1931831" cy="19936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1118" y="2867523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983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910</Words>
  <Application>Microsoft Macintosh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Cambria Math</vt:lpstr>
      <vt:lpstr>ＭＳ Ｐゴシック</vt:lpstr>
      <vt:lpstr>News Gothic MT</vt:lpstr>
      <vt:lpstr>Symbol</vt:lpstr>
      <vt:lpstr>Wingdings 2</vt:lpstr>
      <vt:lpstr>Arial</vt:lpstr>
      <vt:lpstr>Breeze</vt:lpstr>
      <vt:lpstr>Machine arithmetic and associated errors Numerical math != Math (cont.)   </vt:lpstr>
      <vt:lpstr>In Previous Lectures:</vt:lpstr>
      <vt:lpstr>Errors in numderivative.cc</vt:lpstr>
      <vt:lpstr>Machine epsilon</vt:lpstr>
      <vt:lpstr>Significant digits</vt:lpstr>
      <vt:lpstr>Significant digits</vt:lpstr>
      <vt:lpstr>Significant digits</vt:lpstr>
      <vt:lpstr>Significant digits</vt:lpstr>
      <vt:lpstr>Significant digits   Example:  diagonal of a square</vt:lpstr>
      <vt:lpstr>Loss of significance</vt:lpstr>
      <vt:lpstr>Loss of significance</vt:lpstr>
      <vt:lpstr>Loss of significance</vt:lpstr>
      <vt:lpstr>Summary of today Class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arithmetic and associated errors Introduction to error analysis (cont.)   </dc:title>
  <dc:creator>Microsoft Office User</dc:creator>
  <cp:lastModifiedBy>Microsoft Office User</cp:lastModifiedBy>
  <cp:revision>61</cp:revision>
  <dcterms:created xsi:type="dcterms:W3CDTF">2017-01-24T01:02:32Z</dcterms:created>
  <dcterms:modified xsi:type="dcterms:W3CDTF">2019-02-20T20:51:38Z</dcterms:modified>
</cp:coreProperties>
</file>