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63" r:id="rId4"/>
    <p:sldId id="264" r:id="rId5"/>
    <p:sldId id="265" r:id="rId6"/>
    <p:sldId id="260" r:id="rId7"/>
    <p:sldId id="271" r:id="rId8"/>
    <p:sldId id="272" r:id="rId9"/>
    <p:sldId id="259" r:id="rId10"/>
    <p:sldId id="261" r:id="rId11"/>
    <p:sldId id="266" r:id="rId12"/>
    <p:sldId id="268" r:id="rId13"/>
    <p:sldId id="279" r:id="rId14"/>
    <p:sldId id="281" r:id="rId15"/>
    <p:sldId id="282" r:id="rId16"/>
    <p:sldId id="278" r:id="rId17"/>
    <p:sldId id="273" r:id="rId18"/>
    <p:sldId id="274" r:id="rId19"/>
    <p:sldId id="275" r:id="rId20"/>
    <p:sldId id="276" r:id="rId21"/>
    <p:sldId id="283" r:id="rId22"/>
    <p:sldId id="284" r:id="rId23"/>
    <p:sldId id="287" r:id="rId24"/>
    <p:sldId id="285" r:id="rId25"/>
    <p:sldId id="286" r:id="rId26"/>
    <p:sldId id="27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5E4E3-F731-9845-82D8-9112A12706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82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B7DC6-4D85-F541-A0ED-D9E8C519D6D4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B3ACF-B245-C042-88F3-67C96B2AF059}" type="slidenum">
              <a:rPr lang="en-US"/>
              <a:pPr/>
              <a:t>18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B0A95-C3A9-604F-8155-E10C4B0FC2C1}" type="slidenum">
              <a:rPr lang="en-US"/>
              <a:pPr/>
              <a:t>19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6A9CE-B382-B94C-9DD5-2D24C2FF7032}" type="slidenum">
              <a:rPr lang="en-US"/>
              <a:pPr/>
              <a:t>20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5C8D3-BDDF-E349-9EB7-4A91C38AB7AF}" type="slidenum">
              <a:rPr lang="en-US"/>
              <a:pPr/>
              <a:t>26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A7D01-80F8-6A4A-A030-AB2520182CEB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D5EA9-E430-DC48-BD3D-823AAF9D0665}" type="slidenum">
              <a:rPr lang="en-US"/>
              <a:pPr/>
              <a:t>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99B75-7784-734A-A35A-26851F7CFF84}" type="slidenum">
              <a:rPr lang="en-US"/>
              <a:pPr/>
              <a:t>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0F369-1E70-0C42-BF80-173F5804524F}" type="slidenum">
              <a:rPr lang="en-US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A9C14-D951-1046-8D7A-0167353068E2}" type="slidenum">
              <a:rPr lang="en-US"/>
              <a:pPr/>
              <a:t>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6DD4A-4DF9-244B-8938-278F0FF67D4B}" type="slidenum">
              <a:rPr lang="en-US"/>
              <a:pPr/>
              <a:t>11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BD273-F4A9-6D44-999A-6FB7A9463E1B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61548-B8CB-F448-99C3-82A060D77AF4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3DEEA-CE7E-3C40-A70A-A495202297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6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47823-8FAE-C642-9C46-056B0735CD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7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D90BE-5607-EF4C-A89E-7A088AFE7B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334F5-721D-1A4B-9025-E37D043C93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6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1705D-DB3F-5B4C-A6C4-A3B0FB49B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CA816-5F0D-4B40-A1AC-0F52014B02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DAA5-3735-834C-AECD-EA996ACD5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3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1B99B-3AA8-1444-8815-E4AC3B1FB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1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02AB0-B270-A64B-ADDD-2A6873AD9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3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4600F-C62E-704D-9E9E-A2544AD9F5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0B51A-F1AC-1E4E-B218-8BD37D1A5F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7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383C4F-7BBA-D346-A518-5EB9B5AA76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9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csb.or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Protein Structure 101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Alexey Onufriev, </a:t>
            </a:r>
          </a:p>
          <a:p>
            <a:pPr>
              <a:lnSpc>
                <a:spcPct val="80000"/>
              </a:lnSpc>
            </a:pPr>
            <a:r>
              <a:rPr lang="en-US" sz="2800"/>
              <a:t>Virginia Tech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accent1"/>
                </a:solidFill>
              </a:rPr>
              <a:t>www.cs.vt.edu/~onufriev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el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363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Times New Roman" charset="0"/>
              </a:rPr>
              <a:t>Protein Structure in 3 steps.</a:t>
            </a:r>
            <a:r>
              <a:rPr lang="en-US" sz="2400">
                <a:latin typeface="Times New Roman" charset="0"/>
              </a:rPr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17525" y="803275"/>
            <a:ext cx="675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Sometimes, polypeptide chain forms helical structure: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86000" y="2362200"/>
            <a:ext cx="1828800" cy="533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768350"/>
            <a:ext cx="8372475" cy="1143000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Amino acid sequence is encoded by DNA base sequence in a gene</a:t>
            </a:r>
          </a:p>
        </p:txBody>
      </p:sp>
      <p:pic>
        <p:nvPicPr>
          <p:cNvPr id="17411" name="Picture 3" descr="B-DN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1" r="25708"/>
          <a:stretch>
            <a:fillRect/>
          </a:stretch>
        </p:blipFill>
        <p:spPr bwMode="auto">
          <a:xfrm>
            <a:off x="1709738" y="2082800"/>
            <a:ext cx="3217862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5373688" y="2119313"/>
            <a:ext cx="1417637" cy="4367212"/>
            <a:chOff x="3583" y="1372"/>
            <a:chExt cx="893" cy="2751"/>
          </a:xfrm>
        </p:grpSpPr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3583" y="1372"/>
              <a:ext cx="893" cy="2751"/>
              <a:chOff x="3583" y="1372"/>
              <a:chExt cx="893" cy="2751"/>
            </a:xfrm>
          </p:grpSpPr>
          <p:sp>
            <p:nvSpPr>
              <p:cNvPr id="17414" name="Text Box 6"/>
              <p:cNvSpPr txBox="1">
                <a:spLocks noChangeArrowheads="1"/>
              </p:cNvSpPr>
              <p:nvPr/>
            </p:nvSpPr>
            <p:spPr bwMode="auto">
              <a:xfrm>
                <a:off x="3937" y="1372"/>
                <a:ext cx="539" cy="27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・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FF0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A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FF0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A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CCFF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T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CCFF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T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・</a:t>
                </a:r>
              </a:p>
            </p:txBody>
          </p:sp>
          <p:sp>
            <p:nvSpPr>
              <p:cNvPr id="17415" name="Text Box 7"/>
              <p:cNvSpPr txBox="1">
                <a:spLocks noChangeArrowheads="1"/>
              </p:cNvSpPr>
              <p:nvPr/>
            </p:nvSpPr>
            <p:spPr bwMode="auto">
              <a:xfrm>
                <a:off x="3583" y="1372"/>
                <a:ext cx="539" cy="27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・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CCFF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T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CCFF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T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FF0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A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FF0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A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・</a:t>
                </a:r>
              </a:p>
            </p:txBody>
          </p:sp>
        </p:grpSp>
        <p:grpSp>
          <p:nvGrpSpPr>
            <p:cNvPr id="17416" name="Group 8"/>
            <p:cNvGrpSpPr>
              <a:grpSpLocks/>
            </p:cNvGrpSpPr>
            <p:nvPr/>
          </p:nvGrpSpPr>
          <p:grpSpPr bwMode="auto">
            <a:xfrm>
              <a:off x="3977" y="2752"/>
              <a:ext cx="104" cy="33"/>
              <a:chOff x="283" y="925"/>
              <a:chExt cx="104" cy="33"/>
            </a:xfrm>
          </p:grpSpPr>
          <p:sp>
            <p:nvSpPr>
              <p:cNvPr id="17417" name="Line 9"/>
              <p:cNvSpPr>
                <a:spLocks noChangeShapeType="1"/>
              </p:cNvSpPr>
              <p:nvPr/>
            </p:nvSpPr>
            <p:spPr bwMode="auto">
              <a:xfrm>
                <a:off x="283" y="925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>
                <a:off x="283" y="95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9" name="Group 11"/>
            <p:cNvGrpSpPr>
              <a:grpSpLocks/>
            </p:cNvGrpSpPr>
            <p:nvPr/>
          </p:nvGrpSpPr>
          <p:grpSpPr bwMode="auto">
            <a:xfrm>
              <a:off x="3977" y="1525"/>
              <a:ext cx="106" cy="65"/>
              <a:chOff x="115" y="1078"/>
              <a:chExt cx="106" cy="65"/>
            </a:xfrm>
          </p:grpSpPr>
          <p:sp>
            <p:nvSpPr>
              <p:cNvPr id="17420" name="Line 12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Line 13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Line 14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3" name="Group 15"/>
            <p:cNvGrpSpPr>
              <a:grpSpLocks/>
            </p:cNvGrpSpPr>
            <p:nvPr/>
          </p:nvGrpSpPr>
          <p:grpSpPr bwMode="auto">
            <a:xfrm>
              <a:off x="3977" y="1741"/>
              <a:ext cx="106" cy="65"/>
              <a:chOff x="115" y="1078"/>
              <a:chExt cx="106" cy="65"/>
            </a:xfrm>
          </p:grpSpPr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7" name="Group 19"/>
            <p:cNvGrpSpPr>
              <a:grpSpLocks/>
            </p:cNvGrpSpPr>
            <p:nvPr/>
          </p:nvGrpSpPr>
          <p:grpSpPr bwMode="auto">
            <a:xfrm>
              <a:off x="3976" y="1937"/>
              <a:ext cx="106" cy="65"/>
              <a:chOff x="115" y="1078"/>
              <a:chExt cx="106" cy="65"/>
            </a:xfrm>
          </p:grpSpPr>
          <p:sp>
            <p:nvSpPr>
              <p:cNvPr id="17428" name="Line 20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Line 21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Line 22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1" name="Group 23"/>
            <p:cNvGrpSpPr>
              <a:grpSpLocks/>
            </p:cNvGrpSpPr>
            <p:nvPr/>
          </p:nvGrpSpPr>
          <p:grpSpPr bwMode="auto">
            <a:xfrm>
              <a:off x="3976" y="2137"/>
              <a:ext cx="106" cy="65"/>
              <a:chOff x="115" y="1078"/>
              <a:chExt cx="106" cy="65"/>
            </a:xfrm>
          </p:grpSpPr>
          <p:sp>
            <p:nvSpPr>
              <p:cNvPr id="17432" name="Line 24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Line 25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Line 26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5" name="Group 27"/>
            <p:cNvGrpSpPr>
              <a:grpSpLocks/>
            </p:cNvGrpSpPr>
            <p:nvPr/>
          </p:nvGrpSpPr>
          <p:grpSpPr bwMode="auto">
            <a:xfrm>
              <a:off x="3976" y="3345"/>
              <a:ext cx="106" cy="65"/>
              <a:chOff x="115" y="1078"/>
              <a:chExt cx="106" cy="65"/>
            </a:xfrm>
          </p:grpSpPr>
          <p:sp>
            <p:nvSpPr>
              <p:cNvPr id="17436" name="Line 28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Line 29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Line 30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9" name="Group 31"/>
            <p:cNvGrpSpPr>
              <a:grpSpLocks/>
            </p:cNvGrpSpPr>
            <p:nvPr/>
          </p:nvGrpSpPr>
          <p:grpSpPr bwMode="auto">
            <a:xfrm>
              <a:off x="3976" y="3149"/>
              <a:ext cx="106" cy="65"/>
              <a:chOff x="115" y="1078"/>
              <a:chExt cx="106" cy="65"/>
            </a:xfrm>
          </p:grpSpPr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3" name="Group 35"/>
            <p:cNvGrpSpPr>
              <a:grpSpLocks/>
            </p:cNvGrpSpPr>
            <p:nvPr/>
          </p:nvGrpSpPr>
          <p:grpSpPr bwMode="auto">
            <a:xfrm>
              <a:off x="3977" y="2964"/>
              <a:ext cx="104" cy="33"/>
              <a:chOff x="283" y="925"/>
              <a:chExt cx="104" cy="33"/>
            </a:xfrm>
          </p:grpSpPr>
          <p:sp>
            <p:nvSpPr>
              <p:cNvPr id="17444" name="Line 36"/>
              <p:cNvSpPr>
                <a:spLocks noChangeShapeType="1"/>
              </p:cNvSpPr>
              <p:nvPr/>
            </p:nvSpPr>
            <p:spPr bwMode="auto">
              <a:xfrm>
                <a:off x="283" y="925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Line 37"/>
              <p:cNvSpPr>
                <a:spLocks noChangeShapeType="1"/>
              </p:cNvSpPr>
              <p:nvPr/>
            </p:nvSpPr>
            <p:spPr bwMode="auto">
              <a:xfrm>
                <a:off x="283" y="95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6" name="Group 38"/>
            <p:cNvGrpSpPr>
              <a:grpSpLocks/>
            </p:cNvGrpSpPr>
            <p:nvPr/>
          </p:nvGrpSpPr>
          <p:grpSpPr bwMode="auto">
            <a:xfrm>
              <a:off x="3977" y="2556"/>
              <a:ext cx="104" cy="33"/>
              <a:chOff x="283" y="925"/>
              <a:chExt cx="104" cy="33"/>
            </a:xfrm>
          </p:grpSpPr>
          <p:sp>
            <p:nvSpPr>
              <p:cNvPr id="17447" name="Line 39"/>
              <p:cNvSpPr>
                <a:spLocks noChangeShapeType="1"/>
              </p:cNvSpPr>
              <p:nvPr/>
            </p:nvSpPr>
            <p:spPr bwMode="auto">
              <a:xfrm>
                <a:off x="283" y="925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Line 40"/>
              <p:cNvSpPr>
                <a:spLocks noChangeShapeType="1"/>
              </p:cNvSpPr>
              <p:nvPr/>
            </p:nvSpPr>
            <p:spPr bwMode="auto">
              <a:xfrm>
                <a:off x="283" y="95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9" name="Group 41"/>
            <p:cNvGrpSpPr>
              <a:grpSpLocks/>
            </p:cNvGrpSpPr>
            <p:nvPr/>
          </p:nvGrpSpPr>
          <p:grpSpPr bwMode="auto">
            <a:xfrm>
              <a:off x="3977" y="2348"/>
              <a:ext cx="104" cy="33"/>
              <a:chOff x="283" y="925"/>
              <a:chExt cx="104" cy="33"/>
            </a:xfrm>
          </p:grpSpPr>
          <p:sp>
            <p:nvSpPr>
              <p:cNvPr id="17450" name="Line 42"/>
              <p:cNvSpPr>
                <a:spLocks noChangeShapeType="1"/>
              </p:cNvSpPr>
              <p:nvPr/>
            </p:nvSpPr>
            <p:spPr bwMode="auto">
              <a:xfrm>
                <a:off x="283" y="925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Line 43"/>
              <p:cNvSpPr>
                <a:spLocks noChangeShapeType="1"/>
              </p:cNvSpPr>
              <p:nvPr/>
            </p:nvSpPr>
            <p:spPr bwMode="auto">
              <a:xfrm>
                <a:off x="283" y="95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2" name="Group 44"/>
            <p:cNvGrpSpPr>
              <a:grpSpLocks/>
            </p:cNvGrpSpPr>
            <p:nvPr/>
          </p:nvGrpSpPr>
          <p:grpSpPr bwMode="auto">
            <a:xfrm>
              <a:off x="3976" y="3553"/>
              <a:ext cx="106" cy="65"/>
              <a:chOff x="115" y="1078"/>
              <a:chExt cx="106" cy="65"/>
            </a:xfrm>
          </p:grpSpPr>
          <p:sp>
            <p:nvSpPr>
              <p:cNvPr id="17453" name="Line 45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Line 46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47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6" name="Group 48"/>
            <p:cNvGrpSpPr>
              <a:grpSpLocks/>
            </p:cNvGrpSpPr>
            <p:nvPr/>
          </p:nvGrpSpPr>
          <p:grpSpPr bwMode="auto">
            <a:xfrm>
              <a:off x="3976" y="3745"/>
              <a:ext cx="106" cy="65"/>
              <a:chOff x="115" y="1078"/>
              <a:chExt cx="106" cy="65"/>
            </a:xfrm>
          </p:grpSpPr>
          <p:sp>
            <p:nvSpPr>
              <p:cNvPr id="17457" name="Line 49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Line 50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Line 51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715963" y="1963738"/>
            <a:ext cx="21939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800" b="1">
                <a:latin typeface="Tahoma" charset="0"/>
                <a:ea typeface="HGP創英角ﾎﾟｯﾌﾟ体" charset="0"/>
                <a:cs typeface="HGP創英角ﾎﾟｯﾌﾟ体" charset="0"/>
              </a:rPr>
              <a:t>DNA molecule</a:t>
            </a:r>
            <a:endParaRPr kumimoji="1" lang="ja-JP" altLang="en-US" sz="2800" b="1"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7461" name="Text Box 53"/>
          <p:cNvSpPr txBox="1">
            <a:spLocks noChangeArrowheads="1"/>
          </p:cNvSpPr>
          <p:nvPr/>
        </p:nvSpPr>
        <p:spPr bwMode="auto">
          <a:xfrm>
            <a:off x="4503738" y="3597275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6000" b="1">
                <a:latin typeface="Times New Roman" charset="0"/>
                <a:ea typeface="HGP創英角ﾎﾟｯﾌﾟ体" charset="0"/>
                <a:cs typeface="HGP創英角ﾎﾟｯﾌﾟ体" charset="0"/>
              </a:rPr>
              <a:t>＝</a:t>
            </a:r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6584950" y="1963738"/>
            <a:ext cx="21939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800" b="1">
                <a:latin typeface="Tahoma" charset="0"/>
                <a:ea typeface="HGP創英角ﾎﾟｯﾌﾟ体" charset="0"/>
                <a:cs typeface="HGP創英角ﾎﾟｯﾌﾟ体" charset="0"/>
              </a:rPr>
              <a:t>DNA base sequence</a:t>
            </a:r>
            <a:endParaRPr kumimoji="1" lang="ja-JP" altLang="en-US" sz="2800" b="1"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Gene is protein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HGP創英角ﾎﾟｯﾌﾟ体" charset="0"/>
                <a:cs typeface="HGP創英角ﾎﾟｯﾌﾟ体" charset="0"/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s blueprint, genome is life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HGP創英角ﾎﾟｯﾌﾟ体" charset="0"/>
                <a:cs typeface="HGP創英角ﾎﾟｯﾌﾟ体" charset="0"/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s blueprint </a:t>
            </a: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ea typeface="HGP創英角ﾎﾟｯﾌﾟ体" charset="0"/>
              <a:cs typeface="HGP創英角ﾎﾟｯﾌﾟ体" charset="0"/>
            </a:endParaRP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296863" y="2536825"/>
            <a:ext cx="3743325" cy="611188"/>
            <a:chOff x="182" y="1598"/>
            <a:chExt cx="2358" cy="385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1999" y="1614"/>
              <a:ext cx="503" cy="359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204" y="1607"/>
              <a:ext cx="549" cy="357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757" y="1606"/>
              <a:ext cx="1248" cy="3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825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11" name="Group 7"/>
            <p:cNvGrpSpPr>
              <a:grpSpLocks/>
            </p:cNvGrpSpPr>
            <p:nvPr/>
          </p:nvGrpSpPr>
          <p:grpSpPr bwMode="auto">
            <a:xfrm>
              <a:off x="1999" y="1605"/>
              <a:ext cx="541" cy="378"/>
              <a:chOff x="1999" y="1605"/>
              <a:chExt cx="541" cy="378"/>
            </a:xfrm>
          </p:grpSpPr>
          <p:sp>
            <p:nvSpPr>
              <p:cNvPr id="21512" name="Line 8"/>
              <p:cNvSpPr>
                <a:spLocks noChangeShapeType="1"/>
              </p:cNvSpPr>
              <p:nvPr/>
            </p:nvSpPr>
            <p:spPr bwMode="auto">
              <a:xfrm>
                <a:off x="1999" y="1607"/>
                <a:ext cx="535" cy="0"/>
              </a:xfrm>
              <a:prstGeom prst="lin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3" name="Line 9"/>
              <p:cNvSpPr>
                <a:spLocks noChangeShapeType="1"/>
              </p:cNvSpPr>
              <p:nvPr/>
            </p:nvSpPr>
            <p:spPr bwMode="auto">
              <a:xfrm>
                <a:off x="2005" y="1977"/>
                <a:ext cx="535" cy="0"/>
              </a:xfrm>
              <a:prstGeom prst="lin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auto">
              <a:xfrm>
                <a:off x="2484" y="1605"/>
                <a:ext cx="55" cy="378"/>
              </a:xfrm>
              <a:custGeom>
                <a:avLst/>
                <a:gdLst>
                  <a:gd name="T0" fmla="*/ 94 w 113"/>
                  <a:gd name="T1" fmla="*/ 0 h 378"/>
                  <a:gd name="T2" fmla="*/ 37 w 113"/>
                  <a:gd name="T3" fmla="*/ 47 h 378"/>
                  <a:gd name="T4" fmla="*/ 0 w 113"/>
                  <a:gd name="T5" fmla="*/ 104 h 378"/>
                  <a:gd name="T6" fmla="*/ 37 w 113"/>
                  <a:gd name="T7" fmla="*/ 114 h 378"/>
                  <a:gd name="T8" fmla="*/ 75 w 113"/>
                  <a:gd name="T9" fmla="*/ 123 h 378"/>
                  <a:gd name="T10" fmla="*/ 56 w 113"/>
                  <a:gd name="T11" fmla="*/ 151 h 378"/>
                  <a:gd name="T12" fmla="*/ 0 w 113"/>
                  <a:gd name="T13" fmla="*/ 199 h 378"/>
                  <a:gd name="T14" fmla="*/ 75 w 113"/>
                  <a:gd name="T15" fmla="*/ 255 h 378"/>
                  <a:gd name="T16" fmla="*/ 66 w 113"/>
                  <a:gd name="T17" fmla="*/ 284 h 378"/>
                  <a:gd name="T18" fmla="*/ 37 w 113"/>
                  <a:gd name="T19" fmla="*/ 302 h 378"/>
                  <a:gd name="T20" fmla="*/ 113 w 113"/>
                  <a:gd name="T21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378">
                    <a:moveTo>
                      <a:pt x="94" y="0"/>
                    </a:moveTo>
                    <a:cubicBezTo>
                      <a:pt x="71" y="15"/>
                      <a:pt x="54" y="24"/>
                      <a:pt x="37" y="47"/>
                    </a:cubicBezTo>
                    <a:cubicBezTo>
                      <a:pt x="23" y="65"/>
                      <a:pt x="0" y="104"/>
                      <a:pt x="0" y="104"/>
                    </a:cubicBezTo>
                    <a:cubicBezTo>
                      <a:pt x="12" y="107"/>
                      <a:pt x="25" y="111"/>
                      <a:pt x="37" y="114"/>
                    </a:cubicBezTo>
                    <a:cubicBezTo>
                      <a:pt x="50" y="117"/>
                      <a:pt x="69" y="111"/>
                      <a:pt x="75" y="123"/>
                    </a:cubicBezTo>
                    <a:cubicBezTo>
                      <a:pt x="80" y="133"/>
                      <a:pt x="63" y="142"/>
                      <a:pt x="56" y="151"/>
                    </a:cubicBezTo>
                    <a:cubicBezTo>
                      <a:pt x="32" y="180"/>
                      <a:pt x="29" y="179"/>
                      <a:pt x="0" y="199"/>
                    </a:cubicBezTo>
                    <a:cubicBezTo>
                      <a:pt x="22" y="231"/>
                      <a:pt x="38" y="243"/>
                      <a:pt x="75" y="255"/>
                    </a:cubicBezTo>
                    <a:cubicBezTo>
                      <a:pt x="72" y="265"/>
                      <a:pt x="72" y="276"/>
                      <a:pt x="66" y="284"/>
                    </a:cubicBezTo>
                    <a:cubicBezTo>
                      <a:pt x="59" y="293"/>
                      <a:pt x="41" y="291"/>
                      <a:pt x="37" y="302"/>
                    </a:cubicBezTo>
                    <a:cubicBezTo>
                      <a:pt x="23" y="338"/>
                      <a:pt x="98" y="363"/>
                      <a:pt x="113" y="378"/>
                    </a:cubicBezTo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515" name="Group 11"/>
            <p:cNvGrpSpPr>
              <a:grpSpLocks/>
            </p:cNvGrpSpPr>
            <p:nvPr/>
          </p:nvGrpSpPr>
          <p:grpSpPr bwMode="auto">
            <a:xfrm>
              <a:off x="182" y="1598"/>
              <a:ext cx="576" cy="378"/>
              <a:chOff x="409" y="1495"/>
              <a:chExt cx="1190" cy="378"/>
            </a:xfrm>
          </p:grpSpPr>
          <p:sp>
            <p:nvSpPr>
              <p:cNvPr id="21516" name="Line 12"/>
              <p:cNvSpPr>
                <a:spLocks noChangeShapeType="1"/>
              </p:cNvSpPr>
              <p:nvPr/>
            </p:nvSpPr>
            <p:spPr bwMode="auto">
              <a:xfrm>
                <a:off x="484" y="1870"/>
                <a:ext cx="1105" cy="0"/>
              </a:xfrm>
              <a:prstGeom prst="lin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7" name="Line 13"/>
              <p:cNvSpPr>
                <a:spLocks noChangeShapeType="1"/>
              </p:cNvSpPr>
              <p:nvPr/>
            </p:nvSpPr>
            <p:spPr bwMode="auto">
              <a:xfrm>
                <a:off x="494" y="1504"/>
                <a:ext cx="1105" cy="0"/>
              </a:xfrm>
              <a:prstGeom prst="lin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8" name="Freeform 14"/>
              <p:cNvSpPr>
                <a:spLocks/>
              </p:cNvSpPr>
              <p:nvPr/>
            </p:nvSpPr>
            <p:spPr bwMode="auto">
              <a:xfrm flipV="1">
                <a:off x="409" y="1495"/>
                <a:ext cx="113" cy="378"/>
              </a:xfrm>
              <a:custGeom>
                <a:avLst/>
                <a:gdLst>
                  <a:gd name="T0" fmla="*/ 94 w 113"/>
                  <a:gd name="T1" fmla="*/ 0 h 378"/>
                  <a:gd name="T2" fmla="*/ 37 w 113"/>
                  <a:gd name="T3" fmla="*/ 47 h 378"/>
                  <a:gd name="T4" fmla="*/ 0 w 113"/>
                  <a:gd name="T5" fmla="*/ 104 h 378"/>
                  <a:gd name="T6" fmla="*/ 37 w 113"/>
                  <a:gd name="T7" fmla="*/ 114 h 378"/>
                  <a:gd name="T8" fmla="*/ 75 w 113"/>
                  <a:gd name="T9" fmla="*/ 123 h 378"/>
                  <a:gd name="T10" fmla="*/ 56 w 113"/>
                  <a:gd name="T11" fmla="*/ 151 h 378"/>
                  <a:gd name="T12" fmla="*/ 0 w 113"/>
                  <a:gd name="T13" fmla="*/ 199 h 378"/>
                  <a:gd name="T14" fmla="*/ 75 w 113"/>
                  <a:gd name="T15" fmla="*/ 255 h 378"/>
                  <a:gd name="T16" fmla="*/ 66 w 113"/>
                  <a:gd name="T17" fmla="*/ 284 h 378"/>
                  <a:gd name="T18" fmla="*/ 37 w 113"/>
                  <a:gd name="T19" fmla="*/ 302 h 378"/>
                  <a:gd name="T20" fmla="*/ 113 w 113"/>
                  <a:gd name="T21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378">
                    <a:moveTo>
                      <a:pt x="94" y="0"/>
                    </a:moveTo>
                    <a:cubicBezTo>
                      <a:pt x="71" y="15"/>
                      <a:pt x="54" y="24"/>
                      <a:pt x="37" y="47"/>
                    </a:cubicBezTo>
                    <a:cubicBezTo>
                      <a:pt x="23" y="65"/>
                      <a:pt x="0" y="104"/>
                      <a:pt x="0" y="104"/>
                    </a:cubicBezTo>
                    <a:cubicBezTo>
                      <a:pt x="12" y="107"/>
                      <a:pt x="25" y="111"/>
                      <a:pt x="37" y="114"/>
                    </a:cubicBezTo>
                    <a:cubicBezTo>
                      <a:pt x="50" y="117"/>
                      <a:pt x="69" y="111"/>
                      <a:pt x="75" y="123"/>
                    </a:cubicBezTo>
                    <a:cubicBezTo>
                      <a:pt x="80" y="133"/>
                      <a:pt x="63" y="142"/>
                      <a:pt x="56" y="151"/>
                    </a:cubicBezTo>
                    <a:cubicBezTo>
                      <a:pt x="32" y="180"/>
                      <a:pt x="29" y="179"/>
                      <a:pt x="0" y="199"/>
                    </a:cubicBezTo>
                    <a:cubicBezTo>
                      <a:pt x="22" y="231"/>
                      <a:pt x="38" y="243"/>
                      <a:pt x="75" y="255"/>
                    </a:cubicBezTo>
                    <a:cubicBezTo>
                      <a:pt x="72" y="265"/>
                      <a:pt x="72" y="276"/>
                      <a:pt x="66" y="284"/>
                    </a:cubicBezTo>
                    <a:cubicBezTo>
                      <a:pt x="59" y="293"/>
                      <a:pt x="41" y="291"/>
                      <a:pt x="37" y="302"/>
                    </a:cubicBezTo>
                    <a:cubicBezTo>
                      <a:pt x="23" y="338"/>
                      <a:pt x="98" y="363"/>
                      <a:pt x="113" y="378"/>
                    </a:cubicBezTo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401763" y="2578100"/>
            <a:ext cx="158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Gene</a:t>
            </a:r>
          </a:p>
        </p:txBody>
      </p:sp>
      <p:sp>
        <p:nvSpPr>
          <p:cNvPr id="21520" name="Freeform 16"/>
          <p:cNvSpPr>
            <a:spLocks/>
          </p:cNvSpPr>
          <p:nvPr/>
        </p:nvSpPr>
        <p:spPr bwMode="auto">
          <a:xfrm>
            <a:off x="2097088" y="3309938"/>
            <a:ext cx="174625" cy="989012"/>
          </a:xfrm>
          <a:custGeom>
            <a:avLst/>
            <a:gdLst>
              <a:gd name="T0" fmla="*/ 44 w 110"/>
              <a:gd name="T1" fmla="*/ 0 h 623"/>
              <a:gd name="T2" fmla="*/ 72 w 110"/>
              <a:gd name="T3" fmla="*/ 28 h 623"/>
              <a:gd name="T4" fmla="*/ 110 w 110"/>
              <a:gd name="T5" fmla="*/ 85 h 623"/>
              <a:gd name="T6" fmla="*/ 34 w 110"/>
              <a:gd name="T7" fmla="*/ 227 h 623"/>
              <a:gd name="T8" fmla="*/ 25 w 110"/>
              <a:gd name="T9" fmla="*/ 264 h 623"/>
              <a:gd name="T10" fmla="*/ 6 w 110"/>
              <a:gd name="T11" fmla="*/ 293 h 623"/>
              <a:gd name="T12" fmla="*/ 82 w 110"/>
              <a:gd name="T13" fmla="*/ 415 h 623"/>
              <a:gd name="T14" fmla="*/ 72 w 110"/>
              <a:gd name="T15" fmla="*/ 529 h 623"/>
              <a:gd name="T16" fmla="*/ 53 w 110"/>
              <a:gd name="T17" fmla="*/ 595 h 623"/>
              <a:gd name="T18" fmla="*/ 63 w 110"/>
              <a:gd name="T19" fmla="*/ 623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623">
                <a:moveTo>
                  <a:pt x="44" y="0"/>
                </a:moveTo>
                <a:cubicBezTo>
                  <a:pt x="53" y="9"/>
                  <a:pt x="64" y="18"/>
                  <a:pt x="72" y="28"/>
                </a:cubicBezTo>
                <a:cubicBezTo>
                  <a:pt x="86" y="46"/>
                  <a:pt x="110" y="85"/>
                  <a:pt x="110" y="85"/>
                </a:cubicBezTo>
                <a:cubicBezTo>
                  <a:pt x="99" y="145"/>
                  <a:pt x="86" y="193"/>
                  <a:pt x="34" y="227"/>
                </a:cubicBezTo>
                <a:cubicBezTo>
                  <a:pt x="31" y="239"/>
                  <a:pt x="30" y="252"/>
                  <a:pt x="25" y="264"/>
                </a:cubicBezTo>
                <a:cubicBezTo>
                  <a:pt x="20" y="275"/>
                  <a:pt x="7" y="282"/>
                  <a:pt x="6" y="293"/>
                </a:cubicBezTo>
                <a:cubicBezTo>
                  <a:pt x="0" y="346"/>
                  <a:pt x="42" y="390"/>
                  <a:pt x="82" y="415"/>
                </a:cubicBezTo>
                <a:cubicBezTo>
                  <a:pt x="100" y="474"/>
                  <a:pt x="108" y="474"/>
                  <a:pt x="72" y="529"/>
                </a:cubicBezTo>
                <a:cubicBezTo>
                  <a:pt x="68" y="540"/>
                  <a:pt x="53" y="586"/>
                  <a:pt x="53" y="595"/>
                </a:cubicBezTo>
                <a:cubicBezTo>
                  <a:pt x="53" y="605"/>
                  <a:pt x="63" y="623"/>
                  <a:pt x="63" y="623"/>
                </a:cubicBezTo>
              </a:path>
            </a:pathLst>
          </a:cu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1231900" y="4464050"/>
            <a:ext cx="2146300" cy="1746250"/>
            <a:chOff x="2402" y="2669"/>
            <a:chExt cx="5513" cy="5745"/>
          </a:xfrm>
        </p:grpSpPr>
        <p:grpSp>
          <p:nvGrpSpPr>
            <p:cNvPr id="21522" name="Group 18"/>
            <p:cNvGrpSpPr>
              <a:grpSpLocks/>
            </p:cNvGrpSpPr>
            <p:nvPr/>
          </p:nvGrpSpPr>
          <p:grpSpPr bwMode="auto">
            <a:xfrm>
              <a:off x="3548" y="3895"/>
              <a:ext cx="1545" cy="1817"/>
              <a:chOff x="2550" y="1918"/>
              <a:chExt cx="1545" cy="1817"/>
            </a:xfrm>
          </p:grpSpPr>
          <p:sp>
            <p:nvSpPr>
              <p:cNvPr id="21523" name="Oval 19"/>
              <p:cNvSpPr>
                <a:spLocks noChangeArrowheads="1"/>
              </p:cNvSpPr>
              <p:nvPr/>
            </p:nvSpPr>
            <p:spPr bwMode="auto">
              <a:xfrm>
                <a:off x="2550" y="2280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Oval 20"/>
              <p:cNvSpPr>
                <a:spLocks noChangeArrowheads="1"/>
              </p:cNvSpPr>
              <p:nvPr/>
            </p:nvSpPr>
            <p:spPr bwMode="auto">
              <a:xfrm>
                <a:off x="3118" y="2142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Freeform 21"/>
              <p:cNvSpPr>
                <a:spLocks/>
              </p:cNvSpPr>
              <p:nvPr/>
            </p:nvSpPr>
            <p:spPr bwMode="auto">
              <a:xfrm>
                <a:off x="2760" y="203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Freeform 22"/>
              <p:cNvSpPr>
                <a:spLocks/>
              </p:cNvSpPr>
              <p:nvPr/>
            </p:nvSpPr>
            <p:spPr bwMode="auto">
              <a:xfrm>
                <a:off x="3307" y="191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7" name="Group 23"/>
            <p:cNvGrpSpPr>
              <a:grpSpLocks/>
            </p:cNvGrpSpPr>
            <p:nvPr/>
          </p:nvGrpSpPr>
          <p:grpSpPr bwMode="auto">
            <a:xfrm>
              <a:off x="4696" y="3657"/>
              <a:ext cx="1545" cy="1817"/>
              <a:chOff x="2550" y="1918"/>
              <a:chExt cx="1545" cy="1817"/>
            </a:xfrm>
          </p:grpSpPr>
          <p:sp>
            <p:nvSpPr>
              <p:cNvPr id="21528" name="Oval 24"/>
              <p:cNvSpPr>
                <a:spLocks noChangeArrowheads="1"/>
              </p:cNvSpPr>
              <p:nvPr/>
            </p:nvSpPr>
            <p:spPr bwMode="auto">
              <a:xfrm>
                <a:off x="2550" y="2280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Oval 25"/>
              <p:cNvSpPr>
                <a:spLocks noChangeArrowheads="1"/>
              </p:cNvSpPr>
              <p:nvPr/>
            </p:nvSpPr>
            <p:spPr bwMode="auto">
              <a:xfrm>
                <a:off x="3118" y="2142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Freeform 26"/>
              <p:cNvSpPr>
                <a:spLocks/>
              </p:cNvSpPr>
              <p:nvPr/>
            </p:nvSpPr>
            <p:spPr bwMode="auto">
              <a:xfrm>
                <a:off x="2760" y="203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Freeform 27"/>
              <p:cNvSpPr>
                <a:spLocks/>
              </p:cNvSpPr>
              <p:nvPr/>
            </p:nvSpPr>
            <p:spPr bwMode="auto">
              <a:xfrm>
                <a:off x="3307" y="191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2" name="Oval 28"/>
            <p:cNvSpPr>
              <a:spLocks noChangeArrowheads="1"/>
            </p:cNvSpPr>
            <p:nvPr/>
          </p:nvSpPr>
          <p:spPr bwMode="auto">
            <a:xfrm>
              <a:off x="5794" y="3741"/>
              <a:ext cx="600" cy="1455"/>
            </a:xfrm>
            <a:prstGeom prst="ellips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Oval 29"/>
            <p:cNvSpPr>
              <a:spLocks noChangeArrowheads="1"/>
            </p:cNvSpPr>
            <p:nvPr/>
          </p:nvSpPr>
          <p:spPr bwMode="auto">
            <a:xfrm>
              <a:off x="6362" y="3603"/>
              <a:ext cx="600" cy="1455"/>
            </a:xfrm>
            <a:prstGeom prst="ellips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auto">
            <a:xfrm>
              <a:off x="6004" y="3499"/>
              <a:ext cx="788" cy="287"/>
            </a:xfrm>
            <a:custGeom>
              <a:avLst/>
              <a:gdLst>
                <a:gd name="T0" fmla="*/ 0 w 788"/>
                <a:gd name="T1" fmla="*/ 287 h 287"/>
                <a:gd name="T2" fmla="*/ 390 w 788"/>
                <a:gd name="T3" fmla="*/ 17 h 287"/>
                <a:gd name="T4" fmla="*/ 788 w 788"/>
                <a:gd name="T5" fmla="*/ 18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8" h="287">
                  <a:moveTo>
                    <a:pt x="0" y="287"/>
                  </a:moveTo>
                  <a:cubicBezTo>
                    <a:pt x="129" y="160"/>
                    <a:pt x="259" y="34"/>
                    <a:pt x="390" y="17"/>
                  </a:cubicBezTo>
                  <a:cubicBezTo>
                    <a:pt x="521" y="0"/>
                    <a:pt x="654" y="91"/>
                    <a:pt x="788" y="182"/>
                  </a:cubicBezTo>
                </a:path>
              </a:pathLst>
            </a:custGeom>
            <a:noFill/>
            <a:ln w="825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35" name="Group 31"/>
            <p:cNvGrpSpPr>
              <a:grpSpLocks/>
            </p:cNvGrpSpPr>
            <p:nvPr/>
          </p:nvGrpSpPr>
          <p:grpSpPr bwMode="auto">
            <a:xfrm>
              <a:off x="3698" y="5830"/>
              <a:ext cx="1545" cy="1817"/>
              <a:chOff x="2550" y="1918"/>
              <a:chExt cx="1545" cy="1817"/>
            </a:xfrm>
          </p:grpSpPr>
          <p:sp>
            <p:nvSpPr>
              <p:cNvPr id="21536" name="Oval 32"/>
              <p:cNvSpPr>
                <a:spLocks noChangeArrowheads="1"/>
              </p:cNvSpPr>
              <p:nvPr/>
            </p:nvSpPr>
            <p:spPr bwMode="auto">
              <a:xfrm>
                <a:off x="2550" y="2280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7" name="Oval 33"/>
              <p:cNvSpPr>
                <a:spLocks noChangeArrowheads="1"/>
              </p:cNvSpPr>
              <p:nvPr/>
            </p:nvSpPr>
            <p:spPr bwMode="auto">
              <a:xfrm>
                <a:off x="3118" y="2142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Freeform 34"/>
              <p:cNvSpPr>
                <a:spLocks/>
              </p:cNvSpPr>
              <p:nvPr/>
            </p:nvSpPr>
            <p:spPr bwMode="auto">
              <a:xfrm>
                <a:off x="2760" y="203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9" name="Freeform 35"/>
              <p:cNvSpPr>
                <a:spLocks/>
              </p:cNvSpPr>
              <p:nvPr/>
            </p:nvSpPr>
            <p:spPr bwMode="auto">
              <a:xfrm>
                <a:off x="3307" y="191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0" name="Group 36"/>
            <p:cNvGrpSpPr>
              <a:grpSpLocks/>
            </p:cNvGrpSpPr>
            <p:nvPr/>
          </p:nvGrpSpPr>
          <p:grpSpPr bwMode="auto">
            <a:xfrm>
              <a:off x="4846" y="5592"/>
              <a:ext cx="1545" cy="1817"/>
              <a:chOff x="2550" y="1918"/>
              <a:chExt cx="1545" cy="1817"/>
            </a:xfrm>
          </p:grpSpPr>
          <p:sp>
            <p:nvSpPr>
              <p:cNvPr id="21541" name="Oval 37"/>
              <p:cNvSpPr>
                <a:spLocks noChangeArrowheads="1"/>
              </p:cNvSpPr>
              <p:nvPr/>
            </p:nvSpPr>
            <p:spPr bwMode="auto">
              <a:xfrm>
                <a:off x="2550" y="2280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2" name="Oval 38"/>
              <p:cNvSpPr>
                <a:spLocks noChangeArrowheads="1"/>
              </p:cNvSpPr>
              <p:nvPr/>
            </p:nvSpPr>
            <p:spPr bwMode="auto">
              <a:xfrm>
                <a:off x="3118" y="2142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3" name="Freeform 39"/>
              <p:cNvSpPr>
                <a:spLocks/>
              </p:cNvSpPr>
              <p:nvPr/>
            </p:nvSpPr>
            <p:spPr bwMode="auto">
              <a:xfrm>
                <a:off x="2760" y="203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4" name="Freeform 40"/>
              <p:cNvSpPr>
                <a:spLocks/>
              </p:cNvSpPr>
              <p:nvPr/>
            </p:nvSpPr>
            <p:spPr bwMode="auto">
              <a:xfrm>
                <a:off x="3307" y="191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5" name="Oval 41"/>
            <p:cNvSpPr>
              <a:spLocks noChangeArrowheads="1"/>
            </p:cNvSpPr>
            <p:nvPr/>
          </p:nvSpPr>
          <p:spPr bwMode="auto">
            <a:xfrm>
              <a:off x="5944" y="5676"/>
              <a:ext cx="600" cy="1455"/>
            </a:xfrm>
            <a:prstGeom prst="ellips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auto">
            <a:xfrm>
              <a:off x="6512" y="5538"/>
              <a:ext cx="600" cy="1455"/>
            </a:xfrm>
            <a:prstGeom prst="ellips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43"/>
            <p:cNvSpPr>
              <a:spLocks/>
            </p:cNvSpPr>
            <p:nvPr/>
          </p:nvSpPr>
          <p:spPr bwMode="auto">
            <a:xfrm>
              <a:off x="6154" y="5434"/>
              <a:ext cx="788" cy="287"/>
            </a:xfrm>
            <a:custGeom>
              <a:avLst/>
              <a:gdLst>
                <a:gd name="T0" fmla="*/ 0 w 788"/>
                <a:gd name="T1" fmla="*/ 287 h 287"/>
                <a:gd name="T2" fmla="*/ 390 w 788"/>
                <a:gd name="T3" fmla="*/ 17 h 287"/>
                <a:gd name="T4" fmla="*/ 788 w 788"/>
                <a:gd name="T5" fmla="*/ 18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8" h="287">
                  <a:moveTo>
                    <a:pt x="0" y="287"/>
                  </a:moveTo>
                  <a:cubicBezTo>
                    <a:pt x="129" y="160"/>
                    <a:pt x="259" y="34"/>
                    <a:pt x="390" y="17"/>
                  </a:cubicBezTo>
                  <a:cubicBezTo>
                    <a:pt x="521" y="0"/>
                    <a:pt x="654" y="91"/>
                    <a:pt x="788" y="182"/>
                  </a:cubicBezTo>
                </a:path>
              </a:pathLst>
            </a:custGeom>
            <a:noFill/>
            <a:ln w="825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Line 44"/>
            <p:cNvSpPr>
              <a:spLocks noChangeShapeType="1"/>
            </p:cNvSpPr>
            <p:nvPr/>
          </p:nvSpPr>
          <p:spPr bwMode="auto">
            <a:xfrm>
              <a:off x="3006" y="3352"/>
              <a:ext cx="1" cy="2765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45"/>
            <p:cNvSpPr>
              <a:spLocks noChangeShapeType="1"/>
            </p:cNvSpPr>
            <p:nvPr/>
          </p:nvSpPr>
          <p:spPr bwMode="auto">
            <a:xfrm>
              <a:off x="3846" y="3355"/>
              <a:ext cx="0" cy="4702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46"/>
            <p:cNvSpPr>
              <a:spLocks noChangeShapeType="1"/>
            </p:cNvSpPr>
            <p:nvPr/>
          </p:nvSpPr>
          <p:spPr bwMode="auto">
            <a:xfrm>
              <a:off x="4686" y="3352"/>
              <a:ext cx="0" cy="4702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Arc 47"/>
            <p:cNvSpPr>
              <a:spLocks/>
            </p:cNvSpPr>
            <p:nvPr/>
          </p:nvSpPr>
          <p:spPr bwMode="auto">
            <a:xfrm flipH="1">
              <a:off x="3007" y="2980"/>
              <a:ext cx="839" cy="3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718 h 21718"/>
                <a:gd name="T2" fmla="*/ 43200 w 43200"/>
                <a:gd name="T3" fmla="*/ 21600 h 21718"/>
                <a:gd name="T4" fmla="*/ 21600 w 43200"/>
                <a:gd name="T5" fmla="*/ 21600 h 2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718" fill="none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21718" stroke="0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Arc 48"/>
            <p:cNvSpPr>
              <a:spLocks/>
            </p:cNvSpPr>
            <p:nvPr/>
          </p:nvSpPr>
          <p:spPr bwMode="auto">
            <a:xfrm flipH="1" flipV="1">
              <a:off x="3846" y="8046"/>
              <a:ext cx="839" cy="3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718 h 21718"/>
                <a:gd name="T2" fmla="*/ 43200 w 43200"/>
                <a:gd name="T3" fmla="*/ 21600 h 21718"/>
                <a:gd name="T4" fmla="*/ 21600 w 43200"/>
                <a:gd name="T5" fmla="*/ 21600 h 2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718" fill="none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21718" stroke="0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Line 49"/>
            <p:cNvSpPr>
              <a:spLocks noChangeShapeType="1"/>
            </p:cNvSpPr>
            <p:nvPr/>
          </p:nvSpPr>
          <p:spPr bwMode="auto">
            <a:xfrm>
              <a:off x="4685" y="3352"/>
              <a:ext cx="0" cy="4702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Line 50"/>
            <p:cNvSpPr>
              <a:spLocks noChangeShapeType="1"/>
            </p:cNvSpPr>
            <p:nvPr/>
          </p:nvSpPr>
          <p:spPr bwMode="auto">
            <a:xfrm>
              <a:off x="5525" y="3355"/>
              <a:ext cx="0" cy="4702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Line 51"/>
            <p:cNvSpPr>
              <a:spLocks noChangeShapeType="1"/>
            </p:cNvSpPr>
            <p:nvPr/>
          </p:nvSpPr>
          <p:spPr bwMode="auto">
            <a:xfrm>
              <a:off x="6362" y="3499"/>
              <a:ext cx="3" cy="4555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Arc 52"/>
            <p:cNvSpPr>
              <a:spLocks/>
            </p:cNvSpPr>
            <p:nvPr/>
          </p:nvSpPr>
          <p:spPr bwMode="auto">
            <a:xfrm flipH="1">
              <a:off x="4686" y="2980"/>
              <a:ext cx="839" cy="3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718 h 21718"/>
                <a:gd name="T2" fmla="*/ 43200 w 43200"/>
                <a:gd name="T3" fmla="*/ 21600 h 21718"/>
                <a:gd name="T4" fmla="*/ 21600 w 43200"/>
                <a:gd name="T5" fmla="*/ 21600 h 2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718" fill="none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21718" stroke="0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Arc 53"/>
            <p:cNvSpPr>
              <a:spLocks/>
            </p:cNvSpPr>
            <p:nvPr/>
          </p:nvSpPr>
          <p:spPr bwMode="auto">
            <a:xfrm flipH="1" flipV="1">
              <a:off x="5525" y="8046"/>
              <a:ext cx="839" cy="3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718 h 21718"/>
                <a:gd name="T2" fmla="*/ 43200 w 43200"/>
                <a:gd name="T3" fmla="*/ 21600 h 21718"/>
                <a:gd name="T4" fmla="*/ 21600 w 43200"/>
                <a:gd name="T5" fmla="*/ 21600 h 2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718" fill="none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21718" stroke="0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54"/>
            <p:cNvSpPr>
              <a:spLocks/>
            </p:cNvSpPr>
            <p:nvPr/>
          </p:nvSpPr>
          <p:spPr bwMode="auto">
            <a:xfrm>
              <a:off x="6360" y="2669"/>
              <a:ext cx="758" cy="934"/>
            </a:xfrm>
            <a:custGeom>
              <a:avLst/>
              <a:gdLst>
                <a:gd name="T0" fmla="*/ 341 w 758"/>
                <a:gd name="T1" fmla="*/ 934 h 934"/>
                <a:gd name="T2" fmla="*/ 582 w 758"/>
                <a:gd name="T3" fmla="*/ 830 h 934"/>
                <a:gd name="T4" fmla="*/ 675 w 758"/>
                <a:gd name="T5" fmla="*/ 683 h 934"/>
                <a:gd name="T6" fmla="*/ 752 w 758"/>
                <a:gd name="T7" fmla="*/ 466 h 934"/>
                <a:gd name="T8" fmla="*/ 713 w 758"/>
                <a:gd name="T9" fmla="*/ 271 h 934"/>
                <a:gd name="T10" fmla="*/ 602 w 758"/>
                <a:gd name="T11" fmla="*/ 114 h 934"/>
                <a:gd name="T12" fmla="*/ 495 w 758"/>
                <a:gd name="T13" fmla="*/ 39 h 934"/>
                <a:gd name="T14" fmla="*/ 341 w 758"/>
                <a:gd name="T15" fmla="*/ 16 h 934"/>
                <a:gd name="T16" fmla="*/ 152 w 758"/>
                <a:gd name="T17" fmla="*/ 24 h 934"/>
                <a:gd name="T18" fmla="*/ 34 w 758"/>
                <a:gd name="T19" fmla="*/ 159 h 934"/>
                <a:gd name="T20" fmla="*/ 5 w 758"/>
                <a:gd name="T21" fmla="*/ 311 h 934"/>
                <a:gd name="T22" fmla="*/ 5 w 758"/>
                <a:gd name="T23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8" h="934">
                  <a:moveTo>
                    <a:pt x="341" y="934"/>
                  </a:moveTo>
                  <a:cubicBezTo>
                    <a:pt x="433" y="903"/>
                    <a:pt x="526" y="872"/>
                    <a:pt x="582" y="830"/>
                  </a:cubicBezTo>
                  <a:cubicBezTo>
                    <a:pt x="638" y="788"/>
                    <a:pt x="647" y="744"/>
                    <a:pt x="675" y="683"/>
                  </a:cubicBezTo>
                  <a:cubicBezTo>
                    <a:pt x="703" y="622"/>
                    <a:pt x="746" y="535"/>
                    <a:pt x="752" y="466"/>
                  </a:cubicBezTo>
                  <a:cubicBezTo>
                    <a:pt x="758" y="397"/>
                    <a:pt x="738" y="330"/>
                    <a:pt x="713" y="271"/>
                  </a:cubicBezTo>
                  <a:cubicBezTo>
                    <a:pt x="688" y="212"/>
                    <a:pt x="638" y="153"/>
                    <a:pt x="602" y="114"/>
                  </a:cubicBezTo>
                  <a:cubicBezTo>
                    <a:pt x="566" y="75"/>
                    <a:pt x="538" y="55"/>
                    <a:pt x="495" y="39"/>
                  </a:cubicBezTo>
                  <a:cubicBezTo>
                    <a:pt x="452" y="23"/>
                    <a:pt x="398" y="18"/>
                    <a:pt x="341" y="16"/>
                  </a:cubicBezTo>
                  <a:cubicBezTo>
                    <a:pt x="284" y="14"/>
                    <a:pt x="203" y="0"/>
                    <a:pt x="152" y="24"/>
                  </a:cubicBezTo>
                  <a:cubicBezTo>
                    <a:pt x="101" y="48"/>
                    <a:pt x="58" y="111"/>
                    <a:pt x="34" y="159"/>
                  </a:cubicBezTo>
                  <a:cubicBezTo>
                    <a:pt x="10" y="207"/>
                    <a:pt x="10" y="182"/>
                    <a:pt x="5" y="311"/>
                  </a:cubicBezTo>
                  <a:cubicBezTo>
                    <a:pt x="0" y="440"/>
                    <a:pt x="2" y="687"/>
                    <a:pt x="5" y="934"/>
                  </a:cubicBezTo>
                </a:path>
              </a:pathLst>
            </a:custGeom>
            <a:noFill/>
            <a:ln w="825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55"/>
            <p:cNvSpPr>
              <a:spLocks/>
            </p:cNvSpPr>
            <p:nvPr/>
          </p:nvSpPr>
          <p:spPr bwMode="auto">
            <a:xfrm>
              <a:off x="2402" y="6054"/>
              <a:ext cx="1596" cy="1616"/>
            </a:xfrm>
            <a:custGeom>
              <a:avLst/>
              <a:gdLst>
                <a:gd name="T0" fmla="*/ 1596 w 1596"/>
                <a:gd name="T1" fmla="*/ 138 h 1616"/>
                <a:gd name="T2" fmla="*/ 1146 w 1596"/>
                <a:gd name="T3" fmla="*/ 63 h 1616"/>
                <a:gd name="T4" fmla="*/ 838 w 1596"/>
                <a:gd name="T5" fmla="*/ 63 h 1616"/>
                <a:gd name="T6" fmla="*/ 501 w 1596"/>
                <a:gd name="T7" fmla="*/ 138 h 1616"/>
                <a:gd name="T8" fmla="*/ 246 w 1596"/>
                <a:gd name="T9" fmla="*/ 306 h 1616"/>
                <a:gd name="T10" fmla="*/ 96 w 1596"/>
                <a:gd name="T11" fmla="*/ 531 h 1616"/>
                <a:gd name="T12" fmla="*/ 28 w 1596"/>
                <a:gd name="T13" fmla="*/ 764 h 1616"/>
                <a:gd name="T14" fmla="*/ 6 w 1596"/>
                <a:gd name="T15" fmla="*/ 1077 h 1616"/>
                <a:gd name="T16" fmla="*/ 66 w 1596"/>
                <a:gd name="T17" fmla="*/ 1355 h 1616"/>
                <a:gd name="T18" fmla="*/ 163 w 1596"/>
                <a:gd name="T19" fmla="*/ 1455 h 1616"/>
                <a:gd name="T20" fmla="*/ 298 w 1596"/>
                <a:gd name="T21" fmla="*/ 1544 h 1616"/>
                <a:gd name="T22" fmla="*/ 508 w 1596"/>
                <a:gd name="T23" fmla="*/ 1593 h 1616"/>
                <a:gd name="T24" fmla="*/ 711 w 1596"/>
                <a:gd name="T25" fmla="*/ 1593 h 1616"/>
                <a:gd name="T26" fmla="*/ 928 w 1596"/>
                <a:gd name="T27" fmla="*/ 1455 h 1616"/>
                <a:gd name="T28" fmla="*/ 1003 w 1596"/>
                <a:gd name="T29" fmla="*/ 1217 h 1616"/>
                <a:gd name="T30" fmla="*/ 1018 w 1596"/>
                <a:gd name="T31" fmla="*/ 839 h 1616"/>
                <a:gd name="T32" fmla="*/ 913 w 1596"/>
                <a:gd name="T33" fmla="*/ 651 h 1616"/>
                <a:gd name="T34" fmla="*/ 748 w 1596"/>
                <a:gd name="T35" fmla="*/ 479 h 1616"/>
                <a:gd name="T36" fmla="*/ 703 w 1596"/>
                <a:gd name="T37" fmla="*/ 396 h 1616"/>
                <a:gd name="T38" fmla="*/ 604 w 1596"/>
                <a:gd name="T39" fmla="*/ 0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96" h="1616">
                  <a:moveTo>
                    <a:pt x="1596" y="138"/>
                  </a:moveTo>
                  <a:cubicBezTo>
                    <a:pt x="1434" y="106"/>
                    <a:pt x="1272" y="75"/>
                    <a:pt x="1146" y="63"/>
                  </a:cubicBezTo>
                  <a:cubicBezTo>
                    <a:pt x="1020" y="51"/>
                    <a:pt x="945" y="51"/>
                    <a:pt x="838" y="63"/>
                  </a:cubicBezTo>
                  <a:cubicBezTo>
                    <a:pt x="731" y="75"/>
                    <a:pt x="600" y="97"/>
                    <a:pt x="501" y="138"/>
                  </a:cubicBezTo>
                  <a:cubicBezTo>
                    <a:pt x="402" y="179"/>
                    <a:pt x="314" y="240"/>
                    <a:pt x="246" y="306"/>
                  </a:cubicBezTo>
                  <a:cubicBezTo>
                    <a:pt x="178" y="372"/>
                    <a:pt x="132" y="455"/>
                    <a:pt x="96" y="531"/>
                  </a:cubicBezTo>
                  <a:cubicBezTo>
                    <a:pt x="60" y="607"/>
                    <a:pt x="43" y="673"/>
                    <a:pt x="28" y="764"/>
                  </a:cubicBezTo>
                  <a:cubicBezTo>
                    <a:pt x="13" y="855"/>
                    <a:pt x="0" y="979"/>
                    <a:pt x="6" y="1077"/>
                  </a:cubicBezTo>
                  <a:cubicBezTo>
                    <a:pt x="12" y="1175"/>
                    <a:pt x="40" y="1292"/>
                    <a:pt x="66" y="1355"/>
                  </a:cubicBezTo>
                  <a:cubicBezTo>
                    <a:pt x="92" y="1418"/>
                    <a:pt x="124" y="1424"/>
                    <a:pt x="163" y="1455"/>
                  </a:cubicBezTo>
                  <a:cubicBezTo>
                    <a:pt x="202" y="1486"/>
                    <a:pt x="241" y="1521"/>
                    <a:pt x="298" y="1544"/>
                  </a:cubicBezTo>
                  <a:cubicBezTo>
                    <a:pt x="355" y="1567"/>
                    <a:pt x="439" y="1585"/>
                    <a:pt x="508" y="1593"/>
                  </a:cubicBezTo>
                  <a:cubicBezTo>
                    <a:pt x="577" y="1601"/>
                    <a:pt x="641" y="1616"/>
                    <a:pt x="711" y="1593"/>
                  </a:cubicBezTo>
                  <a:cubicBezTo>
                    <a:pt x="781" y="1570"/>
                    <a:pt x="879" y="1518"/>
                    <a:pt x="928" y="1455"/>
                  </a:cubicBezTo>
                  <a:cubicBezTo>
                    <a:pt x="977" y="1392"/>
                    <a:pt x="988" y="1320"/>
                    <a:pt x="1003" y="1217"/>
                  </a:cubicBezTo>
                  <a:cubicBezTo>
                    <a:pt x="1018" y="1114"/>
                    <a:pt x="1033" y="933"/>
                    <a:pt x="1018" y="839"/>
                  </a:cubicBezTo>
                  <a:cubicBezTo>
                    <a:pt x="1003" y="745"/>
                    <a:pt x="958" y="711"/>
                    <a:pt x="913" y="651"/>
                  </a:cubicBezTo>
                  <a:cubicBezTo>
                    <a:pt x="868" y="591"/>
                    <a:pt x="783" y="522"/>
                    <a:pt x="748" y="479"/>
                  </a:cubicBezTo>
                  <a:cubicBezTo>
                    <a:pt x="713" y="436"/>
                    <a:pt x="727" y="476"/>
                    <a:pt x="703" y="396"/>
                  </a:cubicBezTo>
                  <a:cubicBezTo>
                    <a:pt x="679" y="316"/>
                    <a:pt x="641" y="158"/>
                    <a:pt x="604" y="0"/>
                  </a:cubicBezTo>
                </a:path>
              </a:pathLst>
            </a:custGeom>
            <a:noFill/>
            <a:ln w="825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56"/>
            <p:cNvSpPr>
              <a:spLocks/>
            </p:cNvSpPr>
            <p:nvPr/>
          </p:nvSpPr>
          <p:spPr bwMode="auto">
            <a:xfrm>
              <a:off x="6709" y="5434"/>
              <a:ext cx="1206" cy="2980"/>
            </a:xfrm>
            <a:custGeom>
              <a:avLst/>
              <a:gdLst>
                <a:gd name="T0" fmla="*/ 739 w 1206"/>
                <a:gd name="T1" fmla="*/ 0 h 2980"/>
                <a:gd name="T2" fmla="*/ 986 w 1206"/>
                <a:gd name="T3" fmla="*/ 167 h 2980"/>
                <a:gd name="T4" fmla="*/ 1151 w 1206"/>
                <a:gd name="T5" fmla="*/ 565 h 2980"/>
                <a:gd name="T6" fmla="*/ 1204 w 1206"/>
                <a:gd name="T7" fmla="*/ 1031 h 2980"/>
                <a:gd name="T8" fmla="*/ 1136 w 1206"/>
                <a:gd name="T9" fmla="*/ 1654 h 2980"/>
                <a:gd name="T10" fmla="*/ 911 w 1206"/>
                <a:gd name="T11" fmla="*/ 1975 h 2980"/>
                <a:gd name="T12" fmla="*/ 124 w 1206"/>
                <a:gd name="T13" fmla="*/ 2389 h 2980"/>
                <a:gd name="T14" fmla="*/ 169 w 1206"/>
                <a:gd name="T15" fmla="*/ 2831 h 2980"/>
                <a:gd name="T16" fmla="*/ 454 w 1206"/>
                <a:gd name="T17" fmla="*/ 2980 h 2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6" h="2980">
                  <a:moveTo>
                    <a:pt x="739" y="0"/>
                  </a:moveTo>
                  <a:cubicBezTo>
                    <a:pt x="828" y="36"/>
                    <a:pt x="917" y="73"/>
                    <a:pt x="986" y="167"/>
                  </a:cubicBezTo>
                  <a:cubicBezTo>
                    <a:pt x="1055" y="261"/>
                    <a:pt x="1115" y="421"/>
                    <a:pt x="1151" y="565"/>
                  </a:cubicBezTo>
                  <a:cubicBezTo>
                    <a:pt x="1187" y="709"/>
                    <a:pt x="1206" y="850"/>
                    <a:pt x="1204" y="1031"/>
                  </a:cubicBezTo>
                  <a:cubicBezTo>
                    <a:pt x="1202" y="1212"/>
                    <a:pt x="1185" y="1497"/>
                    <a:pt x="1136" y="1654"/>
                  </a:cubicBezTo>
                  <a:cubicBezTo>
                    <a:pt x="1087" y="1811"/>
                    <a:pt x="1080" y="1853"/>
                    <a:pt x="911" y="1975"/>
                  </a:cubicBezTo>
                  <a:cubicBezTo>
                    <a:pt x="742" y="2097"/>
                    <a:pt x="248" y="2246"/>
                    <a:pt x="124" y="2389"/>
                  </a:cubicBezTo>
                  <a:cubicBezTo>
                    <a:pt x="0" y="2532"/>
                    <a:pt x="114" y="2732"/>
                    <a:pt x="169" y="2831"/>
                  </a:cubicBezTo>
                  <a:cubicBezTo>
                    <a:pt x="224" y="2930"/>
                    <a:pt x="339" y="2955"/>
                    <a:pt x="454" y="2980"/>
                  </a:cubicBezTo>
                </a:path>
              </a:pathLst>
            </a:custGeom>
            <a:noFill/>
            <a:ln w="825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57"/>
            <p:cNvSpPr>
              <a:spLocks/>
            </p:cNvSpPr>
            <p:nvPr/>
          </p:nvSpPr>
          <p:spPr bwMode="auto">
            <a:xfrm>
              <a:off x="6792" y="5377"/>
              <a:ext cx="663" cy="161"/>
            </a:xfrm>
            <a:custGeom>
              <a:avLst/>
              <a:gdLst>
                <a:gd name="T0" fmla="*/ 663 w 663"/>
                <a:gd name="T1" fmla="*/ 57 h 161"/>
                <a:gd name="T2" fmla="*/ 498 w 663"/>
                <a:gd name="T3" fmla="*/ 8 h 161"/>
                <a:gd name="T4" fmla="*/ 416 w 663"/>
                <a:gd name="T5" fmla="*/ 8 h 161"/>
                <a:gd name="T6" fmla="*/ 320 w 663"/>
                <a:gd name="T7" fmla="*/ 8 h 161"/>
                <a:gd name="T8" fmla="*/ 170 w 663"/>
                <a:gd name="T9" fmla="*/ 57 h 161"/>
                <a:gd name="T10" fmla="*/ 0 w 663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3" h="161">
                  <a:moveTo>
                    <a:pt x="663" y="57"/>
                  </a:moveTo>
                  <a:cubicBezTo>
                    <a:pt x="601" y="36"/>
                    <a:pt x="539" y="16"/>
                    <a:pt x="498" y="8"/>
                  </a:cubicBezTo>
                  <a:cubicBezTo>
                    <a:pt x="457" y="0"/>
                    <a:pt x="446" y="8"/>
                    <a:pt x="416" y="8"/>
                  </a:cubicBezTo>
                  <a:cubicBezTo>
                    <a:pt x="386" y="8"/>
                    <a:pt x="361" y="0"/>
                    <a:pt x="320" y="8"/>
                  </a:cubicBezTo>
                  <a:cubicBezTo>
                    <a:pt x="279" y="16"/>
                    <a:pt x="223" y="31"/>
                    <a:pt x="170" y="57"/>
                  </a:cubicBezTo>
                  <a:cubicBezTo>
                    <a:pt x="117" y="83"/>
                    <a:pt x="58" y="122"/>
                    <a:pt x="0" y="161"/>
                  </a:cubicBezTo>
                </a:path>
              </a:pathLst>
            </a:custGeom>
            <a:noFill/>
            <a:ln w="825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4416425" y="1970088"/>
            <a:ext cx="474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Genome</a:t>
            </a:r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0" y="1957388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DNA</a:t>
            </a:r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280988" y="3951288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Protein</a:t>
            </a:r>
          </a:p>
        </p:txBody>
      </p:sp>
      <p:grpSp>
        <p:nvGrpSpPr>
          <p:cNvPr id="21565" name="Group 61"/>
          <p:cNvGrpSpPr>
            <a:grpSpLocks/>
          </p:cNvGrpSpPr>
          <p:nvPr/>
        </p:nvGrpSpPr>
        <p:grpSpPr bwMode="auto">
          <a:xfrm>
            <a:off x="4787900" y="2460625"/>
            <a:ext cx="3930650" cy="1849438"/>
            <a:chOff x="3191" y="1569"/>
            <a:chExt cx="2476" cy="1165"/>
          </a:xfrm>
        </p:grpSpPr>
        <p:sp>
          <p:nvSpPr>
            <p:cNvPr id="21566" name="Text Box 62"/>
            <p:cNvSpPr txBox="1">
              <a:spLocks noChangeArrowheads="1"/>
            </p:cNvSpPr>
            <p:nvPr/>
          </p:nvSpPr>
          <p:spPr bwMode="auto">
            <a:xfrm>
              <a:off x="3336" y="1883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67" name="Text Box 63"/>
            <p:cNvSpPr txBox="1">
              <a:spLocks noChangeArrowheads="1"/>
            </p:cNvSpPr>
            <p:nvPr/>
          </p:nvSpPr>
          <p:spPr bwMode="auto">
            <a:xfrm>
              <a:off x="3998" y="1885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68" name="Text Box 64"/>
            <p:cNvSpPr txBox="1">
              <a:spLocks noChangeArrowheads="1"/>
            </p:cNvSpPr>
            <p:nvPr/>
          </p:nvSpPr>
          <p:spPr bwMode="auto">
            <a:xfrm>
              <a:off x="3575" y="2114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69" name="Text Box 65"/>
            <p:cNvSpPr txBox="1">
              <a:spLocks noChangeArrowheads="1"/>
            </p:cNvSpPr>
            <p:nvPr/>
          </p:nvSpPr>
          <p:spPr bwMode="auto">
            <a:xfrm>
              <a:off x="4681" y="1870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0" name="Text Box 66"/>
            <p:cNvSpPr txBox="1">
              <a:spLocks noChangeArrowheads="1"/>
            </p:cNvSpPr>
            <p:nvPr/>
          </p:nvSpPr>
          <p:spPr bwMode="auto">
            <a:xfrm>
              <a:off x="4765" y="1569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1" name="Text Box 67"/>
            <p:cNvSpPr txBox="1">
              <a:spLocks noChangeArrowheads="1"/>
            </p:cNvSpPr>
            <p:nvPr/>
          </p:nvSpPr>
          <p:spPr bwMode="auto">
            <a:xfrm>
              <a:off x="4296" y="1684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2" name="Text Box 68"/>
            <p:cNvSpPr txBox="1">
              <a:spLocks noChangeArrowheads="1"/>
            </p:cNvSpPr>
            <p:nvPr/>
          </p:nvSpPr>
          <p:spPr bwMode="auto">
            <a:xfrm>
              <a:off x="3732" y="1600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3" name="Text Box 69"/>
            <p:cNvSpPr txBox="1">
              <a:spLocks noChangeArrowheads="1"/>
            </p:cNvSpPr>
            <p:nvPr/>
          </p:nvSpPr>
          <p:spPr bwMode="auto">
            <a:xfrm>
              <a:off x="3205" y="1639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</a:p>
          </p:txBody>
        </p:sp>
        <p:sp>
          <p:nvSpPr>
            <p:cNvPr id="21574" name="Text Box 70"/>
            <p:cNvSpPr txBox="1">
              <a:spLocks noChangeArrowheads="1"/>
            </p:cNvSpPr>
            <p:nvPr/>
          </p:nvSpPr>
          <p:spPr bwMode="auto">
            <a:xfrm>
              <a:off x="3737" y="2418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5" name="Text Box 71"/>
            <p:cNvSpPr txBox="1">
              <a:spLocks noChangeArrowheads="1"/>
            </p:cNvSpPr>
            <p:nvPr/>
          </p:nvSpPr>
          <p:spPr bwMode="auto">
            <a:xfrm>
              <a:off x="3191" y="2344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6" name="Text Box 72"/>
            <p:cNvSpPr txBox="1">
              <a:spLocks noChangeArrowheads="1"/>
            </p:cNvSpPr>
            <p:nvPr/>
          </p:nvSpPr>
          <p:spPr bwMode="auto">
            <a:xfrm>
              <a:off x="4949" y="2166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7" name="Text Box 73"/>
            <p:cNvSpPr txBox="1">
              <a:spLocks noChangeArrowheads="1"/>
            </p:cNvSpPr>
            <p:nvPr/>
          </p:nvSpPr>
          <p:spPr bwMode="auto">
            <a:xfrm>
              <a:off x="4261" y="2149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8" name="Text Box 74"/>
            <p:cNvSpPr txBox="1">
              <a:spLocks noChangeArrowheads="1"/>
            </p:cNvSpPr>
            <p:nvPr/>
          </p:nvSpPr>
          <p:spPr bwMode="auto">
            <a:xfrm>
              <a:off x="4305" y="2353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9" name="Text Box 75"/>
            <p:cNvSpPr txBox="1">
              <a:spLocks noChangeArrowheads="1"/>
            </p:cNvSpPr>
            <p:nvPr/>
          </p:nvSpPr>
          <p:spPr bwMode="auto">
            <a:xfrm>
              <a:off x="4804" y="2484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</p:grpSp>
      <p:sp>
        <p:nvSpPr>
          <p:cNvPr id="21580" name="Freeform 76"/>
          <p:cNvSpPr>
            <a:spLocks/>
          </p:cNvSpPr>
          <p:nvPr/>
        </p:nvSpPr>
        <p:spPr bwMode="auto">
          <a:xfrm>
            <a:off x="6761163" y="4198938"/>
            <a:ext cx="188912" cy="584200"/>
          </a:xfrm>
          <a:custGeom>
            <a:avLst/>
            <a:gdLst>
              <a:gd name="T0" fmla="*/ 44 w 110"/>
              <a:gd name="T1" fmla="*/ 0 h 623"/>
              <a:gd name="T2" fmla="*/ 72 w 110"/>
              <a:gd name="T3" fmla="*/ 28 h 623"/>
              <a:gd name="T4" fmla="*/ 110 w 110"/>
              <a:gd name="T5" fmla="*/ 85 h 623"/>
              <a:gd name="T6" fmla="*/ 34 w 110"/>
              <a:gd name="T7" fmla="*/ 227 h 623"/>
              <a:gd name="T8" fmla="*/ 25 w 110"/>
              <a:gd name="T9" fmla="*/ 264 h 623"/>
              <a:gd name="T10" fmla="*/ 6 w 110"/>
              <a:gd name="T11" fmla="*/ 293 h 623"/>
              <a:gd name="T12" fmla="*/ 82 w 110"/>
              <a:gd name="T13" fmla="*/ 415 h 623"/>
              <a:gd name="T14" fmla="*/ 72 w 110"/>
              <a:gd name="T15" fmla="*/ 529 h 623"/>
              <a:gd name="T16" fmla="*/ 53 w 110"/>
              <a:gd name="T17" fmla="*/ 595 h 623"/>
              <a:gd name="T18" fmla="*/ 63 w 110"/>
              <a:gd name="T19" fmla="*/ 623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623">
                <a:moveTo>
                  <a:pt x="44" y="0"/>
                </a:moveTo>
                <a:cubicBezTo>
                  <a:pt x="53" y="9"/>
                  <a:pt x="64" y="18"/>
                  <a:pt x="72" y="28"/>
                </a:cubicBezTo>
                <a:cubicBezTo>
                  <a:pt x="86" y="46"/>
                  <a:pt x="110" y="85"/>
                  <a:pt x="110" y="85"/>
                </a:cubicBezTo>
                <a:cubicBezTo>
                  <a:pt x="99" y="145"/>
                  <a:pt x="86" y="193"/>
                  <a:pt x="34" y="227"/>
                </a:cubicBezTo>
                <a:cubicBezTo>
                  <a:pt x="31" y="239"/>
                  <a:pt x="30" y="252"/>
                  <a:pt x="25" y="264"/>
                </a:cubicBezTo>
                <a:cubicBezTo>
                  <a:pt x="20" y="275"/>
                  <a:pt x="7" y="282"/>
                  <a:pt x="6" y="293"/>
                </a:cubicBezTo>
                <a:cubicBezTo>
                  <a:pt x="0" y="346"/>
                  <a:pt x="42" y="390"/>
                  <a:pt x="82" y="415"/>
                </a:cubicBezTo>
                <a:cubicBezTo>
                  <a:pt x="100" y="474"/>
                  <a:pt x="108" y="474"/>
                  <a:pt x="72" y="529"/>
                </a:cubicBezTo>
                <a:cubicBezTo>
                  <a:pt x="68" y="540"/>
                  <a:pt x="53" y="586"/>
                  <a:pt x="53" y="595"/>
                </a:cubicBezTo>
                <a:cubicBezTo>
                  <a:pt x="53" y="605"/>
                  <a:pt x="63" y="623"/>
                  <a:pt x="63" y="623"/>
                </a:cubicBezTo>
              </a:path>
            </a:pathLst>
          </a:custGeom>
          <a:noFill/>
          <a:ln w="8255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581" name="Group 77"/>
          <p:cNvGrpSpPr>
            <a:grpSpLocks/>
          </p:cNvGrpSpPr>
          <p:nvPr/>
        </p:nvGrpSpPr>
        <p:grpSpPr bwMode="auto">
          <a:xfrm>
            <a:off x="4357688" y="4654550"/>
            <a:ext cx="4697412" cy="1936750"/>
            <a:chOff x="2629" y="2839"/>
            <a:chExt cx="2959" cy="1220"/>
          </a:xfrm>
        </p:grpSpPr>
        <p:sp>
          <p:nvSpPr>
            <p:cNvPr id="21582" name="Text Box 78"/>
            <p:cNvSpPr txBox="1">
              <a:spLocks noChangeArrowheads="1"/>
            </p:cNvSpPr>
            <p:nvPr/>
          </p:nvSpPr>
          <p:spPr bwMode="auto">
            <a:xfrm>
              <a:off x="2629" y="2991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</a:p>
          </p:txBody>
        </p:sp>
        <p:sp>
          <p:nvSpPr>
            <p:cNvPr id="21583" name="Text Box 79"/>
            <p:cNvSpPr txBox="1">
              <a:spLocks noChangeArrowheads="1"/>
            </p:cNvSpPr>
            <p:nvPr/>
          </p:nvSpPr>
          <p:spPr bwMode="auto">
            <a:xfrm>
              <a:off x="3443" y="2945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84" name="Text Box 80"/>
            <p:cNvSpPr txBox="1">
              <a:spLocks noChangeArrowheads="1"/>
            </p:cNvSpPr>
            <p:nvPr/>
          </p:nvSpPr>
          <p:spPr bwMode="auto">
            <a:xfrm>
              <a:off x="3019" y="3230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85" name="Text Box 81"/>
            <p:cNvSpPr txBox="1">
              <a:spLocks noChangeArrowheads="1"/>
            </p:cNvSpPr>
            <p:nvPr/>
          </p:nvSpPr>
          <p:spPr bwMode="auto">
            <a:xfrm>
              <a:off x="2737" y="3392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86" name="Text Box 82"/>
            <p:cNvSpPr txBox="1">
              <a:spLocks noChangeArrowheads="1"/>
            </p:cNvSpPr>
            <p:nvPr/>
          </p:nvSpPr>
          <p:spPr bwMode="auto">
            <a:xfrm>
              <a:off x="3816" y="3157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87" name="Text Box 83"/>
            <p:cNvSpPr txBox="1">
              <a:spLocks noChangeArrowheads="1"/>
            </p:cNvSpPr>
            <p:nvPr/>
          </p:nvSpPr>
          <p:spPr bwMode="auto">
            <a:xfrm>
              <a:off x="3770" y="3603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88" name="Text Box 84"/>
            <p:cNvSpPr txBox="1">
              <a:spLocks noChangeArrowheads="1"/>
            </p:cNvSpPr>
            <p:nvPr/>
          </p:nvSpPr>
          <p:spPr bwMode="auto">
            <a:xfrm>
              <a:off x="2941" y="3634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89" name="Text Box 85"/>
            <p:cNvSpPr txBox="1">
              <a:spLocks noChangeArrowheads="1"/>
            </p:cNvSpPr>
            <p:nvPr/>
          </p:nvSpPr>
          <p:spPr bwMode="auto">
            <a:xfrm>
              <a:off x="4736" y="3302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90" name="Text Box 86"/>
            <p:cNvSpPr txBox="1">
              <a:spLocks noChangeArrowheads="1"/>
            </p:cNvSpPr>
            <p:nvPr/>
          </p:nvSpPr>
          <p:spPr bwMode="auto">
            <a:xfrm>
              <a:off x="3492" y="3804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91" name="Text Box 87"/>
            <p:cNvSpPr txBox="1">
              <a:spLocks noChangeArrowheads="1"/>
            </p:cNvSpPr>
            <p:nvPr/>
          </p:nvSpPr>
          <p:spPr bwMode="auto">
            <a:xfrm>
              <a:off x="4580" y="3553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92" name="Text Box 88"/>
            <p:cNvSpPr txBox="1">
              <a:spLocks noChangeArrowheads="1"/>
            </p:cNvSpPr>
            <p:nvPr/>
          </p:nvSpPr>
          <p:spPr bwMode="auto">
            <a:xfrm>
              <a:off x="4401" y="3809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93" name="Text Box 89"/>
            <p:cNvSpPr txBox="1">
              <a:spLocks noChangeArrowheads="1"/>
            </p:cNvSpPr>
            <p:nvPr/>
          </p:nvSpPr>
          <p:spPr bwMode="auto">
            <a:xfrm>
              <a:off x="4545" y="3036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94" name="Text Box 90"/>
            <p:cNvSpPr txBox="1">
              <a:spLocks noChangeArrowheads="1"/>
            </p:cNvSpPr>
            <p:nvPr/>
          </p:nvSpPr>
          <p:spPr bwMode="auto">
            <a:xfrm>
              <a:off x="4413" y="2839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95" name="Text Box 91"/>
            <p:cNvSpPr txBox="1">
              <a:spLocks noChangeArrowheads="1"/>
            </p:cNvSpPr>
            <p:nvPr/>
          </p:nvSpPr>
          <p:spPr bwMode="auto">
            <a:xfrm>
              <a:off x="3783" y="3380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Bonding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75138"/>
          </a:xfrm>
        </p:spPr>
        <p:txBody>
          <a:bodyPr/>
          <a:lstStyle/>
          <a:p>
            <a:r>
              <a:rPr lang="en-US"/>
              <a:t>Involves three atoms: 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Donor electronegative atom (</a:t>
            </a:r>
            <a:r>
              <a:rPr lang="en-US" b="1">
                <a:solidFill>
                  <a:srgbClr val="3333CC"/>
                </a:solidFill>
                <a:ea typeface="ＭＳ Ｐゴシック" charset="0"/>
                <a:cs typeface="Times New Roman" charset="0"/>
              </a:rPr>
              <a:t>D</a:t>
            </a:r>
            <a:r>
              <a:rPr lang="en-US">
                <a:ea typeface="ＭＳ Ｐゴシック" charset="0"/>
                <a:cs typeface="Times New Roman" charset="0"/>
              </a:rPr>
              <a:t>)</a:t>
            </a:r>
          </a:p>
          <a:p>
            <a:pPr lvl="2">
              <a:buFontTx/>
              <a:buNone/>
            </a:pPr>
            <a:r>
              <a:rPr lang="en-US"/>
              <a:t>(Nitrogen or Oxygen in proteins)</a:t>
            </a:r>
          </a:p>
          <a:p>
            <a:pPr lvl="1"/>
            <a:r>
              <a:rPr lang="en-US"/>
              <a:t>Hydrogen bound to donor (</a:t>
            </a:r>
            <a:r>
              <a:rPr lang="en-US" b="1">
                <a:solidFill>
                  <a:schemeClr val="accent2"/>
                </a:solidFill>
              </a:rPr>
              <a:t>H</a:t>
            </a:r>
            <a:r>
              <a:rPr lang="en-US"/>
              <a:t>)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Acceptor electronegative atom (</a:t>
            </a:r>
            <a:r>
              <a:rPr lang="en-US" b="1">
                <a:solidFill>
                  <a:schemeClr val="accent2"/>
                </a:solidFill>
                <a:ea typeface="ＭＳ Ｐゴシック" charset="0"/>
                <a:cs typeface="Times New Roman" charset="0"/>
              </a:rPr>
              <a:t>A</a:t>
            </a:r>
            <a:r>
              <a:rPr lang="en-US">
                <a:ea typeface="ＭＳ Ｐゴシック" charset="0"/>
                <a:cs typeface="Times New Roman" charset="0"/>
              </a:rPr>
              <a:t>) in close proximity</a:t>
            </a:r>
            <a:r>
              <a:rPr lang="en-US"/>
              <a:t> </a:t>
            </a:r>
          </a:p>
          <a:p>
            <a:pPr lvl="2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0" y="51816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charset="0"/>
              </a:rPr>
              <a:t>D – H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953000" y="51816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D-H Interaction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charset="0"/>
                <a:cs typeface="Times New Roman" charset="0"/>
              </a:rPr>
              <a:t>Polarization due to electron withdrawal from the hydrogen to D giving D partial negative charge and the H a partial positive charge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charset="0"/>
                <a:cs typeface="Times New Roman" charset="0"/>
              </a:rPr>
              <a:t>Proximity of the Acceptor A causes further charge separation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Result: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latin typeface="Times New Roman" charset="0"/>
                <a:cs typeface="Times New Roman" charset="0"/>
              </a:rPr>
              <a:t>Closer approach of A to 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latin typeface="Times New Roman" charset="0"/>
                <a:cs typeface="Times New Roman" charset="0"/>
              </a:rPr>
              <a:t>Higher interaction energy than a simple van der Waals interaction  </a:t>
            </a:r>
          </a:p>
        </p:txBody>
      </p:sp>
      <p:pic>
        <p:nvPicPr>
          <p:cNvPr id="45060" name="Picture 4" descr="hydrogen bo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62600"/>
            <a:ext cx="784860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2971800" y="3124200"/>
            <a:ext cx="2419350" cy="1098550"/>
            <a:chOff x="1296" y="3216"/>
            <a:chExt cx="1524" cy="692"/>
          </a:xfrm>
        </p:grpSpPr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1296" y="3504"/>
              <a:ext cx="8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accent2"/>
                  </a:solidFill>
                  <a:latin typeface="Times New Roman" charset="0"/>
                </a:rPr>
                <a:t>D – H</a:t>
              </a:r>
            </a:p>
          </p:txBody>
        </p:sp>
        <p:sp>
          <p:nvSpPr>
            <p:cNvPr id="45063" name="Text Box 7"/>
            <p:cNvSpPr txBox="1">
              <a:spLocks noChangeArrowheads="1"/>
            </p:cNvSpPr>
            <p:nvPr/>
          </p:nvSpPr>
          <p:spPr bwMode="auto">
            <a:xfrm>
              <a:off x="2496" y="3504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accent2"/>
                  </a:solidFill>
                  <a:latin typeface="Times New Roman" charset="0"/>
                </a:rPr>
                <a:t>A</a:t>
              </a:r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1296" y="3216"/>
              <a:ext cx="32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δ-</a:t>
              </a:r>
              <a:endParaRPr lang="en-US" sz="32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1776" y="3216"/>
              <a:ext cx="38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δ+</a:t>
              </a:r>
              <a:endParaRPr lang="en-US" sz="32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2496" y="3216"/>
              <a:ext cx="32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δ-</a:t>
              </a:r>
              <a:endParaRPr lang="en-US" sz="32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lpha helix with hydrogen bo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2365375" cy="34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parallel vs antiparallel beta she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4754563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Times New Roman" charset="0"/>
              </a:rPr>
              <a:t>Hydrogen Bonding</a:t>
            </a:r>
          </a:p>
          <a:p>
            <a:pPr algn="ctr"/>
            <a:r>
              <a:rPr lang="en-US" sz="4400">
                <a:solidFill>
                  <a:schemeClr val="tx2"/>
                </a:solidFill>
                <a:latin typeface="Times New Roman" charset="0"/>
              </a:rPr>
              <a:t>And Secondary Structure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203325" y="5680075"/>
            <a:ext cx="155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alpha-helix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029200" y="5638800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beta-sheet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Protein Structure</a:t>
            </a:r>
          </a:p>
        </p:txBody>
      </p:sp>
      <p:pic>
        <p:nvPicPr>
          <p:cNvPr id="41987" name="Picture 3" descr="Hierarchy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291138" cy="42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Three-dimensional structure of proteins</a:t>
            </a:r>
          </a:p>
        </p:txBody>
      </p:sp>
      <p:pic>
        <p:nvPicPr>
          <p:cNvPr id="31747" name="Picture 3" descr="GroE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3" r="24623"/>
          <a:stretch>
            <a:fillRect/>
          </a:stretch>
        </p:blipFill>
        <p:spPr bwMode="auto">
          <a:xfrm>
            <a:off x="6142038" y="3517900"/>
            <a:ext cx="2138362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1B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2179638"/>
            <a:ext cx="2012950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1E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684588"/>
            <a:ext cx="2173288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2B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2179638"/>
            <a:ext cx="2192337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7TIM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179638"/>
            <a:ext cx="2190750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7TIM1_CP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5162550"/>
            <a:ext cx="2190750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7TIM1_STIC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671888"/>
            <a:ext cx="2190750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423863" y="2006600"/>
            <a:ext cx="5126037" cy="4692650"/>
          </a:xfrm>
          <a:prstGeom prst="roundRect">
            <a:avLst>
              <a:gd name="adj" fmla="val 8694"/>
            </a:avLst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241675" y="5545138"/>
            <a:ext cx="1993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>
                <a:solidFill>
                  <a:srgbClr val="FF33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Tertiary structure</a:t>
            </a: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5678488" y="1976438"/>
            <a:ext cx="3087687" cy="4735512"/>
          </a:xfrm>
          <a:prstGeom prst="roundRect">
            <a:avLst>
              <a:gd name="adj" fmla="val 8694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61013" y="6154738"/>
            <a:ext cx="333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>
                <a:solidFill>
                  <a:srgbClr val="0066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Quaternary structure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Hierarchical nature of protein structure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981200"/>
            <a:ext cx="8162925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2800">
                <a:solidFill>
                  <a:srgbClr val="FF0000"/>
                </a:solidFill>
                <a:ea typeface="HGP創英角ﾎﾟｯﾌﾟ体" charset="0"/>
                <a:cs typeface="HGP創英角ﾎﾟｯﾌﾟ体" charset="0"/>
              </a:rPr>
              <a:t>Primary structure</a:t>
            </a:r>
            <a:r>
              <a:rPr lang="en-US" altLang="ja-JP" sz="2800">
                <a:ea typeface="HGP創英角ﾎﾟｯﾌﾟ体" charset="0"/>
                <a:cs typeface="HGP創英角ﾎﾟｯﾌﾟ体" charset="0"/>
              </a:rPr>
              <a:t> (Amino acid sequence)</a:t>
            </a:r>
            <a:endParaRPr lang="ja-JP" altLang="en-US" sz="2800">
              <a:ea typeface="HGP創英角ﾎﾟｯﾌﾟ体" charset="0"/>
              <a:cs typeface="HGP創英角ﾎﾟｯﾌﾟ体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ja-JP" altLang="en-US" sz="2800">
                <a:ea typeface="HGP創英角ﾎﾟｯﾌﾟ体" charset="0"/>
                <a:cs typeface="HGP創英角ﾎﾟｯﾌﾟ体" charset="0"/>
              </a:rPr>
              <a:t>↓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2800">
                <a:solidFill>
                  <a:srgbClr val="FF0000"/>
                </a:solidFill>
                <a:ea typeface="HGP創英角ﾎﾟｯﾌﾟ体" charset="0"/>
                <a:cs typeface="HGP創英角ﾎﾟｯﾌﾟ体" charset="0"/>
              </a:rPr>
              <a:t>Secondary structure </a:t>
            </a:r>
            <a:r>
              <a:rPr lang="en-US" altLang="ja-JP" sz="2800">
                <a:ea typeface="HGP創英角ﾎﾟｯﾌﾟ体" charset="0"/>
                <a:cs typeface="HGP創英角ﾎﾟｯﾌﾟ体" charset="0"/>
              </a:rPr>
              <a:t>（</a:t>
            </a:r>
            <a:r>
              <a:rPr lang="en-US" altLang="ja-JP" sz="2400">
                <a:cs typeface="Tahoma" charset="0"/>
              </a:rPr>
              <a:t>α</a:t>
            </a:r>
            <a:r>
              <a:rPr lang="en-US" altLang="ja-JP" sz="2800">
                <a:ea typeface="HGP創英角ﾎﾟｯﾌﾟ体" charset="0"/>
                <a:cs typeface="HGP創英角ﾎﾟｯﾌﾟ体" charset="0"/>
              </a:rPr>
              <a:t>-helix, </a:t>
            </a:r>
            <a:r>
              <a:rPr lang="en-US" altLang="ja-JP" sz="2400">
                <a:cs typeface="ＭＳ Ｐゴシック" charset="0"/>
              </a:rPr>
              <a:t>β</a:t>
            </a:r>
            <a:r>
              <a:rPr lang="en-US" altLang="ja-JP" sz="2800">
                <a:ea typeface="HGP創英角ﾎﾟｯﾌﾟ体" charset="0"/>
                <a:cs typeface="HGP創英角ﾎﾟｯﾌﾟ体" charset="0"/>
              </a:rPr>
              <a:t>-sheet）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ja-JP" altLang="en-US" sz="2800">
                <a:ea typeface="HGP創英角ﾎﾟｯﾌﾟ体" charset="0"/>
                <a:cs typeface="HGP創英角ﾎﾟｯﾌﾟ体" charset="0"/>
              </a:rPr>
              <a:t>↓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2800">
                <a:solidFill>
                  <a:srgbClr val="FF0000"/>
                </a:solidFill>
                <a:ea typeface="HGP創英角ﾎﾟｯﾌﾟ体" charset="0"/>
                <a:cs typeface="HGP創英角ﾎﾟｯﾌﾟ体" charset="0"/>
              </a:rPr>
              <a:t>Tertiary structure </a:t>
            </a:r>
            <a:r>
              <a:rPr lang="en-US" altLang="ja-JP" sz="2800">
                <a:ea typeface="HGP創英角ﾎﾟｯﾌﾟ体" charset="0"/>
                <a:cs typeface="HGP創英角ﾎﾟｯﾌﾟ体" charset="0"/>
              </a:rPr>
              <a:t>（Three-dimensional structure formed by assembly of secondary structures</a:t>
            </a:r>
            <a:r>
              <a:rPr lang="ja-JP" altLang="en-US" sz="2800">
                <a:ea typeface="HGP創英角ﾎﾟｯﾌﾟ体" charset="0"/>
                <a:cs typeface="HGP創英角ﾎﾟｯﾌﾟ体" charset="0"/>
              </a:rPr>
              <a:t>）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ja-JP" altLang="en-US" sz="2800">
                <a:ea typeface="HGP創英角ﾎﾟｯﾌﾟ体" charset="0"/>
                <a:cs typeface="HGP創英角ﾎﾟｯﾌﾟ体" charset="0"/>
              </a:rPr>
              <a:t>↓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2800">
                <a:solidFill>
                  <a:srgbClr val="FF0000"/>
                </a:solidFill>
                <a:ea typeface="HGP創英角ﾎﾟｯﾌﾟ体" charset="0"/>
                <a:cs typeface="HGP創英角ﾎﾟｯﾌﾟ体" charset="0"/>
              </a:rPr>
              <a:t>Quaternary structure </a:t>
            </a:r>
            <a:r>
              <a:rPr lang="en-US" altLang="ja-JP" sz="2800">
                <a:ea typeface="HGP創英角ﾎﾟｯﾌﾟ体" charset="0"/>
                <a:cs typeface="HGP創英角ﾎﾟｯﾌﾟ体" charset="0"/>
              </a:rPr>
              <a:t>（Structure formed by more than one polypeptide chains）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685800"/>
            <a:ext cx="8582025" cy="608013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Close relationship between protein structure and its function</a:t>
            </a:r>
          </a:p>
        </p:txBody>
      </p:sp>
      <p:sp>
        <p:nvSpPr>
          <p:cNvPr id="35843" name="Freeform 3"/>
          <p:cNvSpPr>
            <a:spLocks/>
          </p:cNvSpPr>
          <p:nvPr/>
        </p:nvSpPr>
        <p:spPr bwMode="auto">
          <a:xfrm>
            <a:off x="381000" y="2643188"/>
            <a:ext cx="1033463" cy="1333500"/>
          </a:xfrm>
          <a:custGeom>
            <a:avLst/>
            <a:gdLst>
              <a:gd name="T0" fmla="*/ 69 w 1286"/>
              <a:gd name="T1" fmla="*/ 357 h 1660"/>
              <a:gd name="T2" fmla="*/ 126 w 1286"/>
              <a:gd name="T3" fmla="*/ 215 h 1660"/>
              <a:gd name="T4" fmla="*/ 230 w 1286"/>
              <a:gd name="T5" fmla="*/ 159 h 1660"/>
              <a:gd name="T6" fmla="*/ 494 w 1286"/>
              <a:gd name="T7" fmla="*/ 45 h 1660"/>
              <a:gd name="T8" fmla="*/ 900 w 1286"/>
              <a:gd name="T9" fmla="*/ 45 h 1660"/>
              <a:gd name="T10" fmla="*/ 1033 w 1286"/>
              <a:gd name="T11" fmla="*/ 93 h 1660"/>
              <a:gd name="T12" fmla="*/ 1127 w 1286"/>
              <a:gd name="T13" fmla="*/ 130 h 1660"/>
              <a:gd name="T14" fmla="*/ 1250 w 1286"/>
              <a:gd name="T15" fmla="*/ 291 h 1660"/>
              <a:gd name="T16" fmla="*/ 1231 w 1286"/>
              <a:gd name="T17" fmla="*/ 555 h 1660"/>
              <a:gd name="T18" fmla="*/ 1061 w 1286"/>
              <a:gd name="T19" fmla="*/ 621 h 1660"/>
              <a:gd name="T20" fmla="*/ 863 w 1286"/>
              <a:gd name="T21" fmla="*/ 697 h 1660"/>
              <a:gd name="T22" fmla="*/ 768 w 1286"/>
              <a:gd name="T23" fmla="*/ 829 h 1660"/>
              <a:gd name="T24" fmla="*/ 740 w 1286"/>
              <a:gd name="T25" fmla="*/ 952 h 1660"/>
              <a:gd name="T26" fmla="*/ 882 w 1286"/>
              <a:gd name="T27" fmla="*/ 1084 h 1660"/>
              <a:gd name="T28" fmla="*/ 1089 w 1286"/>
              <a:gd name="T29" fmla="*/ 1160 h 1660"/>
              <a:gd name="T30" fmla="*/ 1174 w 1286"/>
              <a:gd name="T31" fmla="*/ 1188 h 1660"/>
              <a:gd name="T32" fmla="*/ 1231 w 1286"/>
              <a:gd name="T33" fmla="*/ 1216 h 1660"/>
              <a:gd name="T34" fmla="*/ 1269 w 1286"/>
              <a:gd name="T35" fmla="*/ 1282 h 1660"/>
              <a:gd name="T36" fmla="*/ 1165 w 1286"/>
              <a:gd name="T37" fmla="*/ 1594 h 1660"/>
              <a:gd name="T38" fmla="*/ 966 w 1286"/>
              <a:gd name="T39" fmla="*/ 1660 h 1660"/>
              <a:gd name="T40" fmla="*/ 334 w 1286"/>
              <a:gd name="T41" fmla="*/ 1603 h 1660"/>
              <a:gd name="T42" fmla="*/ 277 w 1286"/>
              <a:gd name="T43" fmla="*/ 1556 h 1660"/>
              <a:gd name="T44" fmla="*/ 183 w 1286"/>
              <a:gd name="T45" fmla="*/ 1518 h 1660"/>
              <a:gd name="T46" fmla="*/ 126 w 1286"/>
              <a:gd name="T47" fmla="*/ 1471 h 1660"/>
              <a:gd name="T48" fmla="*/ 79 w 1286"/>
              <a:gd name="T49" fmla="*/ 1424 h 1660"/>
              <a:gd name="T50" fmla="*/ 22 w 1286"/>
              <a:gd name="T51" fmla="*/ 1311 h 1660"/>
              <a:gd name="T52" fmla="*/ 51 w 1286"/>
              <a:gd name="T53" fmla="*/ 820 h 1660"/>
              <a:gd name="T54" fmla="*/ 69 w 1286"/>
              <a:gd name="T55" fmla="*/ 357 h 1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6" h="1660">
                <a:moveTo>
                  <a:pt x="69" y="357"/>
                </a:moveTo>
                <a:cubicBezTo>
                  <a:pt x="77" y="312"/>
                  <a:pt x="95" y="251"/>
                  <a:pt x="126" y="215"/>
                </a:cubicBezTo>
                <a:cubicBezTo>
                  <a:pt x="138" y="201"/>
                  <a:pt x="218" y="166"/>
                  <a:pt x="230" y="159"/>
                </a:cubicBezTo>
                <a:cubicBezTo>
                  <a:pt x="327" y="103"/>
                  <a:pt x="380" y="60"/>
                  <a:pt x="494" y="45"/>
                </a:cubicBezTo>
                <a:cubicBezTo>
                  <a:pt x="615" y="0"/>
                  <a:pt x="772" y="38"/>
                  <a:pt x="900" y="45"/>
                </a:cubicBezTo>
                <a:cubicBezTo>
                  <a:pt x="946" y="60"/>
                  <a:pt x="987" y="81"/>
                  <a:pt x="1033" y="93"/>
                </a:cubicBezTo>
                <a:cubicBezTo>
                  <a:pt x="1064" y="113"/>
                  <a:pt x="1093" y="119"/>
                  <a:pt x="1127" y="130"/>
                </a:cubicBezTo>
                <a:cubicBezTo>
                  <a:pt x="1188" y="172"/>
                  <a:pt x="1209" y="231"/>
                  <a:pt x="1250" y="291"/>
                </a:cubicBezTo>
                <a:cubicBezTo>
                  <a:pt x="1265" y="386"/>
                  <a:pt x="1279" y="441"/>
                  <a:pt x="1231" y="555"/>
                </a:cubicBezTo>
                <a:cubicBezTo>
                  <a:pt x="1216" y="590"/>
                  <a:pt x="1094" y="617"/>
                  <a:pt x="1061" y="621"/>
                </a:cubicBezTo>
                <a:cubicBezTo>
                  <a:pt x="997" y="639"/>
                  <a:pt x="920" y="660"/>
                  <a:pt x="863" y="697"/>
                </a:cubicBezTo>
                <a:cubicBezTo>
                  <a:pt x="819" y="726"/>
                  <a:pt x="792" y="787"/>
                  <a:pt x="768" y="829"/>
                </a:cubicBezTo>
                <a:cubicBezTo>
                  <a:pt x="768" y="829"/>
                  <a:pt x="740" y="935"/>
                  <a:pt x="740" y="952"/>
                </a:cubicBezTo>
                <a:cubicBezTo>
                  <a:pt x="740" y="1012"/>
                  <a:pt x="832" y="1072"/>
                  <a:pt x="882" y="1084"/>
                </a:cubicBezTo>
                <a:cubicBezTo>
                  <a:pt x="948" y="1118"/>
                  <a:pt x="1018" y="1138"/>
                  <a:pt x="1089" y="1160"/>
                </a:cubicBezTo>
                <a:cubicBezTo>
                  <a:pt x="1117" y="1169"/>
                  <a:pt x="1174" y="1188"/>
                  <a:pt x="1174" y="1188"/>
                </a:cubicBezTo>
                <a:cubicBezTo>
                  <a:pt x="1192" y="1200"/>
                  <a:pt x="1215" y="1203"/>
                  <a:pt x="1231" y="1216"/>
                </a:cubicBezTo>
                <a:cubicBezTo>
                  <a:pt x="1241" y="1224"/>
                  <a:pt x="1265" y="1274"/>
                  <a:pt x="1269" y="1282"/>
                </a:cubicBezTo>
                <a:cubicBezTo>
                  <a:pt x="1262" y="1426"/>
                  <a:pt x="1286" y="1513"/>
                  <a:pt x="1165" y="1594"/>
                </a:cubicBezTo>
                <a:cubicBezTo>
                  <a:pt x="1107" y="1633"/>
                  <a:pt x="966" y="1660"/>
                  <a:pt x="966" y="1660"/>
                </a:cubicBezTo>
                <a:cubicBezTo>
                  <a:pt x="728" y="1655"/>
                  <a:pt x="553" y="1650"/>
                  <a:pt x="334" y="1603"/>
                </a:cubicBezTo>
                <a:cubicBezTo>
                  <a:pt x="313" y="1590"/>
                  <a:pt x="299" y="1568"/>
                  <a:pt x="277" y="1556"/>
                </a:cubicBezTo>
                <a:cubicBezTo>
                  <a:pt x="247" y="1540"/>
                  <a:pt x="183" y="1518"/>
                  <a:pt x="183" y="1518"/>
                </a:cubicBezTo>
                <a:cubicBezTo>
                  <a:pt x="165" y="1501"/>
                  <a:pt x="142" y="1490"/>
                  <a:pt x="126" y="1471"/>
                </a:cubicBezTo>
                <a:cubicBezTo>
                  <a:pt x="82" y="1418"/>
                  <a:pt x="135" y="1442"/>
                  <a:pt x="79" y="1424"/>
                </a:cubicBezTo>
                <a:cubicBezTo>
                  <a:pt x="60" y="1386"/>
                  <a:pt x="36" y="1351"/>
                  <a:pt x="22" y="1311"/>
                </a:cubicBezTo>
                <a:cubicBezTo>
                  <a:pt x="0" y="1147"/>
                  <a:pt x="18" y="982"/>
                  <a:pt x="51" y="820"/>
                </a:cubicBezTo>
                <a:cubicBezTo>
                  <a:pt x="62" y="666"/>
                  <a:pt x="69" y="512"/>
                  <a:pt x="69" y="357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2024063" y="2767013"/>
            <a:ext cx="355600" cy="355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65125" y="2824163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latin typeface="Tahoma" charset="0"/>
                <a:ea typeface="HGP創英角ﾎﾟｯﾌﾟ体" charset="0"/>
                <a:cs typeface="HGP創英角ﾎﾟｯﾌﾟ体" charset="0"/>
              </a:rPr>
              <a:t>enzyme</a:t>
            </a: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141538" y="5313363"/>
            <a:ext cx="355600" cy="355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Freeform 7"/>
          <p:cNvSpPr>
            <a:spLocks/>
          </p:cNvSpPr>
          <p:nvPr/>
        </p:nvSpPr>
        <p:spPr bwMode="auto">
          <a:xfrm>
            <a:off x="2705100" y="2647950"/>
            <a:ext cx="1033463" cy="1333500"/>
          </a:xfrm>
          <a:custGeom>
            <a:avLst/>
            <a:gdLst>
              <a:gd name="T0" fmla="*/ 69 w 1286"/>
              <a:gd name="T1" fmla="*/ 357 h 1660"/>
              <a:gd name="T2" fmla="*/ 126 w 1286"/>
              <a:gd name="T3" fmla="*/ 215 h 1660"/>
              <a:gd name="T4" fmla="*/ 230 w 1286"/>
              <a:gd name="T5" fmla="*/ 159 h 1660"/>
              <a:gd name="T6" fmla="*/ 494 w 1286"/>
              <a:gd name="T7" fmla="*/ 45 h 1660"/>
              <a:gd name="T8" fmla="*/ 900 w 1286"/>
              <a:gd name="T9" fmla="*/ 45 h 1660"/>
              <a:gd name="T10" fmla="*/ 1033 w 1286"/>
              <a:gd name="T11" fmla="*/ 93 h 1660"/>
              <a:gd name="T12" fmla="*/ 1127 w 1286"/>
              <a:gd name="T13" fmla="*/ 130 h 1660"/>
              <a:gd name="T14" fmla="*/ 1250 w 1286"/>
              <a:gd name="T15" fmla="*/ 291 h 1660"/>
              <a:gd name="T16" fmla="*/ 1231 w 1286"/>
              <a:gd name="T17" fmla="*/ 555 h 1660"/>
              <a:gd name="T18" fmla="*/ 1061 w 1286"/>
              <a:gd name="T19" fmla="*/ 621 h 1660"/>
              <a:gd name="T20" fmla="*/ 863 w 1286"/>
              <a:gd name="T21" fmla="*/ 697 h 1660"/>
              <a:gd name="T22" fmla="*/ 768 w 1286"/>
              <a:gd name="T23" fmla="*/ 829 h 1660"/>
              <a:gd name="T24" fmla="*/ 740 w 1286"/>
              <a:gd name="T25" fmla="*/ 952 h 1660"/>
              <a:gd name="T26" fmla="*/ 882 w 1286"/>
              <a:gd name="T27" fmla="*/ 1084 h 1660"/>
              <a:gd name="T28" fmla="*/ 1089 w 1286"/>
              <a:gd name="T29" fmla="*/ 1160 h 1660"/>
              <a:gd name="T30" fmla="*/ 1174 w 1286"/>
              <a:gd name="T31" fmla="*/ 1188 h 1660"/>
              <a:gd name="T32" fmla="*/ 1231 w 1286"/>
              <a:gd name="T33" fmla="*/ 1216 h 1660"/>
              <a:gd name="T34" fmla="*/ 1269 w 1286"/>
              <a:gd name="T35" fmla="*/ 1282 h 1660"/>
              <a:gd name="T36" fmla="*/ 1165 w 1286"/>
              <a:gd name="T37" fmla="*/ 1594 h 1660"/>
              <a:gd name="T38" fmla="*/ 966 w 1286"/>
              <a:gd name="T39" fmla="*/ 1660 h 1660"/>
              <a:gd name="T40" fmla="*/ 334 w 1286"/>
              <a:gd name="T41" fmla="*/ 1603 h 1660"/>
              <a:gd name="T42" fmla="*/ 277 w 1286"/>
              <a:gd name="T43" fmla="*/ 1556 h 1660"/>
              <a:gd name="T44" fmla="*/ 183 w 1286"/>
              <a:gd name="T45" fmla="*/ 1518 h 1660"/>
              <a:gd name="T46" fmla="*/ 126 w 1286"/>
              <a:gd name="T47" fmla="*/ 1471 h 1660"/>
              <a:gd name="T48" fmla="*/ 79 w 1286"/>
              <a:gd name="T49" fmla="*/ 1424 h 1660"/>
              <a:gd name="T50" fmla="*/ 22 w 1286"/>
              <a:gd name="T51" fmla="*/ 1311 h 1660"/>
              <a:gd name="T52" fmla="*/ 51 w 1286"/>
              <a:gd name="T53" fmla="*/ 820 h 1660"/>
              <a:gd name="T54" fmla="*/ 69 w 1286"/>
              <a:gd name="T55" fmla="*/ 357 h 1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6" h="1660">
                <a:moveTo>
                  <a:pt x="69" y="357"/>
                </a:moveTo>
                <a:cubicBezTo>
                  <a:pt x="77" y="312"/>
                  <a:pt x="95" y="251"/>
                  <a:pt x="126" y="215"/>
                </a:cubicBezTo>
                <a:cubicBezTo>
                  <a:pt x="138" y="201"/>
                  <a:pt x="218" y="166"/>
                  <a:pt x="230" y="159"/>
                </a:cubicBezTo>
                <a:cubicBezTo>
                  <a:pt x="327" y="103"/>
                  <a:pt x="380" y="60"/>
                  <a:pt x="494" y="45"/>
                </a:cubicBezTo>
                <a:cubicBezTo>
                  <a:pt x="615" y="0"/>
                  <a:pt x="772" y="38"/>
                  <a:pt x="900" y="45"/>
                </a:cubicBezTo>
                <a:cubicBezTo>
                  <a:pt x="946" y="60"/>
                  <a:pt x="987" y="81"/>
                  <a:pt x="1033" y="93"/>
                </a:cubicBezTo>
                <a:cubicBezTo>
                  <a:pt x="1064" y="113"/>
                  <a:pt x="1093" y="119"/>
                  <a:pt x="1127" y="130"/>
                </a:cubicBezTo>
                <a:cubicBezTo>
                  <a:pt x="1188" y="172"/>
                  <a:pt x="1209" y="231"/>
                  <a:pt x="1250" y="291"/>
                </a:cubicBezTo>
                <a:cubicBezTo>
                  <a:pt x="1265" y="386"/>
                  <a:pt x="1279" y="441"/>
                  <a:pt x="1231" y="555"/>
                </a:cubicBezTo>
                <a:cubicBezTo>
                  <a:pt x="1216" y="590"/>
                  <a:pt x="1094" y="617"/>
                  <a:pt x="1061" y="621"/>
                </a:cubicBezTo>
                <a:cubicBezTo>
                  <a:pt x="997" y="639"/>
                  <a:pt x="920" y="660"/>
                  <a:pt x="863" y="697"/>
                </a:cubicBezTo>
                <a:cubicBezTo>
                  <a:pt x="819" y="726"/>
                  <a:pt x="792" y="787"/>
                  <a:pt x="768" y="829"/>
                </a:cubicBezTo>
                <a:cubicBezTo>
                  <a:pt x="768" y="829"/>
                  <a:pt x="740" y="935"/>
                  <a:pt x="740" y="952"/>
                </a:cubicBezTo>
                <a:cubicBezTo>
                  <a:pt x="740" y="1012"/>
                  <a:pt x="832" y="1072"/>
                  <a:pt x="882" y="1084"/>
                </a:cubicBezTo>
                <a:cubicBezTo>
                  <a:pt x="948" y="1118"/>
                  <a:pt x="1018" y="1138"/>
                  <a:pt x="1089" y="1160"/>
                </a:cubicBezTo>
                <a:cubicBezTo>
                  <a:pt x="1117" y="1169"/>
                  <a:pt x="1174" y="1188"/>
                  <a:pt x="1174" y="1188"/>
                </a:cubicBezTo>
                <a:cubicBezTo>
                  <a:pt x="1192" y="1200"/>
                  <a:pt x="1215" y="1203"/>
                  <a:pt x="1231" y="1216"/>
                </a:cubicBezTo>
                <a:cubicBezTo>
                  <a:pt x="1241" y="1224"/>
                  <a:pt x="1265" y="1274"/>
                  <a:pt x="1269" y="1282"/>
                </a:cubicBezTo>
                <a:cubicBezTo>
                  <a:pt x="1262" y="1426"/>
                  <a:pt x="1286" y="1513"/>
                  <a:pt x="1165" y="1594"/>
                </a:cubicBezTo>
                <a:cubicBezTo>
                  <a:pt x="1107" y="1633"/>
                  <a:pt x="966" y="1660"/>
                  <a:pt x="966" y="1660"/>
                </a:cubicBezTo>
                <a:cubicBezTo>
                  <a:pt x="728" y="1655"/>
                  <a:pt x="553" y="1650"/>
                  <a:pt x="334" y="1603"/>
                </a:cubicBezTo>
                <a:cubicBezTo>
                  <a:pt x="313" y="1590"/>
                  <a:pt x="299" y="1568"/>
                  <a:pt x="277" y="1556"/>
                </a:cubicBezTo>
                <a:cubicBezTo>
                  <a:pt x="247" y="1540"/>
                  <a:pt x="183" y="1518"/>
                  <a:pt x="183" y="1518"/>
                </a:cubicBezTo>
                <a:cubicBezTo>
                  <a:pt x="165" y="1501"/>
                  <a:pt x="142" y="1490"/>
                  <a:pt x="126" y="1471"/>
                </a:cubicBezTo>
                <a:cubicBezTo>
                  <a:pt x="82" y="1418"/>
                  <a:pt x="135" y="1442"/>
                  <a:pt x="79" y="1424"/>
                </a:cubicBezTo>
                <a:cubicBezTo>
                  <a:pt x="60" y="1386"/>
                  <a:pt x="36" y="1351"/>
                  <a:pt x="22" y="1311"/>
                </a:cubicBezTo>
                <a:cubicBezTo>
                  <a:pt x="0" y="1147"/>
                  <a:pt x="18" y="982"/>
                  <a:pt x="51" y="820"/>
                </a:cubicBezTo>
                <a:cubicBezTo>
                  <a:pt x="62" y="666"/>
                  <a:pt x="69" y="512"/>
                  <a:pt x="69" y="357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 rot="-5400000">
            <a:off x="2004219" y="3794919"/>
            <a:ext cx="347663" cy="307975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3878263" y="2836863"/>
            <a:ext cx="347662" cy="347662"/>
          </a:xfrm>
          <a:custGeom>
            <a:avLst/>
            <a:gdLst>
              <a:gd name="G0" fmla="+- 27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270"/>
              <a:gd name="G18" fmla="*/ 27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27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27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265 w 21600"/>
              <a:gd name="T15" fmla="*/ 10800 h 21600"/>
              <a:gd name="T16" fmla="*/ 10800 w 21600"/>
              <a:gd name="T17" fmla="*/ 10530 h 21600"/>
              <a:gd name="T18" fmla="*/ 16335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530" y="10800"/>
                </a:moveTo>
                <a:cubicBezTo>
                  <a:pt x="10530" y="10650"/>
                  <a:pt x="10650" y="10530"/>
                  <a:pt x="10800" y="10530"/>
                </a:cubicBezTo>
                <a:cubicBezTo>
                  <a:pt x="10949" y="10530"/>
                  <a:pt x="11069" y="10650"/>
                  <a:pt x="1106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 flipV="1">
            <a:off x="3878263" y="3540125"/>
            <a:ext cx="347662" cy="347663"/>
          </a:xfrm>
          <a:custGeom>
            <a:avLst/>
            <a:gdLst>
              <a:gd name="G0" fmla="+- 27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270"/>
              <a:gd name="G18" fmla="*/ 27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27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27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265 w 21600"/>
              <a:gd name="T15" fmla="*/ 10800 h 21600"/>
              <a:gd name="T16" fmla="*/ 10800 w 21600"/>
              <a:gd name="T17" fmla="*/ 10530 h 21600"/>
              <a:gd name="T18" fmla="*/ 16335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530" y="10800"/>
                </a:moveTo>
                <a:cubicBezTo>
                  <a:pt x="10530" y="10650"/>
                  <a:pt x="10650" y="10530"/>
                  <a:pt x="10800" y="10530"/>
                </a:cubicBezTo>
                <a:cubicBezTo>
                  <a:pt x="10949" y="10530"/>
                  <a:pt x="11069" y="10650"/>
                  <a:pt x="1106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1362075" y="3014663"/>
            <a:ext cx="531813" cy="266700"/>
          </a:xfrm>
          <a:prstGeom prst="line">
            <a:avLst/>
          </a:prstGeom>
          <a:noFill/>
          <a:ln w="762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 flipV="1">
            <a:off x="1374775" y="3519488"/>
            <a:ext cx="531813" cy="266700"/>
          </a:xfrm>
          <a:prstGeom prst="line">
            <a:avLst/>
          </a:prstGeom>
          <a:noFill/>
          <a:ln w="762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1527175" y="3408363"/>
            <a:ext cx="476250" cy="603250"/>
            <a:chOff x="4416" y="3216"/>
            <a:chExt cx="576" cy="576"/>
          </a:xfrm>
        </p:grpSpPr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 flipH="1">
              <a:off x="4416" y="3216"/>
              <a:ext cx="576" cy="576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4416" y="3216"/>
              <a:ext cx="576" cy="576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1190625" y="4186238"/>
            <a:ext cx="504825" cy="69215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2686050" y="4198938"/>
            <a:ext cx="400050" cy="655637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905000" y="2719388"/>
            <a:ext cx="60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A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911350" y="3729038"/>
            <a:ext cx="60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B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2035175" y="5259388"/>
            <a:ext cx="60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A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912813" y="6089650"/>
            <a:ext cx="2620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Binding to A</a:t>
            </a:r>
            <a:endParaRPr kumimoji="1" lang="ja-JP" altLang="en-US" sz="2000">
              <a:solidFill>
                <a:srgbClr val="FF0000"/>
              </a:solidFill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2817813" y="4383088"/>
            <a:ext cx="1504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Digestion of A!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2682875" y="2833688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latin typeface="Tahoma" charset="0"/>
                <a:ea typeface="HGP創英角ﾎﾟｯﾌﾟ体" charset="0"/>
                <a:cs typeface="HGP創英角ﾎﾟｯﾌﾟ体" charset="0"/>
              </a:rPr>
              <a:t>enzyme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180975" y="4230688"/>
            <a:ext cx="1471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20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Matching the shape to A</a:t>
            </a:r>
            <a:endParaRPr kumimoji="1" lang="ja-JP" altLang="en-US" sz="2000">
              <a:solidFill>
                <a:srgbClr val="FF0000"/>
              </a:solidFill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3482975" y="3111500"/>
            <a:ext cx="495300" cy="458788"/>
            <a:chOff x="3645" y="3206"/>
            <a:chExt cx="355" cy="335"/>
          </a:xfrm>
        </p:grpSpPr>
        <p:sp>
          <p:nvSpPr>
            <p:cNvPr id="35866" name="Arc 26"/>
            <p:cNvSpPr>
              <a:spLocks/>
            </p:cNvSpPr>
            <p:nvPr/>
          </p:nvSpPr>
          <p:spPr bwMode="auto">
            <a:xfrm>
              <a:off x="3645" y="3371"/>
              <a:ext cx="349" cy="1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Arc 27"/>
            <p:cNvSpPr>
              <a:spLocks/>
            </p:cNvSpPr>
            <p:nvPr/>
          </p:nvSpPr>
          <p:spPr bwMode="auto">
            <a:xfrm flipV="1">
              <a:off x="3651" y="3206"/>
              <a:ext cx="349" cy="1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868" name="Picture 28" descr="human growth horm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r="13161"/>
          <a:stretch>
            <a:fillRect/>
          </a:stretch>
        </p:blipFill>
        <p:spPr bwMode="auto">
          <a:xfrm>
            <a:off x="4572000" y="2543175"/>
            <a:ext cx="215265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Picture 29" descr="human growth hormone+recep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1" r="13196"/>
          <a:stretch>
            <a:fillRect/>
          </a:stretch>
        </p:blipFill>
        <p:spPr bwMode="auto">
          <a:xfrm>
            <a:off x="4572000" y="4654550"/>
            <a:ext cx="2152650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0" name="Picture 30" descr="F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r="24623"/>
          <a:stretch>
            <a:fillRect/>
          </a:stretch>
        </p:blipFill>
        <p:spPr bwMode="auto">
          <a:xfrm>
            <a:off x="7180263" y="2541588"/>
            <a:ext cx="1468437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1" name="Picture 31" descr="Fb+lysozy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r="24620"/>
          <a:stretch>
            <a:fillRect/>
          </a:stretch>
        </p:blipFill>
        <p:spPr bwMode="auto">
          <a:xfrm>
            <a:off x="7191375" y="4648200"/>
            <a:ext cx="1471613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116388" y="1982788"/>
            <a:ext cx="305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 b="1">
                <a:latin typeface="Tahoma" charset="0"/>
                <a:ea typeface="HGP創英角ﾎﾟｯﾌﾟ体" charset="0"/>
                <a:cs typeface="HGP創英角ﾎﾟｯﾌﾟ体" charset="0"/>
              </a:rPr>
              <a:t>Hormone receptor</a:t>
            </a:r>
            <a:r>
              <a:rPr kumimoji="1" lang="en-US" altLang="ja-JP" sz="2000" b="1">
                <a:latin typeface="HGP創英角ﾎﾟｯﾌﾟ体" charset="0"/>
                <a:ea typeface="HGP創英角ﾎﾟｯﾌﾟ体" charset="0"/>
                <a:cs typeface="HGP創英角ﾎﾟｯﾌﾟ体" charset="0"/>
              </a:rPr>
              <a:t> 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7089775" y="1981200"/>
            <a:ext cx="163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 b="1">
                <a:latin typeface="Tahoma" charset="0"/>
                <a:ea typeface="HGP創英角ﾎﾟｯﾌﾟ体" charset="0"/>
                <a:cs typeface="HGP創英角ﾎﾟｯﾌﾟ体" charset="0"/>
              </a:rPr>
              <a:t>Antibody</a:t>
            </a: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5665788" y="4457700"/>
            <a:ext cx="0" cy="204788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>
            <a:off x="7886700" y="4445000"/>
            <a:ext cx="0" cy="204788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5049838" y="19478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ja-JP" altLang="en-US" sz="2400" b="1">
              <a:latin typeface="HGP創英角ﾎﾟｯﾌﾟ体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157163" y="1984375"/>
            <a:ext cx="385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 b="1">
                <a:latin typeface="Tahoma" charset="0"/>
                <a:ea typeface="HGP創英角ﾎﾟｯﾌﾟ体" charset="0"/>
                <a:cs typeface="HGP創英角ﾎﾟｯﾌﾟ体" charset="0"/>
              </a:rPr>
              <a:t>Example of enzyme reaction</a:t>
            </a:r>
          </a:p>
        </p:txBody>
      </p:sp>
      <p:sp>
        <p:nvSpPr>
          <p:cNvPr id="35878" name="Freeform 38"/>
          <p:cNvSpPr>
            <a:spLocks/>
          </p:cNvSpPr>
          <p:nvPr/>
        </p:nvSpPr>
        <p:spPr bwMode="auto">
          <a:xfrm>
            <a:off x="1649413" y="4856163"/>
            <a:ext cx="1036637" cy="1289050"/>
          </a:xfrm>
          <a:custGeom>
            <a:avLst/>
            <a:gdLst>
              <a:gd name="T0" fmla="*/ 66 w 653"/>
              <a:gd name="T1" fmla="*/ 227 h 812"/>
              <a:gd name="T2" fmla="*/ 141 w 653"/>
              <a:gd name="T3" fmla="*/ 113 h 812"/>
              <a:gd name="T4" fmla="*/ 198 w 653"/>
              <a:gd name="T5" fmla="*/ 66 h 812"/>
              <a:gd name="T6" fmla="*/ 255 w 653"/>
              <a:gd name="T7" fmla="*/ 28 h 812"/>
              <a:gd name="T8" fmla="*/ 377 w 653"/>
              <a:gd name="T9" fmla="*/ 0 h 812"/>
              <a:gd name="T10" fmla="*/ 547 w 653"/>
              <a:gd name="T11" fmla="*/ 47 h 812"/>
              <a:gd name="T12" fmla="*/ 632 w 653"/>
              <a:gd name="T13" fmla="*/ 123 h 812"/>
              <a:gd name="T14" fmla="*/ 642 w 653"/>
              <a:gd name="T15" fmla="*/ 255 h 812"/>
              <a:gd name="T16" fmla="*/ 632 w 653"/>
              <a:gd name="T17" fmla="*/ 293 h 812"/>
              <a:gd name="T18" fmla="*/ 576 w 653"/>
              <a:gd name="T19" fmla="*/ 331 h 812"/>
              <a:gd name="T20" fmla="*/ 330 w 653"/>
              <a:gd name="T21" fmla="*/ 349 h 812"/>
              <a:gd name="T22" fmla="*/ 368 w 653"/>
              <a:gd name="T23" fmla="*/ 491 h 812"/>
              <a:gd name="T24" fmla="*/ 623 w 653"/>
              <a:gd name="T25" fmla="*/ 529 h 812"/>
              <a:gd name="T26" fmla="*/ 642 w 653"/>
              <a:gd name="T27" fmla="*/ 557 h 812"/>
              <a:gd name="T28" fmla="*/ 538 w 653"/>
              <a:gd name="T29" fmla="*/ 746 h 812"/>
              <a:gd name="T30" fmla="*/ 387 w 653"/>
              <a:gd name="T31" fmla="*/ 812 h 812"/>
              <a:gd name="T32" fmla="*/ 170 w 653"/>
              <a:gd name="T33" fmla="*/ 803 h 812"/>
              <a:gd name="T34" fmla="*/ 18 w 653"/>
              <a:gd name="T35" fmla="*/ 595 h 812"/>
              <a:gd name="T36" fmla="*/ 18 w 653"/>
              <a:gd name="T37" fmla="*/ 331 h 812"/>
              <a:gd name="T38" fmla="*/ 37 w 653"/>
              <a:gd name="T39" fmla="*/ 302 h 812"/>
              <a:gd name="T40" fmla="*/ 75 w 653"/>
              <a:gd name="T41" fmla="*/ 208 h 812"/>
              <a:gd name="T42" fmla="*/ 94 w 653"/>
              <a:gd name="T43" fmla="*/ 170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3" h="812">
                <a:moveTo>
                  <a:pt x="66" y="227"/>
                </a:moveTo>
                <a:cubicBezTo>
                  <a:pt x="78" y="176"/>
                  <a:pt x="99" y="142"/>
                  <a:pt x="141" y="113"/>
                </a:cubicBezTo>
                <a:cubicBezTo>
                  <a:pt x="159" y="63"/>
                  <a:pt x="138" y="99"/>
                  <a:pt x="198" y="66"/>
                </a:cubicBezTo>
                <a:cubicBezTo>
                  <a:pt x="218" y="55"/>
                  <a:pt x="236" y="41"/>
                  <a:pt x="255" y="28"/>
                </a:cubicBezTo>
                <a:cubicBezTo>
                  <a:pt x="267" y="20"/>
                  <a:pt x="353" y="5"/>
                  <a:pt x="377" y="0"/>
                </a:cubicBezTo>
                <a:cubicBezTo>
                  <a:pt x="437" y="9"/>
                  <a:pt x="488" y="33"/>
                  <a:pt x="547" y="47"/>
                </a:cubicBezTo>
                <a:cubicBezTo>
                  <a:pt x="581" y="69"/>
                  <a:pt x="598" y="100"/>
                  <a:pt x="632" y="123"/>
                </a:cubicBezTo>
                <a:cubicBezTo>
                  <a:pt x="651" y="178"/>
                  <a:pt x="653" y="188"/>
                  <a:pt x="642" y="255"/>
                </a:cubicBezTo>
                <a:cubicBezTo>
                  <a:pt x="640" y="268"/>
                  <a:pt x="641" y="283"/>
                  <a:pt x="632" y="293"/>
                </a:cubicBezTo>
                <a:cubicBezTo>
                  <a:pt x="617" y="310"/>
                  <a:pt x="576" y="331"/>
                  <a:pt x="576" y="331"/>
                </a:cubicBezTo>
                <a:cubicBezTo>
                  <a:pt x="489" y="326"/>
                  <a:pt x="405" y="301"/>
                  <a:pt x="330" y="349"/>
                </a:cubicBezTo>
                <a:cubicBezTo>
                  <a:pt x="312" y="407"/>
                  <a:pt x="293" y="467"/>
                  <a:pt x="368" y="491"/>
                </a:cubicBezTo>
                <a:cubicBezTo>
                  <a:pt x="443" y="542"/>
                  <a:pt x="531" y="524"/>
                  <a:pt x="623" y="529"/>
                </a:cubicBezTo>
                <a:cubicBezTo>
                  <a:pt x="629" y="538"/>
                  <a:pt x="642" y="546"/>
                  <a:pt x="642" y="557"/>
                </a:cubicBezTo>
                <a:cubicBezTo>
                  <a:pt x="642" y="699"/>
                  <a:pt x="645" y="703"/>
                  <a:pt x="538" y="746"/>
                </a:cubicBezTo>
                <a:cubicBezTo>
                  <a:pt x="492" y="790"/>
                  <a:pt x="449" y="796"/>
                  <a:pt x="387" y="812"/>
                </a:cubicBezTo>
                <a:cubicBezTo>
                  <a:pt x="315" y="809"/>
                  <a:pt x="242" y="809"/>
                  <a:pt x="170" y="803"/>
                </a:cubicBezTo>
                <a:cubicBezTo>
                  <a:pt x="78" y="796"/>
                  <a:pt x="43" y="665"/>
                  <a:pt x="18" y="595"/>
                </a:cubicBezTo>
                <a:cubicBezTo>
                  <a:pt x="6" y="485"/>
                  <a:pt x="0" y="466"/>
                  <a:pt x="18" y="331"/>
                </a:cubicBezTo>
                <a:cubicBezTo>
                  <a:pt x="20" y="320"/>
                  <a:pt x="32" y="312"/>
                  <a:pt x="37" y="302"/>
                </a:cubicBezTo>
                <a:cubicBezTo>
                  <a:pt x="53" y="270"/>
                  <a:pt x="57" y="239"/>
                  <a:pt x="75" y="208"/>
                </a:cubicBezTo>
                <a:cubicBezTo>
                  <a:pt x="82" y="196"/>
                  <a:pt x="94" y="170"/>
                  <a:pt x="94" y="170"/>
                </a:cubicBezTo>
              </a:path>
            </a:pathLst>
          </a:custGeom>
          <a:solidFill>
            <a:srgbClr val="3366FF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1714500" y="4848225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latin typeface="Tahoma" charset="0"/>
                <a:ea typeface="HGP創英角ﾎﾟｯﾌﾟ体" charset="0"/>
                <a:cs typeface="HGP創英角ﾎﾟｯﾌﾟ体" charset="0"/>
              </a:rPr>
              <a:t>enzyme</a:t>
            </a:r>
          </a:p>
        </p:txBody>
      </p:sp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1536700" y="2424113"/>
            <a:ext cx="1336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latin typeface="Tahoma" charset="0"/>
                <a:ea typeface="HGP創英角ﾎﾟｯﾌﾟ体" charset="0"/>
                <a:cs typeface="HGP創英角ﾎﾟｯﾌﾟ体" charset="0"/>
              </a:rPr>
              <a:t>substrates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Proteins play key roles in a living system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981200"/>
            <a:ext cx="5073650" cy="4114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altLang="ja-JP" sz="2200">
                <a:ea typeface="HGP創英角ﾎﾟｯﾌﾟ体" charset="0"/>
                <a:cs typeface="HGP創英角ﾎﾟｯﾌﾟ体" charset="0"/>
              </a:rPr>
              <a:t>Three (out of many many) examples of protein functions</a:t>
            </a:r>
          </a:p>
          <a:p>
            <a:pPr lvl="1">
              <a:lnSpc>
                <a:spcPct val="80000"/>
              </a:lnSpc>
              <a:spcBef>
                <a:spcPct val="80000"/>
              </a:spcBef>
            </a:pPr>
            <a:r>
              <a:rPr lang="en-US" altLang="ja-JP" sz="2200">
                <a:ea typeface="HGP創英角ﾎﾟｯﾌﾟ体" charset="0"/>
                <a:cs typeface="HGP創英角ﾎﾟｯﾌﾟ体" charset="0"/>
              </a:rPr>
              <a:t>Catalysis:</a:t>
            </a:r>
            <a:br>
              <a:rPr lang="en-US" altLang="ja-JP" sz="2200">
                <a:ea typeface="HGP創英角ﾎﾟｯﾌﾟ体" charset="0"/>
                <a:cs typeface="HGP創英角ﾎﾟｯﾌﾟ体" charset="0"/>
              </a:rPr>
            </a:br>
            <a:r>
              <a:rPr lang="en-US" altLang="ja-JP" sz="2000">
                <a:ea typeface="HGP創英角ﾎﾟｯﾌﾟ体" charset="0"/>
                <a:cs typeface="HGP創英角ﾎﾟｯﾌﾟ体" charset="0"/>
              </a:rPr>
              <a:t>Almost all chemical reactions in a living cell are catalyzed by protein enzymes.</a:t>
            </a:r>
            <a:endParaRPr lang="ja-JP" altLang="en-US" sz="2000">
              <a:ea typeface="HGP創英角ﾎﾟｯﾌﾟ体" charset="0"/>
              <a:cs typeface="HGP創英角ﾎﾟｯﾌﾟ体" charset="0"/>
            </a:endParaRPr>
          </a:p>
          <a:p>
            <a:pPr lvl="1">
              <a:lnSpc>
                <a:spcPct val="80000"/>
              </a:lnSpc>
              <a:spcBef>
                <a:spcPct val="80000"/>
              </a:spcBef>
            </a:pPr>
            <a:r>
              <a:rPr lang="en-US" altLang="ja-JP" sz="2200">
                <a:ea typeface="HGP創英角ﾎﾟｯﾌﾟ体" charset="0"/>
                <a:cs typeface="HGP創英角ﾎﾟｯﾌﾟ体" charset="0"/>
              </a:rPr>
              <a:t>Transport:</a:t>
            </a:r>
            <a:r>
              <a:rPr lang="en-US" altLang="ja-JP" sz="2400">
                <a:ea typeface="HGP創英角ﾎﾟｯﾌﾟ体" charset="0"/>
                <a:cs typeface="HGP創英角ﾎﾟｯﾌﾟ体" charset="0"/>
              </a:rPr>
              <a:t/>
            </a:r>
            <a:br>
              <a:rPr lang="en-US" altLang="ja-JP" sz="2400">
                <a:ea typeface="HGP創英角ﾎﾟｯﾌﾟ体" charset="0"/>
                <a:cs typeface="HGP創英角ﾎﾟｯﾌﾟ体" charset="0"/>
              </a:rPr>
            </a:br>
            <a:r>
              <a:rPr lang="en-US" altLang="ja-JP" sz="2000">
                <a:ea typeface="HGP創英角ﾎﾟｯﾌﾟ体" charset="0"/>
                <a:cs typeface="HGP創英角ﾎﾟｯﾌﾟ体" charset="0"/>
              </a:rPr>
              <a:t>Some proteins transports various substances, such as oxygen, ions, and so on.</a:t>
            </a:r>
            <a:endParaRPr lang="ja-JP" altLang="en-US" sz="2000">
              <a:ea typeface="HGP創英角ﾎﾟｯﾌﾟ体" charset="0"/>
              <a:cs typeface="HGP創英角ﾎﾟｯﾌﾟ体" charset="0"/>
            </a:endParaRPr>
          </a:p>
          <a:p>
            <a:pPr lvl="1">
              <a:lnSpc>
                <a:spcPct val="80000"/>
              </a:lnSpc>
              <a:spcBef>
                <a:spcPct val="80000"/>
              </a:spcBef>
            </a:pPr>
            <a:r>
              <a:rPr lang="en-US" altLang="ja-JP" sz="2200">
                <a:ea typeface="HGP創英角ﾎﾟｯﾌﾟ体" charset="0"/>
                <a:cs typeface="HGP創英角ﾎﾟｯﾌﾟ体" charset="0"/>
              </a:rPr>
              <a:t>Information transfer:</a:t>
            </a:r>
            <a:br>
              <a:rPr lang="en-US" altLang="ja-JP" sz="2200">
                <a:ea typeface="HGP創英角ﾎﾟｯﾌﾟ体" charset="0"/>
                <a:cs typeface="HGP創英角ﾎﾟｯﾌﾟ体" charset="0"/>
              </a:rPr>
            </a:br>
            <a:r>
              <a:rPr lang="en-US" altLang="ja-JP" sz="2000">
                <a:ea typeface="HGP創英角ﾎﾟｯﾌﾟ体" charset="0"/>
                <a:cs typeface="HGP創英角ﾎﾟｯﾌﾟ体" charset="0"/>
              </a:rPr>
              <a:t>For example, hormones.</a:t>
            </a:r>
            <a:endParaRPr lang="ja-JP" altLang="en-US" sz="2000">
              <a:ea typeface="HGP創英角ﾎﾟｯﾌﾟ体" charset="0"/>
              <a:cs typeface="HGP創英角ﾎﾟｯﾌﾟ体" charset="0"/>
            </a:endParaRPr>
          </a:p>
        </p:txBody>
      </p:sp>
      <p:pic>
        <p:nvPicPr>
          <p:cNvPr id="8196" name="Picture 4" descr="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4519"/>
          <a:stretch>
            <a:fillRect/>
          </a:stretch>
        </p:blipFill>
        <p:spPr bwMode="auto">
          <a:xfrm>
            <a:off x="5581650" y="2270125"/>
            <a:ext cx="1655763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nsu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r="14468"/>
          <a:stretch>
            <a:fillRect/>
          </a:stretch>
        </p:blipFill>
        <p:spPr bwMode="auto">
          <a:xfrm>
            <a:off x="5562600" y="4870450"/>
            <a:ext cx="1658938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204075" y="2270125"/>
            <a:ext cx="16891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ja-JP" sz="1600">
                <a:latin typeface="Tahoma" charset="0"/>
                <a:ea typeface="HGP創英角ﾎﾟｯﾌﾟ体" charset="0"/>
                <a:cs typeface="HGP創英角ﾎﾟｯﾌﾟ体" charset="0"/>
              </a:rPr>
              <a:t>Alcohol dehydrogenase oxidizes alcohols to aldehydes or ketones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661025" y="4024313"/>
            <a:ext cx="16637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ja-JP" sz="1600">
                <a:latin typeface="Tahoma" charset="0"/>
                <a:ea typeface="HGP創英角ﾎﾟｯﾌﾟ体" charset="0"/>
                <a:cs typeface="HGP創英角ﾎﾟｯﾌﾟ体" charset="0"/>
              </a:rPr>
              <a:t>Myoglobin stores oxygen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204075" y="5211763"/>
            <a:ext cx="1631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ja-JP" sz="1600">
                <a:latin typeface="Tahoma" charset="0"/>
                <a:ea typeface="HGP創英角ﾎﾟｯﾌﾟ体" charset="0"/>
                <a:cs typeface="HGP創英角ﾎﾟｯﾌﾟ体" charset="0"/>
              </a:rPr>
              <a:t>Insulin controls the amount of sugar in the blood</a:t>
            </a:r>
          </a:p>
        </p:txBody>
      </p:sp>
      <p:pic>
        <p:nvPicPr>
          <p:cNvPr id="8202" name="Picture 10" descr="myoglob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81400"/>
            <a:ext cx="1600200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68350"/>
            <a:ext cx="8496300" cy="1143000"/>
          </a:xfrm>
        </p:spPr>
        <p:txBody>
          <a:bodyPr/>
          <a:lstStyle/>
          <a:p>
            <a:r>
              <a:rPr lang="en-US" altLang="ja-JP" sz="4000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Protein structure prediction has remained elusive over half a century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ja-JP" altLang="en-US" sz="3600">
              <a:ea typeface="HGP創英角ﾎﾟｯﾌﾟ体" charset="0"/>
              <a:cs typeface="HGP創英角ﾎﾟｯﾌﾟ体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3600">
                <a:latin typeface="Tahoma"/>
                <a:ea typeface="HGP創英角ﾎﾟｯﾌﾟ体" charset="0"/>
                <a:cs typeface="HGP創英角ﾎﾟｯﾌﾟ体" charset="0"/>
              </a:rPr>
              <a:t>“</a:t>
            </a:r>
            <a:r>
              <a:rPr lang="en-US" altLang="ja-JP" sz="3600">
                <a:solidFill>
                  <a:srgbClr val="FF0000"/>
                </a:solidFill>
                <a:ea typeface="HGP創英角ﾎﾟｯﾌﾟ体" charset="0"/>
                <a:cs typeface="HGP創英角ﾎﾟｯﾌﾟ体" charset="0"/>
              </a:rPr>
              <a:t>Can we predict a protein structure from its amino acid sequence?</a:t>
            </a:r>
            <a:r>
              <a:rPr lang="en-US" altLang="ja-JP" sz="3600">
                <a:latin typeface="Tahoma"/>
                <a:ea typeface="HGP創英角ﾎﾟｯﾌﾟ体" charset="0"/>
                <a:cs typeface="HGP創英角ﾎﾟｯﾌﾟ体" charset="0"/>
              </a:rPr>
              <a:t>”</a:t>
            </a:r>
            <a:endParaRPr lang="en-US" altLang="ja-JP" sz="3600">
              <a:ea typeface="HGP創英角ﾎﾟｯﾌﾟ体" charset="0"/>
              <a:cs typeface="HGP創英角ﾎﾟｯﾌﾟ体" charset="0"/>
            </a:endParaRPr>
          </a:p>
          <a:p>
            <a:pPr>
              <a:lnSpc>
                <a:spcPct val="90000"/>
              </a:lnSpc>
            </a:pPr>
            <a:endParaRPr lang="ja-JP" altLang="en-US" sz="3600">
              <a:ea typeface="HGP創英角ﾎﾟｯﾌﾟ体" charset="0"/>
              <a:cs typeface="HGP創英角ﾎﾟｯﾌﾟ体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3600">
                <a:ea typeface="HGP創英角ﾎﾟｯﾌﾟ体" charset="0"/>
                <a:cs typeface="HGP創英角ﾎﾟｯﾌﾟ体" charset="0"/>
              </a:rPr>
              <a:t>Still virtually impossible at atomic level accuracy (but there are some notable exceptions). Possible in some cases</a:t>
            </a:r>
            <a:br>
              <a:rPr lang="en-US" altLang="ja-JP" sz="3600">
                <a:ea typeface="HGP創英角ﾎﾟｯﾌﾟ体" charset="0"/>
                <a:cs typeface="HGP創英角ﾎﾟｯﾌﾟ体" charset="0"/>
              </a:rPr>
            </a:br>
            <a:r>
              <a:rPr lang="en-US" altLang="ja-JP" sz="3600">
                <a:ea typeface="HGP創英角ﾎﾟｯﾌﾟ体" charset="0"/>
                <a:cs typeface="HGP創英角ﾎﾟｯﾌﾟ体" charset="0"/>
              </a:rPr>
              <a:t>if a rougher structure is acceptable. 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3757613" y="3505200"/>
            <a:ext cx="1617662" cy="5254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 where do we get the high quality protein structures to work with?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PDB (Protein Data Bank. ~30,000 structurs)</a:t>
            </a:r>
          </a:p>
          <a:p>
            <a:r>
              <a:rPr lang="en-US">
                <a:hlinkClick r:id="rId2"/>
              </a:rPr>
              <a:t>PDB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2325" y="523875"/>
            <a:ext cx="8093075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Experimental methods:</a:t>
            </a:r>
          </a:p>
          <a:p>
            <a:pPr>
              <a:buFontTx/>
              <a:buChar char="•"/>
              <a:defRPr/>
            </a:pPr>
            <a:r>
              <a:rPr lang="en-US">
                <a:cs typeface="+mn-cs"/>
              </a:rPr>
              <a:t> X-ray </a:t>
            </a:r>
            <a:r>
              <a:rPr lang="en-US" sz="2400" i="0">
                <a:solidFill>
                  <a:srgbClr val="FF0000"/>
                </a:solidFill>
                <a:cs typeface="+mn-cs"/>
              </a:rPr>
              <a:t> // </a:t>
            </a:r>
            <a:r>
              <a:rPr lang="ja-JP" altLang="en-US" sz="2400" i="0">
                <a:solidFill>
                  <a:srgbClr val="FF0000"/>
                </a:solidFill>
                <a:latin typeface="Arial"/>
                <a:cs typeface="+mn-cs"/>
              </a:rPr>
              <a:t>“</a:t>
            </a:r>
            <a:r>
              <a:rPr lang="en-US" sz="2400" i="0">
                <a:solidFill>
                  <a:srgbClr val="FF0000"/>
                </a:solidFill>
                <a:cs typeface="+mn-cs"/>
              </a:rPr>
              <a:t>Gold standard</a:t>
            </a:r>
            <a:r>
              <a:rPr lang="ja-JP" altLang="en-US" sz="2400" i="0">
                <a:solidFill>
                  <a:srgbClr val="FF0000"/>
                </a:solidFill>
                <a:latin typeface="Arial"/>
                <a:cs typeface="+mn-cs"/>
              </a:rPr>
              <a:t>”</a:t>
            </a:r>
            <a:r>
              <a:rPr lang="en-US" sz="2400" i="0">
                <a:solidFill>
                  <a:srgbClr val="FF0000"/>
                </a:solidFill>
                <a:cs typeface="+mn-cs"/>
              </a:rPr>
              <a:t>. Atomic resolution. </a:t>
            </a:r>
            <a:br>
              <a:rPr lang="en-US" sz="2400" i="0">
                <a:solidFill>
                  <a:srgbClr val="FF0000"/>
                </a:solidFill>
                <a:cs typeface="+mn-cs"/>
              </a:rPr>
            </a:br>
            <a:r>
              <a:rPr lang="en-US">
                <a:cs typeface="+mn-cs"/>
              </a:rPr>
              <a:t>              </a:t>
            </a:r>
            <a:r>
              <a:rPr lang="en-US" sz="2400" i="0">
                <a:solidFill>
                  <a:schemeClr val="accent2"/>
                </a:solidFill>
                <a:cs typeface="+mn-cs"/>
              </a:rPr>
              <a:t>// Crystal packing artefacts, not all proteins can be </a:t>
            </a:r>
            <a:br>
              <a:rPr lang="en-US" sz="2400" i="0">
                <a:solidFill>
                  <a:schemeClr val="accent2"/>
                </a:solidFill>
                <a:cs typeface="+mn-cs"/>
              </a:rPr>
            </a:br>
            <a:r>
              <a:rPr lang="en-US" sz="2400" i="0">
                <a:solidFill>
                  <a:schemeClr val="accent2"/>
                </a:solidFill>
                <a:cs typeface="+mn-cs"/>
              </a:rPr>
              <a:t>  crystallized well, problems with large ones, membrane proteins, missing hydrogens, and, sometimes, big chunks of structure                  </a:t>
            </a:r>
            <a:endParaRPr lang="en-US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>
                <a:cs typeface="+mn-cs"/>
              </a:rPr>
              <a:t>NMR  </a:t>
            </a:r>
            <a:r>
              <a:rPr lang="en-US" sz="2400" i="0">
                <a:solidFill>
                  <a:srgbClr val="FF0000"/>
                </a:solidFill>
                <a:cs typeface="+mn-cs"/>
              </a:rPr>
              <a:t>// </a:t>
            </a:r>
            <a:r>
              <a:rPr lang="ja-JP" altLang="en-US" sz="2400" i="0">
                <a:solidFill>
                  <a:srgbClr val="FF0000"/>
                </a:solidFill>
                <a:latin typeface="Arial"/>
                <a:cs typeface="+mn-cs"/>
              </a:rPr>
              <a:t>“</a:t>
            </a:r>
            <a:r>
              <a:rPr lang="en-US" sz="2400" i="0">
                <a:solidFill>
                  <a:srgbClr val="FF0000"/>
                </a:solidFill>
                <a:cs typeface="+mn-cs"/>
              </a:rPr>
              <a:t>true</a:t>
            </a:r>
            <a:r>
              <a:rPr lang="ja-JP" altLang="en-US" sz="2400" i="0">
                <a:solidFill>
                  <a:srgbClr val="FF0000"/>
                </a:solidFill>
                <a:latin typeface="Arial"/>
                <a:cs typeface="+mn-cs"/>
              </a:rPr>
              <a:t>”</a:t>
            </a:r>
            <a:r>
              <a:rPr lang="en-US" sz="2400" i="0">
                <a:solidFill>
                  <a:srgbClr val="FF0000"/>
                </a:solidFill>
                <a:cs typeface="+mn-cs"/>
              </a:rPr>
              <a:t> structure in solution. Can get hydrogens.</a:t>
            </a:r>
            <a:br>
              <a:rPr lang="en-US" sz="2400" i="0">
                <a:solidFill>
                  <a:srgbClr val="FF0000"/>
                </a:solidFill>
                <a:cs typeface="+mn-cs"/>
              </a:rPr>
            </a:br>
            <a:r>
              <a:rPr lang="en-US" sz="2400" i="0">
                <a:solidFill>
                  <a:srgbClr val="FF0000"/>
                </a:solidFill>
                <a:cs typeface="+mn-cs"/>
              </a:rPr>
              <a:t>Can trace some dynamics (e.g. in folding ). </a:t>
            </a:r>
            <a:br>
              <a:rPr lang="en-US" sz="2400" i="0">
                <a:solidFill>
                  <a:srgbClr val="FF0000"/>
                </a:solidFill>
                <a:cs typeface="+mn-cs"/>
              </a:rPr>
            </a:br>
            <a:r>
              <a:rPr lang="en-US" sz="2400" i="0">
                <a:solidFill>
                  <a:srgbClr val="FF0000"/>
                </a:solidFill>
                <a:cs typeface="+mn-cs"/>
              </a:rPr>
              <a:t>              </a:t>
            </a:r>
            <a:r>
              <a:rPr lang="en-US" sz="2400" i="0">
                <a:solidFill>
                  <a:schemeClr val="accent2"/>
                </a:solidFill>
                <a:cs typeface="+mn-cs"/>
              </a:rPr>
              <a:t>// expensive, slow. Large errors -&gt; low reolution</a:t>
            </a:r>
            <a:br>
              <a:rPr lang="en-US" sz="2400" i="0">
                <a:solidFill>
                  <a:schemeClr val="accent2"/>
                </a:solidFill>
                <a:cs typeface="+mn-cs"/>
              </a:rPr>
            </a:br>
            <a:r>
              <a:rPr lang="en-US" sz="2400" i="0">
                <a:solidFill>
                  <a:schemeClr val="accent2"/>
                </a:solidFill>
                <a:cs typeface="+mn-cs"/>
              </a:rPr>
              <a:t>in many cases. Can</a:t>
            </a:r>
            <a:r>
              <a:rPr lang="ja-JP" altLang="en-US" sz="2400" i="0">
                <a:solidFill>
                  <a:schemeClr val="accent2"/>
                </a:solidFill>
                <a:latin typeface="Arial"/>
                <a:cs typeface="+mn-cs"/>
              </a:rPr>
              <a:t>’</a:t>
            </a:r>
            <a:r>
              <a:rPr lang="en-US" sz="2400" i="0">
                <a:solidFill>
                  <a:schemeClr val="accent2"/>
                </a:solidFill>
                <a:cs typeface="+mn-cs"/>
              </a:rPr>
              <a:t>t get all atoms.  No large structures. </a:t>
            </a:r>
            <a:r>
              <a:rPr lang="en-US" sz="2400" i="0">
                <a:solidFill>
                  <a:srgbClr val="FF0000"/>
                </a:solidFill>
                <a:cs typeface="+mn-cs"/>
              </a:rPr>
              <a:t> </a:t>
            </a:r>
            <a:endParaRPr lang="en-US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>
                <a:cs typeface="+mn-cs"/>
              </a:rPr>
              <a:t>Neutron Scattering </a:t>
            </a:r>
            <a:r>
              <a:rPr lang="en-US" i="0">
                <a:solidFill>
                  <a:srgbClr val="FF0000"/>
                </a:solidFill>
                <a:cs typeface="+mn-cs"/>
              </a:rPr>
              <a:t>// </a:t>
            </a:r>
            <a:r>
              <a:rPr lang="en-US" sz="2400" i="0">
                <a:solidFill>
                  <a:srgbClr val="FF0000"/>
                </a:solidFill>
                <a:cs typeface="+mn-cs"/>
              </a:rPr>
              <a:t>perfect for hydrogens. Dynamics. </a:t>
            </a:r>
            <a:r>
              <a:rPr lang="en-US" sz="2400" i="0">
                <a:solidFill>
                  <a:schemeClr val="accent2"/>
                </a:solidFill>
                <a:cs typeface="+mn-cs"/>
              </a:rPr>
              <a:t>// proteins in powder state, very expensive. Only very few structures. </a:t>
            </a:r>
            <a:endParaRPr lang="en-US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>
                <a:cs typeface="+mn-cs"/>
              </a:rPr>
              <a:t>Crio-EM </a:t>
            </a:r>
            <a:r>
              <a:rPr lang="en-US" sz="2400" i="0">
                <a:solidFill>
                  <a:srgbClr val="FF0000"/>
                </a:solidFill>
                <a:cs typeface="+mn-cs"/>
              </a:rPr>
              <a:t>// very large structures (viruses). </a:t>
            </a:r>
            <a:r>
              <a:rPr lang="en-US" sz="2400" i="0">
                <a:solidFill>
                  <a:schemeClr val="accent2"/>
                </a:solidFill>
                <a:cs typeface="+mn-cs"/>
              </a:rPr>
              <a:t>// low (10A) resolution. </a:t>
            </a: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Protein Crystals need for X-ray diffraction</a:t>
            </a:r>
            <a:endParaRPr lang="en-US" sz="2800" dirty="0"/>
          </a:p>
        </p:txBody>
      </p:sp>
      <p:pic>
        <p:nvPicPr>
          <p:cNvPr id="4" name="Content Placeholder 3" descr="tumblr_m2jremXCuK1rt8lhlo1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176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08125" y="676275"/>
            <a:ext cx="3941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>
                <a:cs typeface="+mn-cs"/>
              </a:rPr>
              <a:t>Theoretical   Approaches. 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1905000" y="1447800"/>
            <a:ext cx="685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4495800" y="1295400"/>
            <a:ext cx="1371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69925" y="2886075"/>
            <a:ext cx="1485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>
                <a:cs typeface="+mn-cs"/>
              </a:rPr>
              <a:t>Heuristic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622925" y="2657475"/>
            <a:ext cx="28860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Ab-initio</a:t>
            </a:r>
          </a:p>
          <a:p>
            <a:pPr>
              <a:defRPr/>
            </a:pPr>
            <a:r>
              <a:rPr lang="en-US">
                <a:cs typeface="+mn-cs"/>
              </a:rPr>
              <a:t>(just use the right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Physics and it will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fold… Really? )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41325" y="3419475"/>
            <a:ext cx="4551363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cs typeface="+mn-cs"/>
              </a:rPr>
              <a:t>(homology modeling).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   Steps: </a:t>
            </a:r>
            <a:br>
              <a:rPr lang="en-US">
                <a:cs typeface="+mn-cs"/>
              </a:rPr>
            </a:br>
            <a:endParaRPr lang="en-US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>
                <a:cs typeface="+mn-cs"/>
              </a:rPr>
              <a:t>    </a:t>
            </a:r>
            <a:r>
              <a:rPr lang="en-US" sz="2400" i="0">
                <a:cs typeface="+mn-cs"/>
              </a:rPr>
              <a:t>template recognition</a:t>
            </a:r>
          </a:p>
          <a:p>
            <a:pPr>
              <a:buFontTx/>
              <a:buChar char="•"/>
              <a:defRPr/>
            </a:pPr>
            <a:r>
              <a:rPr lang="en-US" sz="2400" i="0">
                <a:cs typeface="+mn-cs"/>
              </a:rPr>
              <a:t>    backbone generation (threading)</a:t>
            </a:r>
          </a:p>
          <a:p>
            <a:pPr>
              <a:buFontTx/>
              <a:buChar char="•"/>
              <a:defRPr/>
            </a:pPr>
            <a:r>
              <a:rPr lang="en-US" sz="2400" i="0">
                <a:cs typeface="+mn-cs"/>
              </a:rPr>
              <a:t> Loop modeling </a:t>
            </a:r>
          </a:p>
          <a:p>
            <a:pPr>
              <a:buFontTx/>
              <a:buChar char="•"/>
              <a:defRPr/>
            </a:pPr>
            <a:r>
              <a:rPr lang="en-US" sz="2400" i="0">
                <a:cs typeface="+mn-cs"/>
              </a:rPr>
              <a:t> side-chain modeling </a:t>
            </a:r>
          </a:p>
          <a:p>
            <a:pPr>
              <a:buFontTx/>
              <a:buChar char="•"/>
              <a:defRPr/>
            </a:pPr>
            <a:r>
              <a:rPr lang="en-US" sz="2400" i="0">
                <a:cs typeface="+mn-cs"/>
              </a:rPr>
              <a:t> Optimization + Validation</a:t>
            </a: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Homology Modeling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Fast enough for approximate prediction of folds of fractions of whole genomes.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For small proteins (&lt; 90 residues), predicts</a:t>
            </a:r>
            <a:br>
              <a:rPr lang="en-US" sz="2800" smtClean="0">
                <a:cs typeface="+mn-cs"/>
              </a:rPr>
            </a:br>
            <a:r>
              <a:rPr lang="en-US" sz="2800" smtClean="0">
                <a:cs typeface="+mn-cs"/>
              </a:rPr>
              <a:t>structure to within 2-6 Angtroms error (compared to experiment)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Drawbacks: 1) no template: no go.</a:t>
            </a:r>
            <a:br>
              <a:rPr lang="en-US" sz="2800" smtClean="0">
                <a:cs typeface="+mn-cs"/>
              </a:rPr>
            </a:br>
            <a:r>
              <a:rPr lang="en-US" sz="2800" smtClean="0">
                <a:cs typeface="+mn-cs"/>
              </a:rPr>
              <a:t>                     2) no atomic resolution</a:t>
            </a:r>
            <a:br>
              <a:rPr lang="en-US" sz="2800" smtClean="0">
                <a:cs typeface="+mn-cs"/>
              </a:rPr>
            </a:br>
            <a:r>
              <a:rPr lang="en-US" sz="2800" smtClean="0">
                <a:cs typeface="+mn-cs"/>
              </a:rPr>
              <a:t>                      3) hard to use to learn about</a:t>
            </a:r>
            <a:br>
              <a:rPr lang="en-US" sz="2800" smtClean="0">
                <a:cs typeface="+mn-cs"/>
              </a:rPr>
            </a:br>
            <a:r>
              <a:rPr lang="en-US" sz="2800" smtClean="0">
                <a:cs typeface="+mn-cs"/>
              </a:rPr>
              <a:t>                           the folding process.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>
                <a:ea typeface="HGP創英角ﾎﾟｯﾌﾟ体" charset="0"/>
                <a:cs typeface="HGP創英角ﾎﾟｯﾌﾟ体" charset="0"/>
              </a:rPr>
              <a:t>Proteins are key players in our living systems.</a:t>
            </a:r>
          </a:p>
          <a:p>
            <a:r>
              <a:rPr lang="en-US" altLang="ja-JP" sz="2400">
                <a:ea typeface="HGP創英角ﾎﾟｯﾌﾟ体" charset="0"/>
                <a:cs typeface="HGP創英角ﾎﾟｯﾌﾟ体" charset="0"/>
              </a:rPr>
              <a:t>Proteins are polymers consisting of 20 kinds of amino acids.</a:t>
            </a:r>
            <a:endParaRPr lang="ja-JP" altLang="en-US" sz="2400">
              <a:ea typeface="HGP創英角ﾎﾟｯﾌﾟ体" charset="0"/>
              <a:cs typeface="HGP創英角ﾎﾟｯﾌﾟ体" charset="0"/>
            </a:endParaRPr>
          </a:p>
          <a:p>
            <a:r>
              <a:rPr lang="en-US" altLang="ja-JP" sz="2400">
                <a:ea typeface="HGP創英角ﾎﾟｯﾌﾟ体" charset="0"/>
                <a:cs typeface="HGP創英角ﾎﾟｯﾌﾟ体" charset="0"/>
              </a:rPr>
              <a:t>Each protein folds into a unique three-dimensional structure defined by its amino acid sequence.</a:t>
            </a:r>
          </a:p>
          <a:p>
            <a:r>
              <a:rPr lang="en-US" altLang="ja-JP" sz="2400">
                <a:ea typeface="HGP創英角ﾎﾟｯﾌﾟ体" charset="0"/>
                <a:cs typeface="HGP創英角ﾎﾟｯﾌﾟ体" charset="0"/>
              </a:rPr>
              <a:t>Protein structure has a hierarchical nature.</a:t>
            </a:r>
          </a:p>
          <a:p>
            <a:r>
              <a:rPr lang="en-US" altLang="ja-JP" sz="2400">
                <a:ea typeface="HGP創英角ﾎﾟｯﾌﾟ体" charset="0"/>
                <a:cs typeface="HGP創英角ﾎﾟｯﾌﾟ体" charset="0"/>
              </a:rPr>
              <a:t>Protein structure is closely related to its function.</a:t>
            </a:r>
            <a:endParaRPr lang="ja-JP" altLang="en-US" sz="2400">
              <a:ea typeface="HGP創英角ﾎﾟｯﾌﾟ体" charset="0"/>
              <a:cs typeface="HGP創英角ﾎﾟｯﾌﾟ体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Amino acid: Basic unit of protein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06400" y="2270125"/>
            <a:ext cx="4618038" cy="3028950"/>
            <a:chOff x="81" y="1430"/>
            <a:chExt cx="2909" cy="1908"/>
          </a:xfrm>
        </p:grpSpPr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1757" y="2099"/>
              <a:ext cx="123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4800">
                  <a:solidFill>
                    <a:srgbClr val="FF0000"/>
                  </a:solidFill>
                  <a:latin typeface="Tahoma" charset="0"/>
                  <a:ea typeface="HGS創英角ﾎﾟｯﾌﾟ体" charset="0"/>
                  <a:cs typeface="HGS創英角ﾎﾟｯﾌﾟ体" charset="0"/>
                </a:rPr>
                <a:t>COO</a:t>
              </a:r>
              <a:r>
                <a:rPr kumimoji="1" lang="en-US" altLang="ja-JP" sz="4800" baseline="30000">
                  <a:solidFill>
                    <a:srgbClr val="FF0000"/>
                  </a:solidFill>
                  <a:latin typeface="Tahoma" charset="0"/>
                  <a:ea typeface="HGS創英角ﾎﾟｯﾌﾟ体" charset="0"/>
                  <a:cs typeface="HGS創英角ﾎﾟｯﾌﾟ体" charset="0"/>
                </a:rPr>
                <a:t>-</a:t>
              </a: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81" y="2099"/>
              <a:ext cx="107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4800">
                  <a:solidFill>
                    <a:srgbClr val="0000FF"/>
                  </a:solidFill>
                  <a:latin typeface="Tahoma" charset="0"/>
                  <a:ea typeface="HGS創英角ﾎﾟｯﾌﾟ体" charset="0"/>
                  <a:cs typeface="HGS創英角ﾎﾟｯﾌﾟ体" charset="0"/>
                </a:rPr>
                <a:t>NH</a:t>
              </a:r>
              <a:r>
                <a:rPr kumimoji="1" lang="en-US" altLang="ja-JP" sz="4800" baseline="-25000">
                  <a:solidFill>
                    <a:srgbClr val="0000FF"/>
                  </a:solidFill>
                  <a:latin typeface="Tahoma" charset="0"/>
                  <a:ea typeface="HGS創英角ﾎﾟｯﾌﾟ体" charset="0"/>
                  <a:cs typeface="HGS創英角ﾎﾟｯﾌﾟ体" charset="0"/>
                </a:rPr>
                <a:t>3</a:t>
              </a:r>
              <a:r>
                <a:rPr kumimoji="1" lang="en-US" altLang="ja-JP" sz="4800" baseline="30000">
                  <a:solidFill>
                    <a:srgbClr val="0000FF"/>
                  </a:solidFill>
                  <a:latin typeface="Tahoma" charset="0"/>
                  <a:ea typeface="HGS創英角ﾎﾟｯﾌﾟ体" charset="0"/>
                  <a:cs typeface="HGS創英角ﾎﾟｯﾌﾟ体" charset="0"/>
                </a:rPr>
                <a:t>+</a:t>
              </a:r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1009" y="2099"/>
              <a:ext cx="91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4800">
                  <a:latin typeface="Tahoma" charset="0"/>
                  <a:ea typeface="HGS創英角ﾎﾟｯﾌﾟ体" charset="0"/>
                  <a:cs typeface="HGS創英角ﾎﾟｯﾌﾟ体" charset="0"/>
                </a:rPr>
                <a:t>C</a:t>
              </a:r>
              <a:endParaRPr kumimoji="1" lang="en-US" altLang="ja-JP" sz="4800" baseline="30000">
                <a:latin typeface="Tahoma" charset="0"/>
                <a:ea typeface="HGS創英角ﾎﾟｯﾌﾟ体" charset="0"/>
                <a:cs typeface="HGS創英角ﾎﾟｯﾌﾟ体" charset="0"/>
              </a:endParaRP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1030" y="1430"/>
              <a:ext cx="91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4800">
                  <a:solidFill>
                    <a:srgbClr val="008000"/>
                  </a:solidFill>
                  <a:latin typeface="Tahoma" charset="0"/>
                  <a:ea typeface="HGS創英角ﾎﾟｯﾌﾟ体" charset="0"/>
                  <a:cs typeface="HGS創英角ﾎﾟｯﾌﾟ体" charset="0"/>
                </a:rPr>
                <a:t>R</a:t>
              </a:r>
              <a:endParaRPr kumimoji="1" lang="en-US" altLang="ja-JP" sz="4800" baseline="30000">
                <a:solidFill>
                  <a:srgbClr val="008000"/>
                </a:solidFill>
                <a:latin typeface="Tahoma" charset="0"/>
                <a:ea typeface="HGS創英角ﾎﾟｯﾌﾟ体" charset="0"/>
                <a:cs typeface="HGS創英角ﾎﾟｯﾌﾟ体" charset="0"/>
              </a:endParaRP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1030" y="2819"/>
              <a:ext cx="91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4800">
                  <a:solidFill>
                    <a:srgbClr val="000000"/>
                  </a:solidFill>
                  <a:latin typeface="Tahoma" charset="0"/>
                  <a:ea typeface="HGS創英角ﾎﾟｯﾌﾟ体" charset="0"/>
                  <a:cs typeface="HGS創英角ﾎﾟｯﾌﾟ体" charset="0"/>
                </a:rPr>
                <a:t>H</a:t>
              </a:r>
              <a:endParaRPr kumimoji="1" lang="en-US" altLang="ja-JP" sz="4800" baseline="30000">
                <a:solidFill>
                  <a:srgbClr val="000000"/>
                </a:solidFill>
                <a:latin typeface="Tahoma" charset="0"/>
                <a:ea typeface="HGS創英角ﾎﾟｯﾌﾟ体" charset="0"/>
                <a:cs typeface="HGS創英角ﾎﾟｯﾌﾟ体" charset="0"/>
              </a:endParaRPr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1057" y="2363"/>
              <a:ext cx="2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rot="-5400000">
              <a:off x="1360" y="2006"/>
              <a:ext cx="2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1613" y="2363"/>
              <a:ext cx="2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rot="-5400000">
              <a:off x="1369" y="2717"/>
              <a:ext cx="2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108075" y="5295900"/>
            <a:ext cx="304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3600">
                <a:latin typeface="Tahoma" charset="0"/>
                <a:ea typeface="HGP創英角ﾎﾟｯﾌﾟ体" charset="0"/>
                <a:cs typeface="HGP創英角ﾎﾟｯﾌﾟ体" charset="0"/>
              </a:rPr>
              <a:t>An amino acid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894263" y="2794000"/>
            <a:ext cx="4100512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3200">
                <a:latin typeface="Tahoma" charset="0"/>
                <a:ea typeface="HGP創英角ﾎﾟｯﾌﾟ体" charset="0"/>
                <a:cs typeface="HGP創英角ﾎﾟｯﾌﾟ体" charset="0"/>
              </a:rPr>
              <a:t>Different side chains, </a:t>
            </a:r>
            <a:r>
              <a:rPr kumimoji="1" lang="en-US" altLang="ja-JP" sz="3200">
                <a:solidFill>
                  <a:srgbClr val="008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R</a:t>
            </a:r>
            <a:r>
              <a:rPr kumimoji="1" lang="en-US" altLang="ja-JP" sz="3200">
                <a:latin typeface="Tahoma" charset="0"/>
                <a:ea typeface="HGP創英角ﾎﾟｯﾌﾟ体" charset="0"/>
                <a:cs typeface="HGP創英角ﾎﾟｯﾌﾟ体" charset="0"/>
              </a:rPr>
              <a:t>, determin the properties of 20 amino acids.</a:t>
            </a:r>
            <a:endParaRPr kumimoji="1" lang="ja-JP" altLang="en-US" sz="3200"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58750" y="4086225"/>
            <a:ext cx="190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400">
                <a:latin typeface="Tahoma" charset="0"/>
                <a:cs typeface="ＭＳ Ｐゴシック" charset="0"/>
              </a:rPr>
              <a:t>Amino group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228975" y="4086225"/>
            <a:ext cx="1649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400">
                <a:latin typeface="Tahoma" charset="0"/>
                <a:cs typeface="ＭＳ Ｐゴシック" charset="0"/>
              </a:rPr>
              <a:t>Carboxylic </a:t>
            </a:r>
            <a:br>
              <a:rPr kumimoji="1" lang="en-US" altLang="ja-JP" sz="2400">
                <a:latin typeface="Tahoma" charset="0"/>
                <a:cs typeface="ＭＳ Ｐゴシック" charset="0"/>
              </a:rPr>
            </a:br>
            <a:r>
              <a:rPr kumimoji="1" lang="en-US" altLang="ja-JP" sz="2400">
                <a:latin typeface="Tahoma" charset="0"/>
                <a:cs typeface="ＭＳ Ｐゴシック" charset="0"/>
              </a:rPr>
              <a:t>acid group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20 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Amino acids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3838" y="1887538"/>
            <a:ext cx="8740775" cy="48164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68288" y="1925638"/>
            <a:ext cx="8662987" cy="24923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8" name="Picture 6" descr="a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065338"/>
            <a:ext cx="173513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a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354638"/>
            <a:ext cx="173513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c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4238625"/>
            <a:ext cx="17351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gl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238625"/>
            <a:ext cx="17351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g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038350"/>
            <a:ext cx="173513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i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2036763"/>
            <a:ext cx="173513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m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3097213"/>
            <a:ext cx="173513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pr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973"/>
          <a:stretch>
            <a:fillRect/>
          </a:stretch>
        </p:blipFill>
        <p:spPr bwMode="auto">
          <a:xfrm>
            <a:off x="269875" y="3100388"/>
            <a:ext cx="173513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th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888"/>
          <a:stretch>
            <a:fillRect/>
          </a:stretch>
        </p:blipFill>
        <p:spPr bwMode="auto">
          <a:xfrm>
            <a:off x="3738563" y="4224338"/>
            <a:ext cx="173513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tr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35"/>
          <a:stretch>
            <a:fillRect/>
          </a:stretch>
        </p:blipFill>
        <p:spPr bwMode="auto">
          <a:xfrm>
            <a:off x="5468938" y="3098800"/>
            <a:ext cx="17351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v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35175"/>
            <a:ext cx="173513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as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18"/>
          <a:stretch>
            <a:fillRect/>
          </a:stretch>
        </p:blipFill>
        <p:spPr bwMode="auto">
          <a:xfrm>
            <a:off x="7199313" y="3105150"/>
            <a:ext cx="17351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as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5360988"/>
            <a:ext cx="173513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lys+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5357813"/>
            <a:ext cx="175101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leu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038350"/>
            <a:ext cx="17351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 descr="s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4230688"/>
            <a:ext cx="173513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 descr="glu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5360988"/>
            <a:ext cx="173513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 descr="ph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3095625"/>
            <a:ext cx="17351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 descr="hi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5354638"/>
            <a:ext cx="173513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477838" y="1951038"/>
            <a:ext cx="1304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Glycine (G)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1857375" y="5221288"/>
            <a:ext cx="2009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Glutamic acid (E)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146050" y="5230813"/>
            <a:ext cx="2022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Asparatic acid (D)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1990725" y="2965450"/>
            <a:ext cx="173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Methionine (M)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3805238" y="4122738"/>
            <a:ext cx="1543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00FF99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Threonine (T)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2293938" y="4124325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00FF99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Serine (S)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338138" y="4125913"/>
            <a:ext cx="163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00FF99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Glutamine (Q)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7227888" y="2963863"/>
            <a:ext cx="168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00FF99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Asparagine (N)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5405438" y="2967038"/>
            <a:ext cx="1841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Tryptophan (W)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3541713" y="2970213"/>
            <a:ext cx="2054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Phenylalanine (F)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7327900" y="4124325"/>
            <a:ext cx="148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00FF99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Cysteine (C)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474663" y="2962275"/>
            <a:ext cx="136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Proline (P)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7394575" y="1925638"/>
            <a:ext cx="136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Leucine (L)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5583238" y="1936750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Isoleucine (I)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4014788" y="1946275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Valine (V)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2155825" y="1949450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Alanine (A)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7354888" y="5210175"/>
            <a:ext cx="145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Histidine (H)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3833813" y="5230813"/>
            <a:ext cx="148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Lysine (K)</a:t>
            </a:r>
          </a:p>
        </p:txBody>
      </p:sp>
      <p:pic>
        <p:nvPicPr>
          <p:cNvPr id="13355" name="Picture 43" descr="ty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6"/>
          <a:stretch>
            <a:fillRect/>
          </a:stretch>
        </p:blipFill>
        <p:spPr bwMode="auto">
          <a:xfrm>
            <a:off x="5472113" y="4178300"/>
            <a:ext cx="17351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5607050" y="4106863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00FF99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Tyrosine (Y)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5484813" y="5229225"/>
            <a:ext cx="1692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Arginine (R)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569913" y="6351588"/>
            <a:ext cx="801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White: Hydrophobic,</a:t>
            </a:r>
            <a:r>
              <a:rPr kumimoji="1" lang="en-US" altLang="ja-JP" sz="1600">
                <a:latin typeface="Tahoma" charset="0"/>
                <a:ea typeface="HGP創英角ﾎﾟｯﾌﾟ体" charset="0"/>
                <a:cs typeface="HGP創英角ﾎﾟｯﾌﾟ体" charset="0"/>
              </a:rPr>
              <a:t>  </a:t>
            </a:r>
            <a:r>
              <a:rPr kumimoji="1" lang="en-US" altLang="ja-JP" sz="1600">
                <a:solidFill>
                  <a:srgbClr val="00FF99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Green: Hydrophilic,</a:t>
            </a:r>
            <a:r>
              <a:rPr kumimoji="1" lang="en-US" altLang="ja-JP" sz="1600">
                <a:latin typeface="Tahoma" charset="0"/>
                <a:ea typeface="HGP創英角ﾎﾟｯﾌﾟ体" charset="0"/>
                <a:cs typeface="HGP創英角ﾎﾟｯﾌﾟ体" charset="0"/>
              </a:rPr>
              <a:t>  </a:t>
            </a:r>
            <a:r>
              <a:rPr kumimoji="1" lang="en-US" altLang="ja-JP" sz="16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Red: Acidic,</a:t>
            </a:r>
            <a:r>
              <a:rPr kumimoji="1" lang="en-US" altLang="ja-JP" sz="1600">
                <a:latin typeface="Tahoma" charset="0"/>
                <a:ea typeface="HGP創英角ﾎﾟｯﾌﾟ体" charset="0"/>
                <a:cs typeface="HGP創英角ﾎﾟｯﾌﾟ体" charset="0"/>
              </a:rPr>
              <a:t>  </a:t>
            </a:r>
            <a:r>
              <a:rPr kumimoji="1" lang="en-US" altLang="ja-JP" sz="1600">
                <a:solidFill>
                  <a:srgbClr val="00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Blue: Basic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77800"/>
            <a:ext cx="8162925" cy="1431925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Proteins are linear polymers of amino acids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8738" y="1257300"/>
            <a:ext cx="716915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ja-JP" altLang="en-US" sz="3600" b="1">
              <a:latin typeface="Tahoma" charset="0"/>
              <a:cs typeface="ＭＳ Ｐゴシック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366838" y="3557588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chemeClr val="folHlink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R</a:t>
            </a:r>
            <a:r>
              <a:rPr kumimoji="1" lang="en-US" altLang="ja-JP" sz="2400" b="1" baseline="-25000">
                <a:solidFill>
                  <a:schemeClr val="folHlink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1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57188" y="4067175"/>
            <a:ext cx="103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NH</a:t>
            </a:r>
            <a:r>
              <a:rPr kumimoji="1" lang="en-US" altLang="ja-JP" sz="2400" b="1" baseline="-250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3</a:t>
            </a:r>
            <a:r>
              <a:rPr kumimoji="1" lang="en-US" altLang="ja-JP" sz="2400" b="1" baseline="300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＋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303338" y="405923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C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33550" y="4062413"/>
            <a:ext cx="8032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CO</a:t>
            </a:r>
            <a:endParaRPr kumimoji="1" lang="en-US" altLang="ja-JP" sz="2400" b="1" baseline="30000">
              <a:solidFill>
                <a:srgbClr val="FF0000"/>
              </a:solidFill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308100" y="453231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H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612900" y="442436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1614488" y="3929063"/>
            <a:ext cx="0" cy="157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rot="5400000">
            <a:off x="1830388" y="4178300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rot="5400000">
            <a:off x="1370013" y="417671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059113" y="355758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chemeClr val="accent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R</a:t>
            </a:r>
            <a:r>
              <a:rPr kumimoji="1" lang="en-US" altLang="ja-JP" sz="2400" b="1" baseline="-25000">
                <a:solidFill>
                  <a:schemeClr val="accent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2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355850" y="4067175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NH</a:t>
            </a:r>
            <a:endParaRPr kumimoji="1" lang="en-US" altLang="ja-JP" sz="2400" b="1" baseline="30000">
              <a:solidFill>
                <a:srgbClr val="3399FF"/>
              </a:solidFill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997200" y="405923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C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416300" y="4062413"/>
            <a:ext cx="8016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CO</a:t>
            </a:r>
            <a:endParaRPr kumimoji="1" lang="en-US" altLang="ja-JP" sz="2400" b="1" baseline="30000">
              <a:solidFill>
                <a:srgbClr val="FF0000"/>
              </a:solidFill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003550" y="4532313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H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306763" y="442436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3308350" y="3929063"/>
            <a:ext cx="0" cy="157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rot="5400000">
            <a:off x="3524250" y="4178300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rot="5400000">
            <a:off x="3063875" y="417671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rot="5400000">
            <a:off x="2427288" y="4179888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708525" y="3560763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chemeClr val="tx2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R</a:t>
            </a:r>
            <a:r>
              <a:rPr kumimoji="1" lang="en-US" altLang="ja-JP" sz="2400" b="1" baseline="-25000">
                <a:solidFill>
                  <a:schemeClr val="tx2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3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008438" y="4071938"/>
            <a:ext cx="7889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NH</a:t>
            </a:r>
            <a:endParaRPr kumimoji="1" lang="en-US" altLang="ja-JP" sz="2400" b="1" baseline="30000">
              <a:solidFill>
                <a:srgbClr val="3399FF"/>
              </a:solidFill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646613" y="4065588"/>
            <a:ext cx="6096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C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064125" y="4065588"/>
            <a:ext cx="801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CO</a:t>
            </a:r>
            <a:endParaRPr kumimoji="1" lang="en-US" altLang="ja-JP" sz="2400" b="1" baseline="30000">
              <a:solidFill>
                <a:srgbClr val="FF0000"/>
              </a:solidFill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652963" y="4533900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H</a:t>
            </a: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4956175" y="4427538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4957763" y="3932238"/>
            <a:ext cx="0" cy="157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rot="5400000">
            <a:off x="5173663" y="4181475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rot="5400000">
            <a:off x="4713288" y="4179888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rot="5400000">
            <a:off x="4095750" y="418306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rot="5400000">
            <a:off x="5923757" y="4028281"/>
            <a:ext cx="0" cy="449263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4229100" y="1547813"/>
            <a:ext cx="6096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chemeClr val="accent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R</a:t>
            </a:r>
            <a:r>
              <a:rPr kumimoji="1" lang="en-US" altLang="ja-JP" sz="2400" b="1" baseline="-25000">
                <a:solidFill>
                  <a:schemeClr val="accent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2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3224213" y="2024063"/>
            <a:ext cx="103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NH</a:t>
            </a:r>
            <a:r>
              <a:rPr kumimoji="1" lang="en-US" altLang="ja-JP" sz="2400" b="1" baseline="-250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3</a:t>
            </a:r>
            <a:r>
              <a:rPr kumimoji="1" lang="en-US" altLang="ja-JP" sz="2400" b="1" baseline="300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＋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170363" y="2047875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C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4738688" y="2017713"/>
            <a:ext cx="93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COO</a:t>
            </a:r>
            <a:r>
              <a:rPr kumimoji="1" lang="en-US" altLang="ja-JP" sz="2400" b="1" baseline="300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ー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173538" y="2520950"/>
            <a:ext cx="6096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H</a:t>
            </a: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4479925" y="2413000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4481513" y="191611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rot="5400000">
            <a:off x="4697413" y="2166938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rot="5400000">
            <a:off x="4237038" y="2165350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2819400" y="2027238"/>
            <a:ext cx="500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2800" b="1">
                <a:latin typeface="Tahoma" charset="0"/>
                <a:ea typeface="HGP創英角ﾎﾟｯﾌﾟ体" charset="0"/>
                <a:cs typeface="HGP創英角ﾎﾟｯﾌﾟ体" charset="0"/>
              </a:rPr>
              <a:t>＋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1354138" y="1543050"/>
            <a:ext cx="60801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chemeClr val="folHlink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R</a:t>
            </a:r>
            <a:r>
              <a:rPr kumimoji="1" lang="en-US" altLang="ja-JP" sz="2400" b="1" baseline="-25000">
                <a:solidFill>
                  <a:schemeClr val="folHlink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1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342900" y="2020888"/>
            <a:ext cx="103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NH</a:t>
            </a:r>
            <a:r>
              <a:rPr kumimoji="1" lang="en-US" altLang="ja-JP" sz="2400" b="1" baseline="-250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3</a:t>
            </a:r>
            <a:r>
              <a:rPr kumimoji="1" lang="en-US" altLang="ja-JP" sz="2400" b="1" baseline="300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＋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1293813" y="2046288"/>
            <a:ext cx="60483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C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1863725" y="201612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COO</a:t>
            </a:r>
            <a:r>
              <a:rPr kumimoji="1" lang="en-US" altLang="ja-JP" sz="2400" b="1" baseline="300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ー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1295400" y="2517775"/>
            <a:ext cx="6096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H</a:t>
            </a:r>
          </a:p>
        </p:txBody>
      </p:sp>
      <p:sp>
        <p:nvSpPr>
          <p:cNvPr id="15409" name="Line 49"/>
          <p:cNvSpPr>
            <a:spLocks noChangeShapeType="1"/>
          </p:cNvSpPr>
          <p:nvPr/>
        </p:nvSpPr>
        <p:spPr bwMode="auto">
          <a:xfrm>
            <a:off x="1601788" y="2409825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10" name="Line 50"/>
          <p:cNvSpPr>
            <a:spLocks noChangeShapeType="1"/>
          </p:cNvSpPr>
          <p:nvPr/>
        </p:nvSpPr>
        <p:spPr bwMode="auto">
          <a:xfrm>
            <a:off x="1603375" y="1914525"/>
            <a:ext cx="0" cy="157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11" name="Line 51"/>
          <p:cNvSpPr>
            <a:spLocks noChangeShapeType="1"/>
          </p:cNvSpPr>
          <p:nvPr/>
        </p:nvSpPr>
        <p:spPr bwMode="auto">
          <a:xfrm rot="5400000">
            <a:off x="1818482" y="2164556"/>
            <a:ext cx="0" cy="157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12" name="Line 52"/>
          <p:cNvSpPr>
            <a:spLocks noChangeShapeType="1"/>
          </p:cNvSpPr>
          <p:nvPr/>
        </p:nvSpPr>
        <p:spPr bwMode="auto">
          <a:xfrm rot="5400000">
            <a:off x="1358900" y="216376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13" name="Line 53"/>
          <p:cNvSpPr>
            <a:spLocks noChangeShapeType="1"/>
          </p:cNvSpPr>
          <p:nvPr/>
        </p:nvSpPr>
        <p:spPr bwMode="auto">
          <a:xfrm rot="5400000">
            <a:off x="6530182" y="2023268"/>
            <a:ext cx="0" cy="449263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5711825" y="2030413"/>
            <a:ext cx="498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2800" b="1">
                <a:latin typeface="Tahoma" charset="0"/>
                <a:ea typeface="HGP創英角ﾎﾟｯﾌﾟ体" charset="0"/>
                <a:cs typeface="HGP創英角ﾎﾟｯﾌﾟ体" charset="0"/>
              </a:rPr>
              <a:t>＋</a:t>
            </a: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3425825" y="3076575"/>
            <a:ext cx="76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25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 b="1">
                <a:latin typeface="Tahoma" charset="0"/>
                <a:ea typeface="HGP創英角ﾎﾟｯﾌﾟ体" charset="0"/>
                <a:cs typeface="HGP創英角ﾎﾟｯﾌﾟ体" charset="0"/>
              </a:rPr>
              <a:t>H</a:t>
            </a:r>
            <a:r>
              <a:rPr kumimoji="1" lang="en-US" altLang="ja-JP" sz="2000" b="1" baseline="-25000">
                <a:latin typeface="Tahoma" charset="0"/>
                <a:ea typeface="HGP創英角ﾎﾟｯﾌﾟ体" charset="0"/>
                <a:cs typeface="HGP創英角ﾎﾟｯﾌﾟ体" charset="0"/>
              </a:rPr>
              <a:t>2</a:t>
            </a:r>
            <a:r>
              <a:rPr kumimoji="1" lang="en-US" altLang="ja-JP" sz="2000" b="1">
                <a:latin typeface="Tahoma" charset="0"/>
                <a:ea typeface="HGP創英角ﾎﾟｯﾌﾟ体" charset="0"/>
                <a:cs typeface="HGP創英角ﾎﾟｯﾌﾟ体" charset="0"/>
              </a:rPr>
              <a:t>O</a:t>
            </a:r>
          </a:p>
        </p:txBody>
      </p:sp>
      <p:sp>
        <p:nvSpPr>
          <p:cNvPr id="15416" name="Freeform 56"/>
          <p:cNvSpPr>
            <a:spLocks/>
          </p:cNvSpPr>
          <p:nvPr/>
        </p:nvSpPr>
        <p:spPr bwMode="auto">
          <a:xfrm>
            <a:off x="4086225" y="2551113"/>
            <a:ext cx="1593850" cy="1355725"/>
          </a:xfrm>
          <a:custGeom>
            <a:avLst/>
            <a:gdLst>
              <a:gd name="T0" fmla="*/ 1237 w 1237"/>
              <a:gd name="T1" fmla="*/ 0 h 1058"/>
              <a:gd name="T2" fmla="*/ 1133 w 1237"/>
              <a:gd name="T3" fmla="*/ 29 h 1058"/>
              <a:gd name="T4" fmla="*/ 982 w 1237"/>
              <a:gd name="T5" fmla="*/ 67 h 1058"/>
              <a:gd name="T6" fmla="*/ 793 w 1237"/>
              <a:gd name="T7" fmla="*/ 161 h 1058"/>
              <a:gd name="T8" fmla="*/ 727 w 1237"/>
              <a:gd name="T9" fmla="*/ 199 h 1058"/>
              <a:gd name="T10" fmla="*/ 718 w 1237"/>
              <a:gd name="T11" fmla="*/ 227 h 1058"/>
              <a:gd name="T12" fmla="*/ 614 w 1237"/>
              <a:gd name="T13" fmla="*/ 284 h 1058"/>
              <a:gd name="T14" fmla="*/ 472 w 1237"/>
              <a:gd name="T15" fmla="*/ 397 h 1058"/>
              <a:gd name="T16" fmla="*/ 434 w 1237"/>
              <a:gd name="T17" fmla="*/ 435 h 1058"/>
              <a:gd name="T18" fmla="*/ 359 w 1237"/>
              <a:gd name="T19" fmla="*/ 529 h 1058"/>
              <a:gd name="T20" fmla="*/ 321 w 1237"/>
              <a:gd name="T21" fmla="*/ 595 h 1058"/>
              <a:gd name="T22" fmla="*/ 236 w 1237"/>
              <a:gd name="T23" fmla="*/ 680 h 1058"/>
              <a:gd name="T24" fmla="*/ 161 w 1237"/>
              <a:gd name="T25" fmla="*/ 765 h 1058"/>
              <a:gd name="T26" fmla="*/ 76 w 1237"/>
              <a:gd name="T27" fmla="*/ 907 h 1058"/>
              <a:gd name="T28" fmla="*/ 47 w 1237"/>
              <a:gd name="T29" fmla="*/ 964 h 1058"/>
              <a:gd name="T30" fmla="*/ 0 w 1237"/>
              <a:gd name="T31" fmla="*/ 1058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37" h="1058">
                <a:moveTo>
                  <a:pt x="1237" y="0"/>
                </a:moveTo>
                <a:cubicBezTo>
                  <a:pt x="1202" y="12"/>
                  <a:pt x="1169" y="21"/>
                  <a:pt x="1133" y="29"/>
                </a:cubicBezTo>
                <a:cubicBezTo>
                  <a:pt x="1083" y="54"/>
                  <a:pt x="1038" y="59"/>
                  <a:pt x="982" y="67"/>
                </a:cubicBezTo>
                <a:cubicBezTo>
                  <a:pt x="915" y="93"/>
                  <a:pt x="862" y="145"/>
                  <a:pt x="793" y="161"/>
                </a:cubicBezTo>
                <a:cubicBezTo>
                  <a:pt x="772" y="175"/>
                  <a:pt x="745" y="181"/>
                  <a:pt x="727" y="199"/>
                </a:cubicBezTo>
                <a:cubicBezTo>
                  <a:pt x="720" y="206"/>
                  <a:pt x="725" y="220"/>
                  <a:pt x="718" y="227"/>
                </a:cubicBezTo>
                <a:cubicBezTo>
                  <a:pt x="705" y="240"/>
                  <a:pt x="633" y="275"/>
                  <a:pt x="614" y="284"/>
                </a:cubicBezTo>
                <a:cubicBezTo>
                  <a:pt x="575" y="334"/>
                  <a:pt x="518" y="352"/>
                  <a:pt x="472" y="397"/>
                </a:cubicBezTo>
                <a:cubicBezTo>
                  <a:pt x="448" y="472"/>
                  <a:pt x="485" y="383"/>
                  <a:pt x="434" y="435"/>
                </a:cubicBezTo>
                <a:cubicBezTo>
                  <a:pt x="400" y="470"/>
                  <a:pt x="421" y="509"/>
                  <a:pt x="359" y="529"/>
                </a:cubicBezTo>
                <a:cubicBezTo>
                  <a:pt x="349" y="550"/>
                  <a:pt x="337" y="577"/>
                  <a:pt x="321" y="595"/>
                </a:cubicBezTo>
                <a:cubicBezTo>
                  <a:pt x="294" y="625"/>
                  <a:pt x="258" y="646"/>
                  <a:pt x="236" y="680"/>
                </a:cubicBezTo>
                <a:cubicBezTo>
                  <a:pt x="215" y="712"/>
                  <a:pt x="161" y="765"/>
                  <a:pt x="161" y="765"/>
                </a:cubicBezTo>
                <a:cubicBezTo>
                  <a:pt x="143" y="818"/>
                  <a:pt x="94" y="855"/>
                  <a:pt x="76" y="907"/>
                </a:cubicBezTo>
                <a:cubicBezTo>
                  <a:pt x="62" y="946"/>
                  <a:pt x="71" y="927"/>
                  <a:pt x="47" y="964"/>
                </a:cubicBezTo>
                <a:cubicBezTo>
                  <a:pt x="38" y="1010"/>
                  <a:pt x="32" y="1026"/>
                  <a:pt x="0" y="1058"/>
                </a:cubicBezTo>
              </a:path>
            </a:pathLst>
          </a:custGeom>
          <a:noFill/>
          <a:ln w="8255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7" name="Freeform 57"/>
          <p:cNvSpPr>
            <a:spLocks/>
          </p:cNvSpPr>
          <p:nvPr/>
        </p:nvSpPr>
        <p:spPr bwMode="auto">
          <a:xfrm>
            <a:off x="4098925" y="3035300"/>
            <a:ext cx="595313" cy="144463"/>
          </a:xfrm>
          <a:custGeom>
            <a:avLst/>
            <a:gdLst>
              <a:gd name="T0" fmla="*/ 463 w 463"/>
              <a:gd name="T1" fmla="*/ 0 h 113"/>
              <a:gd name="T2" fmla="*/ 142 w 463"/>
              <a:gd name="T3" fmla="*/ 113 h 113"/>
              <a:gd name="T4" fmla="*/ 0 w 463"/>
              <a:gd name="T5" fmla="*/ 10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3" h="113">
                <a:moveTo>
                  <a:pt x="463" y="0"/>
                </a:moveTo>
                <a:cubicBezTo>
                  <a:pt x="349" y="58"/>
                  <a:pt x="274" y="99"/>
                  <a:pt x="142" y="113"/>
                </a:cubicBezTo>
                <a:cubicBezTo>
                  <a:pt x="95" y="110"/>
                  <a:pt x="0" y="104"/>
                  <a:pt x="0" y="104"/>
                </a:cubicBezTo>
              </a:path>
            </a:pathLst>
          </a:custGeom>
          <a:noFill/>
          <a:ln w="8255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8" name="Freeform 58"/>
          <p:cNvSpPr>
            <a:spLocks/>
          </p:cNvSpPr>
          <p:nvPr/>
        </p:nvSpPr>
        <p:spPr bwMode="auto">
          <a:xfrm>
            <a:off x="2425700" y="2611438"/>
            <a:ext cx="609600" cy="1284287"/>
          </a:xfrm>
          <a:custGeom>
            <a:avLst/>
            <a:gdLst>
              <a:gd name="T0" fmla="*/ 473 w 473"/>
              <a:gd name="T1" fmla="*/ 0 h 1001"/>
              <a:gd name="T2" fmla="*/ 388 w 473"/>
              <a:gd name="T3" fmla="*/ 56 h 1001"/>
              <a:gd name="T4" fmla="*/ 321 w 473"/>
              <a:gd name="T5" fmla="*/ 141 h 1001"/>
              <a:gd name="T6" fmla="*/ 255 w 473"/>
              <a:gd name="T7" fmla="*/ 245 h 1001"/>
              <a:gd name="T8" fmla="*/ 227 w 473"/>
              <a:gd name="T9" fmla="*/ 311 h 1001"/>
              <a:gd name="T10" fmla="*/ 189 w 473"/>
              <a:gd name="T11" fmla="*/ 368 h 1001"/>
              <a:gd name="T12" fmla="*/ 95 w 473"/>
              <a:gd name="T13" fmla="*/ 585 h 1001"/>
              <a:gd name="T14" fmla="*/ 48 w 473"/>
              <a:gd name="T15" fmla="*/ 708 h 1001"/>
              <a:gd name="T16" fmla="*/ 0 w 473"/>
              <a:gd name="T17" fmla="*/ 897 h 1001"/>
              <a:gd name="T18" fmla="*/ 19 w 473"/>
              <a:gd name="T19" fmla="*/ 1001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3" h="1001">
                <a:moveTo>
                  <a:pt x="473" y="0"/>
                </a:moveTo>
                <a:cubicBezTo>
                  <a:pt x="442" y="20"/>
                  <a:pt x="423" y="45"/>
                  <a:pt x="388" y="56"/>
                </a:cubicBezTo>
                <a:cubicBezTo>
                  <a:pt x="365" y="123"/>
                  <a:pt x="397" y="45"/>
                  <a:pt x="321" y="141"/>
                </a:cubicBezTo>
                <a:cubicBezTo>
                  <a:pt x="292" y="178"/>
                  <a:pt x="273" y="203"/>
                  <a:pt x="255" y="245"/>
                </a:cubicBezTo>
                <a:cubicBezTo>
                  <a:pt x="245" y="267"/>
                  <a:pt x="239" y="290"/>
                  <a:pt x="227" y="311"/>
                </a:cubicBezTo>
                <a:cubicBezTo>
                  <a:pt x="216" y="331"/>
                  <a:pt x="189" y="368"/>
                  <a:pt x="189" y="368"/>
                </a:cubicBezTo>
                <a:cubicBezTo>
                  <a:pt x="170" y="448"/>
                  <a:pt x="132" y="512"/>
                  <a:pt x="95" y="585"/>
                </a:cubicBezTo>
                <a:cubicBezTo>
                  <a:pt x="74" y="626"/>
                  <a:pt x="74" y="669"/>
                  <a:pt x="48" y="708"/>
                </a:cubicBezTo>
                <a:cubicBezTo>
                  <a:pt x="32" y="772"/>
                  <a:pt x="14" y="833"/>
                  <a:pt x="0" y="897"/>
                </a:cubicBezTo>
                <a:cubicBezTo>
                  <a:pt x="4" y="921"/>
                  <a:pt x="19" y="973"/>
                  <a:pt x="19" y="1001"/>
                </a:cubicBezTo>
              </a:path>
            </a:pathLst>
          </a:custGeom>
          <a:noFill/>
          <a:ln w="8255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1504950" y="3049588"/>
            <a:ext cx="76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25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 b="1">
                <a:latin typeface="Tahoma" charset="0"/>
                <a:ea typeface="HGP創英角ﾎﾟｯﾌﾟ体" charset="0"/>
                <a:cs typeface="HGP創英角ﾎﾟｯﾌﾟ体" charset="0"/>
              </a:rPr>
              <a:t>H</a:t>
            </a:r>
            <a:r>
              <a:rPr kumimoji="1" lang="en-US" altLang="ja-JP" sz="2000" b="1" baseline="-25000">
                <a:latin typeface="Tahoma" charset="0"/>
                <a:ea typeface="HGP創英角ﾎﾟｯﾌﾟ体" charset="0"/>
                <a:cs typeface="HGP創英角ﾎﾟｯﾌﾟ体" charset="0"/>
              </a:rPr>
              <a:t>2</a:t>
            </a:r>
            <a:r>
              <a:rPr kumimoji="1" lang="en-US" altLang="ja-JP" sz="2000" b="1">
                <a:latin typeface="Tahoma" charset="0"/>
                <a:ea typeface="HGP創英角ﾎﾟｯﾌﾟ体" charset="0"/>
                <a:cs typeface="HGP創英角ﾎﾟｯﾌﾟ体" charset="0"/>
              </a:rPr>
              <a:t>O</a:t>
            </a:r>
          </a:p>
        </p:txBody>
      </p:sp>
      <p:sp>
        <p:nvSpPr>
          <p:cNvPr id="15420" name="Freeform 60"/>
          <p:cNvSpPr>
            <a:spLocks/>
          </p:cNvSpPr>
          <p:nvPr/>
        </p:nvSpPr>
        <p:spPr bwMode="auto">
          <a:xfrm>
            <a:off x="2176463" y="3095625"/>
            <a:ext cx="461962" cy="157163"/>
          </a:xfrm>
          <a:custGeom>
            <a:avLst/>
            <a:gdLst>
              <a:gd name="T0" fmla="*/ 358 w 358"/>
              <a:gd name="T1" fmla="*/ 0 h 123"/>
              <a:gd name="T2" fmla="*/ 0 w 358"/>
              <a:gd name="T3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8" h="123">
                <a:moveTo>
                  <a:pt x="358" y="0"/>
                </a:moveTo>
                <a:cubicBezTo>
                  <a:pt x="249" y="111"/>
                  <a:pt x="156" y="123"/>
                  <a:pt x="0" y="123"/>
                </a:cubicBezTo>
              </a:path>
            </a:pathLst>
          </a:custGeom>
          <a:noFill/>
          <a:ln w="8255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1711325" y="4511675"/>
            <a:ext cx="1471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b="1">
                <a:latin typeface="Tahoma" charset="0"/>
                <a:ea typeface="HGP創英角ﾎﾟｯﾌﾟ体" charset="0"/>
                <a:cs typeface="HGP創英角ﾎﾟｯﾌﾟ体" charset="0"/>
              </a:rPr>
              <a:t>Peptide bond</a:t>
            </a:r>
          </a:p>
        </p:txBody>
      </p:sp>
      <p:sp>
        <p:nvSpPr>
          <p:cNvPr id="15422" name="Text Box 62"/>
          <p:cNvSpPr txBox="1">
            <a:spLocks noChangeArrowheads="1"/>
          </p:cNvSpPr>
          <p:nvPr/>
        </p:nvSpPr>
        <p:spPr bwMode="auto">
          <a:xfrm>
            <a:off x="3370263" y="4510088"/>
            <a:ext cx="1471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b="1">
                <a:latin typeface="Tahoma" charset="0"/>
                <a:ea typeface="HGP創英角ﾎﾟｯﾌﾟ体" charset="0"/>
                <a:cs typeface="HGP創英角ﾎﾟｯﾌﾟ体" charset="0"/>
              </a:rPr>
              <a:t>Peptide bond</a:t>
            </a:r>
          </a:p>
        </p:txBody>
      </p:sp>
      <p:sp>
        <p:nvSpPr>
          <p:cNvPr id="15423" name="AutoShape 63"/>
          <p:cNvSpPr>
            <a:spLocks noChangeArrowheads="1"/>
          </p:cNvSpPr>
          <p:nvPr/>
        </p:nvSpPr>
        <p:spPr bwMode="auto">
          <a:xfrm>
            <a:off x="1836738" y="4029075"/>
            <a:ext cx="1217612" cy="447675"/>
          </a:xfrm>
          <a:prstGeom prst="roundRect">
            <a:avLst>
              <a:gd name="adj" fmla="val 16667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4" name="AutoShape 64"/>
          <p:cNvSpPr>
            <a:spLocks noChangeArrowheads="1"/>
          </p:cNvSpPr>
          <p:nvPr/>
        </p:nvSpPr>
        <p:spPr bwMode="auto">
          <a:xfrm>
            <a:off x="3513138" y="4029075"/>
            <a:ext cx="1181100" cy="449263"/>
          </a:xfrm>
          <a:prstGeom prst="roundRect">
            <a:avLst>
              <a:gd name="adj" fmla="val 16667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5372100" y="4900613"/>
            <a:ext cx="35909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600">
                <a:latin typeface="Tahoma" charset="0"/>
                <a:ea typeface="HGP創英角ﾎﾟｯﾌﾟ体" charset="0"/>
                <a:cs typeface="HGP創英角ﾎﾟｯﾌﾟ体" charset="0"/>
              </a:rPr>
              <a:t>The amino acid sequence is called as </a:t>
            </a:r>
            <a:r>
              <a:rPr kumimoji="1" lang="en-US" altLang="ja-JP" sz="26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primary structure</a:t>
            </a:r>
            <a:r>
              <a:rPr kumimoji="1" lang="en-US" altLang="ja-JP" sz="3000">
                <a:latin typeface="Tahoma" charset="0"/>
                <a:ea typeface="HGP創英角ﾎﾟｯﾌﾟ体" charset="0"/>
                <a:cs typeface="HGP創英角ﾎﾟｯﾌﾟ体" charset="0"/>
              </a:rPr>
              <a:t> </a:t>
            </a:r>
            <a:endParaRPr kumimoji="1" lang="en-US" altLang="ja-JP" sz="2400"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5426" name="Oval 66"/>
          <p:cNvSpPr>
            <a:spLocks noChangeArrowheads="1"/>
          </p:cNvSpPr>
          <p:nvPr/>
        </p:nvSpPr>
        <p:spPr bwMode="auto">
          <a:xfrm>
            <a:off x="1089025" y="5610225"/>
            <a:ext cx="377825" cy="377825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7" name="Oval 67"/>
          <p:cNvSpPr>
            <a:spLocks noChangeArrowheads="1"/>
          </p:cNvSpPr>
          <p:nvPr/>
        </p:nvSpPr>
        <p:spPr bwMode="auto">
          <a:xfrm>
            <a:off x="1466850" y="5494338"/>
            <a:ext cx="377825" cy="377825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Oval 68"/>
          <p:cNvSpPr>
            <a:spLocks noChangeArrowheads="1"/>
          </p:cNvSpPr>
          <p:nvPr/>
        </p:nvSpPr>
        <p:spPr bwMode="auto">
          <a:xfrm>
            <a:off x="1844675" y="561022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9" name="Oval 69"/>
          <p:cNvSpPr>
            <a:spLocks noChangeArrowheads="1"/>
          </p:cNvSpPr>
          <p:nvPr/>
        </p:nvSpPr>
        <p:spPr bwMode="auto">
          <a:xfrm>
            <a:off x="2235200" y="5689600"/>
            <a:ext cx="377825" cy="377825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0" name="Oval 70"/>
          <p:cNvSpPr>
            <a:spLocks noChangeArrowheads="1"/>
          </p:cNvSpPr>
          <p:nvPr/>
        </p:nvSpPr>
        <p:spPr bwMode="auto">
          <a:xfrm>
            <a:off x="3729038" y="5610225"/>
            <a:ext cx="377825" cy="377825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1" name="Oval 71"/>
          <p:cNvSpPr>
            <a:spLocks noChangeArrowheads="1"/>
          </p:cNvSpPr>
          <p:nvPr/>
        </p:nvSpPr>
        <p:spPr bwMode="auto">
          <a:xfrm>
            <a:off x="3351213" y="5500688"/>
            <a:ext cx="377825" cy="377825"/>
          </a:xfrm>
          <a:prstGeom prst="ellipse">
            <a:avLst/>
          </a:prstGeom>
          <a:gradFill rotWithShape="0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2" name="Oval 72"/>
          <p:cNvSpPr>
            <a:spLocks noChangeArrowheads="1"/>
          </p:cNvSpPr>
          <p:nvPr/>
        </p:nvSpPr>
        <p:spPr bwMode="auto">
          <a:xfrm>
            <a:off x="2595563" y="561022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3" name="Oval 73"/>
          <p:cNvSpPr>
            <a:spLocks noChangeArrowheads="1"/>
          </p:cNvSpPr>
          <p:nvPr/>
        </p:nvSpPr>
        <p:spPr bwMode="auto">
          <a:xfrm>
            <a:off x="2973388" y="5500688"/>
            <a:ext cx="377825" cy="377825"/>
          </a:xfrm>
          <a:prstGeom prst="ellipse">
            <a:avLst/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4" name="Oval 74"/>
          <p:cNvSpPr>
            <a:spLocks noChangeArrowheads="1"/>
          </p:cNvSpPr>
          <p:nvPr/>
        </p:nvSpPr>
        <p:spPr bwMode="auto">
          <a:xfrm>
            <a:off x="4064000" y="576262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5" name="Oval 75"/>
          <p:cNvSpPr>
            <a:spLocks noChangeArrowheads="1"/>
          </p:cNvSpPr>
          <p:nvPr/>
        </p:nvSpPr>
        <p:spPr bwMode="auto">
          <a:xfrm>
            <a:off x="4441825" y="576262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6" name="Oval 76"/>
          <p:cNvSpPr>
            <a:spLocks noChangeArrowheads="1"/>
          </p:cNvSpPr>
          <p:nvPr/>
        </p:nvSpPr>
        <p:spPr bwMode="auto">
          <a:xfrm>
            <a:off x="4797425" y="5627688"/>
            <a:ext cx="377825" cy="377825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7" name="Text Box 77"/>
          <p:cNvSpPr txBox="1">
            <a:spLocks noChangeArrowheads="1"/>
          </p:cNvSpPr>
          <p:nvPr/>
        </p:nvSpPr>
        <p:spPr bwMode="auto">
          <a:xfrm>
            <a:off x="984250" y="56245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A</a:t>
            </a:r>
          </a:p>
        </p:txBody>
      </p:sp>
      <p:sp>
        <p:nvSpPr>
          <p:cNvPr id="15438" name="Text Box 78"/>
          <p:cNvSpPr txBox="1">
            <a:spLocks noChangeArrowheads="1"/>
          </p:cNvSpPr>
          <p:nvPr/>
        </p:nvSpPr>
        <p:spPr bwMode="auto">
          <a:xfrm>
            <a:off x="4695825" y="56245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A</a:t>
            </a:r>
          </a:p>
        </p:txBody>
      </p:sp>
      <p:sp>
        <p:nvSpPr>
          <p:cNvPr id="15439" name="Text Box 79"/>
          <p:cNvSpPr txBox="1">
            <a:spLocks noChangeArrowheads="1"/>
          </p:cNvSpPr>
          <p:nvPr/>
        </p:nvSpPr>
        <p:spPr bwMode="auto">
          <a:xfrm>
            <a:off x="1360488" y="5513388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F</a:t>
            </a:r>
          </a:p>
        </p:txBody>
      </p:sp>
      <p:sp>
        <p:nvSpPr>
          <p:cNvPr id="15440" name="Text Box 80"/>
          <p:cNvSpPr txBox="1">
            <a:spLocks noChangeArrowheads="1"/>
          </p:cNvSpPr>
          <p:nvPr/>
        </p:nvSpPr>
        <p:spPr bwMode="auto">
          <a:xfrm>
            <a:off x="2141538" y="571817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N</a:t>
            </a:r>
          </a:p>
        </p:txBody>
      </p:sp>
      <p:sp>
        <p:nvSpPr>
          <p:cNvPr id="15441" name="Text Box 81"/>
          <p:cNvSpPr txBox="1">
            <a:spLocks noChangeArrowheads="1"/>
          </p:cNvSpPr>
          <p:nvPr/>
        </p:nvSpPr>
        <p:spPr bwMode="auto">
          <a:xfrm>
            <a:off x="1722438" y="5640388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G</a:t>
            </a:r>
          </a:p>
        </p:txBody>
      </p:sp>
      <p:sp>
        <p:nvSpPr>
          <p:cNvPr id="15442" name="Text Box 82"/>
          <p:cNvSpPr txBox="1">
            <a:spLocks noChangeArrowheads="1"/>
          </p:cNvSpPr>
          <p:nvPr/>
        </p:nvSpPr>
        <p:spPr bwMode="auto">
          <a:xfrm>
            <a:off x="3946525" y="5792788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G</a:t>
            </a:r>
          </a:p>
        </p:txBody>
      </p:sp>
      <p:sp>
        <p:nvSpPr>
          <p:cNvPr id="15443" name="Text Box 83"/>
          <p:cNvSpPr txBox="1">
            <a:spLocks noChangeArrowheads="1"/>
          </p:cNvSpPr>
          <p:nvPr/>
        </p:nvSpPr>
        <p:spPr bwMode="auto">
          <a:xfrm>
            <a:off x="2489200" y="56261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S</a:t>
            </a:r>
          </a:p>
        </p:txBody>
      </p:sp>
      <p:sp>
        <p:nvSpPr>
          <p:cNvPr id="15444" name="Text Box 84"/>
          <p:cNvSpPr txBox="1">
            <a:spLocks noChangeArrowheads="1"/>
          </p:cNvSpPr>
          <p:nvPr/>
        </p:nvSpPr>
        <p:spPr bwMode="auto">
          <a:xfrm>
            <a:off x="2879725" y="55229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T</a:t>
            </a:r>
          </a:p>
        </p:txBody>
      </p:sp>
      <p:sp>
        <p:nvSpPr>
          <p:cNvPr id="15445" name="Text Box 85"/>
          <p:cNvSpPr txBox="1">
            <a:spLocks noChangeArrowheads="1"/>
          </p:cNvSpPr>
          <p:nvPr/>
        </p:nvSpPr>
        <p:spPr bwMode="auto">
          <a:xfrm>
            <a:off x="4338638" y="5780088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S</a:t>
            </a:r>
          </a:p>
        </p:txBody>
      </p:sp>
      <p:sp>
        <p:nvSpPr>
          <p:cNvPr id="15446" name="Text Box 86"/>
          <p:cNvSpPr txBox="1">
            <a:spLocks noChangeArrowheads="1"/>
          </p:cNvSpPr>
          <p:nvPr/>
        </p:nvSpPr>
        <p:spPr bwMode="auto">
          <a:xfrm>
            <a:off x="3252788" y="550862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D</a:t>
            </a:r>
          </a:p>
        </p:txBody>
      </p:sp>
      <p:sp>
        <p:nvSpPr>
          <p:cNvPr id="15447" name="Text Box 87"/>
          <p:cNvSpPr txBox="1">
            <a:spLocks noChangeArrowheads="1"/>
          </p:cNvSpPr>
          <p:nvPr/>
        </p:nvSpPr>
        <p:spPr bwMode="auto">
          <a:xfrm>
            <a:off x="3641725" y="563245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K</a:t>
            </a:r>
          </a:p>
        </p:txBody>
      </p:sp>
      <p:sp>
        <p:nvSpPr>
          <p:cNvPr id="15448" name="Freeform 88"/>
          <p:cNvSpPr>
            <a:spLocks/>
          </p:cNvSpPr>
          <p:nvPr/>
        </p:nvSpPr>
        <p:spPr bwMode="auto">
          <a:xfrm>
            <a:off x="704850" y="5868988"/>
            <a:ext cx="388938" cy="90487"/>
          </a:xfrm>
          <a:custGeom>
            <a:avLst/>
            <a:gdLst>
              <a:gd name="T0" fmla="*/ 245 w 245"/>
              <a:gd name="T1" fmla="*/ 0 h 57"/>
              <a:gd name="T2" fmla="*/ 151 w 245"/>
              <a:gd name="T3" fmla="*/ 38 h 57"/>
              <a:gd name="T4" fmla="*/ 0 w 245"/>
              <a:gd name="T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" h="57">
                <a:moveTo>
                  <a:pt x="245" y="0"/>
                </a:moveTo>
                <a:cubicBezTo>
                  <a:pt x="218" y="14"/>
                  <a:pt x="192" y="29"/>
                  <a:pt x="151" y="38"/>
                </a:cubicBezTo>
                <a:cubicBezTo>
                  <a:pt x="110" y="47"/>
                  <a:pt x="55" y="52"/>
                  <a:pt x="0" y="57"/>
                </a:cubicBezTo>
              </a:path>
            </a:pathLst>
          </a:custGeom>
          <a:noFill/>
          <a:ln w="63500" cap="flat" cmpd="sng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49" name="Freeform 89"/>
          <p:cNvSpPr>
            <a:spLocks/>
          </p:cNvSpPr>
          <p:nvPr/>
        </p:nvSpPr>
        <p:spPr bwMode="auto">
          <a:xfrm flipV="1">
            <a:off x="5205413" y="5737225"/>
            <a:ext cx="433387" cy="42863"/>
          </a:xfrm>
          <a:custGeom>
            <a:avLst/>
            <a:gdLst>
              <a:gd name="T0" fmla="*/ 245 w 245"/>
              <a:gd name="T1" fmla="*/ 0 h 57"/>
              <a:gd name="T2" fmla="*/ 151 w 245"/>
              <a:gd name="T3" fmla="*/ 38 h 57"/>
              <a:gd name="T4" fmla="*/ 0 w 245"/>
              <a:gd name="T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" h="57">
                <a:moveTo>
                  <a:pt x="245" y="0"/>
                </a:moveTo>
                <a:cubicBezTo>
                  <a:pt x="218" y="14"/>
                  <a:pt x="192" y="29"/>
                  <a:pt x="151" y="38"/>
                </a:cubicBezTo>
                <a:cubicBezTo>
                  <a:pt x="110" y="47"/>
                  <a:pt x="55" y="52"/>
                  <a:pt x="0" y="57"/>
                </a:cubicBezTo>
              </a:path>
            </a:pathLst>
          </a:custGeom>
          <a:noFill/>
          <a:ln w="63500" cap="flat" cmpd="sng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50" name="Freeform 90"/>
          <p:cNvSpPr>
            <a:spLocks/>
          </p:cNvSpPr>
          <p:nvPr/>
        </p:nvSpPr>
        <p:spPr bwMode="auto">
          <a:xfrm>
            <a:off x="3298825" y="5037138"/>
            <a:ext cx="57150" cy="360362"/>
          </a:xfrm>
          <a:custGeom>
            <a:avLst/>
            <a:gdLst>
              <a:gd name="T0" fmla="*/ 0 w 36"/>
              <a:gd name="T1" fmla="*/ 0 h 227"/>
              <a:gd name="T2" fmla="*/ 9 w 36"/>
              <a:gd name="T3" fmla="*/ 170 h 227"/>
              <a:gd name="T4" fmla="*/ 0 w 36"/>
              <a:gd name="T5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27">
                <a:moveTo>
                  <a:pt x="0" y="0"/>
                </a:moveTo>
                <a:cubicBezTo>
                  <a:pt x="3" y="57"/>
                  <a:pt x="4" y="113"/>
                  <a:pt x="9" y="170"/>
                </a:cubicBezTo>
                <a:cubicBezTo>
                  <a:pt x="14" y="227"/>
                  <a:pt x="36" y="209"/>
                  <a:pt x="0" y="22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51" name="Text Box 91"/>
          <p:cNvSpPr txBox="1">
            <a:spLocks noChangeArrowheads="1"/>
          </p:cNvSpPr>
          <p:nvPr/>
        </p:nvSpPr>
        <p:spPr bwMode="auto">
          <a:xfrm>
            <a:off x="5724525" y="2643188"/>
            <a:ext cx="32178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2000">
                <a:latin typeface="Tahoma" charset="0"/>
                <a:ea typeface="HGP創英角ﾎﾟｯﾌﾟ体" charset="0"/>
                <a:cs typeface="HGP創英角ﾎﾟｯﾌﾟ体" charset="0"/>
              </a:rPr>
              <a:t>A carboxylic acid condenses with an amino group with the release of a water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ptide_ang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772400" cy="4851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6525" y="700088"/>
            <a:ext cx="8778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imes New Roman" charset="0"/>
              </a:rPr>
              <a:t>Step 2: Most flexible degrees of freedom: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86200" y="4343400"/>
            <a:ext cx="1295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86200" y="3733800"/>
            <a:ext cx="685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3886200" y="3810000"/>
            <a:ext cx="762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363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Times New Roman" charset="0"/>
              </a:rPr>
              <a:t>Protein Structure in 3 steps.</a:t>
            </a:r>
            <a:r>
              <a:rPr lang="en-US" sz="2400">
                <a:latin typeface="Times New Roman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Each Protein has a unique structure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09613" y="2616200"/>
            <a:ext cx="3298825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5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Amino acid sequence</a:t>
            </a:r>
          </a:p>
          <a:p>
            <a:pPr algn="ctr">
              <a:spcBef>
                <a:spcPct val="50000"/>
              </a:spcBef>
            </a:pPr>
            <a:r>
              <a:rPr kumimoji="1" lang="en-US" altLang="ja-JP" sz="2500">
                <a:latin typeface="Tahoma" charset="0"/>
                <a:ea typeface="HGP創英角ﾎﾟｯﾌﾟ体" charset="0"/>
                <a:cs typeface="HGP創英角ﾎﾟｯﾌﾟ体" charset="0"/>
              </a:rPr>
              <a:t>NLKTEWPELVGKSVEEAKKVILQDKPEAQIIVLPVGTIVTMEYRIDRVRLFVDKLDNIAEVPRVG</a:t>
            </a:r>
            <a:endParaRPr kumimoji="1" lang="ja-JP" altLang="en-US" sz="2500"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pic>
        <p:nvPicPr>
          <p:cNvPr id="27652" name="Picture 4" descr="2CI2_WAT_stick_rib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499" r="17403" b="6499"/>
          <a:stretch>
            <a:fillRect/>
          </a:stretch>
        </p:blipFill>
        <p:spPr bwMode="auto">
          <a:xfrm>
            <a:off x="5032375" y="2243138"/>
            <a:ext cx="35814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874838" y="5189538"/>
            <a:ext cx="3043237" cy="854075"/>
          </a:xfrm>
          <a:prstGeom prst="wedgeRoundRectCallout">
            <a:avLst>
              <a:gd name="adj1" fmla="val 37324"/>
              <a:gd name="adj2" fmla="val -18382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ja-JP" sz="40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Folding!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4197350" y="3405188"/>
            <a:ext cx="765175" cy="763587"/>
          </a:xfrm>
          <a:prstGeom prst="rightArrow">
            <a:avLst>
              <a:gd name="adj1" fmla="val 50000"/>
              <a:gd name="adj2" fmla="val 25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177800"/>
            <a:ext cx="8794750" cy="1431925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Basic structural units of proteins: Secondary structure</a:t>
            </a:r>
          </a:p>
        </p:txBody>
      </p:sp>
      <p:pic>
        <p:nvPicPr>
          <p:cNvPr id="29699" name="Picture 3" descr="1IGD_rib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r="24808"/>
          <a:stretch>
            <a:fillRect/>
          </a:stretch>
        </p:blipFill>
        <p:spPr bwMode="auto">
          <a:xfrm>
            <a:off x="3219450" y="1762125"/>
            <a:ext cx="2703513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BE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4" t="6667" r="33664" b="6667"/>
          <a:stretch>
            <a:fillRect/>
          </a:stretch>
        </p:blipFill>
        <p:spPr bwMode="auto">
          <a:xfrm>
            <a:off x="6681788" y="2525713"/>
            <a:ext cx="1892300" cy="32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5588" y="1903413"/>
            <a:ext cx="251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Tahoma" charset="0"/>
                <a:cs typeface="Tahoma" charset="0"/>
              </a:rPr>
              <a:t>α</a:t>
            </a:r>
            <a:r>
              <a:rPr kumimoji="1" lang="en-US" altLang="ja-JP" sz="24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-helix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388100" y="1993900"/>
            <a:ext cx="251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Tahoma" charset="0"/>
                <a:cs typeface="Tahoma" charset="0"/>
              </a:rPr>
              <a:t>β</a:t>
            </a:r>
            <a:r>
              <a:rPr kumimoji="1" lang="en-US" altLang="ja-JP" sz="24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-sheet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 rot="1724684">
            <a:off x="3644900" y="2160588"/>
            <a:ext cx="914400" cy="2622550"/>
          </a:xfrm>
          <a:prstGeom prst="rect">
            <a:avLst/>
          </a:prstGeom>
          <a:noFill/>
          <a:ln w="76200">
            <a:solidFill>
              <a:srgbClr val="99CC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 rot="-10934">
            <a:off x="4570413" y="1862138"/>
            <a:ext cx="1243012" cy="2622550"/>
          </a:xfrm>
          <a:prstGeom prst="rect">
            <a:avLst/>
          </a:prstGeom>
          <a:noFill/>
          <a:ln w="76200">
            <a:solidFill>
              <a:srgbClr val="FF66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2233613" y="2098675"/>
            <a:ext cx="2112962" cy="314325"/>
          </a:xfrm>
          <a:prstGeom prst="line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2206625" y="4349750"/>
            <a:ext cx="898525" cy="1947863"/>
          </a:xfrm>
          <a:prstGeom prst="line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5864225" y="1844675"/>
            <a:ext cx="808038" cy="644525"/>
          </a:xfrm>
          <a:prstGeom prst="line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5822950" y="4498975"/>
            <a:ext cx="852488" cy="1273175"/>
          </a:xfrm>
          <a:prstGeom prst="line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9709" name="Picture 13" descr="HEL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3" t="5339" r="39563" b="5339"/>
          <a:stretch>
            <a:fillRect/>
          </a:stretch>
        </p:blipFill>
        <p:spPr bwMode="auto">
          <a:xfrm>
            <a:off x="811213" y="2408238"/>
            <a:ext cx="14097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493963" y="5260975"/>
            <a:ext cx="4156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Tahoma" charset="0"/>
                <a:cs typeface="Tahoma" charset="0"/>
              </a:rPr>
              <a:t>Secondary structures</a:t>
            </a:r>
            <a:r>
              <a:rPr kumimoji="1" lang="en-US" altLang="ja-JP" sz="2400">
                <a:latin typeface="Tahoma" charset="0"/>
                <a:cs typeface="Tahoma" charset="0"/>
              </a:rPr>
              <a:t>, α</a:t>
            </a:r>
            <a:r>
              <a:rPr kumimoji="1" lang="en-US" altLang="ja-JP" sz="2400">
                <a:latin typeface="Tahoma" charset="0"/>
                <a:ea typeface="HGP創英角ﾎﾟｯﾌﾟ体" charset="0"/>
                <a:cs typeface="HGP創英角ﾎﾟｯﾌﾟ体" charset="0"/>
              </a:rPr>
              <a:t>-helix and </a:t>
            </a:r>
            <a:r>
              <a:rPr kumimoji="1" lang="en-US" altLang="ja-JP" sz="2400">
                <a:latin typeface="Tahoma" charset="0"/>
                <a:cs typeface="Tahoma" charset="0"/>
              </a:rPr>
              <a:t>β</a:t>
            </a:r>
            <a:r>
              <a:rPr kumimoji="1" lang="en-US" altLang="ja-JP" sz="2400">
                <a:latin typeface="Tahoma" charset="0"/>
                <a:ea typeface="HGP創英角ﾎﾟｯﾌﾟ体" charset="0"/>
                <a:cs typeface="HGP創英角ﾎﾟｯﾌﾟ体" charset="0"/>
              </a:rPr>
              <a:t>-sheet, have regular hydrogen-bonding patterns.</a:t>
            </a:r>
            <a:endParaRPr kumimoji="1" lang="ja-JP" altLang="en-US" sz="2400"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17475"/>
            <a:ext cx="363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Times New Roman" charset="0"/>
              </a:rPr>
              <a:t>Protein Structure in 3 steps.</a:t>
            </a:r>
            <a:r>
              <a:rPr lang="en-US" sz="2400">
                <a:latin typeface="Times New Roman" charset="0"/>
              </a:rPr>
              <a:t> </a:t>
            </a:r>
          </a:p>
        </p:txBody>
      </p:sp>
      <p:pic>
        <p:nvPicPr>
          <p:cNvPr id="5123" name="Picture 3" descr="2-amino-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154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4"/>
          <p:cNvSpPr>
            <a:spLocks/>
          </p:cNvSpPr>
          <p:nvPr/>
        </p:nvSpPr>
        <p:spPr bwMode="auto">
          <a:xfrm rot="5354280">
            <a:off x="1638300" y="4152900"/>
            <a:ext cx="457200" cy="2362200"/>
          </a:xfrm>
          <a:prstGeom prst="rightBrace">
            <a:avLst>
              <a:gd name="adj1" fmla="val 430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 rot="5354280">
            <a:off x="6667500" y="4152900"/>
            <a:ext cx="457200" cy="2362200"/>
          </a:xfrm>
          <a:prstGeom prst="rightBrace">
            <a:avLst>
              <a:gd name="adj1" fmla="val 430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98525" y="5527675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Amino-acid #1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943600" y="5638800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Amino-acid #2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114800" y="1752600"/>
            <a:ext cx="178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Peptide bond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191000" y="2971800"/>
            <a:ext cx="6096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4648200" y="22860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124200" y="533400"/>
            <a:ext cx="5815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Step 1. Two amino-acids together (di-peptide)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873</Words>
  <Application>Microsoft Macintosh PowerPoint</Application>
  <PresentationFormat>On-screen Show (4:3)</PresentationFormat>
  <Paragraphs>270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Protein Structure 101</vt:lpstr>
      <vt:lpstr>Proteins play key roles in a living system</vt:lpstr>
      <vt:lpstr>Amino acid: Basic unit of protein</vt:lpstr>
      <vt:lpstr>20 Amino acids</vt:lpstr>
      <vt:lpstr>Proteins are linear polymers of amino acids</vt:lpstr>
      <vt:lpstr>PowerPoint Presentation</vt:lpstr>
      <vt:lpstr>Each Protein has a unique structure</vt:lpstr>
      <vt:lpstr>Basic structural units of proteins: Secondary structure</vt:lpstr>
      <vt:lpstr>PowerPoint Presentation</vt:lpstr>
      <vt:lpstr>PowerPoint Presentation</vt:lpstr>
      <vt:lpstr>Amino acid sequence is encoded by DNA base sequence in a gene</vt:lpstr>
      <vt:lpstr>Gene is protein’s blueprint, genome is life’s blueprint </vt:lpstr>
      <vt:lpstr>Hydrogen Bonding</vt:lpstr>
      <vt:lpstr>PowerPoint Presentation</vt:lpstr>
      <vt:lpstr>PowerPoint Presentation</vt:lpstr>
      <vt:lpstr>Protein Structure</vt:lpstr>
      <vt:lpstr>Three-dimensional structure of proteins</vt:lpstr>
      <vt:lpstr>Hierarchical nature of protein structure</vt:lpstr>
      <vt:lpstr>Close relationship between protein structure and its function</vt:lpstr>
      <vt:lpstr>Protein structure prediction has remained elusive over half a century</vt:lpstr>
      <vt:lpstr>So where do we get the high quality protein structures to work with? </vt:lpstr>
      <vt:lpstr>PowerPoint Presentation</vt:lpstr>
      <vt:lpstr>Protein Crystals need for X-ray diffraction</vt:lpstr>
      <vt:lpstr>PowerPoint Presentation</vt:lpstr>
      <vt:lpstr>Homology Modeling</vt:lpstr>
      <vt:lpstr>Summary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 101</dc:title>
  <dc:creator>Alexey Onufriev</dc:creator>
  <cp:lastModifiedBy>Alexey</cp:lastModifiedBy>
  <cp:revision>7</cp:revision>
  <dcterms:created xsi:type="dcterms:W3CDTF">2007-01-29T06:55:31Z</dcterms:created>
  <dcterms:modified xsi:type="dcterms:W3CDTF">2015-01-23T01:47:27Z</dcterms:modified>
</cp:coreProperties>
</file>