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9" r:id="rId7"/>
    <p:sldId id="261" r:id="rId8"/>
    <p:sldId id="262" r:id="rId9"/>
    <p:sldId id="263" r:id="rId10"/>
    <p:sldId id="266" r:id="rId11"/>
    <p:sldId id="270" r:id="rId12"/>
    <p:sldId id="271" r:id="rId13"/>
    <p:sldId id="272" r:id="rId14"/>
    <p:sldId id="273" r:id="rId15"/>
    <p:sldId id="267" r:id="rId16"/>
    <p:sldId id="274" r:id="rId17"/>
    <p:sldId id="265" r:id="rId18"/>
    <p:sldId id="275" r:id="rId19"/>
    <p:sldId id="26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96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10A585-B4AA-B34D-89FB-3FB2D8B22A9A}" type="datetimeFigureOut">
              <a:rPr lang="en-US" smtClean="0"/>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50362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10A585-B4AA-B34D-89FB-3FB2D8B22A9A}" type="datetimeFigureOut">
              <a:rPr lang="en-US" smtClean="0"/>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479171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10A585-B4AA-B34D-89FB-3FB2D8B22A9A}" type="datetimeFigureOut">
              <a:rPr lang="en-US" smtClean="0"/>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358007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10A585-B4AA-B34D-89FB-3FB2D8B22A9A}" type="datetimeFigureOut">
              <a:rPr lang="en-US" smtClean="0"/>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4023748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10A585-B4AA-B34D-89FB-3FB2D8B22A9A}" type="datetimeFigureOut">
              <a:rPr lang="en-US" smtClean="0"/>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243009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10A585-B4AA-B34D-89FB-3FB2D8B22A9A}" type="datetimeFigureOut">
              <a:rPr lang="en-US" smtClean="0"/>
              <a:t>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2645759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10A585-B4AA-B34D-89FB-3FB2D8B22A9A}" type="datetimeFigureOut">
              <a:rPr lang="en-US" smtClean="0"/>
              <a:t>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53933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10A585-B4AA-B34D-89FB-3FB2D8B22A9A}" type="datetimeFigureOut">
              <a:rPr lang="en-US" smtClean="0"/>
              <a:t>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363157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0A585-B4AA-B34D-89FB-3FB2D8B22A9A}" type="datetimeFigureOut">
              <a:rPr lang="en-US" smtClean="0"/>
              <a:t>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142622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10A585-B4AA-B34D-89FB-3FB2D8B22A9A}" type="datetimeFigureOut">
              <a:rPr lang="en-US" smtClean="0"/>
              <a:t>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112932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10A585-B4AA-B34D-89FB-3FB2D8B22A9A}" type="datetimeFigureOut">
              <a:rPr lang="en-US" smtClean="0"/>
              <a:t>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19306355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0A585-B4AA-B34D-89FB-3FB2D8B22A9A}" type="datetimeFigureOut">
              <a:rPr lang="en-US" smtClean="0"/>
              <a:t>2/6/15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E45F2-1A50-1545-8254-45ADC4CD5F7C}" type="slidenum">
              <a:rPr lang="en-US" smtClean="0"/>
              <a:t>‹#›</a:t>
            </a:fld>
            <a:endParaRPr lang="en-US"/>
          </a:p>
        </p:txBody>
      </p:sp>
    </p:spTree>
    <p:extLst>
      <p:ext uri="{BB962C8B-B14F-4D97-AF65-F5344CB8AC3E}">
        <p14:creationId xmlns:p14="http://schemas.microsoft.com/office/powerpoint/2010/main" val="2842160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41594"/>
            <a:ext cx="7772400" cy="1470025"/>
          </a:xfrm>
        </p:spPr>
        <p:txBody>
          <a:bodyPr>
            <a:normAutofit fontScale="90000"/>
          </a:bodyPr>
          <a:lstStyle/>
          <a:p>
            <a:r>
              <a:rPr lang="en-US" dirty="0" smtClean="0"/>
              <a:t>The basics of mathematical modeling (Not every computational science project requires a supercomputer)</a:t>
            </a:r>
            <a:endParaRPr lang="en-US" dirty="0"/>
          </a:p>
        </p:txBody>
      </p:sp>
    </p:spTree>
    <p:extLst>
      <p:ext uri="{BB962C8B-B14F-4D97-AF65-F5344CB8AC3E}">
        <p14:creationId xmlns:p14="http://schemas.microsoft.com/office/powerpoint/2010/main" val="29430993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discrete model: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latin typeface="Symbol" charset="2"/>
                <a:cs typeface="Symbol" charset="2"/>
              </a:rPr>
              <a:t>D</a:t>
            </a:r>
            <a:r>
              <a:rPr lang="en-US" dirty="0">
                <a:latin typeface="Arial"/>
                <a:cs typeface="Arial"/>
              </a:rPr>
              <a:t>P</a:t>
            </a:r>
            <a:r>
              <a:rPr lang="en-US" dirty="0" smtClean="0">
                <a:latin typeface="Arial"/>
                <a:cs typeface="Arial"/>
              </a:rPr>
              <a:t> = b*P(1 –(d/b)*P)</a:t>
            </a:r>
          </a:p>
          <a:p>
            <a:r>
              <a:rPr lang="en-US" dirty="0">
                <a:latin typeface="Arial"/>
                <a:cs typeface="Arial"/>
              </a:rPr>
              <a:t>P</a:t>
            </a:r>
            <a:r>
              <a:rPr lang="en-US" dirty="0" smtClean="0">
                <a:latin typeface="Arial"/>
                <a:cs typeface="Arial"/>
              </a:rPr>
              <a:t>(t+1) = P(t) + </a:t>
            </a:r>
            <a:r>
              <a:rPr lang="en-US" dirty="0" smtClean="0">
                <a:latin typeface="Symbol" charset="2"/>
                <a:cs typeface="Symbol" charset="2"/>
              </a:rPr>
              <a:t>D</a:t>
            </a:r>
            <a:r>
              <a:rPr lang="en-US" dirty="0" smtClean="0">
                <a:latin typeface="Arial"/>
                <a:cs typeface="Arial"/>
              </a:rPr>
              <a:t>P</a:t>
            </a:r>
          </a:p>
          <a:p>
            <a:r>
              <a:rPr lang="en-US" dirty="0" smtClean="0">
                <a:latin typeface="Arial"/>
                <a:cs typeface="Arial"/>
              </a:rPr>
              <a:t>Switch to dimensionless variable p:</a:t>
            </a:r>
          </a:p>
          <a:p>
            <a:r>
              <a:rPr lang="en-US" dirty="0" smtClean="0">
                <a:latin typeface="Arial"/>
                <a:cs typeface="Arial"/>
              </a:rPr>
              <a:t>P(t+1) =  </a:t>
            </a:r>
            <a:r>
              <a:rPr lang="en-US" dirty="0" err="1" smtClean="0">
                <a:latin typeface="Arial"/>
                <a:cs typeface="Arial"/>
              </a:rPr>
              <a:t>rp</a:t>
            </a:r>
            <a:r>
              <a:rPr lang="en-US" dirty="0" smtClean="0">
                <a:latin typeface="Arial"/>
                <a:cs typeface="Arial"/>
              </a:rPr>
              <a:t>(t)*(1 – p). </a:t>
            </a:r>
            <a:br>
              <a:rPr lang="en-US" dirty="0" smtClean="0">
                <a:latin typeface="Arial"/>
                <a:cs typeface="Arial"/>
              </a:rPr>
            </a:br>
            <a:endParaRPr lang="en-US" dirty="0" smtClean="0">
              <a:latin typeface="Arial"/>
              <a:cs typeface="Arial"/>
            </a:endParaRPr>
          </a:p>
          <a:p>
            <a:r>
              <a:rPr lang="en-US" dirty="0" smtClean="0">
                <a:latin typeface="Arial"/>
                <a:cs typeface="Arial"/>
              </a:rPr>
              <a:t>A single parameter model: “r” controls </a:t>
            </a:r>
            <a:br>
              <a:rPr lang="en-US" dirty="0" smtClean="0">
                <a:latin typeface="Arial"/>
                <a:cs typeface="Arial"/>
              </a:rPr>
            </a:br>
            <a:r>
              <a:rPr lang="en-US" dirty="0" smtClean="0">
                <a:latin typeface="Arial"/>
                <a:cs typeface="Arial"/>
              </a:rPr>
              <a:t>the balance between birth and death.</a:t>
            </a:r>
            <a:br>
              <a:rPr lang="en-US" dirty="0" smtClean="0">
                <a:latin typeface="Arial"/>
                <a:cs typeface="Arial"/>
              </a:rPr>
            </a:br>
            <a:r>
              <a:rPr lang="en-US" dirty="0" smtClean="0">
                <a:latin typeface="Arial"/>
                <a:cs typeface="Arial"/>
              </a:rPr>
              <a:t>Meaning: r*(1-p) = effective growth rate,</a:t>
            </a:r>
            <a:br>
              <a:rPr lang="en-US" dirty="0" smtClean="0">
                <a:latin typeface="Arial"/>
                <a:cs typeface="Arial"/>
              </a:rPr>
            </a:br>
            <a:r>
              <a:rPr lang="en-US" dirty="0" smtClean="0">
                <a:latin typeface="Arial"/>
                <a:cs typeface="Arial"/>
              </a:rPr>
              <a:t>becomes zero when population reaches max.</a:t>
            </a:r>
          </a:p>
          <a:p>
            <a:r>
              <a:rPr lang="en-US" dirty="0" smtClean="0">
                <a:latin typeface="Arial"/>
                <a:cs typeface="Arial"/>
              </a:rPr>
              <a:t> </a:t>
            </a:r>
            <a:br>
              <a:rPr lang="en-US" dirty="0" smtClean="0">
                <a:latin typeface="Arial"/>
                <a:cs typeface="Arial"/>
              </a:rPr>
            </a:br>
            <a:r>
              <a:rPr lang="en-US" dirty="0" smtClean="0">
                <a:latin typeface="Arial"/>
                <a:cs typeface="Arial"/>
              </a:rPr>
              <a:t>What is needed to start a calculation? </a:t>
            </a:r>
            <a:endParaRPr lang="en-US" dirty="0"/>
          </a:p>
        </p:txBody>
      </p:sp>
    </p:spTree>
    <p:extLst>
      <p:ext uri="{BB962C8B-B14F-4D97-AF65-F5344CB8AC3E}">
        <p14:creationId xmlns:p14="http://schemas.microsoft.com/office/powerpoint/2010/main" val="2744035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 with sanity checks. Basics behavior.</a:t>
            </a:r>
            <a:endParaRPr lang="en-US" dirty="0"/>
          </a:p>
        </p:txBody>
      </p:sp>
      <p:sp>
        <p:nvSpPr>
          <p:cNvPr id="3" name="Content Placeholder 2"/>
          <p:cNvSpPr>
            <a:spLocks noGrp="1"/>
          </p:cNvSpPr>
          <p:nvPr>
            <p:ph idx="1"/>
          </p:nvPr>
        </p:nvSpPr>
        <p:spPr/>
        <p:txBody>
          <a:bodyPr/>
          <a:lstStyle/>
          <a:p>
            <a:r>
              <a:rPr lang="en-US" dirty="0" smtClean="0"/>
              <a:t>What if p &lt;&lt; 1? </a:t>
            </a:r>
          </a:p>
        </p:txBody>
      </p:sp>
    </p:spTree>
    <p:extLst>
      <p:ext uri="{BB962C8B-B14F-4D97-AF65-F5344CB8AC3E}">
        <p14:creationId xmlns:p14="http://schemas.microsoft.com/office/powerpoint/2010/main" val="30745005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 with sanity checks. Basics behavior.</a:t>
            </a:r>
            <a:endParaRPr lang="en-US" dirty="0"/>
          </a:p>
        </p:txBody>
      </p:sp>
      <p:sp>
        <p:nvSpPr>
          <p:cNvPr id="3" name="Content Placeholder 2"/>
          <p:cNvSpPr>
            <a:spLocks noGrp="1"/>
          </p:cNvSpPr>
          <p:nvPr>
            <p:ph idx="1"/>
          </p:nvPr>
        </p:nvSpPr>
        <p:spPr/>
        <p:txBody>
          <a:bodyPr/>
          <a:lstStyle/>
          <a:p>
            <a:r>
              <a:rPr lang="en-US" dirty="0" smtClean="0"/>
              <a:t>What if p &lt;&lt; 1? </a:t>
            </a:r>
          </a:p>
          <a:p>
            <a:r>
              <a:rPr lang="en-US" dirty="0" smtClean="0"/>
              <a:t>What if p -&gt; 1? </a:t>
            </a:r>
            <a:endParaRPr lang="en-US" dirty="0"/>
          </a:p>
        </p:txBody>
      </p:sp>
    </p:spTree>
    <p:extLst>
      <p:ext uri="{BB962C8B-B14F-4D97-AF65-F5344CB8AC3E}">
        <p14:creationId xmlns:p14="http://schemas.microsoft.com/office/powerpoint/2010/main" val="20365350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 with sanity checks. Basics behavior.</a:t>
            </a:r>
            <a:endParaRPr lang="en-US" dirty="0"/>
          </a:p>
        </p:txBody>
      </p:sp>
      <p:sp>
        <p:nvSpPr>
          <p:cNvPr id="3" name="Content Placeholder 2"/>
          <p:cNvSpPr>
            <a:spLocks noGrp="1"/>
          </p:cNvSpPr>
          <p:nvPr>
            <p:ph idx="1"/>
          </p:nvPr>
        </p:nvSpPr>
        <p:spPr/>
        <p:txBody>
          <a:bodyPr/>
          <a:lstStyle/>
          <a:p>
            <a:r>
              <a:rPr lang="en-US" dirty="0" smtClean="0"/>
              <a:t>What if p &lt;&lt; 1? </a:t>
            </a:r>
          </a:p>
          <a:p>
            <a:r>
              <a:rPr lang="en-US" dirty="0" smtClean="0"/>
              <a:t>What if p -&gt; 1? </a:t>
            </a:r>
          </a:p>
          <a:p>
            <a:r>
              <a:rPr lang="en-US" dirty="0" smtClean="0"/>
              <a:t>Steady state? No change, p(t+1) = p(t). </a:t>
            </a:r>
            <a:endParaRPr lang="en-US" dirty="0"/>
          </a:p>
        </p:txBody>
      </p:sp>
    </p:spTree>
    <p:extLst>
      <p:ext uri="{BB962C8B-B14F-4D97-AF65-F5344CB8AC3E}">
        <p14:creationId xmlns:p14="http://schemas.microsoft.com/office/powerpoint/2010/main" val="34203820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 with sanity checks. Basics behavior.</a:t>
            </a:r>
            <a:endParaRPr lang="en-US" dirty="0"/>
          </a:p>
        </p:txBody>
      </p:sp>
      <p:sp>
        <p:nvSpPr>
          <p:cNvPr id="3" name="Content Placeholder 2"/>
          <p:cNvSpPr>
            <a:spLocks noGrp="1"/>
          </p:cNvSpPr>
          <p:nvPr>
            <p:ph idx="1"/>
          </p:nvPr>
        </p:nvSpPr>
        <p:spPr/>
        <p:txBody>
          <a:bodyPr/>
          <a:lstStyle/>
          <a:p>
            <a:r>
              <a:rPr lang="en-US" dirty="0" smtClean="0"/>
              <a:t>What if p &lt;&lt; 1? </a:t>
            </a:r>
          </a:p>
          <a:p>
            <a:r>
              <a:rPr lang="en-US" dirty="0" smtClean="0"/>
              <a:t>What if p -&gt; 1? </a:t>
            </a:r>
          </a:p>
          <a:p>
            <a:r>
              <a:rPr lang="en-US" dirty="0" smtClean="0"/>
              <a:t>Steady state? No change, p(t+1) = p(t).</a:t>
            </a:r>
          </a:p>
          <a:p>
            <a:r>
              <a:rPr lang="en-US" dirty="0" smtClean="0"/>
              <a:t>p=0, or 1 = r(1-p).  </a:t>
            </a:r>
            <a:endParaRPr lang="en-US" dirty="0"/>
          </a:p>
        </p:txBody>
      </p:sp>
    </p:spTree>
    <p:extLst>
      <p:ext uri="{BB962C8B-B14F-4D97-AF65-F5344CB8AC3E}">
        <p14:creationId xmlns:p14="http://schemas.microsoft.com/office/powerpoint/2010/main" val="2525556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Explore the logistic equation using </a:t>
            </a:r>
            <a:r>
              <a:rPr lang="en-US" dirty="0" err="1" smtClean="0"/>
              <a:t>Mathematica</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8355492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of oscillations and chaos. </a:t>
            </a:r>
            <a:endParaRPr lang="en-US" dirty="0"/>
          </a:p>
        </p:txBody>
      </p:sp>
      <p:pic>
        <p:nvPicPr>
          <p:cNvPr id="4" name="Content Placeholder 3" descr="LogisticCobwebChaos-2.gif"/>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3592866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bifurcation plot</a:t>
            </a:r>
            <a:endParaRPr lang="en-US" dirty="0"/>
          </a:p>
        </p:txBody>
      </p:sp>
      <p:pic>
        <p:nvPicPr>
          <p:cNvPr id="4" name="Content Placeholder 3" descr="bifurcation.gif"/>
          <p:cNvPicPr>
            <a:picLocks noGrp="1" noChangeAspect="1"/>
          </p:cNvPicPr>
          <p:nvPr>
            <p:ph idx="1"/>
          </p:nvPr>
        </p:nvPicPr>
        <p:blipFill>
          <a:blip r:embed="rId2">
            <a:extLst>
              <a:ext uri="{28A0092B-C50C-407E-A947-70E740481C1C}">
                <a14:useLocalDpi xmlns:a14="http://schemas.microsoft.com/office/drawing/2010/main" val="0"/>
              </a:ext>
            </a:extLst>
          </a:blip>
          <a:srcRect t="13409" b="13409"/>
          <a:stretch>
            <a:fillRect/>
          </a:stretch>
        </p:blipFill>
        <p:spPr/>
      </p:pic>
    </p:spTree>
    <p:extLst>
      <p:ext uri="{BB962C8B-B14F-4D97-AF65-F5344CB8AC3E}">
        <p14:creationId xmlns:p14="http://schemas.microsoft.com/office/powerpoint/2010/main" val="10950656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good model must have generality</a:t>
            </a:r>
            <a:endParaRPr lang="en-US" dirty="0"/>
          </a:p>
        </p:txBody>
      </p:sp>
      <p:pic>
        <p:nvPicPr>
          <p:cNvPr id="4" name="Content Placeholder 3"/>
          <p:cNvPicPr>
            <a:picLocks noGrp="1" noChangeAspect="1"/>
          </p:cNvPicPr>
          <p:nvPr>
            <p:ph idx="1"/>
          </p:nvPr>
        </p:nvPicPr>
        <p:blipFill>
          <a:blip r:embed="rId2"/>
          <a:srcRect t="24803" b="24803"/>
          <a:stretch>
            <a:fillRect/>
          </a:stretch>
        </p:blipFill>
        <p:spPr>
          <a:xfrm>
            <a:off x="457200" y="1417638"/>
            <a:ext cx="2909123" cy="1599906"/>
          </a:xfrm>
        </p:spPr>
      </p:pic>
      <p:pic>
        <p:nvPicPr>
          <p:cNvPr id="5" name="Picture 4"/>
          <p:cNvPicPr>
            <a:picLocks noChangeAspect="1"/>
          </p:cNvPicPr>
          <p:nvPr/>
        </p:nvPicPr>
        <p:blipFill>
          <a:blip r:embed="rId3"/>
          <a:stretch>
            <a:fillRect/>
          </a:stretch>
        </p:blipFill>
        <p:spPr>
          <a:xfrm>
            <a:off x="0" y="3969025"/>
            <a:ext cx="4603779" cy="2671572"/>
          </a:xfrm>
          <a:prstGeom prst="rect">
            <a:avLst/>
          </a:prstGeom>
        </p:spPr>
      </p:pic>
      <p:sp>
        <p:nvSpPr>
          <p:cNvPr id="6" name="TextBox 5"/>
          <p:cNvSpPr txBox="1"/>
          <p:nvPr/>
        </p:nvSpPr>
        <p:spPr>
          <a:xfrm>
            <a:off x="3875570" y="1693084"/>
            <a:ext cx="2442258" cy="523220"/>
          </a:xfrm>
          <a:prstGeom prst="rect">
            <a:avLst/>
          </a:prstGeom>
          <a:noFill/>
        </p:spPr>
        <p:txBody>
          <a:bodyPr wrap="none" rtlCol="0">
            <a:spAutoFit/>
          </a:bodyPr>
          <a:lstStyle/>
          <a:p>
            <a:r>
              <a:rPr lang="en-US" sz="2800" dirty="0" smtClean="0"/>
              <a:t>US census data</a:t>
            </a:r>
            <a:r>
              <a:rPr lang="en-US" dirty="0" smtClean="0"/>
              <a:t>. </a:t>
            </a:r>
            <a:endParaRPr lang="en-US" dirty="0"/>
          </a:p>
        </p:txBody>
      </p:sp>
      <p:sp>
        <p:nvSpPr>
          <p:cNvPr id="7" name="TextBox 6"/>
          <p:cNvSpPr txBox="1"/>
          <p:nvPr/>
        </p:nvSpPr>
        <p:spPr>
          <a:xfrm>
            <a:off x="1472577" y="4091618"/>
            <a:ext cx="2705363" cy="954107"/>
          </a:xfrm>
          <a:prstGeom prst="rect">
            <a:avLst/>
          </a:prstGeom>
          <a:noFill/>
        </p:spPr>
        <p:txBody>
          <a:bodyPr wrap="none" rtlCol="0">
            <a:spAutoFit/>
          </a:bodyPr>
          <a:lstStyle/>
          <a:p>
            <a:r>
              <a:rPr lang="en-US" sz="2800" dirty="0" smtClean="0">
                <a:solidFill>
                  <a:srgbClr val="FF0000"/>
                </a:solidFill>
              </a:rPr>
              <a:t>Model prediction</a:t>
            </a:r>
            <a:br>
              <a:rPr lang="en-US" sz="2800" dirty="0" smtClean="0">
                <a:solidFill>
                  <a:srgbClr val="FF0000"/>
                </a:solidFill>
              </a:rPr>
            </a:br>
            <a:r>
              <a:rPr lang="en-US" sz="2800" dirty="0" smtClean="0">
                <a:solidFill>
                  <a:srgbClr val="FF0000"/>
                </a:solidFill>
              </a:rPr>
              <a:t>made in 1840</a:t>
            </a:r>
            <a:endParaRPr lang="en-US" sz="2800" dirty="0">
              <a:solidFill>
                <a:srgbClr val="FF0000"/>
              </a:solidFill>
            </a:endParaRPr>
          </a:p>
        </p:txBody>
      </p:sp>
      <p:grpSp>
        <p:nvGrpSpPr>
          <p:cNvPr id="10" name="Group 9"/>
          <p:cNvGrpSpPr/>
          <p:nvPr/>
        </p:nvGrpSpPr>
        <p:grpSpPr>
          <a:xfrm>
            <a:off x="4344039" y="3969025"/>
            <a:ext cx="4799962" cy="2671572"/>
            <a:chOff x="4344039" y="3969025"/>
            <a:chExt cx="4799962" cy="2671572"/>
          </a:xfrm>
        </p:grpSpPr>
        <p:pic>
          <p:nvPicPr>
            <p:cNvPr id="8" name="Picture 7"/>
            <p:cNvPicPr>
              <a:picLocks noChangeAspect="1"/>
            </p:cNvPicPr>
            <p:nvPr/>
          </p:nvPicPr>
          <p:blipFill>
            <a:blip r:embed="rId4"/>
            <a:stretch>
              <a:fillRect/>
            </a:stretch>
          </p:blipFill>
          <p:spPr>
            <a:xfrm>
              <a:off x="4344039" y="3969025"/>
              <a:ext cx="4799962" cy="2671572"/>
            </a:xfrm>
            <a:prstGeom prst="rect">
              <a:avLst/>
            </a:prstGeom>
          </p:spPr>
        </p:pic>
        <p:sp>
          <p:nvSpPr>
            <p:cNvPr id="9" name="TextBox 8"/>
            <p:cNvSpPr txBox="1"/>
            <p:nvPr/>
          </p:nvSpPr>
          <p:spPr>
            <a:xfrm>
              <a:off x="5235558" y="4313334"/>
              <a:ext cx="2977498" cy="461665"/>
            </a:xfrm>
            <a:prstGeom prst="rect">
              <a:avLst/>
            </a:prstGeom>
            <a:noFill/>
          </p:spPr>
          <p:txBody>
            <a:bodyPr wrap="none" rtlCol="0">
              <a:spAutoFit/>
            </a:bodyPr>
            <a:lstStyle/>
            <a:p>
              <a:r>
                <a:rPr lang="en-US" sz="2400" dirty="0" smtClean="0">
                  <a:solidFill>
                    <a:srgbClr val="0000FF"/>
                  </a:solidFill>
                </a:rPr>
                <a:t>Actual data from 1940</a:t>
              </a:r>
              <a:endParaRPr lang="en-US" sz="2400" dirty="0">
                <a:solidFill>
                  <a:srgbClr val="0000FF"/>
                </a:solidFill>
              </a:endParaRPr>
            </a:p>
          </p:txBody>
        </p:sp>
      </p:grpSp>
      <p:cxnSp>
        <p:nvCxnSpPr>
          <p:cNvPr id="12" name="Straight Arrow Connector 11"/>
          <p:cNvCxnSpPr/>
          <p:nvPr/>
        </p:nvCxnSpPr>
        <p:spPr>
          <a:xfrm flipH="1">
            <a:off x="1007881" y="3017544"/>
            <a:ext cx="685359" cy="31098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1186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take home message:</a:t>
            </a:r>
            <a:endParaRPr lang="en-US" dirty="0"/>
          </a:p>
        </p:txBody>
      </p:sp>
      <p:sp>
        <p:nvSpPr>
          <p:cNvPr id="3" name="Content Placeholder 2"/>
          <p:cNvSpPr>
            <a:spLocks noGrp="1"/>
          </p:cNvSpPr>
          <p:nvPr>
            <p:ph idx="1"/>
          </p:nvPr>
        </p:nvSpPr>
        <p:spPr/>
        <p:txBody>
          <a:bodyPr>
            <a:normAutofit lnSpcReduction="10000"/>
          </a:bodyPr>
          <a:lstStyle/>
          <a:p>
            <a:r>
              <a:rPr lang="en-US" dirty="0" smtClean="0"/>
              <a:t>You do not always need a supercomputer to </a:t>
            </a:r>
            <a:br>
              <a:rPr lang="en-US" dirty="0" smtClean="0"/>
            </a:br>
            <a:r>
              <a:rPr lang="en-US" dirty="0" smtClean="0"/>
              <a:t>explore mathematical models. </a:t>
            </a:r>
          </a:p>
          <a:p>
            <a:r>
              <a:rPr lang="en-US" dirty="0" smtClean="0"/>
              <a:t>You don’t need complexity for rich behavior; </a:t>
            </a:r>
            <a:r>
              <a:rPr lang="en-US" dirty="0"/>
              <a:t>s</a:t>
            </a:r>
            <a:r>
              <a:rPr lang="en-US" dirty="0" smtClean="0"/>
              <a:t>imple, basics models </a:t>
            </a:r>
            <a:r>
              <a:rPr lang="en-US" smtClean="0"/>
              <a:t>can still show </a:t>
            </a:r>
            <a:r>
              <a:rPr lang="en-US" dirty="0" smtClean="0"/>
              <a:t>very rich behavior. </a:t>
            </a:r>
            <a:endParaRPr lang="en-US" dirty="0"/>
          </a:p>
          <a:p>
            <a:r>
              <a:rPr lang="en-US" dirty="0" smtClean="0"/>
              <a:t>Simpler models tend to be more general. </a:t>
            </a:r>
          </a:p>
          <a:p>
            <a:r>
              <a:rPr lang="en-US" dirty="0" smtClean="0"/>
              <a:t>No need to overcomplicate things: simpler solutions are often right (think Geocentric </a:t>
            </a:r>
            <a:br>
              <a:rPr lang="en-US" dirty="0" smtClean="0"/>
            </a:br>
            <a:r>
              <a:rPr lang="en-US" dirty="0" smtClean="0"/>
              <a:t>vs. Heliocentric models). </a:t>
            </a:r>
            <a:endParaRPr lang="en-US" dirty="0"/>
          </a:p>
        </p:txBody>
      </p:sp>
    </p:spTree>
    <p:extLst>
      <p:ext uri="{BB962C8B-B14F-4D97-AF65-F5344CB8AC3E}">
        <p14:creationId xmlns:p14="http://schemas.microsoft.com/office/powerpoint/2010/main" val="230966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095"/>
            <a:ext cx="8229600" cy="632372"/>
          </a:xfrm>
        </p:spPr>
        <p:txBody>
          <a:bodyPr>
            <a:normAutofit fontScale="90000"/>
          </a:bodyPr>
          <a:lstStyle/>
          <a:p>
            <a:r>
              <a:rPr lang="en-US" dirty="0" smtClean="0"/>
              <a:t>Population dynamics</a:t>
            </a:r>
            <a:endParaRPr lang="en-US" dirty="0"/>
          </a:p>
        </p:txBody>
      </p:sp>
      <p:pic>
        <p:nvPicPr>
          <p:cNvPr id="4" name="Content Placeholder 3" descr="bug.oscillations.tiff"/>
          <p:cNvPicPr>
            <a:picLocks noGrp="1" noChangeAspect="1"/>
          </p:cNvPicPr>
          <p:nvPr>
            <p:ph idx="1"/>
          </p:nvPr>
        </p:nvPicPr>
        <p:blipFill>
          <a:blip r:embed="rId2">
            <a:extLst>
              <a:ext uri="{28A0092B-C50C-407E-A947-70E740481C1C}">
                <a14:useLocalDpi xmlns:a14="http://schemas.microsoft.com/office/drawing/2010/main" val="0"/>
              </a:ext>
            </a:extLst>
          </a:blip>
          <a:srcRect t="5698" b="5698"/>
          <a:stretch>
            <a:fillRect/>
          </a:stretch>
        </p:blipFill>
        <p:spPr/>
      </p:pic>
    </p:spTree>
    <p:extLst>
      <p:ext uri="{BB962C8B-B14F-4D97-AF65-F5344CB8AC3E}">
        <p14:creationId xmlns:p14="http://schemas.microsoft.com/office/powerpoint/2010/main" val="15830889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over… </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flour beetle </a:t>
            </a:r>
            <a:r>
              <a:rPr lang="en-US" dirty="0" err="1"/>
              <a:t>Tribolium</a:t>
            </a:r>
            <a:r>
              <a:rPr lang="en-US" dirty="0"/>
              <a:t> pictured here has been studied in a laboratory in which the biologists experimentally adjusted the adult mortality rate (number dying per unit time). For some values of the mortality rate, an equilibrium population resulted. In other words, the total number of beetles did not change even though beetles were continually being born and dying. Yet, when the mortality rate was increased beyond some value, the population was found to undergo periodic oscillations in time. Under some conditions, the variation in population level became </a:t>
            </a:r>
            <a:r>
              <a:rPr lang="en-US" i="1" dirty="0"/>
              <a:t>chaotic</a:t>
            </a:r>
            <a:r>
              <a:rPr lang="en-US" dirty="0"/>
              <a:t>, that is, with no discernable regularity or repeating pattern. </a:t>
            </a:r>
            <a:r>
              <a:rPr lang="en-US" b="1" dirty="0"/>
              <a:t>Why do we get such different-looking patters of population dynamics? What general mathematical model could produce both sets of patterns? </a:t>
            </a:r>
            <a:endParaRPr lang="en-US" dirty="0" smtClean="0"/>
          </a:p>
          <a:p>
            <a:endParaRPr lang="en-US" dirty="0"/>
          </a:p>
        </p:txBody>
      </p:sp>
      <p:sp>
        <p:nvSpPr>
          <p:cNvPr id="4" name="TextBox 3"/>
          <p:cNvSpPr txBox="1"/>
          <p:nvPr/>
        </p:nvSpPr>
        <p:spPr>
          <a:xfrm>
            <a:off x="806305" y="6449845"/>
            <a:ext cx="4413363" cy="369332"/>
          </a:xfrm>
          <a:prstGeom prst="rect">
            <a:avLst/>
          </a:prstGeom>
          <a:noFill/>
        </p:spPr>
        <p:txBody>
          <a:bodyPr wrap="none" rtlCol="0">
            <a:spAutoFit/>
          </a:bodyPr>
          <a:lstStyle/>
          <a:p>
            <a:r>
              <a:rPr lang="en-US" dirty="0" smtClean="0"/>
              <a:t>Example from R. Landau’s course, U. Oregon. </a:t>
            </a:r>
            <a:endParaRPr lang="en-US" dirty="0"/>
          </a:p>
        </p:txBody>
      </p:sp>
    </p:spTree>
    <p:extLst>
      <p:ext uri="{BB962C8B-B14F-4D97-AF65-F5344CB8AC3E}">
        <p14:creationId xmlns:p14="http://schemas.microsoft.com/office/powerpoint/2010/main" val="18915941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model:</a:t>
            </a:r>
            <a:endParaRPr lang="en-US" dirty="0"/>
          </a:p>
        </p:txBody>
      </p:sp>
      <p:sp>
        <p:nvSpPr>
          <p:cNvPr id="3" name="Content Placeholder 2"/>
          <p:cNvSpPr>
            <a:spLocks noGrp="1"/>
          </p:cNvSpPr>
          <p:nvPr>
            <p:ph idx="1"/>
          </p:nvPr>
        </p:nvSpPr>
        <p:spPr/>
        <p:txBody>
          <a:bodyPr>
            <a:normAutofit/>
          </a:bodyPr>
          <a:lstStyle/>
          <a:p>
            <a:r>
              <a:rPr lang="en-US" dirty="0" smtClean="0"/>
              <a:t>Population increase </a:t>
            </a:r>
            <a:r>
              <a:rPr lang="en-US" dirty="0" smtClean="0">
                <a:latin typeface="Symbol" charset="2"/>
                <a:cs typeface="Symbol" charset="2"/>
              </a:rPr>
              <a:t>D</a:t>
            </a:r>
            <a:r>
              <a:rPr lang="en-US" dirty="0">
                <a:latin typeface="Arial"/>
                <a:cs typeface="Arial"/>
              </a:rPr>
              <a:t>P</a:t>
            </a:r>
            <a:r>
              <a:rPr lang="en-US" dirty="0" smtClean="0">
                <a:latin typeface="Arial"/>
                <a:cs typeface="Arial"/>
              </a:rPr>
              <a:t> </a:t>
            </a:r>
            <a:r>
              <a:rPr lang="en-US" dirty="0" smtClean="0"/>
              <a:t>= birth – death. </a:t>
            </a:r>
          </a:p>
          <a:p>
            <a:endParaRPr lang="en-US" dirty="0"/>
          </a:p>
        </p:txBody>
      </p:sp>
    </p:spTree>
    <p:extLst>
      <p:ext uri="{BB962C8B-B14F-4D97-AF65-F5344CB8AC3E}">
        <p14:creationId xmlns:p14="http://schemas.microsoft.com/office/powerpoint/2010/main" val="25293372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model:</a:t>
            </a:r>
            <a:endParaRPr lang="en-US" dirty="0"/>
          </a:p>
        </p:txBody>
      </p:sp>
      <p:sp>
        <p:nvSpPr>
          <p:cNvPr id="3" name="Content Placeholder 2"/>
          <p:cNvSpPr>
            <a:spLocks noGrp="1"/>
          </p:cNvSpPr>
          <p:nvPr>
            <p:ph idx="1"/>
          </p:nvPr>
        </p:nvSpPr>
        <p:spPr/>
        <p:txBody>
          <a:bodyPr>
            <a:normAutofit/>
          </a:bodyPr>
          <a:lstStyle/>
          <a:p>
            <a:r>
              <a:rPr lang="en-US" dirty="0" smtClean="0"/>
              <a:t>Population increase </a:t>
            </a:r>
            <a:r>
              <a:rPr lang="en-US" dirty="0" smtClean="0">
                <a:latin typeface="Symbol" charset="2"/>
                <a:cs typeface="Symbol" charset="2"/>
              </a:rPr>
              <a:t>D</a:t>
            </a:r>
            <a:r>
              <a:rPr lang="en-US" dirty="0">
                <a:latin typeface="Arial"/>
                <a:cs typeface="Arial"/>
              </a:rPr>
              <a:t>P</a:t>
            </a:r>
            <a:r>
              <a:rPr lang="en-US" dirty="0" smtClean="0">
                <a:latin typeface="Arial"/>
                <a:cs typeface="Arial"/>
              </a:rPr>
              <a:t> </a:t>
            </a:r>
            <a:r>
              <a:rPr lang="en-US" dirty="0" smtClean="0"/>
              <a:t>= birth – death. </a:t>
            </a:r>
          </a:p>
          <a:p>
            <a:r>
              <a:rPr lang="en-US" dirty="0" smtClean="0"/>
              <a:t>Birth  = </a:t>
            </a:r>
            <a:r>
              <a:rPr lang="en-US" dirty="0" smtClean="0">
                <a:latin typeface="Arial"/>
                <a:cs typeface="Arial"/>
              </a:rPr>
              <a:t>b*(current population) = </a:t>
            </a:r>
            <a:r>
              <a:rPr lang="en-US" dirty="0" err="1" smtClean="0">
                <a:latin typeface="Arial"/>
                <a:cs typeface="Arial"/>
              </a:rPr>
              <a:t>bP.</a:t>
            </a:r>
            <a:r>
              <a:rPr lang="en-US" dirty="0" smtClean="0">
                <a:latin typeface="Arial"/>
                <a:cs typeface="Arial"/>
              </a:rPr>
              <a:t/>
            </a:r>
            <a:br>
              <a:rPr lang="en-US" dirty="0" smtClean="0">
                <a:latin typeface="Arial"/>
                <a:cs typeface="Arial"/>
              </a:rPr>
            </a:br>
            <a:r>
              <a:rPr lang="en-US" dirty="0" smtClean="0">
                <a:latin typeface="Arial"/>
                <a:cs typeface="Arial"/>
              </a:rPr>
              <a:t> where b = birth rate. </a:t>
            </a:r>
          </a:p>
          <a:p>
            <a:endParaRPr lang="en-US" dirty="0"/>
          </a:p>
        </p:txBody>
      </p:sp>
    </p:spTree>
    <p:extLst>
      <p:ext uri="{BB962C8B-B14F-4D97-AF65-F5344CB8AC3E}">
        <p14:creationId xmlns:p14="http://schemas.microsoft.com/office/powerpoint/2010/main" val="21736415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we need to make the model more complex? </a:t>
            </a:r>
            <a:endParaRPr lang="en-US" dirty="0"/>
          </a:p>
        </p:txBody>
      </p:sp>
      <p:sp>
        <p:nvSpPr>
          <p:cNvPr id="3" name="Content Placeholder 2"/>
          <p:cNvSpPr>
            <a:spLocks noGrp="1"/>
          </p:cNvSpPr>
          <p:nvPr>
            <p:ph idx="1"/>
          </p:nvPr>
        </p:nvSpPr>
        <p:spPr/>
        <p:txBody>
          <a:bodyPr/>
          <a:lstStyle/>
          <a:p>
            <a:r>
              <a:rPr lang="en-US" dirty="0" smtClean="0"/>
              <a:t>Check the outcomes. Do they make sense</a:t>
            </a:r>
            <a:r>
              <a:rPr lang="en-US" dirty="0" smtClean="0"/>
              <a:t>?</a:t>
            </a:r>
          </a:p>
          <a:p>
            <a:r>
              <a:rPr lang="en-US" dirty="0" smtClean="0"/>
              <a:t>For convenience, convert difference equation</a:t>
            </a:r>
            <a:br>
              <a:rPr lang="en-US" dirty="0" smtClean="0"/>
            </a:br>
            <a:r>
              <a:rPr lang="en-US" dirty="0" smtClean="0"/>
              <a:t>to differential (we assume it is OK to do so).</a:t>
            </a:r>
          </a:p>
          <a:p>
            <a:r>
              <a:rPr lang="en-US" dirty="0" smtClean="0"/>
              <a:t>So, </a:t>
            </a:r>
            <a:r>
              <a:rPr lang="en-US" dirty="0" smtClean="0">
                <a:latin typeface="Symbol" charset="2"/>
                <a:cs typeface="Symbol" charset="2"/>
              </a:rPr>
              <a:t>D</a:t>
            </a:r>
            <a:r>
              <a:rPr lang="en-US" dirty="0" smtClean="0">
                <a:latin typeface="Arial"/>
                <a:cs typeface="Arial"/>
              </a:rPr>
              <a:t>P -&gt; </a:t>
            </a:r>
            <a:r>
              <a:rPr lang="en-US" dirty="0" err="1" smtClean="0">
                <a:latin typeface="Arial"/>
                <a:cs typeface="Arial"/>
              </a:rPr>
              <a:t>dP</a:t>
            </a:r>
            <a:r>
              <a:rPr lang="en-US" dirty="0" smtClean="0">
                <a:latin typeface="Arial"/>
                <a:cs typeface="Arial"/>
              </a:rPr>
              <a:t>, and, introducing the time </a:t>
            </a:r>
            <a:br>
              <a:rPr lang="en-US" dirty="0" smtClean="0">
                <a:latin typeface="Arial"/>
                <a:cs typeface="Arial"/>
              </a:rPr>
            </a:br>
            <a:r>
              <a:rPr lang="en-US" dirty="0" smtClean="0">
                <a:latin typeface="Arial"/>
                <a:cs typeface="Arial"/>
              </a:rPr>
              <a:t>interval </a:t>
            </a:r>
            <a:r>
              <a:rPr lang="en-US" dirty="0" err="1" smtClean="0">
                <a:latin typeface="Arial"/>
                <a:cs typeface="Arial"/>
              </a:rPr>
              <a:t>dt</a:t>
            </a:r>
            <a:r>
              <a:rPr lang="en-US" dirty="0" smtClean="0">
                <a:latin typeface="Arial"/>
                <a:cs typeface="Arial"/>
              </a:rPr>
              <a:t> (instead of unit time), we get</a:t>
            </a:r>
            <a:br>
              <a:rPr lang="en-US" dirty="0" smtClean="0">
                <a:latin typeface="Arial"/>
                <a:cs typeface="Arial"/>
              </a:rPr>
            </a:br>
            <a:r>
              <a:rPr lang="en-US" dirty="0" err="1" smtClean="0">
                <a:latin typeface="Arial"/>
                <a:cs typeface="Arial"/>
              </a:rPr>
              <a:t>dP</a:t>
            </a:r>
            <a:r>
              <a:rPr lang="en-US" dirty="0" smtClean="0">
                <a:latin typeface="Arial"/>
                <a:cs typeface="Arial"/>
              </a:rPr>
              <a:t> = </a:t>
            </a:r>
            <a:r>
              <a:rPr lang="en-US" dirty="0" err="1" smtClean="0">
                <a:latin typeface="Arial"/>
                <a:cs typeface="Arial"/>
              </a:rPr>
              <a:t>bPdt</a:t>
            </a:r>
            <a:r>
              <a:rPr lang="en-US" dirty="0" smtClean="0">
                <a:latin typeface="Arial"/>
                <a:cs typeface="Arial"/>
              </a:rPr>
              <a:t>, or </a:t>
            </a:r>
            <a:r>
              <a:rPr lang="en-US" dirty="0" err="1" smtClean="0">
                <a:latin typeface="Arial"/>
                <a:cs typeface="Arial"/>
              </a:rPr>
              <a:t>dP</a:t>
            </a:r>
            <a:r>
              <a:rPr lang="en-US" dirty="0" smtClean="0">
                <a:latin typeface="Arial"/>
                <a:cs typeface="Arial"/>
              </a:rPr>
              <a:t>/</a:t>
            </a:r>
            <a:r>
              <a:rPr lang="en-US" dirty="0" err="1" smtClean="0">
                <a:latin typeface="Arial"/>
                <a:cs typeface="Arial"/>
              </a:rPr>
              <a:t>dt</a:t>
            </a:r>
            <a:r>
              <a:rPr lang="en-US" dirty="0" smtClean="0">
                <a:latin typeface="Arial"/>
                <a:cs typeface="Arial"/>
              </a:rPr>
              <a:t> = </a:t>
            </a:r>
            <a:r>
              <a:rPr lang="en-US" smtClean="0">
                <a:latin typeface="Arial"/>
                <a:cs typeface="Arial"/>
              </a:rPr>
              <a:t>bP</a:t>
            </a:r>
            <a:endParaRPr lang="en-US" dirty="0"/>
          </a:p>
        </p:txBody>
      </p:sp>
    </p:spTree>
    <p:extLst>
      <p:ext uri="{BB962C8B-B14F-4D97-AF65-F5344CB8AC3E}">
        <p14:creationId xmlns:p14="http://schemas.microsoft.com/office/powerpoint/2010/main" val="5536238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model:</a:t>
            </a:r>
            <a:endParaRPr lang="en-US" dirty="0"/>
          </a:p>
        </p:txBody>
      </p:sp>
      <p:sp>
        <p:nvSpPr>
          <p:cNvPr id="3" name="Content Placeholder 2"/>
          <p:cNvSpPr>
            <a:spLocks noGrp="1"/>
          </p:cNvSpPr>
          <p:nvPr>
            <p:ph idx="1"/>
          </p:nvPr>
        </p:nvSpPr>
        <p:spPr/>
        <p:txBody>
          <a:bodyPr>
            <a:normAutofit/>
          </a:bodyPr>
          <a:lstStyle/>
          <a:p>
            <a:r>
              <a:rPr lang="en-US" dirty="0" smtClean="0"/>
              <a:t>Population increase </a:t>
            </a:r>
            <a:r>
              <a:rPr lang="en-US" dirty="0" smtClean="0">
                <a:latin typeface="Symbol" charset="2"/>
                <a:cs typeface="Symbol" charset="2"/>
              </a:rPr>
              <a:t>D</a:t>
            </a:r>
            <a:r>
              <a:rPr lang="en-US" dirty="0">
                <a:latin typeface="Arial"/>
                <a:cs typeface="Arial"/>
              </a:rPr>
              <a:t>P</a:t>
            </a:r>
            <a:r>
              <a:rPr lang="en-US" dirty="0" smtClean="0">
                <a:latin typeface="Arial"/>
                <a:cs typeface="Arial"/>
              </a:rPr>
              <a:t> </a:t>
            </a:r>
            <a:r>
              <a:rPr lang="en-US" dirty="0" smtClean="0"/>
              <a:t>= birth – death. </a:t>
            </a:r>
          </a:p>
          <a:p>
            <a:r>
              <a:rPr lang="en-US" dirty="0" smtClean="0"/>
              <a:t>Birth  = </a:t>
            </a:r>
            <a:r>
              <a:rPr lang="en-US" dirty="0" smtClean="0">
                <a:latin typeface="Arial"/>
                <a:cs typeface="Arial"/>
              </a:rPr>
              <a:t>b*(current population) = </a:t>
            </a:r>
            <a:r>
              <a:rPr lang="en-US" dirty="0" err="1" smtClean="0">
                <a:latin typeface="Arial"/>
                <a:cs typeface="Arial"/>
              </a:rPr>
              <a:t>bP.</a:t>
            </a:r>
            <a:r>
              <a:rPr lang="en-US" dirty="0" smtClean="0">
                <a:latin typeface="Arial"/>
                <a:cs typeface="Arial"/>
              </a:rPr>
              <a:t/>
            </a:r>
            <a:br>
              <a:rPr lang="en-US" dirty="0" smtClean="0">
                <a:latin typeface="Arial"/>
                <a:cs typeface="Arial"/>
              </a:rPr>
            </a:br>
            <a:r>
              <a:rPr lang="en-US" dirty="0" smtClean="0">
                <a:latin typeface="Arial"/>
                <a:cs typeface="Arial"/>
              </a:rPr>
              <a:t> where b = birth rate. </a:t>
            </a:r>
          </a:p>
          <a:p>
            <a:r>
              <a:rPr lang="en-US" dirty="0" smtClean="0">
                <a:latin typeface="Arial"/>
                <a:cs typeface="Arial"/>
              </a:rPr>
              <a:t>Death = ? </a:t>
            </a:r>
            <a:endParaRPr lang="en-US" dirty="0">
              <a:latin typeface="Arial"/>
              <a:cs typeface="Arial"/>
            </a:endParaRPr>
          </a:p>
        </p:txBody>
      </p:sp>
    </p:spTree>
    <p:extLst>
      <p:ext uri="{BB962C8B-B14F-4D97-AF65-F5344CB8AC3E}">
        <p14:creationId xmlns:p14="http://schemas.microsoft.com/office/powerpoint/2010/main" val="25013894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model:</a:t>
            </a:r>
            <a:endParaRPr lang="en-US" dirty="0"/>
          </a:p>
        </p:txBody>
      </p:sp>
      <p:sp>
        <p:nvSpPr>
          <p:cNvPr id="3" name="Content Placeholder 2"/>
          <p:cNvSpPr>
            <a:spLocks noGrp="1"/>
          </p:cNvSpPr>
          <p:nvPr>
            <p:ph idx="1"/>
          </p:nvPr>
        </p:nvSpPr>
        <p:spPr/>
        <p:txBody>
          <a:bodyPr>
            <a:normAutofit/>
          </a:bodyPr>
          <a:lstStyle/>
          <a:p>
            <a:r>
              <a:rPr lang="en-US" dirty="0" smtClean="0"/>
              <a:t>Population increase </a:t>
            </a:r>
            <a:r>
              <a:rPr lang="en-US" dirty="0" smtClean="0">
                <a:latin typeface="Symbol" charset="2"/>
                <a:cs typeface="Symbol" charset="2"/>
              </a:rPr>
              <a:t>D</a:t>
            </a:r>
            <a:r>
              <a:rPr lang="en-US" dirty="0">
                <a:latin typeface="Arial"/>
                <a:cs typeface="Arial"/>
              </a:rPr>
              <a:t>P</a:t>
            </a:r>
            <a:r>
              <a:rPr lang="en-US" dirty="0" smtClean="0">
                <a:latin typeface="Arial"/>
                <a:cs typeface="Arial"/>
              </a:rPr>
              <a:t> </a:t>
            </a:r>
            <a:r>
              <a:rPr lang="en-US" dirty="0" smtClean="0"/>
              <a:t>= birth – death. </a:t>
            </a:r>
          </a:p>
          <a:p>
            <a:r>
              <a:rPr lang="en-US" dirty="0" smtClean="0"/>
              <a:t>Birth  = </a:t>
            </a:r>
            <a:r>
              <a:rPr lang="en-US" dirty="0" smtClean="0">
                <a:latin typeface="Arial"/>
                <a:cs typeface="Arial"/>
              </a:rPr>
              <a:t>b*(current population) = </a:t>
            </a:r>
            <a:r>
              <a:rPr lang="en-US" dirty="0" err="1" smtClean="0">
                <a:latin typeface="Arial"/>
                <a:cs typeface="Arial"/>
              </a:rPr>
              <a:t>bP.</a:t>
            </a:r>
            <a:r>
              <a:rPr lang="en-US" dirty="0" smtClean="0">
                <a:latin typeface="Arial"/>
                <a:cs typeface="Arial"/>
              </a:rPr>
              <a:t/>
            </a:r>
            <a:br>
              <a:rPr lang="en-US" dirty="0" smtClean="0">
                <a:latin typeface="Arial"/>
                <a:cs typeface="Arial"/>
              </a:rPr>
            </a:br>
            <a:r>
              <a:rPr lang="en-US" dirty="0" smtClean="0">
                <a:latin typeface="Arial"/>
                <a:cs typeface="Arial"/>
              </a:rPr>
              <a:t> where b = birth rate. </a:t>
            </a:r>
          </a:p>
          <a:p>
            <a:r>
              <a:rPr lang="en-US" dirty="0" smtClean="0">
                <a:latin typeface="Arial"/>
                <a:cs typeface="Arial"/>
              </a:rPr>
              <a:t>Death = ? </a:t>
            </a:r>
            <a:endParaRPr lang="en-US" dirty="0">
              <a:latin typeface="Arial"/>
              <a:cs typeface="Arial"/>
            </a:endParaRPr>
          </a:p>
          <a:p>
            <a:r>
              <a:rPr lang="en-US" dirty="0" smtClean="0">
                <a:latin typeface="Arial"/>
                <a:cs typeface="Arial"/>
              </a:rPr>
              <a:t>Death = d*(current population) ? </a:t>
            </a:r>
          </a:p>
          <a:p>
            <a:endParaRPr lang="en-US" dirty="0"/>
          </a:p>
        </p:txBody>
      </p:sp>
    </p:spTree>
    <p:extLst>
      <p:ext uri="{BB962C8B-B14F-4D97-AF65-F5344CB8AC3E}">
        <p14:creationId xmlns:p14="http://schemas.microsoft.com/office/powerpoint/2010/main" val="14750753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model:</a:t>
            </a:r>
            <a:endParaRPr lang="en-US" dirty="0"/>
          </a:p>
        </p:txBody>
      </p:sp>
      <p:sp>
        <p:nvSpPr>
          <p:cNvPr id="3" name="Content Placeholder 2"/>
          <p:cNvSpPr>
            <a:spLocks noGrp="1"/>
          </p:cNvSpPr>
          <p:nvPr>
            <p:ph idx="1"/>
          </p:nvPr>
        </p:nvSpPr>
        <p:spPr/>
        <p:txBody>
          <a:bodyPr>
            <a:normAutofit/>
          </a:bodyPr>
          <a:lstStyle/>
          <a:p>
            <a:r>
              <a:rPr lang="en-US" dirty="0" smtClean="0"/>
              <a:t>Population increase </a:t>
            </a:r>
            <a:r>
              <a:rPr lang="en-US" dirty="0" smtClean="0">
                <a:latin typeface="Symbol" charset="2"/>
                <a:cs typeface="Symbol" charset="2"/>
              </a:rPr>
              <a:t>D</a:t>
            </a:r>
            <a:r>
              <a:rPr lang="en-US" dirty="0">
                <a:latin typeface="Arial"/>
                <a:cs typeface="Arial"/>
              </a:rPr>
              <a:t>P</a:t>
            </a:r>
            <a:r>
              <a:rPr lang="en-US" dirty="0" smtClean="0">
                <a:latin typeface="Arial"/>
                <a:cs typeface="Arial"/>
              </a:rPr>
              <a:t> </a:t>
            </a:r>
            <a:r>
              <a:rPr lang="en-US" dirty="0" smtClean="0"/>
              <a:t>= birth – death. </a:t>
            </a:r>
          </a:p>
          <a:p>
            <a:r>
              <a:rPr lang="en-US" dirty="0" smtClean="0"/>
              <a:t>Birth  = </a:t>
            </a:r>
            <a:r>
              <a:rPr lang="en-US" dirty="0" smtClean="0">
                <a:latin typeface="Arial"/>
                <a:cs typeface="Arial"/>
              </a:rPr>
              <a:t>b*(current population) = </a:t>
            </a:r>
            <a:r>
              <a:rPr lang="en-US" dirty="0" err="1" smtClean="0">
                <a:latin typeface="Arial"/>
                <a:cs typeface="Arial"/>
              </a:rPr>
              <a:t>bP.</a:t>
            </a:r>
            <a:r>
              <a:rPr lang="en-US" dirty="0" smtClean="0">
                <a:latin typeface="Arial"/>
                <a:cs typeface="Arial"/>
              </a:rPr>
              <a:t/>
            </a:r>
            <a:br>
              <a:rPr lang="en-US" dirty="0" smtClean="0">
                <a:latin typeface="Arial"/>
                <a:cs typeface="Arial"/>
              </a:rPr>
            </a:br>
            <a:r>
              <a:rPr lang="en-US" dirty="0" smtClean="0">
                <a:latin typeface="Arial"/>
                <a:cs typeface="Arial"/>
              </a:rPr>
              <a:t> where b = birth rate. </a:t>
            </a:r>
          </a:p>
          <a:p>
            <a:r>
              <a:rPr lang="en-US" dirty="0" smtClean="0">
                <a:latin typeface="Arial"/>
                <a:cs typeface="Arial"/>
              </a:rPr>
              <a:t>Death = ? </a:t>
            </a:r>
            <a:endParaRPr lang="en-US" dirty="0">
              <a:latin typeface="Arial"/>
              <a:cs typeface="Arial"/>
            </a:endParaRPr>
          </a:p>
          <a:p>
            <a:r>
              <a:rPr lang="en-US" dirty="0" smtClean="0">
                <a:latin typeface="Arial"/>
                <a:cs typeface="Arial"/>
              </a:rPr>
              <a:t>Death = d*(current population) ? </a:t>
            </a:r>
          </a:p>
          <a:p>
            <a:r>
              <a:rPr lang="en-US" dirty="0" smtClean="0">
                <a:latin typeface="Arial"/>
                <a:cs typeface="Arial"/>
              </a:rPr>
              <a:t>Death = -d*(current population) </a:t>
            </a:r>
            <a:r>
              <a:rPr lang="en-US" baseline="30000" dirty="0" smtClean="0">
                <a:latin typeface="Arial"/>
                <a:cs typeface="Arial"/>
              </a:rPr>
              <a:t>2</a:t>
            </a:r>
            <a:r>
              <a:rPr lang="en-US" dirty="0" smtClean="0">
                <a:latin typeface="Arial"/>
                <a:cs typeface="Arial"/>
              </a:rPr>
              <a:t> = dP</a:t>
            </a:r>
            <a:r>
              <a:rPr lang="en-US" baseline="30000" dirty="0" smtClean="0">
                <a:latin typeface="Arial"/>
                <a:cs typeface="Arial"/>
              </a:rPr>
              <a:t>2</a:t>
            </a:r>
            <a:endParaRPr lang="en-US" dirty="0" smtClean="0">
              <a:latin typeface="Arial"/>
              <a:cs typeface="Arial"/>
            </a:endParaRPr>
          </a:p>
          <a:p>
            <a:r>
              <a:rPr lang="en-US" dirty="0" smtClean="0">
                <a:latin typeface="Symbol" charset="2"/>
                <a:cs typeface="Symbol" charset="2"/>
              </a:rPr>
              <a:t>D</a:t>
            </a:r>
            <a:r>
              <a:rPr lang="en-US" dirty="0">
                <a:latin typeface="Arial"/>
                <a:cs typeface="Arial"/>
              </a:rPr>
              <a:t>P</a:t>
            </a:r>
            <a:r>
              <a:rPr lang="en-US" dirty="0" smtClean="0">
                <a:latin typeface="Arial"/>
                <a:cs typeface="Arial"/>
              </a:rPr>
              <a:t> = b*P(1 –(d/b)*P). </a:t>
            </a:r>
          </a:p>
          <a:p>
            <a:endParaRPr lang="en-US" dirty="0" smtClean="0">
              <a:latin typeface="Arial"/>
              <a:cs typeface="Arial"/>
            </a:endParaRPr>
          </a:p>
          <a:p>
            <a:endParaRPr lang="en-US" dirty="0"/>
          </a:p>
        </p:txBody>
      </p:sp>
    </p:spTree>
    <p:extLst>
      <p:ext uri="{BB962C8B-B14F-4D97-AF65-F5344CB8AC3E}">
        <p14:creationId xmlns:p14="http://schemas.microsoft.com/office/powerpoint/2010/main" val="34531343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284</TotalTime>
  <Words>527</Words>
  <Application>Microsoft Macintosh PowerPoint</Application>
  <PresentationFormat>On-screen Show (4:3)</PresentationFormat>
  <Paragraphs>63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basics of mathematical modeling (Not every computational science project requires a supercomputer)</vt:lpstr>
      <vt:lpstr>Population dynamics</vt:lpstr>
      <vt:lpstr>More over… </vt:lpstr>
      <vt:lpstr>The basic model:</vt:lpstr>
      <vt:lpstr>The basic model:</vt:lpstr>
      <vt:lpstr>Do we need to make the model more complex? </vt:lpstr>
      <vt:lpstr>The basic model:</vt:lpstr>
      <vt:lpstr>The basic model:</vt:lpstr>
      <vt:lpstr>The basic model:</vt:lpstr>
      <vt:lpstr>The discrete model:</vt:lpstr>
      <vt:lpstr>Start with sanity checks. Basics behavior.</vt:lpstr>
      <vt:lpstr>Start with sanity checks. Basics behavior.</vt:lpstr>
      <vt:lpstr>Start with sanity checks. Basics behavior.</vt:lpstr>
      <vt:lpstr>Start with sanity checks. Basics behavior.</vt:lpstr>
      <vt:lpstr>Explore the logistic equation using Mathematica</vt:lpstr>
      <vt:lpstr>Origin of oscillations and chaos. </vt:lpstr>
      <vt:lpstr>The bifurcation plot</vt:lpstr>
      <vt:lpstr>A good model must have generality</vt:lpstr>
      <vt:lpstr>The take home message: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every computational science project requires a supercomputer</dc:title>
  <dc:creator>Alexey</dc:creator>
  <cp:lastModifiedBy>Alexey</cp:lastModifiedBy>
  <cp:revision>23</cp:revision>
  <dcterms:created xsi:type="dcterms:W3CDTF">2014-04-10T00:49:03Z</dcterms:created>
  <dcterms:modified xsi:type="dcterms:W3CDTF">2015-02-06T06:48:54Z</dcterms:modified>
</cp:coreProperties>
</file>