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85" autoAdjust="0"/>
  </p:normalViewPr>
  <p:slideViewPr>
    <p:cSldViewPr>
      <p:cViewPr varScale="1">
        <p:scale>
          <a:sx n="58" d="100"/>
          <a:sy n="58" d="100"/>
        </p:scale>
        <p:origin x="-768" y="-1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132" y="3281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9900" y="0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9900" y="10156825"/>
            <a:ext cx="3278188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F9D39F08-17CF-4E2F-ADE5-77C460A67B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042E155-3D21-49C3-BC8B-5509E8458BD0}" type="slidenum">
              <a:rPr lang="en-US"/>
              <a:pPr/>
              <a:t>1</a:t>
            </a:fld>
            <a:endParaRPr 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1DC842-5BB9-4C88-9780-8EC65993641A}" type="slidenum">
              <a:rPr lang="en-US"/>
              <a:pPr/>
              <a:t>10</a:t>
            </a:fld>
            <a:endParaRPr lang="en-US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E3E448-FFC1-4CB4-BD33-CEB99DC47F63}" type="slidenum">
              <a:rPr lang="en-US"/>
              <a:pPr/>
              <a:t>11</a:t>
            </a:fld>
            <a:endParaRPr lang="en-U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7EBFCA8-EDC0-4539-9FD7-701DFD05C301}" type="slidenum">
              <a:rPr lang="en-US"/>
              <a:pPr/>
              <a:t>12</a:t>
            </a:fld>
            <a:endParaRPr lang="en-US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1B2DA0-3F7B-47D9-A7D8-30AA1E8F2CE8}" type="slidenum">
              <a:rPr lang="en-US"/>
              <a:pPr/>
              <a:t>13</a:t>
            </a:fld>
            <a:endParaRPr lang="en-US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1D50F7-513E-4EAA-B880-D2F7E0672258}" type="slidenum">
              <a:rPr lang="en-US"/>
              <a:pPr/>
              <a:t>14</a:t>
            </a:fld>
            <a:endParaRPr lang="en-US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19F2C1A-9711-436A-BC8F-4CC1F2D8F7CD}" type="slidenum">
              <a:rPr lang="en-US"/>
              <a:pPr/>
              <a:t>15</a:t>
            </a:fld>
            <a:endParaRPr lang="en-US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F58B30-C8C1-4255-A8DA-D8A0C553671A}" type="slidenum">
              <a:rPr lang="en-US"/>
              <a:pPr/>
              <a:t>16</a:t>
            </a:fld>
            <a:endParaRPr lang="en-US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CCDA578-747C-40E3-8BD1-F5B4C8CA094F}" type="slidenum">
              <a:rPr lang="en-US"/>
              <a:pPr/>
              <a:t>17</a:t>
            </a:fld>
            <a:endParaRPr lang="en-US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E3872F-5837-4C7D-8150-7807AFECC7C8}" type="slidenum">
              <a:rPr lang="en-US"/>
              <a:pPr/>
              <a:t>18</a:t>
            </a:fld>
            <a:endParaRPr lang="en-US"/>
          </a:p>
        </p:txBody>
      </p:sp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D1A643-B2B8-4B4C-8AC3-8588F3101BAA}" type="slidenum">
              <a:rPr lang="en-US"/>
              <a:pPr/>
              <a:t>2</a:t>
            </a:fld>
            <a:endParaRPr 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0D3AB3-8042-411D-A7AB-D753A567CAAA}" type="slidenum">
              <a:rPr lang="en-US"/>
              <a:pPr/>
              <a:t>3</a:t>
            </a:fld>
            <a:endParaRPr 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E0B059-6E0E-4E4E-A502-13FD2F3C8C80}" type="slidenum">
              <a:rPr lang="en-US"/>
              <a:pPr/>
              <a:t>4</a:t>
            </a:fld>
            <a:endParaRPr 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E9F7D7-63D8-45EA-AC9F-332B6428C0B4}" type="slidenum">
              <a:rPr lang="en-US"/>
              <a:pPr/>
              <a:t>5</a:t>
            </a:fld>
            <a:endParaRPr 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8F538C-11A4-4623-AB08-3EC1DEE5242E}" type="slidenum">
              <a:rPr lang="en-US"/>
              <a:pPr/>
              <a:t>6</a:t>
            </a:fld>
            <a:endParaRPr 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E758CF1-D104-4A0F-A01C-059F0707D0B0}" type="slidenum">
              <a:rPr lang="en-US"/>
              <a:pPr/>
              <a:t>7</a:t>
            </a:fld>
            <a:endParaRPr 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4C9B02-AAF8-4C6D-947C-F22D79DE9E83}" type="slidenum">
              <a:rPr lang="en-US"/>
              <a:pPr/>
              <a:t>8</a:t>
            </a:fld>
            <a:endParaRPr lang="en-U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4D9C17-0CB5-46DE-A83B-537B731C6EDC}" type="slidenum">
              <a:rPr lang="en-US"/>
              <a:pPr/>
              <a:t>9</a:t>
            </a:fld>
            <a:endParaRPr lang="en-U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B3B6A9B-F0B4-4D6C-9722-85EA75FBF6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9A70CAD-E658-4337-8D98-7D5C57F85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F5B9102-5127-4336-BA6C-6A1532FA83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7398B7A-436D-4DB0-8518-25D7657B83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D3A00E7-34EC-49A6-9C29-4B5CDBC8F4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6B6DCA8-506D-4823-8F22-FC456BCE30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3713"/>
            <a:ext cx="4122737" cy="528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375" y="1763713"/>
            <a:ext cx="4122738" cy="5289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9296795-A40F-4C9D-99EC-0D7F0DAF51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BE5CE95-CADB-4249-8F0B-42A8EFC878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5FC0B3-F1B3-4EE8-A879-50B0AD8156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8303B97-D03A-4429-B81D-621C72B142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7660EB6-AAC7-4036-B8EC-8648D7E726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5C4D08E-21CE-4FB5-9829-B12526753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0F539A7-A2D9-4F7A-A39C-361292DD52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7FACFF8-FB9D-4F7D-B2E3-200AE6A282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2438" y="303213"/>
            <a:ext cx="2098675" cy="6750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3213"/>
            <a:ext cx="6146800" cy="6750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4/9/13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A8CCA2C-4DF5-498D-851D-2FA025BA0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24A168C-78EF-4379-B316-F86C98CCC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7687" cy="4383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325" y="1768475"/>
            <a:ext cx="4357688" cy="4383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B8A5A7C-D649-4FA6-99DC-3C65592CA9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D18FF6B-9444-4088-9A26-C151E4BBB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50C8791-5754-4061-96FC-00A722039E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6178A49-585B-4F97-A373-04591A6C17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840FE4F-06A6-418A-BA0D-5C1C436191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5B7D11F-0DD4-4FCF-8BCA-EB7AA754C0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867775" cy="438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C1E3D8F9-2943-4350-88AB-21C861AFC8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WenQuanYi Micro Hei" charset="0"/>
          <a:cs typeface="WenQuanYi Micro 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9323388" y="0"/>
            <a:ext cx="755650" cy="7559675"/>
          </a:xfrm>
          <a:custGeom>
            <a:avLst/>
            <a:gdLst>
              <a:gd name="G0" fmla="*/ 2100 1 2"/>
              <a:gd name="G1" fmla="*/ 21000 1 2"/>
              <a:gd name="G2" fmla="+- 21000 0 0"/>
              <a:gd name="G3" fmla="+- 2100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>
                <a:moveTo>
                  <a:pt x="0" y="0"/>
                </a:moveTo>
                <a:lnTo>
                  <a:pt x="2100" y="0"/>
                </a:lnTo>
                <a:lnTo>
                  <a:pt x="2100" y="21000"/>
                </a:lnTo>
                <a:lnTo>
                  <a:pt x="0" y="21000"/>
                </a:lnTo>
                <a:close/>
              </a:path>
            </a:pathLst>
          </a:custGeom>
          <a:solidFill>
            <a:srgbClr val="534949"/>
          </a:solidFill>
          <a:ln w="255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9323388" y="6048375"/>
            <a:ext cx="755650" cy="755650"/>
          </a:xfrm>
          <a:custGeom>
            <a:avLst/>
            <a:gdLst>
              <a:gd name="G0" fmla="*/ 2100 1 2"/>
              <a:gd name="G1" fmla="*/ 2100 1 2"/>
              <a:gd name="G2" fmla="+- 2100 0 0"/>
              <a:gd name="G3" fmla="+- 2100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>
                <a:moveTo>
                  <a:pt x="0" y="0"/>
                </a:moveTo>
                <a:lnTo>
                  <a:pt x="2100" y="0"/>
                </a:lnTo>
                <a:lnTo>
                  <a:pt x="2100" y="2100"/>
                </a:lnTo>
                <a:lnTo>
                  <a:pt x="0" y="2100"/>
                </a:lnTo>
                <a:close/>
              </a:path>
            </a:pathLst>
          </a:custGeom>
          <a:solidFill>
            <a:srgbClr val="C66951"/>
          </a:solidFill>
          <a:ln w="2556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3213"/>
            <a:ext cx="8397875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3713"/>
            <a:ext cx="8397875" cy="5289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0"/>
            <a:r>
              <a:rPr lang="en-GB" smtClean="0"/>
              <a:t>Seventh Outline LevelClick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Fourth level</a:t>
            </a:r>
          </a:p>
          <a:p>
            <a:pPr lvl="3"/>
            <a:r>
              <a:rPr lang="en-GB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defRPr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r>
              <a:rPr lang="en-US"/>
              <a:t>4/9/13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defRPr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fld id="{AC44524A-1782-4A21-A7A3-3857B242A7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2pPr>
      <a:lvl3pPr marL="11430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3pPr>
      <a:lvl4pPr marL="16002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4pPr>
      <a:lvl5pPr marL="20574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5pPr>
      <a:lvl6pPr marL="25146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6pPr>
      <a:lvl7pPr marL="29718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7pPr>
      <a:lvl8pPr marL="34290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8pPr>
      <a:lvl9pPr marL="3886200" indent="-228600" algn="r" defTabSz="449263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Calibri" charset="0"/>
          <a:ea typeface="WenQuanYi Micro Hei" charset="0"/>
          <a:cs typeface="WenQuanYi Micro Hei" charset="0"/>
        </a:defRPr>
      </a:lvl9pPr>
    </p:titleStyle>
    <p:bodyStyle>
      <a:lvl1pPr marL="342900" indent="-342900" algn="r" defTabSz="449263" rtl="0" fontAlgn="base">
        <a:lnSpc>
          <a:spcPct val="97000"/>
        </a:lnSpc>
        <a:spcBef>
          <a:spcPct val="0"/>
        </a:spcBef>
        <a:spcAft>
          <a:spcPts val="1563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r" defTabSz="449263" rtl="0" fontAlgn="base">
        <a:lnSpc>
          <a:spcPct val="97000"/>
        </a:lnSpc>
        <a:spcBef>
          <a:spcPct val="0"/>
        </a:spcBef>
        <a:spcAft>
          <a:spcPts val="12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r" defTabSz="449263" rtl="0" fontAlgn="base">
        <a:lnSpc>
          <a:spcPct val="97000"/>
        </a:lnSpc>
        <a:spcBef>
          <a:spcPct val="0"/>
        </a:spcBef>
        <a:spcAft>
          <a:spcPts val="938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r" defTabSz="449263" rtl="0" fontAlgn="base">
        <a:lnSpc>
          <a:spcPct val="97000"/>
        </a:lnSpc>
        <a:spcBef>
          <a:spcPct val="0"/>
        </a:spcBef>
        <a:spcAft>
          <a:spcPts val="625"/>
        </a:spcAft>
        <a:buClr>
          <a:srgbClr val="000000"/>
        </a:buClr>
        <a:buSzPct val="100000"/>
        <a:buFont typeface="Times New Roman" pitchFamily="16" charset="0"/>
        <a:defRPr sz="15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r" defTabSz="449263" rtl="0" fontAlgn="base">
        <a:lnSpc>
          <a:spcPct val="97000"/>
        </a:lnSpc>
        <a:spcBef>
          <a:spcPct val="0"/>
        </a:spcBef>
        <a:spcAft>
          <a:spcPts val="313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r" defTabSz="449263" rtl="0" fontAlgn="base">
        <a:lnSpc>
          <a:spcPct val="97000"/>
        </a:lnSpc>
        <a:spcBef>
          <a:spcPct val="0"/>
        </a:spcBef>
        <a:spcAft>
          <a:spcPts val="313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r" defTabSz="449263" rtl="0" fontAlgn="base">
        <a:lnSpc>
          <a:spcPct val="97000"/>
        </a:lnSpc>
        <a:spcBef>
          <a:spcPct val="0"/>
        </a:spcBef>
        <a:spcAft>
          <a:spcPts val="313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r" defTabSz="449263" rtl="0" fontAlgn="base">
        <a:lnSpc>
          <a:spcPct val="97000"/>
        </a:lnSpc>
        <a:spcBef>
          <a:spcPct val="0"/>
        </a:spcBef>
        <a:spcAft>
          <a:spcPts val="313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r" defTabSz="449263" rtl="0" fontAlgn="base">
        <a:lnSpc>
          <a:spcPct val="97000"/>
        </a:lnSpc>
        <a:spcBef>
          <a:spcPct val="0"/>
        </a:spcBef>
        <a:spcAft>
          <a:spcPts val="313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What is Optimization?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>
              <a:spcBef>
                <a:spcPts val="75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b="1">
                <a:solidFill>
                  <a:srgbClr val="0000FF"/>
                </a:solidFill>
              </a:rPr>
              <a:t>Optimization</a:t>
            </a:r>
            <a:r>
              <a:rPr lang="en-US"/>
              <a:t> is the mathematical discipline which is concerned with finding the maxima and minima of functions, possibly subject to constraints.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490538" y="2087563"/>
            <a:ext cx="8869362" cy="4384675"/>
          </a:xfrm>
          <a:ln/>
        </p:spPr>
        <p:txBody>
          <a:bodyPr tIns="31751"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/>
              <a:t>The </a:t>
            </a:r>
            <a:r>
              <a:rPr lang="en-US" sz="3600">
                <a:solidFill>
                  <a:srgbClr val="0000FF"/>
                </a:solidFill>
              </a:rPr>
              <a:t>Nelder-Mead algorithm</a:t>
            </a:r>
            <a:r>
              <a:rPr lang="en-US" sz="3600"/>
              <a:t> or </a:t>
            </a:r>
            <a:r>
              <a:rPr lang="en-US" sz="3600">
                <a:solidFill>
                  <a:srgbClr val="0000FF"/>
                </a:solidFill>
              </a:rPr>
              <a:t>simplex</a:t>
            </a:r>
            <a:r>
              <a:rPr lang="en-US" sz="3600"/>
              <a:t> search algorithm is one of the best known algorithms for multidimensional unconstrained optimization without derivatives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7338" y="287338"/>
            <a:ext cx="9070975" cy="1262062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What if derivatives are not available?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Definition: Simplex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183563" cy="5656263"/>
          </a:xfrm>
          <a:ln/>
        </p:spPr>
        <p:txBody>
          <a:bodyPr lIns="90000" tIns="46800" rIns="90000" bIns="46800"/>
          <a:lstStyle/>
          <a:p>
            <a:pPr marL="431800" indent="-323850">
              <a:lnSpc>
                <a:spcPct val="100000"/>
              </a:lnSpc>
              <a:spcBef>
                <a:spcPts val="6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/>
              <a:t>A </a:t>
            </a:r>
            <a:r>
              <a:rPr lang="en-US" b="1">
                <a:solidFill>
                  <a:srgbClr val="0000FF"/>
                </a:solidFill>
              </a:rPr>
              <a:t>simplex</a:t>
            </a:r>
            <a:r>
              <a:rPr lang="en-US"/>
              <a:t> or </a:t>
            </a:r>
            <a:r>
              <a:rPr lang="en-US" b="1" i="1">
                <a:solidFill>
                  <a:srgbClr val="0000FF"/>
                </a:solidFill>
              </a:rPr>
              <a:t>n</a:t>
            </a:r>
            <a:r>
              <a:rPr lang="en-US" b="1">
                <a:solidFill>
                  <a:srgbClr val="0000FF"/>
                </a:solidFill>
              </a:rPr>
              <a:t>-simplex</a:t>
            </a:r>
            <a:r>
              <a:rPr lang="en-US"/>
              <a:t> is the convex hull of a set of (</a:t>
            </a:r>
            <a:r>
              <a:rPr lang="en-US" i="1"/>
              <a:t>n</a:t>
            </a:r>
            <a:r>
              <a:rPr lang="en-US"/>
              <a:t> +1) points. A </a:t>
            </a:r>
            <a:r>
              <a:rPr lang="en-US" b="1">
                <a:solidFill>
                  <a:srgbClr val="0000FF"/>
                </a:solidFill>
              </a:rPr>
              <a:t>simplex</a:t>
            </a:r>
            <a:r>
              <a:rPr lang="en-US"/>
              <a:t> is an </a:t>
            </a:r>
            <a:r>
              <a:rPr lang="en-US" i="1"/>
              <a:t>n</a:t>
            </a:r>
            <a:r>
              <a:rPr lang="en-US"/>
              <a:t>-dimensional analogue of a triangle.</a:t>
            </a:r>
          </a:p>
          <a:p>
            <a:pPr marL="431800" indent="-323850">
              <a:lnSpc>
                <a:spcPct val="100000"/>
              </a:lnSpc>
              <a:spcBef>
                <a:spcPts val="650"/>
              </a:spcBef>
              <a:spcAft>
                <a:spcPct val="0"/>
              </a:spcAft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/>
              <a:t> </a:t>
            </a:r>
          </a:p>
          <a:p>
            <a:pPr marL="431800" indent="-323850">
              <a:lnSpc>
                <a:spcPct val="100000"/>
              </a:lnSpc>
              <a:spcBef>
                <a:spcPts val="6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/>
              <a:t>Example:</a:t>
            </a:r>
          </a:p>
          <a:p>
            <a:pPr marL="863600" lvl="1" indent="-323850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/>
              <a:t>a 1-simplex is a line segment </a:t>
            </a:r>
          </a:p>
          <a:p>
            <a:pPr marL="863600" lvl="1" indent="-323850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/>
              <a:t>a 2-simplex is a triangle </a:t>
            </a:r>
          </a:p>
          <a:p>
            <a:pPr marL="863600" lvl="1" indent="-323850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SzPct val="75000"/>
              <a:buFont typeface="Symbol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/>
              <a:t>a 3-simplex is a tetrahedron</a:t>
            </a:r>
          </a:p>
          <a:p>
            <a:pPr marL="863600" lvl="1" indent="-323850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200"/>
          </a:p>
          <a:p>
            <a:pPr marL="863600" lvl="1" indent="-323850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ClrTx/>
              <a:buSzPct val="6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200"/>
          </a:p>
          <a:p>
            <a:pPr marL="431800" indent="-323850">
              <a:lnSpc>
                <a:spcPct val="100000"/>
              </a:lnSpc>
              <a:spcBef>
                <a:spcPts val="65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60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Step1 : Initial simplex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 n the number of variables (dimension)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From an initial gues Xo, define an initial         n-simplex (that is n+1 points),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2400" y="3808413"/>
            <a:ext cx="2851150" cy="2960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592388" y="6335713"/>
            <a:ext cx="503237" cy="576262"/>
          </a:xfrm>
          <a:prstGeom prst="ellipse">
            <a:avLst/>
          </a:prstGeom>
          <a:noFill/>
          <a:ln w="36000">
            <a:solidFill>
              <a:srgbClr val="0000FF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490538" y="2095500"/>
            <a:ext cx="8869362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f(x_h) &gt; f(x_s) &gt; …. &gt; f(l)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4825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Step2 : order the vertices of the current simplex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4188" y="3455988"/>
            <a:ext cx="2851150" cy="2960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592388" y="6134100"/>
            <a:ext cx="863600" cy="56197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>
              <a:tabLst>
                <a:tab pos="723900" algn="l"/>
              </a:tabLst>
            </a:pPr>
            <a:r>
              <a:rPr lang="en-US" sz="2600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x_h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671888" y="3181350"/>
            <a:ext cx="863600" cy="56197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>
              <a:tabLst>
                <a:tab pos="723900" algn="l"/>
              </a:tabLst>
            </a:pPr>
            <a:r>
              <a:rPr lang="en-US" sz="2600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x_s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327650" y="6134100"/>
            <a:ext cx="863600" cy="56197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67932" rIns="90000" bIns="45000"/>
          <a:lstStyle/>
          <a:p>
            <a:pPr>
              <a:tabLst>
                <a:tab pos="723900" algn="l"/>
              </a:tabLst>
            </a:pPr>
            <a:r>
              <a:rPr lang="en-US" sz="2600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x_l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6264275" y="3816350"/>
            <a:ext cx="295275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Compute centroid of the face oposite to x_h 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H="1">
            <a:off x="4894263" y="4103688"/>
            <a:ext cx="1227137" cy="792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68425" y="4751388"/>
            <a:ext cx="143192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</a:tabLst>
            </a:pPr>
            <a:r>
              <a:rPr lang="en-US">
                <a:solidFill>
                  <a:srgbClr val="FF0000"/>
                </a:solidFill>
                <a:ea typeface="WenQuanYi Micro Hei" charset="0"/>
                <a:cs typeface="WenQuanYi Micro Hei" charset="0"/>
              </a:rPr>
              <a:t>(worst point)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944688" y="5099050"/>
            <a:ext cx="792162" cy="10350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Try to find a new point that is better than x_h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4825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Step3 : transform simplex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3024188"/>
            <a:ext cx="3419475" cy="2455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1750" y="2447925"/>
            <a:ext cx="4535488" cy="3168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63600" y="5975350"/>
            <a:ext cx="266382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0000FF"/>
                </a:solidFill>
                <a:ea typeface="WenQuanYi Micro Hei" charset="0"/>
                <a:cs typeface="WenQuanYi Micro Hei" charset="0"/>
              </a:rPr>
              <a:t>TRY REFLEXION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400675" y="6048375"/>
            <a:ext cx="2663825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0000FF"/>
                </a:solidFill>
                <a:ea typeface="WenQuanYi Micro Hei" charset="0"/>
                <a:cs typeface="WenQuanYi Micro Hei" charset="0"/>
              </a:rPr>
              <a:t>TRY EXPANSION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3743325" y="2808288"/>
            <a:ext cx="503238" cy="576262"/>
          </a:xfrm>
          <a:prstGeom prst="ellipse">
            <a:avLst/>
          </a:prstGeom>
          <a:noFill/>
          <a:ln w="360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9215438" y="2232025"/>
            <a:ext cx="503237" cy="576263"/>
          </a:xfrm>
          <a:prstGeom prst="ellipse">
            <a:avLst/>
          </a:prstGeom>
          <a:noFill/>
          <a:ln w="36000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4825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 3 : transform simplex 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" y="2808288"/>
            <a:ext cx="3617913" cy="2592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1750" y="2952750"/>
            <a:ext cx="3600450" cy="239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43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504825" y="1768475"/>
            <a:ext cx="8869363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If we can not find a better point try the following operations: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079500" y="5702300"/>
            <a:ext cx="26638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0000FF"/>
                </a:solidFill>
                <a:ea typeface="WenQuanYi Micro Hei" charset="0"/>
                <a:cs typeface="WenQuanYi Micro Hei" charset="0"/>
              </a:rPr>
              <a:t>CONTRACTION OUTSIDE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184775" y="5702300"/>
            <a:ext cx="26638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en-US">
                <a:solidFill>
                  <a:srgbClr val="0000FF"/>
                </a:solidFill>
                <a:ea typeface="WenQuanYi Micro Hei" charset="0"/>
                <a:cs typeface="WenQuanYi Micro Hei" charset="0"/>
              </a:rPr>
              <a:t>CONTRACTION INSIDE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If the previous operations did not find a better point then perform a </a:t>
            </a:r>
            <a:r>
              <a:rPr lang="en-US">
                <a:solidFill>
                  <a:srgbClr val="0000FF"/>
                </a:solidFill>
              </a:rPr>
              <a:t>shrink</a:t>
            </a:r>
            <a:r>
              <a:rPr lang="en-US"/>
              <a:t> operation, using the best point (x_l) as reference.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7700" y="393700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 3 : Transform the simples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4188" y="3384550"/>
            <a:ext cx="3810000" cy="281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Step 4 : Test convergence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If simplex is small enough : </a:t>
            </a:r>
            <a:r>
              <a:rPr lang="en-US">
                <a:solidFill>
                  <a:srgbClr val="0000FF"/>
                </a:solidFill>
              </a:rPr>
              <a:t>finish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If the functions are close enough :  </a:t>
            </a:r>
            <a:r>
              <a:rPr lang="en-US">
                <a:solidFill>
                  <a:srgbClr val="0000FF"/>
                </a:solidFill>
              </a:rPr>
              <a:t>finish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If max. number of iteration is reached: </a:t>
            </a:r>
            <a:r>
              <a:rPr lang="en-US">
                <a:solidFill>
                  <a:srgbClr val="0000FF"/>
                </a:solidFill>
              </a:rPr>
              <a:t>finish</a:t>
            </a:r>
          </a:p>
          <a:p>
            <a:pPr marL="431800" indent="-323850"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/>
              <a:t>Otherwise go to </a:t>
            </a:r>
            <a:r>
              <a:rPr lang="en-US">
                <a:solidFill>
                  <a:srgbClr val="0000FF"/>
                </a:solidFill>
              </a:rPr>
              <a:t>step 2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 tIns="12095"/>
          <a:lstStyle/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i="1" dirty="0" err="1">
                <a:solidFill>
                  <a:srgbClr val="0000FF"/>
                </a:solidFill>
                <a:latin typeface="Calibri" charset="0"/>
              </a:rPr>
              <a:t>fminsearc</a:t>
            </a:r>
            <a:r>
              <a:rPr lang="en-US" i="1" dirty="0" err="1">
                <a:latin typeface="Calibri" charset="0"/>
              </a:rPr>
              <a:t>h</a:t>
            </a:r>
            <a:r>
              <a:rPr lang="en-US" i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is a built-in MATLAB function. It is able to find a minimum for a scalar function of several variables. 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i="1" dirty="0">
                <a:solidFill>
                  <a:srgbClr val="0000FF"/>
                </a:solidFill>
                <a:latin typeface="Calibri" charset="0"/>
              </a:rPr>
              <a:t>x = </a:t>
            </a:r>
            <a:r>
              <a:rPr lang="en-US" i="1" dirty="0" err="1">
                <a:solidFill>
                  <a:srgbClr val="0000FF"/>
                </a:solidFill>
                <a:latin typeface="Calibri" charset="0"/>
              </a:rPr>
              <a:t>fminsearch</a:t>
            </a:r>
            <a:r>
              <a:rPr lang="en-US" i="1" dirty="0">
                <a:solidFill>
                  <a:srgbClr val="0000FF"/>
                </a:solidFill>
                <a:latin typeface="Calibri" charset="0"/>
              </a:rPr>
              <a:t>(fun,x0)</a:t>
            </a:r>
            <a:r>
              <a:rPr lang="en-US" i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starts at the point x0 and returns a value x that is a local </a:t>
            </a:r>
            <a:r>
              <a:rPr lang="en-US" dirty="0" err="1">
                <a:latin typeface="Calibri" charset="0"/>
              </a:rPr>
              <a:t>minimizer</a:t>
            </a:r>
            <a:r>
              <a:rPr lang="en-US" dirty="0">
                <a:latin typeface="Calibri" charset="0"/>
              </a:rPr>
              <a:t> of the function described in fun.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87338"/>
            <a:ext cx="9070975" cy="1262062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MATLAB: </a:t>
            </a:r>
            <a:r>
              <a:rPr lang="en-US" dirty="0" err="1">
                <a:solidFill>
                  <a:srgbClr val="800000"/>
                </a:solidFill>
              </a:rPr>
              <a:t>fminsearch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Protein Folding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92325" y="2455863"/>
            <a:ext cx="5106988" cy="4384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7513" y="1447800"/>
            <a:ext cx="8869362" cy="4384675"/>
          </a:xfrm>
          <a:ln/>
        </p:spPr>
        <p:txBody>
          <a:bodyPr/>
          <a:lstStyle/>
          <a:p>
            <a:pPr>
              <a:spcBef>
                <a:spcPts val="75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Generally </a:t>
            </a:r>
            <a:r>
              <a:rPr lang="en-US" dirty="0">
                <a:solidFill>
                  <a:srgbClr val="0000FF"/>
                </a:solidFill>
              </a:rPr>
              <a:t>speaking the problem of protein folding </a:t>
            </a:r>
            <a:r>
              <a:rPr lang="en-US" dirty="0" smtClean="0">
                <a:solidFill>
                  <a:srgbClr val="0000FF"/>
                </a:solidFill>
              </a:rPr>
              <a:t>can </a:t>
            </a:r>
            <a:r>
              <a:rPr lang="en-US" dirty="0">
                <a:solidFill>
                  <a:srgbClr val="0000FF"/>
                </a:solidFill>
              </a:rPr>
              <a:t>be </a:t>
            </a:r>
            <a:r>
              <a:rPr lang="en-US" dirty="0" smtClean="0">
                <a:solidFill>
                  <a:srgbClr val="0000FF"/>
                </a:solidFill>
              </a:rPr>
              <a:t>viewed </a:t>
            </a:r>
            <a:r>
              <a:rPr lang="en-US" dirty="0">
                <a:solidFill>
                  <a:srgbClr val="0000FF"/>
                </a:solidFill>
              </a:rPr>
              <a:t>as an Optimization problem.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252413"/>
            <a:ext cx="9070975" cy="1360487"/>
          </a:xfrm>
          <a:ln/>
        </p:spPr>
        <p:txBody>
          <a:bodyPr tIns="17388"/>
          <a:lstStyle/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600" dirty="0">
                <a:solidFill>
                  <a:srgbClr val="800000"/>
                </a:solidFill>
                <a:latin typeface="Cambria" charset="0"/>
              </a:rPr>
              <a:t>Finding parameters of your model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3463" y="2663825"/>
            <a:ext cx="5873750" cy="4405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9100" y="1944688"/>
            <a:ext cx="8869363" cy="4384675"/>
          </a:xfrm>
          <a:ln/>
        </p:spPr>
        <p:txBody>
          <a:bodyPr/>
          <a:lstStyle/>
          <a:p>
            <a:pPr>
              <a:spcBef>
                <a:spcPts val="75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0000FF"/>
                </a:solidFill>
              </a:rPr>
              <a:t>Often, experimental data  is available. </a:t>
            </a:r>
            <a:r>
              <a:rPr lang="en-US" dirty="0" smtClean="0">
                <a:solidFill>
                  <a:srgbClr val="0000FF"/>
                </a:solidFill>
              </a:rPr>
              <a:t>Suppose  </a:t>
            </a:r>
            <a:r>
              <a:rPr lang="en-US" dirty="0">
                <a:solidFill>
                  <a:srgbClr val="0000FF"/>
                </a:solidFill>
              </a:rPr>
              <a:t>is </a:t>
            </a:r>
            <a:r>
              <a:rPr lang="en-US" dirty="0" smtClean="0">
                <a:solidFill>
                  <a:srgbClr val="0000FF"/>
                </a:solidFill>
              </a:rPr>
              <a:t>necessary </a:t>
            </a:r>
            <a:r>
              <a:rPr lang="en-US" dirty="0">
                <a:solidFill>
                  <a:srgbClr val="0000FF"/>
                </a:solidFill>
              </a:rPr>
              <a:t>to find </a:t>
            </a:r>
            <a:r>
              <a:rPr lang="en-US" dirty="0" smtClean="0">
                <a:solidFill>
                  <a:srgbClr val="0000FF"/>
                </a:solidFill>
              </a:rPr>
              <a:t>(fit) a </a:t>
            </a:r>
            <a:r>
              <a:rPr lang="en-US" dirty="0">
                <a:solidFill>
                  <a:srgbClr val="0000FF"/>
                </a:solidFill>
              </a:rPr>
              <a:t>model to reproduce the data.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111750" y="6840538"/>
            <a:ext cx="28733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r>
              <a:rPr lang="en-US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x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447925" y="4464050"/>
            <a:ext cx="28733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60875" rIns="90000" bIns="45000"/>
          <a:lstStyle/>
          <a:p>
            <a:r>
              <a:rPr lang="en-US">
                <a:solidFill>
                  <a:srgbClr val="000000"/>
                </a:solidFill>
                <a:ea typeface="WenQuanYi Micro Hei" charset="0"/>
                <a:cs typeface="WenQuanYi Micro Hei" charset="0"/>
              </a:rPr>
              <a:t>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Where would we used optimization?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1768475"/>
            <a:ext cx="8869362" cy="4384675"/>
          </a:xfrm>
          <a:ln/>
        </p:spPr>
        <p:txBody>
          <a:bodyPr/>
          <a:lstStyle/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Bioinformatics</a:t>
            </a:r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Physics</a:t>
            </a:r>
            <a:endParaRPr lang="en-US" dirty="0"/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/>
              <a:t>Nutrition</a:t>
            </a:r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/>
              <a:t>Electrical circuits</a:t>
            </a:r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Economics</a:t>
            </a:r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/>
              <a:t>Finance</a:t>
            </a:r>
            <a:endParaRPr lang="en-US" dirty="0"/>
          </a:p>
          <a:p>
            <a:pPr marL="431800" indent="-323850">
              <a:spcBef>
                <a:spcPts val="750"/>
              </a:spcBef>
              <a:spcAft>
                <a:spcPct val="0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/>
              <a:t>Etc.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Gradient </a:t>
            </a:r>
            <a:r>
              <a:rPr lang="en-US" dirty="0" smtClean="0">
                <a:solidFill>
                  <a:srgbClr val="800000"/>
                </a:solidFill>
              </a:rPr>
              <a:t>(steepest) descend </a:t>
            </a:r>
            <a:r>
              <a:rPr lang="en-US" dirty="0">
                <a:solidFill>
                  <a:srgbClr val="800000"/>
                </a:solidFill>
              </a:rPr>
              <a:t>a</a:t>
            </a:r>
            <a:r>
              <a:rPr lang="en-US" dirty="0" smtClean="0">
                <a:solidFill>
                  <a:srgbClr val="800000"/>
                </a:solidFill>
              </a:rPr>
              <a:t>lgorithm</a:t>
            </a:r>
            <a:endParaRPr lang="en-US" dirty="0">
              <a:solidFill>
                <a:srgbClr val="8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6913" y="2092325"/>
            <a:ext cx="6457950" cy="4171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Gradient Descend Algorithm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0388" y="2136775"/>
            <a:ext cx="6810375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4825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>
                <a:solidFill>
                  <a:srgbClr val="800000"/>
                </a:solidFill>
              </a:rPr>
              <a:t>Gradient Descend Algorithm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8000" y="1944688"/>
            <a:ext cx="6286500" cy="4210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 t="2643"/>
          <a:stretch>
            <a:fillRect/>
          </a:stretch>
        </p:blipFill>
        <p:spPr bwMode="auto">
          <a:xfrm>
            <a:off x="1871663" y="2357438"/>
            <a:ext cx="6667500" cy="3978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Gradient Descend Algorithm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7563" y="1908175"/>
            <a:ext cx="6143625" cy="3924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55638" y="4540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rgbClr val="800000"/>
                </a:solidFill>
              </a:rPr>
              <a:t>Gradient Descend Algorithm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WenQuanYi Micro Hei"/>
        <a:cs typeface="WenQuanYi Micro Hei"/>
      </a:majorFont>
      <a:minorFont>
        <a:latin typeface="Arial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WenQuanYi Micro Hei"/>
        <a:cs typeface="WenQuanYi Micro Hei"/>
      </a:majorFont>
      <a:minorFont>
        <a:latin typeface="Calibri"/>
        <a:ea typeface="WenQuanYi Micro Hei"/>
        <a:cs typeface="WenQuanYi Micro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453</Words>
  <Application>Microsoft Macintosh PowerPoint</Application>
  <PresentationFormat>Custom</PresentationFormat>
  <Paragraphs>77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Office Theme</vt:lpstr>
      <vt:lpstr>What is Optimization?</vt:lpstr>
      <vt:lpstr>Protein Folding</vt:lpstr>
      <vt:lpstr>Finding parameters of your model</vt:lpstr>
      <vt:lpstr>Where would we used optimization?</vt:lpstr>
      <vt:lpstr>Gradient (steepest) descend algorithm</vt:lpstr>
      <vt:lpstr>Gradient Descend Algorithm</vt:lpstr>
      <vt:lpstr>Gradient Descend Algorithm</vt:lpstr>
      <vt:lpstr>Gradient Descend Algorithm</vt:lpstr>
      <vt:lpstr>Gradient Descend Algorithm</vt:lpstr>
      <vt:lpstr>What if derivatives are not available?</vt:lpstr>
      <vt:lpstr>Definition: Simplex</vt:lpstr>
      <vt:lpstr>Step1 : Initial simplex</vt:lpstr>
      <vt:lpstr>Step2 : order the vertices of the current simplex</vt:lpstr>
      <vt:lpstr>Step3 : transform simplex</vt:lpstr>
      <vt:lpstr>Step 3 : transform simplex </vt:lpstr>
      <vt:lpstr>Step 3 : Transform the simples</vt:lpstr>
      <vt:lpstr>Step 4 : Test convergence</vt:lpstr>
      <vt:lpstr>MATLAB: fminsearch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Optimization?</dc:title>
  <dc:creator>boris</dc:creator>
  <cp:lastModifiedBy>Alexey</cp:lastModifiedBy>
  <cp:revision>4</cp:revision>
  <cp:lastPrinted>1601-01-01T00:00:00Z</cp:lastPrinted>
  <dcterms:created xsi:type="dcterms:W3CDTF">2013-04-03T22:44:25Z</dcterms:created>
  <dcterms:modified xsi:type="dcterms:W3CDTF">2013-04-18T03:05:48Z</dcterms:modified>
</cp:coreProperties>
</file>