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5" r:id="rId9"/>
    <p:sldId id="262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68" autoAdjust="0"/>
    <p:restoredTop sz="94750" autoAdjust="0"/>
  </p:normalViewPr>
  <p:slideViewPr>
    <p:cSldViewPr snapToGrid="0" snapToObjects="1">
      <p:cViewPr varScale="1">
        <p:scale>
          <a:sx n="67" d="100"/>
          <a:sy n="67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vt.edu/cs4414/S1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stretchPNAS.jp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51600"/>
            <a:ext cx="6498158" cy="705717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CS4414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683698"/>
            <a:ext cx="6498158" cy="7702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Issues in Scientific Computing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Alexey </a:t>
            </a:r>
            <a:r>
              <a:rPr lang="en-US" b="1" dirty="0" err="1" smtClean="0">
                <a:solidFill>
                  <a:srgbClr val="FFFF00"/>
                </a:solidFill>
              </a:rPr>
              <a:t>Onufriev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Departments of CS and Physics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VT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nitty-gritty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next class: </a:t>
            </a:r>
          </a:p>
          <a:p>
            <a:r>
              <a:rPr lang="en-US" dirty="0" smtClean="0"/>
              <a:t>Access to a </a:t>
            </a:r>
            <a:r>
              <a:rPr lang="en-US" dirty="0" err="1" smtClean="0"/>
              <a:t>unix</a:t>
            </a:r>
            <a:r>
              <a:rPr lang="en-US" dirty="0" smtClean="0"/>
              <a:t> machine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Mathematica</a:t>
            </a:r>
            <a:r>
              <a:rPr lang="en-US" dirty="0" smtClean="0"/>
              <a:t> 9 (VT network software)</a:t>
            </a:r>
          </a:p>
          <a:p>
            <a:r>
              <a:rPr lang="en-US" dirty="0" smtClean="0"/>
              <a:t>Pre-</a:t>
            </a:r>
            <a:r>
              <a:rPr lang="en-US" dirty="0" err="1" smtClean="0"/>
              <a:t>reqs</a:t>
            </a:r>
            <a:r>
              <a:rPr lang="en-US" dirty="0" smtClean="0"/>
              <a:t>, force adds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3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scubePNAS 021.JPG"/>
          <p:cNvPicPr>
            <a:picLocks noChangeAspect="1"/>
          </p:cNvPicPr>
          <p:nvPr/>
        </p:nvPicPr>
        <p:blipFill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4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07" y="19"/>
            <a:ext cx="4745379" cy="80120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Enjoy!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3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Science now: a paradigm shift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21339" y="1582792"/>
            <a:ext cx="18407" cy="2006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39746" y="3588890"/>
            <a:ext cx="346063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167" y="3441653"/>
            <a:ext cx="1325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theory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494" y="1527569"/>
            <a:ext cx="200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Experiment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148" y="2050789"/>
            <a:ext cx="406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the Greeks to the recent </a:t>
            </a:r>
            <a:r>
              <a:rPr lang="en-US" dirty="0" smtClean="0"/>
              <a:t>past, </a:t>
            </a:r>
          </a:p>
          <a:p>
            <a:r>
              <a:rPr lang="en-US" dirty="0" smtClean="0"/>
              <a:t>e.g. figuring out Earth’s radius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8494" y="1582792"/>
            <a:ext cx="2625590" cy="4351369"/>
            <a:chOff x="1288494" y="1582792"/>
            <a:chExt cx="2625590" cy="4351369"/>
          </a:xfrm>
        </p:grpSpPr>
        <p:grpSp>
          <p:nvGrpSpPr>
            <p:cNvPr id="16" name="Group 15"/>
            <p:cNvGrpSpPr/>
            <p:nvPr/>
          </p:nvGrpSpPr>
          <p:grpSpPr>
            <a:xfrm>
              <a:off x="1288494" y="3588890"/>
              <a:ext cx="2625590" cy="2345271"/>
              <a:chOff x="1288494" y="3588890"/>
              <a:chExt cx="2625590" cy="234527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H="1">
                <a:off x="1288494" y="3588890"/>
                <a:ext cx="1932845" cy="2153333"/>
              </a:xfrm>
              <a:prstGeom prst="straightConnector1">
                <a:avLst/>
              </a:prstGeom>
              <a:ln w="57150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693504" y="5410941"/>
                <a:ext cx="2220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/>
                    <a:cs typeface="Arial"/>
                  </a:rPr>
                  <a:t>Computation</a:t>
                </a:r>
                <a:endParaRPr lang="en-US" sz="2800" dirty="0">
                  <a:latin typeface="Arial"/>
                  <a:cs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40256" y="4932423"/>
                <a:ext cx="659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Now</a:t>
                </a:r>
                <a:endParaRPr lang="en-US" dirty="0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H="1" flipV="1">
              <a:off x="3199411" y="1582792"/>
              <a:ext cx="40335" cy="2006098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221339" y="3588890"/>
              <a:ext cx="692745" cy="0"/>
            </a:xfrm>
            <a:prstGeom prst="straightConnector1">
              <a:avLst/>
            </a:prstGeom>
            <a:ln w="57150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85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586906" cy="757438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Picture 3" descr="paradig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03" y="889197"/>
            <a:ext cx="5439373" cy="5543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646" y="6165216"/>
            <a:ext cx="4728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credit: http://</a:t>
            </a:r>
            <a:r>
              <a:rPr lang="en-US" sz="1000" dirty="0" err="1"/>
              <a:t>www.physics.orst.edu</a:t>
            </a:r>
            <a:r>
              <a:rPr lang="en-US" sz="1000" dirty="0"/>
              <a:t>/~</a:t>
            </a:r>
            <a:r>
              <a:rPr lang="en-US" sz="1000" dirty="0" err="1"/>
              <a:t>rubin</a:t>
            </a:r>
            <a:r>
              <a:rPr lang="en-US" sz="1000" dirty="0"/>
              <a:t>/INSTANCES/</a:t>
            </a:r>
            <a:r>
              <a:rPr lang="en-US" sz="1000" dirty="0" err="1"/>
              <a:t>index.html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77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4050"/>
            <a:ext cx="7881429" cy="1370911"/>
          </a:xfrm>
        </p:spPr>
        <p:txBody>
          <a:bodyPr/>
          <a:lstStyle/>
          <a:p>
            <a:r>
              <a:rPr lang="en-US" sz="3200" dirty="0" smtClean="0"/>
              <a:t>Computational Science/Scientific Computing in the grand scheme of things.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83348" y="1367084"/>
            <a:ext cx="5153174" cy="4051624"/>
            <a:chOff x="2183348" y="2121689"/>
            <a:chExt cx="5153174" cy="4051624"/>
          </a:xfrm>
        </p:grpSpPr>
        <p:sp>
          <p:nvSpPr>
            <p:cNvPr id="8" name="Oval 7"/>
            <p:cNvSpPr/>
            <p:nvPr/>
          </p:nvSpPr>
          <p:spPr>
            <a:xfrm>
              <a:off x="2183348" y="257663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Computer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961936" y="2121689"/>
              <a:ext cx="2374586" cy="222695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</a:rPr>
                <a:t>Natural Science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08974" y="3946361"/>
              <a:ext cx="2374586" cy="2226952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FFFF00"/>
                  </a:solidFill>
                  <a:latin typeface="Arial"/>
                  <a:cs typeface="Arial"/>
                </a:rPr>
                <a:t>Math</a:t>
              </a:r>
              <a:endParaRPr lang="en-US" sz="2800" dirty="0"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552295">
              <a:off x="2927210" y="4303748"/>
              <a:ext cx="164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Applied math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>
              <a:off x="3627382" y="2834300"/>
              <a:ext cx="2821366" cy="185886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  <a:alpha val="38000"/>
              </a:schemeClr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Computational Science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522" y="5418708"/>
            <a:ext cx="470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Science: </a:t>
            </a:r>
          </a:p>
          <a:p>
            <a:r>
              <a:rPr lang="en-US" dirty="0" smtClean="0"/>
              <a:t>solving science problems with computers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5992" y="5825774"/>
            <a:ext cx="4458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Pure CS: software and hardware, </a:t>
            </a:r>
          </a:p>
          <a:p>
            <a:r>
              <a:rPr lang="en-US" dirty="0" smtClean="0"/>
              <a:t>Stand-alone algorithms (just like math)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26206" cy="739034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4861"/>
            <a:ext cx="8042276" cy="5375140"/>
          </a:xfrm>
        </p:spPr>
        <p:txBody>
          <a:bodyPr/>
          <a:lstStyle/>
          <a:p>
            <a:r>
              <a:rPr lang="en-US" dirty="0" smtClean="0"/>
              <a:t>Human Genome</a:t>
            </a:r>
          </a:p>
          <a:p>
            <a:r>
              <a:rPr lang="en-US" dirty="0" smtClean="0"/>
              <a:t>Stealth Fighter</a:t>
            </a:r>
          </a:p>
          <a:p>
            <a:r>
              <a:rPr lang="en-US" dirty="0" smtClean="0"/>
              <a:t>MRI </a:t>
            </a:r>
          </a:p>
          <a:p>
            <a:r>
              <a:rPr lang="en-US" dirty="0" smtClean="0"/>
              <a:t>LHS</a:t>
            </a:r>
          </a:p>
          <a:p>
            <a:r>
              <a:rPr lang="en-US" dirty="0" smtClean="0"/>
              <a:t>Weather Forecasts</a:t>
            </a:r>
          </a:p>
          <a:p>
            <a:r>
              <a:rPr lang="en-US" dirty="0" smtClean="0"/>
              <a:t>Protein Folding </a:t>
            </a:r>
          </a:p>
          <a:p>
            <a:r>
              <a:rPr lang="en-US" dirty="0" smtClean="0"/>
              <a:t>??? (input from class)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7844613" cy="1088721"/>
          </a:xfrm>
        </p:spPr>
        <p:txBody>
          <a:bodyPr/>
          <a:lstStyle/>
          <a:p>
            <a:r>
              <a:rPr lang="en-US" sz="3200" dirty="0" smtClean="0"/>
              <a:t>What can computational science accomplish?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up finding  a solution</a:t>
            </a:r>
          </a:p>
          <a:p>
            <a:endParaRPr lang="en-US" dirty="0" smtClean="0"/>
          </a:p>
          <a:p>
            <a:r>
              <a:rPr lang="en-US" dirty="0" smtClean="0"/>
              <a:t>Find additional solutions</a:t>
            </a:r>
          </a:p>
          <a:p>
            <a:endParaRPr lang="en-US" dirty="0" smtClean="0"/>
          </a:p>
          <a:p>
            <a:r>
              <a:rPr lang="en-US" dirty="0" smtClean="0"/>
              <a:t>Find solutions otherwise impossible to find</a:t>
            </a:r>
          </a:p>
          <a:p>
            <a:endParaRPr lang="en-US" dirty="0" smtClean="0"/>
          </a:p>
          <a:p>
            <a:r>
              <a:rPr lang="en-US" dirty="0" smtClean="0"/>
              <a:t>Discover new fundamental laws???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4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4675"/>
          </a:xfrm>
        </p:spPr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you a taste of what scientific computing is, </a:t>
            </a:r>
            <a:br>
              <a:rPr lang="en-US" dirty="0" smtClean="0"/>
            </a:br>
            <a:r>
              <a:rPr lang="en-US" dirty="0" smtClean="0"/>
              <a:t>via realistic hands-on project (and </a:t>
            </a:r>
            <a:r>
              <a:rPr lang="en-US" dirty="0" err="1" smtClean="0"/>
              <a:t>homeworks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Shows you how scientific computing is different from programming or math.</a:t>
            </a:r>
          </a:p>
          <a:p>
            <a:r>
              <a:rPr lang="en-US" dirty="0" smtClean="0"/>
              <a:t>Introduces a number of useful tools and concepts</a:t>
            </a:r>
          </a:p>
          <a:p>
            <a:r>
              <a:rPr lang="en-US" dirty="0" smtClean="0"/>
              <a:t>Teaches you how to work as part of a team</a:t>
            </a:r>
          </a:p>
          <a:p>
            <a:r>
              <a:rPr lang="en-US" dirty="0" smtClean="0"/>
              <a:t>Will give you a glimpse of what computation can do for biology and modern medicine </a:t>
            </a:r>
          </a:p>
        </p:txBody>
      </p:sp>
    </p:spTree>
    <p:extLst>
      <p:ext uri="{BB962C8B-B14F-4D97-AF65-F5344CB8AC3E}">
        <p14:creationId xmlns:p14="http://schemas.microsoft.com/office/powerpoint/2010/main" val="146473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class is not: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n-depth parallel computation course (e.g. CS5234)</a:t>
            </a:r>
          </a:p>
          <a:p>
            <a:r>
              <a:rPr lang="en-US" dirty="0" smtClean="0"/>
              <a:t>In-depth numerical methods, where you learn everything there is to know about one or two common methods (e.g. finite elements, CS5484).</a:t>
            </a:r>
          </a:p>
          <a:p>
            <a:r>
              <a:rPr lang="en-US" dirty="0" smtClean="0"/>
              <a:t>Focused on high performance libraries (e.g. LINPACK), you will get a good idea of what these 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44613" cy="720629"/>
          </a:xfrm>
        </p:spPr>
        <p:txBody>
          <a:bodyPr/>
          <a:lstStyle/>
          <a:p>
            <a:r>
              <a:rPr lang="en-US" dirty="0" smtClean="0"/>
              <a:t>Specifics. Course structure.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website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://courses.cs.vt.edu/cs4414/S13/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0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211</TotalTime>
  <Words>298</Words>
  <Application>Microsoft Macintosh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CS4414 </vt:lpstr>
      <vt:lpstr>Computational Science now: a paradigm shift</vt:lpstr>
      <vt:lpstr>How it works</vt:lpstr>
      <vt:lpstr>Computational Science/Scientific Computing in the grand scheme of things.</vt:lpstr>
      <vt:lpstr>Examples</vt:lpstr>
      <vt:lpstr>What can computational science accomplish? </vt:lpstr>
      <vt:lpstr>What is this class about?</vt:lpstr>
      <vt:lpstr>What this class is not:</vt:lpstr>
      <vt:lpstr>Specifics. Course structure.</vt:lpstr>
      <vt:lpstr>The nitty-gritty</vt:lpstr>
      <vt:lpstr>Enjoy!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CS4414 </dc:title>
  <dc:creator>Alexey Science</dc:creator>
  <cp:lastModifiedBy>Alexey Science</cp:lastModifiedBy>
  <cp:revision>12</cp:revision>
  <dcterms:created xsi:type="dcterms:W3CDTF">2013-01-21T02:49:33Z</dcterms:created>
  <dcterms:modified xsi:type="dcterms:W3CDTF">2013-01-23T01:36:48Z</dcterms:modified>
</cp:coreProperties>
</file>