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60" r:id="rId5"/>
    <p:sldId id="261" r:id="rId6"/>
    <p:sldId id="262" r:id="rId7"/>
    <p:sldId id="263" r:id="rId8"/>
    <p:sldId id="270" r:id="rId9"/>
    <p:sldId id="269" r:id="rId10"/>
    <p:sldId id="268" r:id="rId11"/>
    <p:sldId id="258" r:id="rId12"/>
    <p:sldId id="259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3"/>
    <p:restoredTop sz="94799"/>
  </p:normalViewPr>
  <p:slideViewPr>
    <p:cSldViewPr snapToGrid="0" snapToObjects="1">
      <p:cViewPr varScale="1">
        <p:scale>
          <a:sx n="88" d="100"/>
          <a:sy n="88" d="100"/>
        </p:scale>
        <p:origin x="14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D6B48-4BEA-C64C-956C-CFEB13164410}" type="datetimeFigureOut">
              <a:rPr lang="en-US" smtClean="0"/>
              <a:t>2/28/19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F69F-1359-4E48-A1D0-62BA98C6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6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Math 685/CSI 700 Spring 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George Mason University, Department of Mathematical Sciences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ED7AB-47DE-4549-AE88-C17A4FCDDC02}" type="slidenum">
              <a:rPr lang="en-US"/>
              <a:pPr/>
              <a:t>11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Math 685/CSI 700 Spring 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George Mason University, Department of Mathematical Sciences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D65EB-B6B5-354F-ACE4-0D3F35C52EEC}" type="slidenum">
              <a:rPr lang="en-US"/>
              <a:pPr/>
              <a:t>12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1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5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9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2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22479-20CD-9740-8FAA-EF8DE9F037F5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5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/>
              <a:t>Newton’s method for finding local minimum </a:t>
            </a:r>
          </a:p>
        </p:txBody>
      </p:sp>
    </p:spTree>
    <p:extLst>
      <p:ext uri="{BB962C8B-B14F-4D97-AF65-F5344CB8AC3E}">
        <p14:creationId xmlns:p14="http://schemas.microsoft.com/office/powerpoint/2010/main" val="92750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5850A-39DC-8640-AB2A-38D88508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the step size h?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2FAD1-16FA-DE4A-8C1C-E7B3A6EBF151}"/>
              </a:ext>
            </a:extLst>
          </p:cNvPr>
          <p:cNvSpPr txBox="1"/>
          <p:nvPr/>
        </p:nvSpPr>
        <p:spPr>
          <a:xfrm>
            <a:off x="940158" y="1931831"/>
            <a:ext cx="56814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 to minimize  F(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+ h).  </a:t>
            </a:r>
          </a:p>
          <a:p>
            <a:endParaRPr lang="en-US" dirty="0"/>
          </a:p>
          <a:p>
            <a:r>
              <a:rPr lang="en-US" dirty="0"/>
              <a:t>  F(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+ h)  =  F(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+ h F’(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+ ½ h</a:t>
            </a:r>
            <a:r>
              <a:rPr lang="en-US" baseline="30000" dirty="0"/>
              <a:t>2</a:t>
            </a:r>
            <a:r>
              <a:rPr lang="en-US" dirty="0"/>
              <a:t> F’’(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  (to the 2</a:t>
            </a:r>
            <a:r>
              <a:rPr lang="en-US" baseline="30000" dirty="0"/>
              <a:t>nd</a:t>
            </a:r>
            <a:r>
              <a:rPr lang="en-US" dirty="0"/>
              <a:t> order)</a:t>
            </a:r>
          </a:p>
          <a:p>
            <a:endParaRPr lang="en-US" dirty="0"/>
          </a:p>
          <a:p>
            <a:r>
              <a:rPr lang="en-US" dirty="0"/>
              <a:t>d/dh [F(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+ h F’(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+ ½ h</a:t>
            </a:r>
            <a:r>
              <a:rPr lang="en-US" baseline="30000" dirty="0"/>
              <a:t>2</a:t>
            </a:r>
            <a:r>
              <a:rPr lang="en-US" dirty="0"/>
              <a:t> F’’(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] = 0 </a:t>
            </a:r>
          </a:p>
          <a:p>
            <a:endParaRPr lang="en-US" dirty="0"/>
          </a:p>
          <a:p>
            <a:r>
              <a:rPr lang="en-US" dirty="0"/>
              <a:t>=&gt; h = - F’(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/ F’’(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9224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72872" cy="781073"/>
          </a:xfrm>
        </p:spPr>
        <p:txBody>
          <a:bodyPr>
            <a:normAutofit/>
          </a:bodyPr>
          <a:lstStyle/>
          <a:p>
            <a:r>
              <a:rPr lang="en-US" sz="3200" dirty="0"/>
              <a:t>Newton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method. More informative derivation. </a:t>
            </a:r>
          </a:p>
        </p:txBody>
      </p:sp>
      <p:pic>
        <p:nvPicPr>
          <p:cNvPr id="25600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524000"/>
            <a:ext cx="7696200" cy="3941763"/>
          </a:xfrm>
          <a:noFill/>
          <a:ln/>
        </p:spPr>
      </p:pic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914400" y="5562600"/>
            <a:ext cx="7239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C3300"/>
                </a:solidFill>
              </a:rPr>
              <a:t>Newton</a:t>
            </a:r>
            <a:r>
              <a:rPr lang="ja-JP" altLang="en-US" b="1" dirty="0">
                <a:solidFill>
                  <a:srgbClr val="CC3300"/>
                </a:solidFill>
                <a:latin typeface="Arial"/>
              </a:rPr>
              <a:t>’</a:t>
            </a:r>
            <a:r>
              <a:rPr lang="en-US" b="1" dirty="0">
                <a:solidFill>
                  <a:srgbClr val="CC3300"/>
                </a:solidFill>
              </a:rPr>
              <a:t>s method for finding minimum has quadratic (fast) convergence rate for many (but not all!) functions, but must be started close enough to solution to converge. </a:t>
            </a:r>
          </a:p>
        </p:txBody>
      </p:sp>
    </p:spTree>
    <p:extLst>
      <p:ext uri="{BB962C8B-B14F-4D97-AF65-F5344CB8AC3E}">
        <p14:creationId xmlns:p14="http://schemas.microsoft.com/office/powerpoint/2010/main" val="54735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2570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455738"/>
            <a:ext cx="7620000" cy="517366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450460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659"/>
          </a:xfrm>
        </p:spPr>
        <p:txBody>
          <a:bodyPr>
            <a:normAutofit fontScale="90000"/>
          </a:bodyPr>
          <a:lstStyle/>
          <a:p>
            <a:r>
              <a:rPr lang="en-US" dirty="0"/>
              <a:t>Convergence.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72343"/>
            <a:ext cx="8416707" cy="549286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x</a:t>
            </a:r>
            <a:r>
              <a:rPr lang="en-US" baseline="-25000" dirty="0"/>
              <a:t>0</a:t>
            </a:r>
            <a:r>
              <a:rPr lang="en-US" dirty="0"/>
              <a:t> is chosen well (close to the min.), and the function is close to a quadratic near minimum, the  </a:t>
            </a:r>
            <a:r>
              <a:rPr lang="en-US" b="1" dirty="0"/>
              <a:t>convergence is fast, quadratic</a:t>
            </a:r>
            <a:r>
              <a:rPr lang="en-US" dirty="0"/>
              <a:t>. </a:t>
            </a:r>
            <a:r>
              <a:rPr lang="en-US" dirty="0" err="1"/>
              <a:t>E.g</a:t>
            </a:r>
            <a:r>
              <a:rPr lang="en-US" dirty="0"/>
              <a:t>: |x0 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0.1, </a:t>
            </a:r>
          </a:p>
          <a:p>
            <a:r>
              <a:rPr lang="en-US" dirty="0"/>
              <a:t>Next iteration: |x1–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(0.1)</a:t>
            </a:r>
            <a:r>
              <a:rPr lang="en-US" baseline="30000" dirty="0"/>
              <a:t>2</a:t>
            </a:r>
          </a:p>
          <a:p>
            <a:r>
              <a:rPr lang="en-US" dirty="0"/>
              <a:t>Next: |x2–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((0.1)</a:t>
            </a:r>
            <a:r>
              <a:rPr lang="en-US" baseline="30000" dirty="0"/>
              <a:t>2)2</a:t>
            </a:r>
            <a:r>
              <a:rPr lang="en-US" dirty="0"/>
              <a:t> = 10</a:t>
            </a:r>
            <a:r>
              <a:rPr lang="en-US" baseline="30000" dirty="0"/>
              <a:t>-4</a:t>
            </a:r>
          </a:p>
          <a:p>
            <a:r>
              <a:rPr lang="en-US" dirty="0"/>
              <a:t>Next: 10</a:t>
            </a:r>
            <a:r>
              <a:rPr lang="en-US" baseline="30000" dirty="0"/>
              <a:t>-8</a:t>
            </a:r>
            <a:r>
              <a:rPr lang="en-US" dirty="0"/>
              <a:t>, etc. </a:t>
            </a:r>
          </a:p>
          <a:p>
            <a:r>
              <a:rPr lang="en-US" b="1" dirty="0"/>
              <a:t>Convergence is NOT guaranteed, many pitfalls</a:t>
            </a:r>
            <a:br>
              <a:rPr lang="en-US" b="1" dirty="0"/>
            </a:br>
            <a:r>
              <a:rPr lang="en-US" b="1" dirty="0"/>
              <a:t>(run-away, cycles, does not converge to </a:t>
            </a:r>
            <a:r>
              <a:rPr lang="en-US" b="1" dirty="0" err="1"/>
              <a:t>x</a:t>
            </a:r>
            <a:r>
              <a:rPr lang="en-US" b="1" baseline="30000" dirty="0" err="1"/>
              <a:t>m</a:t>
            </a:r>
            <a:r>
              <a:rPr lang="en-US" b="1" dirty="0"/>
              <a:t>, etc. Sometimes, convergence may be very poor even for “nice looking”, smooth  functions! ) </a:t>
            </a:r>
          </a:p>
          <a:p>
            <a:r>
              <a:rPr lang="en-US" dirty="0"/>
              <a:t>Combining Newton’s with slower, but more robust methods such as “golden section” often helps. </a:t>
            </a:r>
          </a:p>
          <a:p>
            <a:r>
              <a:rPr lang="en-US" dirty="0"/>
              <a:t>No numerical method will work well for truly ill-conditioned (pathological) cases. At best, expect significant errors, at worst – completely wrong answer!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50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86822" cy="781073"/>
          </a:xfrm>
        </p:spPr>
        <p:txBody>
          <a:bodyPr/>
          <a:lstStyle/>
          <a:p>
            <a:r>
              <a:rPr lang="en-US" dirty="0"/>
              <a:t>Choosing stopping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180"/>
            <a:ext cx="8229600" cy="52455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usual: |x</a:t>
            </a:r>
            <a:r>
              <a:rPr lang="en-US" baseline="-25000" dirty="0"/>
              <a:t>n+1</a:t>
            </a:r>
            <a:r>
              <a:rPr lang="en-US" dirty="0"/>
              <a:t> –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| &lt; TOL, or, better 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3366FF"/>
                </a:solidFill>
              </a:rPr>
              <a:t>|x</a:t>
            </a:r>
            <a:r>
              <a:rPr lang="en-US" b="1" baseline="-25000" dirty="0">
                <a:solidFill>
                  <a:srgbClr val="3366FF"/>
                </a:solidFill>
              </a:rPr>
              <a:t>n+1</a:t>
            </a:r>
            <a:r>
              <a:rPr lang="en-US" b="1" dirty="0">
                <a:solidFill>
                  <a:srgbClr val="3366FF"/>
                </a:solidFill>
              </a:rPr>
              <a:t> – </a:t>
            </a:r>
            <a:r>
              <a:rPr lang="en-US" b="1" dirty="0" err="1">
                <a:solidFill>
                  <a:srgbClr val="3366FF"/>
                </a:solidFill>
              </a:rPr>
              <a:t>x</a:t>
            </a:r>
            <a:r>
              <a:rPr lang="en-US" b="1" baseline="-25000" dirty="0" err="1">
                <a:solidFill>
                  <a:srgbClr val="3366FF"/>
                </a:solidFill>
              </a:rPr>
              <a:t>n</a:t>
            </a:r>
            <a:r>
              <a:rPr lang="en-US" b="1" dirty="0">
                <a:solidFill>
                  <a:srgbClr val="3366FF"/>
                </a:solidFill>
              </a:rPr>
              <a:t> | &lt; TOL*|x</a:t>
            </a:r>
            <a:r>
              <a:rPr lang="en-US" b="1" baseline="-25000" dirty="0">
                <a:solidFill>
                  <a:srgbClr val="3366FF"/>
                </a:solidFill>
              </a:rPr>
              <a:t>n+1</a:t>
            </a:r>
            <a:r>
              <a:rPr lang="en-US" b="1" dirty="0">
                <a:solidFill>
                  <a:srgbClr val="3366FF"/>
                </a:solidFill>
              </a:rPr>
              <a:t> + </a:t>
            </a:r>
            <a:r>
              <a:rPr lang="en-US" b="1" dirty="0" err="1">
                <a:solidFill>
                  <a:srgbClr val="3366FF"/>
                </a:solidFill>
              </a:rPr>
              <a:t>x</a:t>
            </a:r>
            <a:r>
              <a:rPr lang="en-US" b="1" baseline="-25000" dirty="0" err="1">
                <a:solidFill>
                  <a:srgbClr val="3366FF"/>
                </a:solidFill>
              </a:rPr>
              <a:t>n</a:t>
            </a:r>
            <a:r>
              <a:rPr lang="en-US" b="1" dirty="0">
                <a:solidFill>
                  <a:srgbClr val="3366FF"/>
                </a:solidFill>
              </a:rPr>
              <a:t> |/2 </a:t>
            </a:r>
            <a:r>
              <a:rPr lang="en-US" dirty="0"/>
              <a:t>to ensure that the given TOL is achieved for the </a:t>
            </a:r>
            <a:r>
              <a:rPr lang="en-US" i="1" dirty="0"/>
              <a:t>relative</a:t>
            </a:r>
            <a:r>
              <a:rPr lang="en-US" dirty="0"/>
              <a:t> accuracy.</a:t>
            </a:r>
          </a:p>
          <a:p>
            <a:r>
              <a:rPr lang="en-US" dirty="0"/>
              <a:t>Generally, </a:t>
            </a:r>
            <a:r>
              <a:rPr lang="en-US" b="1" dirty="0">
                <a:solidFill>
                  <a:srgbClr val="3366FF"/>
                </a:solidFill>
              </a:rPr>
              <a:t>TOL ~ </a:t>
            </a:r>
            <a:r>
              <a:rPr lang="en-US" b="1" dirty="0" err="1">
                <a:solidFill>
                  <a:srgbClr val="3366FF"/>
                </a:solidFill>
              </a:rPr>
              <a:t>sqrt</a:t>
            </a:r>
            <a:r>
              <a:rPr lang="en-US" b="1" dirty="0">
                <a:solidFill>
                  <a:srgbClr val="3366FF"/>
                </a:solidFill>
              </a:rPr>
              <a:t>(</a:t>
            </a:r>
            <a:r>
              <a:rPr lang="en-US" b="1" dirty="0" err="1">
                <a:solidFill>
                  <a:srgbClr val="3366FF"/>
                </a:solidFill>
              </a:rPr>
              <a:t>ε</a:t>
            </a:r>
            <a:r>
              <a:rPr lang="en-US" b="1" baseline="-25000" dirty="0" err="1">
                <a:solidFill>
                  <a:srgbClr val="3366FF"/>
                </a:solidFill>
              </a:rPr>
              <a:t>mach</a:t>
            </a:r>
            <a:r>
              <a:rPr lang="en-US" b="1" dirty="0">
                <a:solidFill>
                  <a:srgbClr val="3366FF"/>
                </a:solidFill>
              </a:rPr>
              <a:t>) or higher if full </a:t>
            </a:r>
            <a:br>
              <a:rPr lang="en-US" b="1" dirty="0">
                <a:solidFill>
                  <a:srgbClr val="3366FF"/>
                </a:solidFill>
              </a:rPr>
            </a:br>
            <a:r>
              <a:rPr lang="en-US" b="1" dirty="0">
                <a:solidFill>
                  <a:srgbClr val="3366FF"/>
                </a:solidFill>
              </a:rPr>
              <a:t>theoretical precision is not needed. But not smaller.  </a:t>
            </a:r>
          </a:p>
          <a:p>
            <a:r>
              <a:rPr lang="en-US" dirty="0"/>
              <a:t>TOL can not be lower </a:t>
            </a:r>
            <a:r>
              <a:rPr lang="en-US" dirty="0" err="1"/>
              <a:t>becasue</a:t>
            </a:r>
            <a:r>
              <a:rPr lang="en-US" dirty="0"/>
              <a:t>, in general F(x) is quadratic around the minimum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, so when you are h &lt;  </a:t>
            </a:r>
            <a:r>
              <a:rPr lang="en-US" dirty="0" err="1"/>
              <a:t>sqrt</a:t>
            </a:r>
            <a:r>
              <a:rPr lang="en-US" dirty="0"/>
              <a:t>(</a:t>
            </a:r>
            <a:r>
              <a:rPr lang="en-US" dirty="0" err="1"/>
              <a:t>ε</a:t>
            </a:r>
            <a:r>
              <a:rPr lang="en-US" baseline="-25000" dirty="0" err="1"/>
              <a:t>mach</a:t>
            </a:r>
            <a:r>
              <a:rPr lang="en-US" dirty="0"/>
              <a:t>)  away from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,</a:t>
            </a:r>
            <a:r>
              <a:rPr lang="en-US" baseline="30000" dirty="0"/>
              <a:t> </a:t>
            </a:r>
            <a:r>
              <a:rPr lang="en-US" dirty="0"/>
              <a:t> |F(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) – F(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 err="1"/>
              <a:t>+h</a:t>
            </a:r>
            <a:r>
              <a:rPr lang="en-US" dirty="0"/>
              <a:t>)| &lt;  </a:t>
            </a:r>
            <a:r>
              <a:rPr lang="en-US" dirty="0" err="1"/>
              <a:t>ε</a:t>
            </a:r>
            <a:r>
              <a:rPr lang="en-US" baseline="-25000" dirty="0" err="1"/>
              <a:t>mach</a:t>
            </a:r>
            <a:r>
              <a:rPr lang="en-US" baseline="-25000" dirty="0"/>
              <a:t>, </a:t>
            </a:r>
            <a:r>
              <a:rPr lang="en-US" dirty="0"/>
              <a:t>and you can no longer distinguish between values of F(x) so close to the min.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78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92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stopping criterion: 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766"/>
            <a:ext cx="8229600" cy="58559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To be more specific: we must stop iterations when  |F(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– F(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)| ~ </a:t>
            </a:r>
            <a:r>
              <a:rPr lang="en-US" sz="2800" dirty="0" err="1"/>
              <a:t>ε</a:t>
            </a:r>
            <a:r>
              <a:rPr lang="en-US" sz="2800" baseline="-25000" dirty="0" err="1"/>
              <a:t>mach</a:t>
            </a:r>
            <a:r>
              <a:rPr lang="en-US" sz="2800" baseline="-25000" dirty="0"/>
              <a:t>*</a:t>
            </a:r>
            <a:r>
              <a:rPr lang="en-US" sz="2800" dirty="0"/>
              <a:t>|F(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|, else we can no longer tell  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 from F(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 and further iterations </a:t>
            </a:r>
            <a:r>
              <a:rPr lang="en-US" sz="2800"/>
              <a:t>are meaningless.  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Since  |F(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– F(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)| ≈  |(1/2)*F’’(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 – 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| , we get for this smallest |(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 – 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)| ~ </a:t>
            </a:r>
            <a:r>
              <a:rPr lang="en-US" sz="2800" dirty="0" err="1"/>
              <a:t>sqrt</a:t>
            </a:r>
            <a:r>
              <a:rPr lang="en-US" sz="2800" dirty="0"/>
              <a:t>(</a:t>
            </a:r>
            <a:r>
              <a:rPr lang="en-US" sz="2800" dirty="0" err="1"/>
              <a:t>ε</a:t>
            </a:r>
            <a:r>
              <a:rPr lang="en-US" sz="2800" baseline="-25000" dirty="0" err="1"/>
              <a:t>mach</a:t>
            </a:r>
            <a:r>
              <a:rPr lang="en-US" sz="2800" dirty="0"/>
              <a:t>)* </a:t>
            </a:r>
            <a:r>
              <a:rPr lang="en-US" sz="2800" dirty="0" err="1"/>
              <a:t>sqrt</a:t>
            </a:r>
            <a:r>
              <a:rPr lang="en-US" sz="2800" dirty="0"/>
              <a:t>(|2F(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/ F’’(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 |) = </a:t>
            </a:r>
            <a:r>
              <a:rPr lang="en-US" sz="2800" dirty="0" err="1"/>
              <a:t>sqrt</a:t>
            </a:r>
            <a:r>
              <a:rPr lang="en-US" sz="2800" dirty="0"/>
              <a:t>(</a:t>
            </a:r>
            <a:r>
              <a:rPr lang="en-US" sz="2800" dirty="0" err="1"/>
              <a:t>ε</a:t>
            </a:r>
            <a:r>
              <a:rPr lang="en-US" sz="2800" baseline="-25000" dirty="0" err="1"/>
              <a:t>mach</a:t>
            </a:r>
            <a:r>
              <a:rPr lang="en-US" sz="2800" dirty="0"/>
              <a:t>)* </a:t>
            </a:r>
            <a:r>
              <a:rPr lang="en-US" sz="2800" dirty="0" err="1"/>
              <a:t>sqrt</a:t>
            </a:r>
            <a:r>
              <a:rPr lang="en-US" sz="2800" dirty="0"/>
              <a:t>(|2F(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/ F’’(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|) = </a:t>
            </a:r>
            <a:r>
              <a:rPr lang="en-US" sz="2800" dirty="0" err="1"/>
              <a:t>sqrt</a:t>
            </a:r>
            <a:r>
              <a:rPr lang="en-US" sz="2800" dirty="0"/>
              <a:t>(</a:t>
            </a:r>
            <a:r>
              <a:rPr lang="en-US" sz="2800" dirty="0" err="1"/>
              <a:t>ε</a:t>
            </a:r>
            <a:r>
              <a:rPr lang="en-US" sz="2800" baseline="-25000" dirty="0" err="1"/>
              <a:t>mach</a:t>
            </a:r>
            <a:r>
              <a:rPr lang="en-US" sz="2800" dirty="0"/>
              <a:t>)*|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|*</a:t>
            </a:r>
            <a:r>
              <a:rPr lang="en-US" sz="2800" dirty="0" err="1"/>
              <a:t>sqrt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8000"/>
                </a:solidFill>
              </a:rPr>
              <a:t>|2F(</a:t>
            </a:r>
            <a:r>
              <a:rPr lang="en-US" sz="2800" dirty="0" err="1">
                <a:solidFill>
                  <a:srgbClr val="008000"/>
                </a:solidFill>
              </a:rPr>
              <a:t>x</a:t>
            </a:r>
            <a:r>
              <a:rPr lang="en-US" sz="2800" baseline="-25000" dirty="0" err="1">
                <a:solidFill>
                  <a:srgbClr val="008000"/>
                </a:solidFill>
              </a:rPr>
              <a:t>n</a:t>
            </a:r>
            <a:r>
              <a:rPr lang="en-US" sz="2800" dirty="0">
                <a:solidFill>
                  <a:srgbClr val="008000"/>
                </a:solidFill>
              </a:rPr>
              <a:t>) /(x</a:t>
            </a:r>
            <a:r>
              <a:rPr lang="en-US" sz="2800" baseline="-25000" dirty="0">
                <a:solidFill>
                  <a:srgbClr val="008000"/>
                </a:solidFill>
              </a:rPr>
              <a:t>n</a:t>
            </a:r>
            <a:r>
              <a:rPr lang="en-US" sz="2800" baseline="30000" dirty="0">
                <a:solidFill>
                  <a:srgbClr val="008000"/>
                </a:solidFill>
              </a:rPr>
              <a:t>2</a:t>
            </a:r>
            <a:r>
              <a:rPr lang="en-US" sz="2800" dirty="0">
                <a:solidFill>
                  <a:srgbClr val="008000"/>
                </a:solidFill>
              </a:rPr>
              <a:t> F’’(</a:t>
            </a:r>
            <a:r>
              <a:rPr lang="en-US" sz="2800" dirty="0" err="1">
                <a:solidFill>
                  <a:srgbClr val="008000"/>
                </a:solidFill>
              </a:rPr>
              <a:t>x</a:t>
            </a:r>
            <a:r>
              <a:rPr lang="en-US" sz="2800" baseline="-25000" dirty="0" err="1">
                <a:solidFill>
                  <a:srgbClr val="008000"/>
                </a:solidFill>
              </a:rPr>
              <a:t>n</a:t>
            </a:r>
            <a:r>
              <a:rPr lang="en-US" sz="2800" dirty="0">
                <a:solidFill>
                  <a:srgbClr val="008000"/>
                </a:solidFill>
              </a:rPr>
              <a:t>)) |</a:t>
            </a:r>
            <a:r>
              <a:rPr lang="en-US" sz="2800" dirty="0"/>
              <a:t>) .</a:t>
            </a:r>
            <a:br>
              <a:rPr lang="en-US" sz="2800" dirty="0"/>
            </a:br>
            <a:r>
              <a:rPr lang="en-US" sz="2800" dirty="0"/>
              <a:t> </a:t>
            </a:r>
          </a:p>
          <a:p>
            <a:r>
              <a:rPr lang="en-US" sz="2800" dirty="0"/>
              <a:t>For many functions the quantity in green </a:t>
            </a:r>
            <a:r>
              <a:rPr lang="en-US" sz="2800" dirty="0">
                <a:solidFill>
                  <a:srgbClr val="008000"/>
                </a:solidFill>
              </a:rPr>
              <a:t>| | ~1, </a:t>
            </a:r>
            <a:r>
              <a:rPr lang="en-US" sz="2800" dirty="0"/>
              <a:t>which gives us the rule from the previous slide: </a:t>
            </a:r>
            <a:br>
              <a:rPr lang="en-US" sz="2800" dirty="0"/>
            </a:br>
            <a:r>
              <a:rPr lang="en-US" sz="2800" b="1" dirty="0">
                <a:solidFill>
                  <a:srgbClr val="3366FF"/>
                </a:solidFill>
              </a:rPr>
              <a:t>stop when  |x</a:t>
            </a:r>
            <a:r>
              <a:rPr lang="en-US" sz="2800" b="1" baseline="-25000" dirty="0">
                <a:solidFill>
                  <a:srgbClr val="3366FF"/>
                </a:solidFill>
              </a:rPr>
              <a:t>n+1</a:t>
            </a:r>
            <a:r>
              <a:rPr lang="en-US" sz="2800" b="1" dirty="0">
                <a:solidFill>
                  <a:srgbClr val="3366FF"/>
                </a:solidFill>
              </a:rPr>
              <a:t> – </a:t>
            </a:r>
            <a:r>
              <a:rPr lang="en-US" sz="2800" b="1" dirty="0" err="1">
                <a:solidFill>
                  <a:srgbClr val="3366FF"/>
                </a:solidFill>
              </a:rPr>
              <a:t>x</a:t>
            </a:r>
            <a:r>
              <a:rPr lang="en-US" sz="2800" b="1" baseline="-25000" dirty="0" err="1">
                <a:solidFill>
                  <a:srgbClr val="3366FF"/>
                </a:solidFill>
              </a:rPr>
              <a:t>n</a:t>
            </a:r>
            <a:r>
              <a:rPr lang="en-US" sz="2800" b="1" dirty="0">
                <a:solidFill>
                  <a:srgbClr val="3366FF"/>
                </a:solidFill>
              </a:rPr>
              <a:t> | &lt; </a:t>
            </a:r>
            <a:r>
              <a:rPr lang="en-US" sz="2800" b="1" dirty="0" err="1">
                <a:solidFill>
                  <a:srgbClr val="3366FF"/>
                </a:solidFill>
              </a:rPr>
              <a:t>sqrt</a:t>
            </a:r>
            <a:r>
              <a:rPr lang="en-US" sz="2800" b="1" dirty="0">
                <a:solidFill>
                  <a:srgbClr val="3366FF"/>
                </a:solidFill>
              </a:rPr>
              <a:t>(</a:t>
            </a:r>
            <a:r>
              <a:rPr lang="en-US" sz="2800" b="1" dirty="0" err="1">
                <a:solidFill>
                  <a:srgbClr val="3366FF"/>
                </a:solidFill>
              </a:rPr>
              <a:t>ε</a:t>
            </a:r>
            <a:r>
              <a:rPr lang="en-US" sz="2800" b="1" baseline="-25000" dirty="0" err="1">
                <a:solidFill>
                  <a:srgbClr val="3366FF"/>
                </a:solidFill>
              </a:rPr>
              <a:t>mach</a:t>
            </a:r>
            <a:r>
              <a:rPr lang="en-US" sz="2800" b="1" dirty="0">
                <a:solidFill>
                  <a:srgbClr val="3366FF"/>
                </a:solidFill>
              </a:rPr>
              <a:t>)* |x</a:t>
            </a:r>
            <a:r>
              <a:rPr lang="en-US" sz="2800" b="1" baseline="-25000" dirty="0">
                <a:solidFill>
                  <a:srgbClr val="3366FF"/>
                </a:solidFill>
              </a:rPr>
              <a:t>n+1</a:t>
            </a:r>
            <a:r>
              <a:rPr lang="en-US" sz="2800" b="1" dirty="0">
                <a:solidFill>
                  <a:srgbClr val="3366FF"/>
                </a:solidFill>
              </a:rPr>
              <a:t> + </a:t>
            </a:r>
            <a:r>
              <a:rPr lang="en-US" sz="2800" b="1" dirty="0" err="1">
                <a:solidFill>
                  <a:srgbClr val="3366FF"/>
                </a:solidFill>
              </a:rPr>
              <a:t>x</a:t>
            </a:r>
            <a:r>
              <a:rPr lang="en-US" sz="2800" b="1" baseline="-25000" dirty="0" err="1">
                <a:solidFill>
                  <a:srgbClr val="3366FF"/>
                </a:solidFill>
              </a:rPr>
              <a:t>n</a:t>
            </a:r>
            <a:r>
              <a:rPr lang="en-US" sz="2800" b="1" dirty="0">
                <a:solidFill>
                  <a:srgbClr val="3366FF"/>
                </a:solidFill>
              </a:rPr>
              <a:t> |/2 </a:t>
            </a:r>
          </a:p>
        </p:txBody>
      </p:sp>
    </p:spTree>
    <p:extLst>
      <p:ext uri="{BB962C8B-B14F-4D97-AF65-F5344CB8AC3E}">
        <p14:creationId xmlns:p14="http://schemas.microsoft.com/office/powerpoint/2010/main" val="329654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"/>
            <a:ext cx="8229600" cy="1143000"/>
          </a:xfrm>
        </p:spPr>
        <p:txBody>
          <a:bodyPr/>
          <a:lstStyle/>
          <a:p>
            <a:r>
              <a:rPr lang="en-US" dirty="0"/>
              <a:t>Newton’s method: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998" y="1417638"/>
            <a:ext cx="59209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400" dirty="0"/>
              <a:t>If   F(x)  -&gt; minimum  at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baseline="30000" dirty="0"/>
              <a:t>,   </a:t>
            </a:r>
            <a:r>
              <a:rPr lang="en-US" sz="2400" dirty="0"/>
              <a:t>then 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= 0. 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Iterations are x</a:t>
            </a:r>
            <a:r>
              <a:rPr lang="en-US" sz="2400" baseline="-25000" dirty="0"/>
              <a:t>n+1</a:t>
            </a:r>
            <a:r>
              <a:rPr lang="en-US" sz="2400" baseline="30000" dirty="0"/>
              <a:t> </a:t>
            </a:r>
            <a:r>
              <a:rPr lang="en-US" sz="2400" dirty="0"/>
              <a:t>=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+ h, 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How to find h?  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813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0362"/>
          </a:xfrm>
        </p:spPr>
        <p:txBody>
          <a:bodyPr>
            <a:normAutofit fontScale="90000"/>
          </a:bodyPr>
          <a:lstStyle/>
          <a:p>
            <a:r>
              <a:rPr lang="en-US" dirty="0"/>
              <a:t>Rationalize Newton’s Method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89013"/>
            <a:ext cx="8637851" cy="520142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Let’s Taylor expand F(x) around it minimum,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r>
              <a:rPr lang="en-US" sz="2000" dirty="0"/>
              <a:t>F(x) = F(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 + F’(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)(x – 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 + (1/2)*F’’(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)(x – 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  <a:r>
              <a:rPr lang="en-US" sz="2000" dirty="0"/>
              <a:t> +  (1/3!)*F’’’(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)(x – 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</a:t>
            </a:r>
            <a:r>
              <a:rPr lang="en-US" sz="2000" baseline="30000" dirty="0"/>
              <a:t>3</a:t>
            </a:r>
            <a:r>
              <a:rPr lang="en-US" sz="2000" dirty="0"/>
              <a:t> + … </a:t>
            </a:r>
          </a:p>
          <a:p>
            <a:endParaRPr lang="en-US" sz="2400" dirty="0"/>
          </a:p>
          <a:p>
            <a:r>
              <a:rPr lang="en-US" sz="2400" dirty="0"/>
              <a:t>Neglect higher order terms for |x –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| &lt;&lt; 1, you must start  </a:t>
            </a:r>
            <a:br>
              <a:rPr lang="en-US" sz="2400" dirty="0"/>
            </a:br>
            <a:r>
              <a:rPr lang="en-US" sz="2400" dirty="0"/>
              <a:t>with a good initial guess anyway.</a:t>
            </a:r>
          </a:p>
          <a:p>
            <a:endParaRPr lang="en-US" sz="2400" dirty="0"/>
          </a:p>
          <a:p>
            <a:r>
              <a:rPr lang="en-US" sz="2400" dirty="0"/>
              <a:t>Then F(x) ≈  F(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)+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)(x –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+ (1/2)*F’’(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)(x –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But recall that we are expanding around a minimum, so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=0.</a:t>
            </a:r>
          </a:p>
          <a:p>
            <a:endParaRPr lang="en-US" sz="2400" dirty="0"/>
          </a:p>
          <a:p>
            <a:r>
              <a:rPr lang="en-US" sz="2400" dirty="0"/>
              <a:t>Then  F(x) ≈  + F(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+ (1/2)*F’’(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)(x –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So, most functions look like a parabola around their local minima!  </a:t>
            </a:r>
          </a:p>
        </p:txBody>
      </p:sp>
    </p:spTree>
    <p:extLst>
      <p:ext uri="{BB962C8B-B14F-4D97-AF65-F5344CB8AC3E}">
        <p14:creationId xmlns:p14="http://schemas.microsoft.com/office/powerpoint/2010/main" val="3063101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Newton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Method = Approximate the function with a parabola, iterate. </a:t>
            </a:r>
          </a:p>
        </p:txBody>
      </p:sp>
      <p:sp>
        <p:nvSpPr>
          <p:cNvPr id="486404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5" name="Oval 5"/>
          <p:cNvSpPr>
            <a:spLocks noChangeArrowheads="1"/>
          </p:cNvSpPr>
          <p:nvPr/>
        </p:nvSpPr>
        <p:spPr bwMode="auto">
          <a:xfrm>
            <a:off x="2324100" y="3657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6" name="Freeform 6"/>
          <p:cNvSpPr>
            <a:spLocks/>
          </p:cNvSpPr>
          <p:nvPr/>
        </p:nvSpPr>
        <p:spPr bwMode="auto">
          <a:xfrm>
            <a:off x="2206625" y="3352800"/>
            <a:ext cx="2835275" cy="2517775"/>
          </a:xfrm>
          <a:custGeom>
            <a:avLst/>
            <a:gdLst>
              <a:gd name="T0" fmla="*/ 0 w 1770"/>
              <a:gd name="T1" fmla="*/ 17 h 1608"/>
              <a:gd name="T2" fmla="*/ 914 w 1770"/>
              <a:gd name="T3" fmla="*/ 1605 h 1608"/>
              <a:gd name="T4" fmla="*/ 1770 w 1770"/>
              <a:gd name="T5" fmla="*/ 0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0" h="1608">
                <a:moveTo>
                  <a:pt x="0" y="17"/>
                </a:moveTo>
                <a:cubicBezTo>
                  <a:pt x="152" y="282"/>
                  <a:pt x="619" y="1608"/>
                  <a:pt x="914" y="1605"/>
                </a:cubicBezTo>
                <a:cubicBezTo>
                  <a:pt x="1209" y="1602"/>
                  <a:pt x="1592" y="334"/>
                  <a:pt x="177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77878" y="5234236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339975" y="3810000"/>
            <a:ext cx="0" cy="1411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89526" y="5608965"/>
            <a:ext cx="562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endParaRPr lang="en-US" sz="28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4470659" y="6132185"/>
            <a:ext cx="6091" cy="2321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1679A15-7E56-FF4F-8ED9-2B55EB174640}"/>
              </a:ext>
            </a:extLst>
          </p:cNvPr>
          <p:cNvSpPr txBox="1"/>
          <p:nvPr/>
        </p:nvSpPr>
        <p:spPr>
          <a:xfrm>
            <a:off x="2809306" y="31343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06493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animBg="1"/>
      <p:bldP spid="486405" grpId="0" animBg="1"/>
      <p:bldP spid="4864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Newton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Method</a:t>
            </a:r>
          </a:p>
        </p:txBody>
      </p:sp>
      <p:sp>
        <p:nvSpPr>
          <p:cNvPr id="487428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29" name="Oval 5"/>
          <p:cNvSpPr>
            <a:spLocks noChangeArrowheads="1"/>
          </p:cNvSpPr>
          <p:nvPr/>
        </p:nvSpPr>
        <p:spPr bwMode="auto">
          <a:xfrm>
            <a:off x="3594100" y="59563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0" name="Freeform 6"/>
          <p:cNvSpPr>
            <a:spLocks/>
          </p:cNvSpPr>
          <p:nvPr/>
        </p:nvSpPr>
        <p:spPr bwMode="auto">
          <a:xfrm>
            <a:off x="3184525" y="5486400"/>
            <a:ext cx="1692275" cy="765175"/>
          </a:xfrm>
          <a:custGeom>
            <a:avLst/>
            <a:gdLst>
              <a:gd name="T0" fmla="*/ 0 w 1770"/>
              <a:gd name="T1" fmla="*/ 17 h 1608"/>
              <a:gd name="T2" fmla="*/ 914 w 1770"/>
              <a:gd name="T3" fmla="*/ 1605 h 1608"/>
              <a:gd name="T4" fmla="*/ 1770 w 1770"/>
              <a:gd name="T5" fmla="*/ 0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0" h="1608">
                <a:moveTo>
                  <a:pt x="0" y="17"/>
                </a:moveTo>
                <a:cubicBezTo>
                  <a:pt x="152" y="282"/>
                  <a:pt x="619" y="1608"/>
                  <a:pt x="914" y="1605"/>
                </a:cubicBezTo>
                <a:cubicBezTo>
                  <a:pt x="1209" y="1602"/>
                  <a:pt x="1592" y="334"/>
                  <a:pt x="177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8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Newton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Method</a:t>
            </a:r>
          </a:p>
        </p:txBody>
      </p:sp>
      <p:sp>
        <p:nvSpPr>
          <p:cNvPr id="488452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53" name="Oval 5"/>
          <p:cNvSpPr>
            <a:spLocks noChangeArrowheads="1"/>
          </p:cNvSpPr>
          <p:nvPr/>
        </p:nvSpPr>
        <p:spPr bwMode="auto">
          <a:xfrm>
            <a:off x="3962400" y="6197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54" name="Freeform 6"/>
          <p:cNvSpPr>
            <a:spLocks/>
          </p:cNvSpPr>
          <p:nvPr/>
        </p:nvSpPr>
        <p:spPr bwMode="auto">
          <a:xfrm>
            <a:off x="3505200" y="5943600"/>
            <a:ext cx="1704975" cy="422275"/>
          </a:xfrm>
          <a:custGeom>
            <a:avLst/>
            <a:gdLst>
              <a:gd name="T0" fmla="*/ 0 w 1770"/>
              <a:gd name="T1" fmla="*/ 17 h 1608"/>
              <a:gd name="T2" fmla="*/ 914 w 1770"/>
              <a:gd name="T3" fmla="*/ 1605 h 1608"/>
              <a:gd name="T4" fmla="*/ 1770 w 1770"/>
              <a:gd name="T5" fmla="*/ 0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0" h="1608">
                <a:moveTo>
                  <a:pt x="0" y="17"/>
                </a:moveTo>
                <a:cubicBezTo>
                  <a:pt x="152" y="282"/>
                  <a:pt x="619" y="1608"/>
                  <a:pt x="914" y="1605"/>
                </a:cubicBezTo>
                <a:cubicBezTo>
                  <a:pt x="1209" y="1602"/>
                  <a:pt x="1592" y="334"/>
                  <a:pt x="177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Newton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Method</a:t>
            </a:r>
          </a:p>
        </p:txBody>
      </p:sp>
      <p:sp>
        <p:nvSpPr>
          <p:cNvPr id="489476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77" name="Oval 5"/>
          <p:cNvSpPr>
            <a:spLocks noChangeArrowheads="1"/>
          </p:cNvSpPr>
          <p:nvPr/>
        </p:nvSpPr>
        <p:spPr bwMode="auto">
          <a:xfrm>
            <a:off x="4368800" y="6273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Newton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Method = Approximate the function with a parabola, iterate. </a:t>
            </a:r>
          </a:p>
        </p:txBody>
      </p:sp>
      <p:sp>
        <p:nvSpPr>
          <p:cNvPr id="486404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5" name="Oval 5"/>
          <p:cNvSpPr>
            <a:spLocks noChangeArrowheads="1"/>
          </p:cNvSpPr>
          <p:nvPr/>
        </p:nvSpPr>
        <p:spPr bwMode="auto">
          <a:xfrm>
            <a:off x="2324100" y="3657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6" name="Freeform 6"/>
          <p:cNvSpPr>
            <a:spLocks/>
          </p:cNvSpPr>
          <p:nvPr/>
        </p:nvSpPr>
        <p:spPr bwMode="auto">
          <a:xfrm>
            <a:off x="2206625" y="3352800"/>
            <a:ext cx="2835275" cy="2517775"/>
          </a:xfrm>
          <a:custGeom>
            <a:avLst/>
            <a:gdLst>
              <a:gd name="T0" fmla="*/ 0 w 1770"/>
              <a:gd name="T1" fmla="*/ 17 h 1608"/>
              <a:gd name="T2" fmla="*/ 914 w 1770"/>
              <a:gd name="T3" fmla="*/ 1605 h 1608"/>
              <a:gd name="T4" fmla="*/ 1770 w 1770"/>
              <a:gd name="T5" fmla="*/ 0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0" h="1608">
                <a:moveTo>
                  <a:pt x="0" y="17"/>
                </a:moveTo>
                <a:cubicBezTo>
                  <a:pt x="152" y="282"/>
                  <a:pt x="619" y="1608"/>
                  <a:pt x="914" y="1605"/>
                </a:cubicBezTo>
                <a:cubicBezTo>
                  <a:pt x="1209" y="1602"/>
                  <a:pt x="1592" y="334"/>
                  <a:pt x="177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77878" y="5234236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339975" y="3810000"/>
            <a:ext cx="0" cy="1411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89526" y="5608965"/>
            <a:ext cx="562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endParaRPr lang="en-US" sz="28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4470659" y="6132185"/>
            <a:ext cx="6091" cy="2321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1679A15-7E56-FF4F-8ED9-2B55EB174640}"/>
              </a:ext>
            </a:extLst>
          </p:cNvPr>
          <p:cNvSpPr txBox="1"/>
          <p:nvPr/>
        </p:nvSpPr>
        <p:spPr>
          <a:xfrm>
            <a:off x="2809306" y="31343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505BA7-AFDD-2E49-8FBA-139AFFA3C600}"/>
              </a:ext>
            </a:extLst>
          </p:cNvPr>
          <p:cNvGrpSpPr/>
          <p:nvPr/>
        </p:nvGrpSpPr>
        <p:grpSpPr>
          <a:xfrm>
            <a:off x="2454182" y="3657600"/>
            <a:ext cx="1216534" cy="2208278"/>
            <a:chOff x="2454182" y="3657600"/>
            <a:chExt cx="1216534" cy="2208278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0C10C14-B589-7F41-848E-CC19C45EF46C}"/>
                </a:ext>
              </a:extLst>
            </p:cNvPr>
            <p:cNvCxnSpPr>
              <a:cxnSpLocks/>
              <a:stCxn id="486405" idx="7"/>
            </p:cNvCxnSpPr>
            <p:nvPr/>
          </p:nvCxnSpPr>
          <p:spPr>
            <a:xfrm>
              <a:off x="2454182" y="3679918"/>
              <a:ext cx="12165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411E98B-C0D4-354E-B33F-737F2B9CD530}"/>
                </a:ext>
              </a:extLst>
            </p:cNvPr>
            <p:cNvCxnSpPr>
              <a:cxnSpLocks/>
              <a:endCxn id="486406" idx="1"/>
            </p:cNvCxnSpPr>
            <p:nvPr/>
          </p:nvCxnSpPr>
          <p:spPr>
            <a:xfrm>
              <a:off x="3670716" y="3657600"/>
              <a:ext cx="0" cy="220827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505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animBg="1"/>
      <p:bldP spid="486405" grpId="0" animBg="1"/>
      <p:bldP spid="4864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"/>
            <a:ext cx="8229600" cy="1143000"/>
          </a:xfrm>
        </p:spPr>
        <p:txBody>
          <a:bodyPr/>
          <a:lstStyle/>
          <a:p>
            <a:r>
              <a:rPr lang="en-US" dirty="0"/>
              <a:t>Simplest derivation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998" y="1417638"/>
            <a:ext cx="890500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400" dirty="0"/>
              <a:t>If   F(x)  -&gt; minimum  at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baseline="30000" dirty="0"/>
              <a:t>,   </a:t>
            </a:r>
            <a:r>
              <a:rPr lang="en-US" sz="2400" dirty="0"/>
              <a:t>then 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= 0. 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Solve  for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= 0 using Newton’s for root finding. 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Remember, for Z(x) = 0, Newton’s iterations are x</a:t>
            </a:r>
            <a:r>
              <a:rPr lang="en-US" sz="2400" baseline="-25000" dirty="0"/>
              <a:t>n+1</a:t>
            </a:r>
            <a:r>
              <a:rPr lang="en-US" sz="2400" baseline="30000" dirty="0"/>
              <a:t> </a:t>
            </a:r>
            <a:r>
              <a:rPr lang="en-US" sz="2400" dirty="0"/>
              <a:t>=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+ h, </a:t>
            </a:r>
            <a:br>
              <a:rPr lang="en-US" sz="2400" dirty="0"/>
            </a:br>
            <a:r>
              <a:rPr lang="en-US" sz="2400" dirty="0"/>
              <a:t>where h = -Z(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)/Z’(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Now, substitute   F’(x) for Z(x) 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To get h = -F’(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)/F’’(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So, Newton’s iterations for minimization are:  x</a:t>
            </a:r>
            <a:r>
              <a:rPr lang="en-US" sz="2400" baseline="-25000" dirty="0"/>
              <a:t>n+1</a:t>
            </a:r>
            <a:r>
              <a:rPr lang="en-US" sz="2400" baseline="30000" dirty="0"/>
              <a:t> </a:t>
            </a:r>
            <a:r>
              <a:rPr lang="en-US" sz="2400" dirty="0"/>
              <a:t>=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- F’(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)/F’’(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598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665</Words>
  <Application>Microsoft Macintosh PowerPoint</Application>
  <PresentationFormat>On-screen Show (4:3)</PresentationFormat>
  <Paragraphs>81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Newton’s method for finding local minimum </vt:lpstr>
      <vt:lpstr>Newton’s method: </vt:lpstr>
      <vt:lpstr>Rationalize Newton’s Method</vt:lpstr>
      <vt:lpstr>Newton’s Method = Approximate the function with a parabola, iterate. </vt:lpstr>
      <vt:lpstr>Newton’s Method</vt:lpstr>
      <vt:lpstr>Newton’s Method</vt:lpstr>
      <vt:lpstr>Newton’s Method</vt:lpstr>
      <vt:lpstr>Newton’s Method = Approximate the function with a parabola, iterate. </vt:lpstr>
      <vt:lpstr>Simplest derivation</vt:lpstr>
      <vt:lpstr>How to find the step size h? </vt:lpstr>
      <vt:lpstr>Newton’s method. More informative derivation. </vt:lpstr>
      <vt:lpstr>Example</vt:lpstr>
      <vt:lpstr>Convergence. </vt:lpstr>
      <vt:lpstr>Choosing stopping criteria</vt:lpstr>
      <vt:lpstr>The stopping criterion: more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method for finding local minimum </dc:title>
  <dc:creator>Alexey</dc:creator>
  <cp:lastModifiedBy>Alexey</cp:lastModifiedBy>
  <cp:revision>33</cp:revision>
  <dcterms:created xsi:type="dcterms:W3CDTF">2016-02-27T17:45:50Z</dcterms:created>
  <dcterms:modified xsi:type="dcterms:W3CDTF">2019-02-28T17:22:35Z</dcterms:modified>
</cp:coreProperties>
</file>