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notesSlides/notesSlide9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0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1.xml" ContentType="application/vnd.openxmlformats-officedocument.presentationml.notesSlide+xml"/>
  <Override PartName="/ppt/embeddings/oleObject17.bin" ContentType="application/vnd.openxmlformats-officedocument.oleObject"/>
  <Override PartName="/ppt/notesSlides/notesSlide12.xml" ContentType="application/vnd.openxmlformats-officedocument.presentationml.notesSlide+xml"/>
  <Override PartName="/ppt/embeddings/oleObject18.bin" ContentType="application/vnd.openxmlformats-officedocument.oleObject"/>
  <Override PartName="/ppt/notesSlides/notesSlide13.xml" ContentType="application/vnd.openxmlformats-officedocument.presentationml.notesSlide+xml"/>
  <Override PartName="/ppt/embeddings/oleObject19.bin" ContentType="application/vnd.openxmlformats-officedocument.oleObject"/>
  <Override PartName="/ppt/notesSlides/notesSlide14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5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8" r:id="rId2"/>
    <p:sldId id="285" r:id="rId3"/>
    <p:sldId id="287" r:id="rId4"/>
    <p:sldId id="286" r:id="rId5"/>
    <p:sldId id="288" r:id="rId6"/>
    <p:sldId id="279" r:id="rId7"/>
    <p:sldId id="280" r:id="rId8"/>
    <p:sldId id="281" r:id="rId9"/>
    <p:sldId id="282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9" r:id="rId23"/>
    <p:sldId id="290" r:id="rId24"/>
    <p:sldId id="273" r:id="rId25"/>
    <p:sldId id="28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4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image" Target="../media/image13.png"/><Relationship Id="rId2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87A1AB57-9D4C-024A-A857-A0D37216F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0F90CB-AC59-5949-9014-CF1996AAB173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FF8806-F3BA-F34B-9335-FA65C5C17256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970C9-EC1B-F548-9A13-A8357363CEA7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C3E0-AC05-3F4E-B8E0-8B4BE84D93B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701214-BBE2-C54E-AF8E-24DD2C5C7BC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218C80-49A1-CB40-B1B9-59BE3B5C8E7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E997FD-9BDF-CA4A-A491-E1B11D9024A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A1E4-8427-B948-BD54-B476A5687EF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B7309-818C-E24D-85C0-B78DA6BB549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F67D1F-E98B-7749-897A-06B0C55D3EA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C9C5D-5493-A045-92B5-CF2501B06F5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51512F-B25A-1A4F-863D-0D094BA8DD7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64608C-DC43-BE42-92E5-914764B7E9B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F7F5-24DE-1C4F-9264-7805D3D21B9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BC2E66-076D-2B46-A1D6-DBB191D1CBA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F9894F-B540-9445-9C4D-DB1DABC565B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23367-C267-984B-8FAE-DD783975A92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72C719-FBF1-DC4F-BF36-F7E64697C06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320CCB-5A9C-9E45-8A75-F54903DCB48E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FAAE-6084-F344-BED6-B2C679DDF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0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6CFA-A9BA-5D4A-85D5-BF7E8A035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3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E83B-E546-144C-B9CD-4216F7D79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A2F06-3A34-1B42-8725-1612A222E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909E-588B-484C-B43F-38CD1EA0E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7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F3AEA-9BA4-2F43-AE75-588FC169B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7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6E42-3AF1-284E-B789-E5397155D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0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F0ACF-F9F9-3847-96ED-7A2B6E4C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9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1D2F9-D99A-C644-98B3-450A70B3B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73CE-7C80-DE42-AD98-D62209C03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B1B6-4258-4142-9A71-E3C7A9529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1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cs typeface="+mn-cs"/>
              </a:defRPr>
            </a:lvl1pPr>
          </a:lstStyle>
          <a:p>
            <a:pPr>
              <a:defRPr/>
            </a:pPr>
            <a:fld id="{21A2575F-8415-F844-9FEE-720241745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1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3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9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1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9.pn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13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9.png"/><Relationship Id="rId6" Type="http://schemas.openxmlformats.org/officeDocument/2006/relationships/oleObject" Target="../embeddings/oleObject25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b="1" smtClean="0">
                <a:cs typeface="+mj-cs"/>
              </a:rPr>
              <a:t>Molecular Mechanics </a:t>
            </a:r>
            <a:br>
              <a:rPr lang="de-DE" b="1" smtClean="0">
                <a:cs typeface="+mj-cs"/>
              </a:rPr>
            </a:br>
            <a:r>
              <a:rPr lang="de-DE" b="1" smtClean="0">
                <a:cs typeface="+mj-cs"/>
              </a:rPr>
              <a:t>(Molecular Force Fields)</a:t>
            </a:r>
            <a:endParaRPr lang="en-US" smtClean="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685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Stretching Energy: </a:t>
            </a:r>
            <a:br>
              <a:rPr lang="de-DE" smtClean="0">
                <a:cs typeface="+mj-cs"/>
              </a:rPr>
            </a:br>
            <a:r>
              <a:rPr lang="de-DE" smtClean="0">
                <a:cs typeface="+mj-cs"/>
              </a:rPr>
              <a:t>Harmonic Potential</a:t>
            </a:r>
            <a:endParaRPr lang="en-US" smtClean="0">
              <a:cs typeface="+mj-cs"/>
            </a:endParaRPr>
          </a:p>
        </p:txBody>
      </p:sp>
      <p:pic>
        <p:nvPicPr>
          <p:cNvPr id="7171" name="Picture 3" descr="hookemo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11480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343400" y="2133600"/>
            <a:ext cx="44958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hlink"/>
              </a:buClr>
              <a:buSzPct val="75000"/>
              <a:buFont typeface="Monotype Sorts" charset="0"/>
              <a:buNone/>
              <a:defRPr/>
            </a:pPr>
            <a:r>
              <a:rPr lang="de-DE" sz="2800" i="0">
                <a:cs typeface="+mn-cs"/>
              </a:rPr>
              <a:t>In molecular mechanics simulations, displacement of </a:t>
            </a:r>
            <a:r>
              <a:rPr lang="en-US" sz="2800" i="0">
                <a:cs typeface="+mn-cs"/>
              </a:rPr>
              <a:t>bond</a:t>
            </a:r>
            <a:r>
              <a:rPr lang="de-DE" sz="2800" i="0">
                <a:cs typeface="+mn-cs"/>
              </a:rPr>
              <a:t> length </a:t>
            </a:r>
            <a:r>
              <a:rPr lang="en-US" sz="2800" i="0">
                <a:cs typeface="+mn-cs"/>
              </a:rPr>
              <a:t>from equilibrium </a:t>
            </a:r>
            <a:r>
              <a:rPr lang="de-DE" sz="2800" i="0">
                <a:cs typeface="+mn-cs"/>
              </a:rPr>
              <a:t>is usually</a:t>
            </a:r>
            <a:r>
              <a:rPr lang="en-US" sz="2800" i="0">
                <a:cs typeface="+mn-cs"/>
              </a:rPr>
              <a:t> </a:t>
            </a:r>
            <a:r>
              <a:rPr lang="de-DE" sz="2800" i="0">
                <a:cs typeface="+mn-cs"/>
              </a:rPr>
              <a:t>so</a:t>
            </a:r>
            <a:r>
              <a:rPr lang="en-US" sz="2800" i="0">
                <a:cs typeface="+mn-cs"/>
              </a:rPr>
              <a:t> </a:t>
            </a:r>
            <a:r>
              <a:rPr lang="de-DE" sz="2800" i="0">
                <a:cs typeface="+mn-cs"/>
              </a:rPr>
              <a:t>small that a harmonic </a:t>
            </a:r>
            <a:r>
              <a:rPr lang="en-US" sz="2800" i="0">
                <a:cs typeface="+mn-cs"/>
              </a:rPr>
              <a:t>oscillator (Hooke</a:t>
            </a:r>
            <a:r>
              <a:rPr lang="ja-JP" altLang="en-US" sz="2800" i="0">
                <a:latin typeface="Arial"/>
                <a:cs typeface="+mn-cs"/>
              </a:rPr>
              <a:t>’</a:t>
            </a:r>
            <a:r>
              <a:rPr lang="en-US" sz="2800" i="0">
                <a:cs typeface="+mn-cs"/>
              </a:rPr>
              <a:t>s Law) </a:t>
            </a:r>
            <a:r>
              <a:rPr lang="de-DE" sz="2800" i="0">
                <a:cs typeface="+mn-cs"/>
              </a:rPr>
              <a:t>can be </a:t>
            </a:r>
            <a:r>
              <a:rPr lang="en-US" sz="2800" i="0">
                <a:cs typeface="+mn-cs"/>
              </a:rPr>
              <a:t>used to model the bond stretching energy:</a:t>
            </a:r>
          </a:p>
          <a:p>
            <a:pPr eaLnBrk="0" hangingPunct="0">
              <a:spcBef>
                <a:spcPct val="50000"/>
              </a:spcBef>
              <a:buClr>
                <a:schemeClr val="hlink"/>
              </a:buClr>
              <a:buSzPct val="75000"/>
              <a:buFont typeface="Monotype Sorts" charset="0"/>
              <a:buNone/>
              <a:defRPr/>
            </a:pPr>
            <a:r>
              <a:rPr lang="en-US" i="0">
                <a:latin typeface="Symbol" charset="0"/>
                <a:cs typeface="+mn-cs"/>
              </a:rPr>
              <a:t>	</a:t>
            </a:r>
            <a:r>
              <a:rPr lang="de-DE" sz="2800">
                <a:latin typeface="Symbol" charset="0"/>
                <a:cs typeface="+mn-cs"/>
              </a:rPr>
              <a:t>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sz="2800" i="0" baseline="-25000">
                <a:cs typeface="+mn-cs"/>
              </a:rPr>
              <a:t>s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346325" y="5410200"/>
            <a:ext cx="369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endParaRPr lang="en-US"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92113" y="3429000"/>
            <a:ext cx="369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E</a:t>
            </a:r>
            <a:endParaRPr lang="en-US">
              <a:cs typeface="+mn-cs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524000" y="4572000"/>
            <a:ext cx="4572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graphicFrame>
        <p:nvGraphicFramePr>
          <p:cNvPr id="15367" name="Object 11"/>
          <p:cNvGraphicFramePr>
            <a:graphicFrameLocks noChangeAspect="1"/>
          </p:cNvGraphicFramePr>
          <p:nvPr/>
        </p:nvGraphicFramePr>
        <p:xfrm>
          <a:off x="1447800" y="609600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ACD/3D" r:id="rId5" imgW="1257476" imgH="1247619" progId="ACD.3D">
                  <p:embed/>
                </p:oleObj>
              </mc:Choice>
              <mc:Fallback>
                <p:oleObj name="ACD/3D" r:id="rId5" imgW="1257476" imgH="1247619" progId="ACD.3D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Line 14"/>
          <p:cNvSpPr>
            <a:spLocks noChangeShapeType="1"/>
          </p:cNvSpPr>
          <p:nvPr/>
        </p:nvSpPr>
        <p:spPr bwMode="auto">
          <a:xfrm flipH="1" flipV="1">
            <a:off x="1828800" y="866775"/>
            <a:ext cx="762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1981200" y="881063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000099"/>
                </a:solidFill>
                <a:cs typeface="+mn-cs"/>
              </a:rPr>
              <a:t>R</a:t>
            </a:r>
            <a:endParaRPr lang="en-US" sz="2800">
              <a:solidFill>
                <a:srgbClr val="000099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ookecub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4650"/>
            <a:ext cx="3810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Refinement by High-order Terms</a:t>
            </a:r>
            <a:endParaRPr lang="en-US" smtClean="0">
              <a:cs typeface="+mj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09800" y="5257800"/>
            <a:ext cx="369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endParaRPr lang="en-US">
              <a:cs typeface="+mn-cs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92113" y="3429000"/>
            <a:ext cx="369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E</a:t>
            </a:r>
            <a:endParaRPr lang="en-US">
              <a:cs typeface="+mn-cs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295400" y="4114800"/>
            <a:ext cx="14478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114800" y="1752600"/>
            <a:ext cx="4648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Higher-order terms such as </a:t>
            </a:r>
            <a:r>
              <a:rPr lang="en-US" sz="2800" i="0">
                <a:cs typeface="+mn-cs"/>
              </a:rPr>
              <a:t> cubic terms</a:t>
            </a:r>
            <a:r>
              <a:rPr lang="de-DE" sz="2800" i="0">
                <a:cs typeface="+mn-cs"/>
              </a:rPr>
              <a:t> can be added for a better fit with however  an increased computation cost</a:t>
            </a:r>
            <a:r>
              <a:rPr lang="en-US" sz="2800" i="0"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sz="800">
              <a:latin typeface="Symbol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s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 </a:t>
            </a:r>
            <a:endParaRPr lang="de-DE" sz="2800" i="0" baseline="3000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 i="0" baseline="30000">
                <a:cs typeface="+mn-cs"/>
              </a:rPr>
              <a:t>			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 i="0">
                <a:cs typeface="+mn-cs"/>
              </a:rPr>
              <a:t>[1</a:t>
            </a:r>
            <a:r>
              <a:rPr lang="de-DE" sz="2800" i="0">
                <a:cs typeface="+mn-cs"/>
              </a:rPr>
              <a:t> </a:t>
            </a:r>
            <a:r>
              <a:rPr lang="de-DE" sz="2800" i="0">
                <a:latin typeface="Symbol" charset="0"/>
                <a:cs typeface="+mn-cs"/>
              </a:rPr>
              <a:t>+</a:t>
            </a:r>
            <a:r>
              <a:rPr lang="en-US" sz="2800" i="0">
                <a:cs typeface="+mn-cs"/>
              </a:rPr>
              <a:t> k</a:t>
            </a:r>
            <a:r>
              <a:rPr lang="en-US" sz="2800" i="0">
                <a:latin typeface="Symbol" charset="0"/>
                <a:cs typeface="+mn-cs"/>
                <a:sym typeface="Symbol" charset="0"/>
              </a:rPr>
              <a:t>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i="0">
                <a:cs typeface="+mn-cs"/>
              </a:rPr>
              <a:t>		</a:t>
            </a:r>
            <a:r>
              <a:rPr lang="de-DE" sz="2800" i="0">
                <a:latin typeface="Symbol" charset="0"/>
                <a:cs typeface="+mn-cs"/>
              </a:rPr>
              <a:t>+</a:t>
            </a:r>
            <a:r>
              <a:rPr lang="en-US" sz="2800" i="0">
                <a:cs typeface="+mn-cs"/>
              </a:rPr>
              <a:t> k</a:t>
            </a:r>
            <a:r>
              <a:rPr lang="en-US" sz="2800" i="0">
                <a:latin typeface="Symbol" charset="0"/>
                <a:cs typeface="+mn-cs"/>
                <a:sym typeface="Symbol" charset="0"/>
              </a:rPr>
              <a:t>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</a:t>
            </a:r>
            <a:r>
              <a:rPr lang="de-DE" sz="2800" i="0">
                <a:cs typeface="+mn-cs"/>
              </a:rPr>
              <a:t> + </a:t>
            </a:r>
            <a:r>
              <a:rPr lang="en-US" sz="2800" i="0">
                <a:cs typeface="+mn-cs"/>
              </a:rPr>
              <a:t>…]</a:t>
            </a:r>
          </a:p>
        </p:txBody>
      </p:sp>
      <p:graphicFrame>
        <p:nvGraphicFramePr>
          <p:cNvPr id="17415" name="Object 14"/>
          <p:cNvGraphicFramePr>
            <a:graphicFrameLocks noChangeAspect="1"/>
          </p:cNvGraphicFramePr>
          <p:nvPr/>
        </p:nvGraphicFramePr>
        <p:xfrm>
          <a:off x="1600200" y="1343025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ACD/3D" r:id="rId5" imgW="1257476" imgH="1247619" progId="ACD.3D">
                  <p:embed/>
                </p:oleObj>
              </mc:Choice>
              <mc:Fallback>
                <p:oleObj name="ACD/3D" r:id="rId5" imgW="1257476" imgH="1247619" progId="ACD.3D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343025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Line 15"/>
          <p:cNvSpPr>
            <a:spLocks noChangeShapeType="1"/>
          </p:cNvSpPr>
          <p:nvPr/>
        </p:nvSpPr>
        <p:spPr bwMode="auto">
          <a:xfrm flipH="1" flipV="1">
            <a:off x="1981200" y="1600200"/>
            <a:ext cx="762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2133600" y="1614488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000099"/>
                </a:solidFill>
                <a:cs typeface="+mn-cs"/>
              </a:rPr>
              <a:t>R</a:t>
            </a:r>
            <a:endParaRPr lang="en-US" sz="2800">
              <a:solidFill>
                <a:srgbClr val="000099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11"/>
          <p:cNvGraphicFramePr>
            <a:graphicFrameLocks noChangeAspect="1"/>
          </p:cNvGraphicFramePr>
          <p:nvPr/>
        </p:nvGraphicFramePr>
        <p:xfrm>
          <a:off x="6477000" y="2057400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57400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Bending Energy</a:t>
            </a:r>
            <a:endParaRPr lang="en-US" smtClean="0">
              <a:cs typeface="+mj-cs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09600" y="1371600"/>
            <a:ext cx="4648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Usually described by harmonic potentials: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sz="800">
              <a:latin typeface="Symbol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q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b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q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latin typeface="Symbol" charset="0"/>
                <a:cs typeface="+mn-cs"/>
              </a:rPr>
              <a:t>q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 </a:t>
            </a:r>
            <a:endParaRPr lang="de-DE" sz="2800" i="0" baseline="30000"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800" i="0"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Refinement by adding higher-order terms can be done.</a:t>
            </a:r>
            <a:endParaRPr lang="en-US" sz="2800" i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</a:t>
            </a:r>
            <a:endParaRPr lang="en-US" sz="2800" i="0">
              <a:cs typeface="+mn-cs"/>
            </a:endParaRPr>
          </a:p>
        </p:txBody>
      </p:sp>
      <p:sp>
        <p:nvSpPr>
          <p:cNvPr id="9225" name="Arc 9"/>
          <p:cNvSpPr>
            <a:spLocks/>
          </p:cNvSpPr>
          <p:nvPr/>
        </p:nvSpPr>
        <p:spPr bwMode="auto">
          <a:xfrm rot="19200000" flipH="1" flipV="1">
            <a:off x="6781800" y="2590800"/>
            <a:ext cx="914400" cy="5334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25976"/>
              <a:gd name="T2" fmla="*/ 43200 w 43200"/>
              <a:gd name="T3" fmla="*/ 21600 h 25976"/>
              <a:gd name="T4" fmla="*/ 21600 w 43200"/>
              <a:gd name="T5" fmla="*/ 21600 h 25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5976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5976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 b="1" i="0">
              <a:solidFill>
                <a:srgbClr val="FF3300"/>
              </a:solidFill>
              <a:latin typeface="Arial Narrow" charset="0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7010400" y="2514600"/>
            <a:ext cx="36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latin typeface="Symbol" charset="0"/>
                <a:cs typeface="+mn-cs"/>
              </a:rPr>
              <a:t>q</a:t>
            </a:r>
            <a:endParaRPr lang="en-US" sz="2800">
              <a:latin typeface="Symbo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0"/>
          <p:cNvGraphicFramePr>
            <a:graphicFrameLocks noChangeAspect="1"/>
          </p:cNvGraphicFramePr>
          <p:nvPr/>
        </p:nvGraphicFramePr>
        <p:xfrm>
          <a:off x="4324350" y="3790950"/>
          <a:ext cx="4667250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Chart" r:id="rId4" imgW="5537200" imgH="3009900" progId="Excel.Chart.8">
                  <p:embed/>
                </p:oleObj>
              </mc:Choice>
              <mc:Fallback>
                <p:oleObj name="Chart" r:id="rId4" imgW="5537200" imgH="3009900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3790950"/>
                        <a:ext cx="4667250" cy="253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Object 6"/>
          <p:cNvGraphicFramePr>
            <a:graphicFrameLocks noChangeAspect="1"/>
          </p:cNvGraphicFramePr>
          <p:nvPr/>
        </p:nvGraphicFramePr>
        <p:xfrm>
          <a:off x="5219700" y="1524000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ACD/3D" r:id="rId6" imgW="2553056" imgH="1495634" progId="ACD.3D">
                  <p:embed/>
                </p:oleObj>
              </mc:Choice>
              <mc:Fallback>
                <p:oleObj name="ACD/3D" r:id="rId6" imgW="2553056" imgH="1495634" progId="ACD.3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524000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Torsional Energy</a:t>
            </a:r>
            <a:endParaRPr lang="en-US" smtClean="0">
              <a:cs typeface="+mj-cs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33400" y="1143000"/>
            <a:ext cx="449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  <a:defRPr/>
            </a:pPr>
            <a:r>
              <a:rPr lang="de-DE" sz="2800" i="0">
                <a:cs typeface="+mn-cs"/>
              </a:rPr>
              <a:t>Associated with rotating about a bond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  <a:defRPr/>
            </a:pPr>
            <a:r>
              <a:rPr lang="de-DE" sz="2800" i="0">
                <a:cs typeface="+mn-cs"/>
              </a:rPr>
              <a:t>An important contribution </a:t>
            </a:r>
            <a:r>
              <a:rPr lang="en-US" sz="2800" i="0">
                <a:cs typeface="+mn-cs"/>
              </a:rPr>
              <a:t>to the </a:t>
            </a:r>
            <a:r>
              <a:rPr lang="de-DE" sz="2800" i="0">
                <a:cs typeface="+mn-cs"/>
              </a:rPr>
              <a:t>torsional </a:t>
            </a:r>
            <a:r>
              <a:rPr lang="en-US" sz="2800" i="0">
                <a:cs typeface="+mn-cs"/>
              </a:rPr>
              <a:t>barrier </a:t>
            </a:r>
            <a:r>
              <a:rPr lang="en-US" i="0">
                <a:cs typeface="+mn-cs"/>
              </a:rPr>
              <a:t>(other </a:t>
            </a:r>
            <a:r>
              <a:rPr lang="de-DE" i="0">
                <a:cs typeface="+mn-cs"/>
              </a:rPr>
              <a:t>interactions, e.g., </a:t>
            </a:r>
            <a:r>
              <a:rPr lang="en-US" i="0">
                <a:cs typeface="+mn-cs"/>
              </a:rPr>
              <a:t>van der Waals interactions</a:t>
            </a:r>
            <a:r>
              <a:rPr lang="de-DE" i="0">
                <a:cs typeface="+mn-cs"/>
              </a:rPr>
              <a:t> also contribute to the torsional barrier</a:t>
            </a:r>
            <a:r>
              <a:rPr lang="en-US" i="0">
                <a:cs typeface="+mn-cs"/>
              </a:rPr>
              <a:t>)</a:t>
            </a:r>
            <a:r>
              <a:rPr lang="en-US" sz="2800" i="0">
                <a:cs typeface="+mn-cs"/>
              </a:rPr>
              <a:t>.</a:t>
            </a:r>
          </a:p>
        </p:txBody>
      </p:sp>
      <p:sp>
        <p:nvSpPr>
          <p:cNvPr id="10247" name="Arc 7"/>
          <p:cNvSpPr>
            <a:spLocks/>
          </p:cNvSpPr>
          <p:nvPr/>
        </p:nvSpPr>
        <p:spPr bwMode="auto">
          <a:xfrm rot="14400000" flipH="1" flipV="1">
            <a:off x="6348413" y="2157413"/>
            <a:ext cx="331787" cy="3825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43200"/>
              <a:gd name="T2" fmla="*/ 10771 w 43200"/>
              <a:gd name="T3" fmla="*/ 4029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</a:path>
              <a:path w="43200" h="43200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400800" y="1554163"/>
            <a:ext cx="395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>
                <a:latin typeface="Symbol" charset="0"/>
                <a:cs typeface="+mn-cs"/>
              </a:rPr>
              <a:t>f</a:t>
            </a:r>
            <a:endParaRPr lang="en-US" sz="3200">
              <a:latin typeface="Symbol" charset="0"/>
              <a:cs typeface="+mn-cs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628650" y="4648200"/>
            <a:ext cx="36385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30188" indent="-230188" eaLnBrk="0" hangingPunct="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  <a:defRPr/>
            </a:pPr>
            <a:r>
              <a:rPr lang="de-DE" sz="2800" i="0">
                <a:cs typeface="+mn-cs"/>
              </a:rPr>
              <a:t>P</a:t>
            </a:r>
            <a:r>
              <a:rPr lang="en-US" sz="2800" i="0">
                <a:cs typeface="+mn-cs"/>
              </a:rPr>
              <a:t>otential energy </a:t>
            </a:r>
            <a:r>
              <a:rPr lang="de-DE" sz="2800" i="0">
                <a:cs typeface="+mn-cs"/>
              </a:rPr>
              <a:t>profile is periodic in the torsional angle 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de-DE" sz="2800" i="0">
                <a:latin typeface="Symbol" charset="0"/>
                <a:cs typeface="+mn-cs"/>
              </a:rPr>
              <a:t>.</a:t>
            </a:r>
            <a:endParaRPr lang="en-US" sz="2800" i="0">
              <a:latin typeface="Symbo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Torsional Energy: Fourier Series</a:t>
            </a:r>
            <a:endParaRPr lang="en-US" smtClean="0">
              <a:cs typeface="+mj-cs"/>
            </a:endParaRPr>
          </a:p>
        </p:txBody>
      </p:sp>
      <p:grpSp>
        <p:nvGrpSpPr>
          <p:cNvPr id="23554" name="Group 14"/>
          <p:cNvGrpSpPr>
            <a:grpSpLocks/>
          </p:cNvGrpSpPr>
          <p:nvPr/>
        </p:nvGrpSpPr>
        <p:grpSpPr bwMode="auto">
          <a:xfrm>
            <a:off x="762000" y="1219200"/>
            <a:ext cx="2552700" cy="1495425"/>
            <a:chOff x="3288" y="960"/>
            <a:chExt cx="1608" cy="942"/>
          </a:xfrm>
        </p:grpSpPr>
        <p:graphicFrame>
          <p:nvGraphicFramePr>
            <p:cNvPr id="23560" name="Object 2"/>
            <p:cNvGraphicFramePr>
              <a:graphicFrameLocks noChangeAspect="1"/>
            </p:cNvGraphicFramePr>
            <p:nvPr/>
          </p:nvGraphicFramePr>
          <p:xfrm>
            <a:off x="3288" y="960"/>
            <a:ext cx="1608" cy="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01" name="ACD/3D" r:id="rId4" imgW="2553056" imgH="1495634" progId="ACD.3D">
                    <p:embed/>
                  </p:oleObj>
                </mc:Choice>
                <mc:Fallback>
                  <p:oleObj name="ACD/3D" r:id="rId4" imgW="2553056" imgH="1495634" progId="ACD.3D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960"/>
                          <a:ext cx="1608" cy="9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9" name="Arc 5"/>
            <p:cNvSpPr>
              <a:spLocks/>
            </p:cNvSpPr>
            <p:nvPr/>
          </p:nvSpPr>
          <p:spPr bwMode="auto">
            <a:xfrm rot="14400000" flipH="1" flipV="1">
              <a:off x="3999" y="1359"/>
              <a:ext cx="209" cy="24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48 w 43200"/>
                <a:gd name="T1" fmla="*/ 25976 h 43200"/>
                <a:gd name="T2" fmla="*/ 10771 w 43200"/>
                <a:gd name="T3" fmla="*/ 4029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47" y="25976"/>
                  </a:moveTo>
                  <a:cubicBezTo>
                    <a:pt x="150" y="24536"/>
                    <a:pt x="0" y="2307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17797" y="43199"/>
                    <a:pt x="14061" y="42196"/>
                    <a:pt x="10771" y="40289"/>
                  </a:cubicBezTo>
                </a:path>
                <a:path w="43200" h="43200" stroke="0" extrusionOk="0">
                  <a:moveTo>
                    <a:pt x="447" y="25976"/>
                  </a:moveTo>
                  <a:cubicBezTo>
                    <a:pt x="150" y="24536"/>
                    <a:pt x="0" y="2307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17797" y="43199"/>
                    <a:pt x="14061" y="42196"/>
                    <a:pt x="10771" y="402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FF00FF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4032" y="979"/>
              <a:ext cx="24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3200">
                  <a:latin typeface="Symbol" charset="0"/>
                  <a:cs typeface="+mn-cs"/>
                </a:rPr>
                <a:t>f</a:t>
              </a:r>
              <a:endParaRPr lang="en-US" sz="3200">
                <a:latin typeface="Symbol" charset="0"/>
                <a:cs typeface="+mn-cs"/>
              </a:endParaRPr>
            </a:p>
          </p:txBody>
        </p:sp>
      </p:grp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33400" y="2819400"/>
            <a:ext cx="426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cs typeface="+mn-cs"/>
              </a:rPr>
              <a:t>E</a:t>
            </a:r>
            <a:r>
              <a:rPr lang="de-DE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de-DE" sz="2800" i="0">
                <a:cs typeface="+mn-cs"/>
              </a:rPr>
              <a:t>)</a:t>
            </a:r>
            <a:r>
              <a:rPr lang="en-US" sz="2800" i="0">
                <a:cs typeface="+mn-cs"/>
              </a:rPr>
              <a:t> = </a:t>
            </a:r>
            <a:r>
              <a:rPr lang="de-DE" sz="2800" i="0">
                <a:cs typeface="+mn-cs"/>
              </a:rPr>
              <a:t>  </a:t>
            </a:r>
            <a:r>
              <a:rPr lang="en-US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V</a:t>
            </a:r>
            <a:r>
              <a:rPr lang="en-US" sz="2800" i="0" baseline="-25000">
                <a:cs typeface="+mn-cs"/>
              </a:rPr>
              <a:t>1</a:t>
            </a:r>
            <a:r>
              <a:rPr lang="en-US" sz="2800" i="0">
                <a:cs typeface="+mn-cs"/>
              </a:rPr>
              <a:t> (1 + cos </a:t>
            </a:r>
            <a:r>
              <a:rPr lang="en-US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 </a:t>
            </a:r>
            <a:r>
              <a:rPr lang="de-DE" sz="2800" i="0">
                <a:cs typeface="+mn-cs"/>
              </a:rPr>
              <a:t>	</a:t>
            </a:r>
            <a:r>
              <a:rPr lang="en-US" sz="2800" i="0">
                <a:cs typeface="+mn-cs"/>
              </a:rPr>
              <a:t>+ 0.5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V</a:t>
            </a:r>
            <a:r>
              <a:rPr lang="en-US" sz="2800" i="0" baseline="-25000">
                <a:cs typeface="+mn-cs"/>
              </a:rPr>
              <a:t>2</a:t>
            </a:r>
            <a:r>
              <a:rPr lang="en-US" sz="2800" i="0">
                <a:cs typeface="+mn-cs"/>
              </a:rPr>
              <a:t> (1 + cos 2</a:t>
            </a:r>
            <a:r>
              <a:rPr lang="en-US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 </a:t>
            </a:r>
            <a:r>
              <a:rPr lang="de-DE" sz="2800" i="0">
                <a:cs typeface="+mn-cs"/>
              </a:rPr>
              <a:t>	</a:t>
            </a:r>
            <a:r>
              <a:rPr lang="en-US" sz="2800" i="0">
                <a:cs typeface="+mn-cs"/>
              </a:rPr>
              <a:t>+</a:t>
            </a:r>
            <a:r>
              <a:rPr lang="de-DE" sz="2800" i="0">
                <a:cs typeface="+mn-cs"/>
              </a:rPr>
              <a:t> </a:t>
            </a:r>
            <a:r>
              <a:rPr lang="en-US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V</a:t>
            </a:r>
            <a:r>
              <a:rPr lang="en-US" sz="2800" i="0" baseline="-25000">
                <a:cs typeface="+mn-cs"/>
              </a:rPr>
              <a:t>3</a:t>
            </a:r>
            <a:r>
              <a:rPr lang="en-US" sz="2800" i="0">
                <a:cs typeface="+mn-cs"/>
              </a:rPr>
              <a:t> (1 + cos 3</a:t>
            </a:r>
            <a:r>
              <a:rPr lang="en-US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</a:t>
            </a:r>
          </a:p>
        </p:txBody>
      </p:sp>
      <p:graphicFrame>
        <p:nvGraphicFramePr>
          <p:cNvPr id="23556" name="Object 8"/>
          <p:cNvGraphicFramePr>
            <a:graphicFrameLocks/>
          </p:cNvGraphicFramePr>
          <p:nvPr/>
        </p:nvGraphicFramePr>
        <p:xfrm>
          <a:off x="5257800" y="1219200"/>
          <a:ext cx="2820988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2" name="Chart" r:id="rId6" imgW="5689600" imgH="3530600" progId="Excel.Chart.8">
                  <p:embed followColorScheme="full"/>
                </p:oleObj>
              </mc:Choice>
              <mc:Fallback>
                <p:oleObj name="Chart" r:id="rId6" imgW="5689600" imgH="3530600" progId="Excel.Chart.8">
                  <p:embed followColorScheme="full"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219200"/>
                        <a:ext cx="2820988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9"/>
          <p:cNvGraphicFramePr>
            <a:graphicFrameLocks/>
          </p:cNvGraphicFramePr>
          <p:nvPr/>
        </p:nvGraphicFramePr>
        <p:xfrm>
          <a:off x="5226050" y="2895600"/>
          <a:ext cx="33083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3" name="Chart" r:id="rId8" imgW="6019800" imgH="4635500" progId="Excel.Chart.8">
                  <p:embed followColorScheme="full"/>
                </p:oleObj>
              </mc:Choice>
              <mc:Fallback>
                <p:oleObj name="Chart" r:id="rId8" imgW="6019800" imgH="4635500" progId="Excel.Chart.8">
                  <p:embed followColorScheme="full"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2895600"/>
                        <a:ext cx="330835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10"/>
          <p:cNvGraphicFramePr>
            <a:graphicFrameLocks/>
          </p:cNvGraphicFramePr>
          <p:nvPr/>
        </p:nvGraphicFramePr>
        <p:xfrm>
          <a:off x="5267325" y="4572000"/>
          <a:ext cx="28860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" name="Chart" r:id="rId10" imgW="5842000" imgH="3848100" progId="Excel.Chart.8">
                  <p:embed followColorScheme="full"/>
                </p:oleObj>
              </mc:Choice>
              <mc:Fallback>
                <p:oleObj name="Chart" r:id="rId10" imgW="5842000" imgH="3848100" progId="Excel.Chart.8">
                  <p:embed followColorScheme="full"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25" y="4572000"/>
                        <a:ext cx="288607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3"/>
          <p:cNvGraphicFramePr>
            <a:graphicFrameLocks noChangeAspect="1"/>
          </p:cNvGraphicFramePr>
          <p:nvPr/>
        </p:nvGraphicFramePr>
        <p:xfrm>
          <a:off x="609600" y="4337050"/>
          <a:ext cx="40386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Chart" r:id="rId12" imgW="5537200" imgH="3009900" progId="Excel.Chart.8">
                  <p:embed/>
                </p:oleObj>
              </mc:Choice>
              <mc:Fallback>
                <p:oleObj name="Chart" r:id="rId12" imgW="5537200" imgH="3009900" progId="Excel.Char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37050"/>
                        <a:ext cx="40386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228600" y="4419600"/>
            <a:ext cx="4572000" cy="2057400"/>
          </a:xfrm>
          <a:prstGeom prst="parallelogram">
            <a:avLst>
              <a:gd name="adj" fmla="val 5555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i="0">
                <a:cs typeface="+mn-cs"/>
              </a:rPr>
              <a:t>B</a:t>
            </a:r>
            <a:endParaRPr lang="en-US" i="0">
              <a:cs typeface="+mn-cs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Out-of-plane Bending: </a:t>
            </a:r>
            <a:br>
              <a:rPr lang="de-DE" smtClean="0">
                <a:cs typeface="+mj-cs"/>
              </a:rPr>
            </a:br>
            <a:r>
              <a:rPr lang="de-DE" smtClean="0">
                <a:cs typeface="+mj-cs"/>
              </a:rPr>
              <a:t>Improper Torsional Energy</a:t>
            </a:r>
            <a:endParaRPr lang="en-US" smtClean="0">
              <a:cs typeface="+mj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33400" y="1600200"/>
            <a:ext cx="563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defRPr/>
            </a:pPr>
            <a:r>
              <a:rPr lang="de-DE" sz="2800" i="0">
                <a:cs typeface="+mn-cs"/>
              </a:rPr>
              <a:t>To keep 4 atoms in a plane, e.g., the three C atoms and one H atoms as indicated in C</a:t>
            </a:r>
            <a:r>
              <a:rPr lang="de-DE" sz="2800" i="0" baseline="-25000">
                <a:cs typeface="+mn-cs"/>
              </a:rPr>
              <a:t>6</a:t>
            </a:r>
            <a:r>
              <a:rPr lang="de-DE" sz="2800" i="0">
                <a:cs typeface="+mn-cs"/>
              </a:rPr>
              <a:t>H</a:t>
            </a:r>
            <a:r>
              <a:rPr lang="de-DE" sz="2800" i="0" baseline="-25000">
                <a:cs typeface="+mn-cs"/>
              </a:rPr>
              <a:t>6</a:t>
            </a:r>
            <a:r>
              <a:rPr lang="de-DE" sz="2800" i="0">
                <a:cs typeface="+mn-cs"/>
              </a:rPr>
              <a:t> </a:t>
            </a:r>
            <a:endParaRPr lang="en-US" sz="2800" i="0">
              <a:cs typeface="+mn-cs"/>
            </a:endParaRPr>
          </a:p>
        </p:txBody>
      </p:sp>
      <p:grpSp>
        <p:nvGrpSpPr>
          <p:cNvPr id="25604" name="Group 32"/>
          <p:cNvGrpSpPr>
            <a:grpSpLocks/>
          </p:cNvGrpSpPr>
          <p:nvPr/>
        </p:nvGrpSpPr>
        <p:grpSpPr bwMode="auto">
          <a:xfrm>
            <a:off x="6553200" y="1752600"/>
            <a:ext cx="1643063" cy="1709738"/>
            <a:chOff x="4128" y="1323"/>
            <a:chExt cx="1035" cy="1077"/>
          </a:xfrm>
        </p:grpSpPr>
        <p:graphicFrame>
          <p:nvGraphicFramePr>
            <p:cNvPr id="25619" name="Object 12"/>
            <p:cNvGraphicFramePr>
              <a:graphicFrameLocks noChangeAspect="1"/>
            </p:cNvGraphicFramePr>
            <p:nvPr/>
          </p:nvGraphicFramePr>
          <p:xfrm>
            <a:off x="4180" y="1323"/>
            <a:ext cx="983" cy="1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4" name="ACD/3D" r:id="rId4" imgW="2285714" imgH="2505425" progId="ACD.3D">
                    <p:embed/>
                  </p:oleObj>
                </mc:Choice>
                <mc:Fallback>
                  <p:oleObj name="ACD/3D" r:id="rId4" imgW="2285714" imgH="2505425" progId="ACD.3D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0" y="1323"/>
                          <a:ext cx="983" cy="10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556" y="144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C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4272" y="1872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C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2303" name="Text Box 15"/>
            <p:cNvSpPr txBox="1">
              <a:spLocks noChangeArrowheads="1"/>
            </p:cNvSpPr>
            <p:nvPr/>
          </p:nvSpPr>
          <p:spPr bwMode="auto">
            <a:xfrm>
              <a:off x="4320" y="158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C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4128" y="1392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H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2582863" y="4724400"/>
            <a:ext cx="838200" cy="53340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338388" y="4384675"/>
            <a:ext cx="442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B</a:t>
            </a:r>
            <a:r>
              <a:rPr lang="de-DE" i="0">
                <a:cs typeface="Times New Roman" charset="0"/>
              </a:rPr>
              <a:t>'</a:t>
            </a:r>
            <a:endParaRPr lang="en-US" i="0">
              <a:cs typeface="Times New Roman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1423988" y="537527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A</a:t>
            </a:r>
            <a:endParaRPr lang="en-US" i="0">
              <a:cs typeface="+mn-cs"/>
            </a:endParaRP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066800" y="48006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C</a:t>
            </a:r>
            <a:endParaRPr lang="en-US" i="0">
              <a:cs typeface="+mn-cs"/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3405188" y="507047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D</a:t>
            </a:r>
            <a:endParaRPr lang="en-US" i="0">
              <a:cs typeface="+mn-cs"/>
            </a:endParaRP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1447800" y="4953000"/>
            <a:ext cx="1981200" cy="304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>
            <a:off x="2514600" y="4800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685800" y="3062288"/>
            <a:ext cx="4870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E</a:t>
            </a:r>
            <a:r>
              <a:rPr lang="de-DE" sz="2800" i="0" baseline="-25000">
                <a:cs typeface="+mn-cs"/>
              </a:rPr>
              <a:t>imp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imp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 </a:t>
            </a:r>
            <a:endParaRPr lang="de-DE" sz="2800" i="0" baseline="30000">
              <a:cs typeface="+mn-cs"/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5013325" y="3733800"/>
            <a:ext cx="3673475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de-DE" i="0" smtClean="0">
                <a:cs typeface="+mn-cs"/>
              </a:rPr>
              <a:t>When ABCD in a plane, dihedral </a:t>
            </a:r>
            <a:r>
              <a:rPr lang="de-DE" smtClean="0">
                <a:latin typeface="Symbol" charset="0"/>
                <a:cs typeface="+mn-cs"/>
              </a:rPr>
              <a:t>f</a:t>
            </a:r>
            <a:r>
              <a:rPr lang="de-DE" i="0" baseline="-25000" smtClean="0">
                <a:cs typeface="+mn-cs"/>
              </a:rPr>
              <a:t>ABCD</a:t>
            </a:r>
            <a:r>
              <a:rPr lang="de-DE" i="0" smtClean="0">
                <a:cs typeface="+mn-cs"/>
              </a:rPr>
              <a:t> is 0 or 180</a:t>
            </a:r>
            <a:r>
              <a:rPr lang="de-DE" i="0" smtClean="0">
                <a:cs typeface="Times New Roman" charset="0"/>
              </a:rPr>
              <a:t>°</a:t>
            </a:r>
            <a:r>
              <a:rPr lang="de-DE" i="0" smtClean="0">
                <a:cs typeface="+mn-cs"/>
              </a:rPr>
              <a:t>.</a:t>
            </a:r>
          </a:p>
          <a:p>
            <a:pPr>
              <a:buFontTx/>
              <a:buChar char="•"/>
              <a:defRPr/>
            </a:pPr>
            <a:endParaRPr lang="de-DE" sz="800" i="0" smtClean="0"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de-DE" i="0" smtClean="0">
                <a:cs typeface="+mn-cs"/>
              </a:rPr>
              <a:t>When B is out of the plane, dihedral </a:t>
            </a:r>
            <a:r>
              <a:rPr lang="de-DE" smtClean="0">
                <a:latin typeface="Symbol" charset="0"/>
                <a:cs typeface="+mn-cs"/>
              </a:rPr>
              <a:t>f</a:t>
            </a:r>
            <a:r>
              <a:rPr lang="de-DE" i="0" baseline="-25000" smtClean="0">
                <a:cs typeface="+mn-cs"/>
              </a:rPr>
              <a:t>ABCD</a:t>
            </a:r>
            <a:r>
              <a:rPr lang="de-DE" i="0" smtClean="0">
                <a:cs typeface="+mn-cs"/>
              </a:rPr>
              <a:t> deviated from the ideal value, and the enegy penalty tries to bring it back to the plane. </a:t>
            </a:r>
            <a:endParaRPr lang="en-US" i="0" smtClean="0">
              <a:cs typeface="+mn-cs"/>
            </a:endParaRPr>
          </a:p>
        </p:txBody>
      </p:sp>
      <p:sp>
        <p:nvSpPr>
          <p:cNvPr id="12321" name="AutoShape 33"/>
          <p:cNvSpPr>
            <a:spLocks noChangeArrowheads="1"/>
          </p:cNvSpPr>
          <p:nvPr/>
        </p:nvSpPr>
        <p:spPr bwMode="auto">
          <a:xfrm rot="4200000">
            <a:off x="1912144" y="5099844"/>
            <a:ext cx="292100" cy="760412"/>
          </a:xfrm>
          <a:prstGeom prst="triangle">
            <a:avLst>
              <a:gd name="adj" fmla="val 100000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24" name="AutoShape 36"/>
          <p:cNvSpPr>
            <a:spLocks noChangeArrowheads="1"/>
          </p:cNvSpPr>
          <p:nvPr/>
        </p:nvSpPr>
        <p:spPr bwMode="auto">
          <a:xfrm rot="900000">
            <a:off x="1379538" y="5029200"/>
            <a:ext cx="1143000" cy="2286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 rot="4500000">
            <a:off x="1820863" y="4305300"/>
            <a:ext cx="228600" cy="1066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08" name="AutoShape 20"/>
          <p:cNvSpPr>
            <a:spLocks noChangeArrowheads="1"/>
          </p:cNvSpPr>
          <p:nvPr/>
        </p:nvSpPr>
        <p:spPr bwMode="auto">
          <a:xfrm rot="2700000">
            <a:off x="1935163" y="4610100"/>
            <a:ext cx="228600" cy="10668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 flipV="1">
            <a:off x="2590800" y="5257800"/>
            <a:ext cx="762000" cy="15240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Van der Waals Energy</a:t>
            </a:r>
            <a:endParaRPr lang="en-US" smtClean="0">
              <a:cs typeface="+mj-cs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33400" y="1295400"/>
            <a:ext cx="518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73038" indent="-17303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Interactions between atoms that are not directly bonded</a:t>
            </a:r>
          </a:p>
          <a:p>
            <a:pPr marL="173038" indent="-17303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Very repulsive at short distances, slightly attractive at intermediate distances, and approaching zero at long distances </a:t>
            </a:r>
          </a:p>
        </p:txBody>
      </p:sp>
      <p:graphicFrame>
        <p:nvGraphicFramePr>
          <p:cNvPr id="27651" name="Object 26"/>
          <p:cNvGraphicFramePr>
            <a:graphicFrameLocks noChangeAspect="1"/>
          </p:cNvGraphicFramePr>
          <p:nvPr/>
        </p:nvGraphicFramePr>
        <p:xfrm>
          <a:off x="5829300" y="1552575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ACD/3D" r:id="rId4" imgW="2553056" imgH="1495634" progId="ACD.3D">
                  <p:embed/>
                </p:oleObj>
              </mc:Choice>
              <mc:Fallback>
                <p:oleObj name="ACD/3D" r:id="rId4" imgW="2553056" imgH="1495634" progId="ACD.3D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300" y="1552575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5715000" y="2619375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7543800" y="1476375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5943600" y="1704975"/>
            <a:ext cx="1752600" cy="1066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6613525" y="22034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val="FF0000"/>
                </a:solidFill>
                <a:cs typeface="+mn-cs"/>
              </a:rPr>
              <a:t>R</a:t>
            </a:r>
            <a:endParaRPr lang="en-US">
              <a:solidFill>
                <a:srgbClr val="FF0000"/>
              </a:solidFill>
              <a:cs typeface="+mn-cs"/>
            </a:endParaRP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457200" y="4192588"/>
            <a:ext cx="81534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Repulsion is due to overlap of electron clouds of two atoms.</a:t>
            </a:r>
          </a:p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Attraction is due to the dispersion or  induced multipole interactions (dominated by induced dipole-dipole interactions).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VDW: Lennard-Jones Potential</a:t>
            </a:r>
            <a:endParaRPr lang="en-US" smtClean="0">
              <a:cs typeface="+mj-cs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81000" y="1295400"/>
            <a:ext cx="4800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defRPr/>
            </a:pPr>
            <a:r>
              <a:rPr lang="de-DE" sz="2800">
                <a:cs typeface="+mn-cs"/>
              </a:rPr>
              <a:t>E</a:t>
            </a:r>
            <a:r>
              <a:rPr lang="de-DE" sz="2800" i="0" baseline="-25000">
                <a:cs typeface="+mn-cs"/>
              </a:rPr>
              <a:t>LJ </a:t>
            </a:r>
            <a:r>
              <a:rPr lang="de-DE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)= 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>
                <a:cs typeface="+mn-cs"/>
              </a:rPr>
              <a:t>[(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>
                <a:cs typeface="+mn-cs"/>
              </a:rPr>
              <a:t>/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</a:t>
            </a:r>
            <a:r>
              <a:rPr lang="de-DE" sz="2800" i="0" baseline="30000">
                <a:cs typeface="+mn-cs"/>
              </a:rPr>
              <a:t>12</a:t>
            </a:r>
            <a:r>
              <a:rPr lang="de-DE" sz="2800" i="0">
                <a:cs typeface="+mn-cs"/>
              </a:rPr>
              <a:t> – 2(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>
                <a:cs typeface="+mn-cs"/>
              </a:rPr>
              <a:t>/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</a:t>
            </a:r>
            <a:r>
              <a:rPr lang="de-DE" sz="2800" i="0" baseline="30000">
                <a:cs typeface="+mn-cs"/>
              </a:rPr>
              <a:t>6</a:t>
            </a:r>
            <a:r>
              <a:rPr lang="de-DE" sz="2800" i="0">
                <a:cs typeface="+mn-cs"/>
              </a:rPr>
              <a:t>]</a:t>
            </a:r>
          </a:p>
          <a:p>
            <a:pPr marL="115888" indent="-115888">
              <a:spcBef>
                <a:spcPct val="20000"/>
              </a:spcBef>
              <a:defRPr/>
            </a:pPr>
            <a:r>
              <a:rPr lang="de-DE" sz="2800">
                <a:cs typeface="+mn-cs"/>
              </a:rPr>
              <a:t>	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 baseline="30000">
                <a:cs typeface="+mn-cs"/>
              </a:rPr>
              <a:t>AB </a:t>
            </a:r>
            <a:r>
              <a:rPr lang="de-DE" sz="2800" i="0">
                <a:cs typeface="+mn-cs"/>
              </a:rPr>
              <a:t>= 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 baseline="30000">
                <a:cs typeface="+mn-cs"/>
              </a:rPr>
              <a:t>A</a:t>
            </a:r>
            <a:r>
              <a:rPr lang="de-DE" sz="2800" i="0">
                <a:cs typeface="+mn-cs"/>
              </a:rPr>
              <a:t> + 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 baseline="30000">
                <a:cs typeface="+mn-cs"/>
              </a:rPr>
              <a:t>B</a:t>
            </a:r>
          </a:p>
          <a:p>
            <a:pPr marL="115888" indent="-115888">
              <a:spcBef>
                <a:spcPct val="20000"/>
              </a:spcBef>
              <a:defRPr/>
            </a:pPr>
            <a:r>
              <a:rPr lang="de-DE" sz="2800" i="0" baseline="30000">
                <a:cs typeface="+mn-cs"/>
              </a:rPr>
              <a:t>	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 baseline="30000">
                <a:cs typeface="+mn-cs"/>
              </a:rPr>
              <a:t>AB </a:t>
            </a:r>
            <a:r>
              <a:rPr lang="de-DE" sz="2800" i="0">
                <a:cs typeface="+mn-cs"/>
              </a:rPr>
              <a:t>= (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 baseline="30000">
                <a:cs typeface="+mn-cs"/>
              </a:rPr>
              <a:t>AB 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 baseline="30000">
                <a:cs typeface="+mn-cs"/>
              </a:rPr>
              <a:t>AB</a:t>
            </a:r>
            <a:r>
              <a:rPr lang="de-DE" sz="2800" i="0">
                <a:cs typeface="+mn-cs"/>
              </a:rPr>
              <a:t>)</a:t>
            </a:r>
            <a:r>
              <a:rPr lang="de-DE" sz="2800" i="0" baseline="30000">
                <a:cs typeface="+mn-cs"/>
              </a:rPr>
              <a:t>1/2</a:t>
            </a:r>
          </a:p>
          <a:p>
            <a:pPr marL="115888" indent="-115888">
              <a:spcBef>
                <a:spcPct val="20000"/>
              </a:spcBef>
              <a:defRPr/>
            </a:pPr>
            <a:endParaRPr lang="de-DE" sz="2800" i="0" baseline="30000">
              <a:cs typeface="+mn-cs"/>
            </a:endParaRP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The use of </a:t>
            </a:r>
            <a:r>
              <a:rPr lang="de-DE">
                <a:cs typeface="+mn-cs"/>
              </a:rPr>
              <a:t>R</a:t>
            </a:r>
            <a:r>
              <a:rPr lang="de-DE" i="0" baseline="30000">
                <a:latin typeface="Symbol" charset="0"/>
                <a:cs typeface="+mn-cs"/>
              </a:rPr>
              <a:t>-</a:t>
            </a:r>
            <a:r>
              <a:rPr lang="de-DE" i="0" baseline="30000">
                <a:cs typeface="+mn-cs"/>
              </a:rPr>
              <a:t>12 </a:t>
            </a:r>
            <a:r>
              <a:rPr lang="de-DE" i="0">
                <a:cs typeface="+mn-cs"/>
              </a:rPr>
              <a:t>for repulsive is due to computational convenience.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There are other functions in use, but not popular because of higher computational costs.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81000" y="5273675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Calculated pairwise but parameterized against experiemental data </a:t>
            </a:r>
            <a:r>
              <a:rPr lang="de-DE" i="0">
                <a:cs typeface="Times New Roman" charset="0"/>
              </a:rPr>
              <a:t>—</a:t>
            </a:r>
            <a:r>
              <a:rPr lang="de-DE" i="0">
                <a:cs typeface="+mn-cs"/>
              </a:rPr>
              <a:t> implicitly include many-body effects.</a:t>
            </a:r>
            <a:endParaRPr lang="en-US" i="0">
              <a:cs typeface="+mn-cs"/>
            </a:endParaRPr>
          </a:p>
        </p:txBody>
      </p:sp>
      <p:graphicFrame>
        <p:nvGraphicFramePr>
          <p:cNvPr id="29700" name="Object 11"/>
          <p:cNvGraphicFramePr>
            <a:graphicFrameLocks noChangeAspect="1"/>
          </p:cNvGraphicFramePr>
          <p:nvPr/>
        </p:nvGraphicFramePr>
        <p:xfrm>
          <a:off x="5257800" y="1371600"/>
          <a:ext cx="36576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Chart" r:id="rId4" imgW="3263900" imgH="3060700" progId="Excel.Chart.8">
                  <p:embed/>
                </p:oleObj>
              </mc:Choice>
              <mc:Fallback>
                <p:oleObj name="Chart" r:id="rId4" imgW="3263900" imgH="3060700" progId="Excel.Char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371600"/>
                        <a:ext cx="36576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Charge Distribution</a:t>
            </a:r>
            <a:endParaRPr lang="en-US" smtClean="0">
              <a:cs typeface="+mj-cs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33400" y="1295400"/>
            <a:ext cx="4572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Model the charge distribution by distributed multipoles: point charges, dipoles, ...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Atomic Partial charges: assigning partial charges at atomic centers to model a polar bond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Bond dipoles: a polar bond can also be modeled by placing a dipole at its mid-point (getting rare now).</a:t>
            </a:r>
          </a:p>
        </p:txBody>
      </p:sp>
      <p:graphicFrame>
        <p:nvGraphicFramePr>
          <p:cNvPr id="31747" name="Object 6"/>
          <p:cNvGraphicFramePr>
            <a:graphicFrameLocks noChangeAspect="1"/>
          </p:cNvGraphicFramePr>
          <p:nvPr/>
        </p:nvGraphicFramePr>
        <p:xfrm>
          <a:off x="6019800" y="1676400"/>
          <a:ext cx="8382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4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76400"/>
                        <a:ext cx="8382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8"/>
          <p:cNvGraphicFramePr>
            <a:graphicFrameLocks noChangeAspect="1"/>
          </p:cNvGraphicFramePr>
          <p:nvPr/>
        </p:nvGraphicFramePr>
        <p:xfrm>
          <a:off x="5638800" y="3200400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name="ACD/3D" r:id="rId6" imgW="2553056" imgH="1495634" progId="ACD.3D">
                  <p:embed/>
                </p:oleObj>
              </mc:Choice>
              <mc:Fallback>
                <p:oleObj name="ACD/3D" r:id="rId6" imgW="2553056" imgH="1495634" progId="ACD.3D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080125" y="1254125"/>
            <a:ext cx="163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O: </a:t>
            </a:r>
            <a:r>
              <a:rPr lang="de-DE" i="0">
                <a:latin typeface="Symbol" charset="0"/>
                <a:cs typeface="+mn-cs"/>
              </a:rPr>
              <a:t>-</a:t>
            </a:r>
            <a:r>
              <a:rPr lang="de-DE" i="0">
                <a:cs typeface="+mn-cs"/>
              </a:rPr>
              <a:t>0.834 e</a:t>
            </a:r>
            <a:endParaRPr lang="en-US" i="0">
              <a:cs typeface="+mn-cs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765925" y="1793875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H: 0.417 e</a:t>
            </a:r>
            <a:endParaRPr lang="en-US" i="0">
              <a:cs typeface="+mn-cs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791200" y="4572000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C1: </a:t>
            </a:r>
            <a:r>
              <a:rPr lang="de-DE" i="0">
                <a:latin typeface="Symbol" charset="0"/>
                <a:cs typeface="+mn-cs"/>
              </a:rPr>
              <a:t>-</a:t>
            </a:r>
            <a:r>
              <a:rPr lang="de-DE" i="0">
                <a:cs typeface="+mn-cs"/>
              </a:rPr>
              <a:t>0.180 e</a:t>
            </a:r>
            <a:endParaRPr lang="en-US" i="0">
              <a:cs typeface="+mn-cs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096000" y="2819400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C2: </a:t>
            </a:r>
            <a:r>
              <a:rPr lang="de-DE" i="0">
                <a:latin typeface="Symbol" charset="0"/>
                <a:cs typeface="+mn-cs"/>
              </a:rPr>
              <a:t>-</a:t>
            </a:r>
            <a:r>
              <a:rPr lang="de-DE" i="0">
                <a:cs typeface="+mn-cs"/>
              </a:rPr>
              <a:t>0.120 e</a:t>
            </a:r>
            <a:endParaRPr lang="en-US" i="0">
              <a:cs typeface="+mn-cs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239000" y="4044950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H: 0.060 e</a:t>
            </a:r>
            <a:endParaRPr lang="en-US" i="0">
              <a:cs typeface="+mn-cs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60198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6400800" y="3200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5410200" y="5375275"/>
            <a:ext cx="352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Partial Charges for H</a:t>
            </a:r>
            <a:r>
              <a:rPr lang="de-DE" i="0" baseline="-25000">
                <a:cs typeface="+mn-cs"/>
              </a:rPr>
              <a:t>2</a:t>
            </a:r>
            <a:r>
              <a:rPr lang="de-DE" i="0">
                <a:cs typeface="+mn-cs"/>
              </a:rPr>
              <a:t>O and </a:t>
            </a:r>
            <a:r>
              <a:rPr lang="de-DE">
                <a:cs typeface="+mn-cs"/>
              </a:rPr>
              <a:t>n</a:t>
            </a:r>
            <a:r>
              <a:rPr lang="de-DE" i="0">
                <a:cs typeface="+mn-cs"/>
              </a:rPr>
              <a:t>-butane (OPLS-AA)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Electrostatic Energy</a:t>
            </a:r>
            <a:endParaRPr lang="en-US" smtClean="0">
              <a:cs typeface="+mj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33400" y="1295400"/>
            <a:ext cx="4572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defRPr/>
            </a:pPr>
            <a:r>
              <a:rPr lang="de-DE" sz="2800">
                <a:cs typeface="+mn-cs"/>
              </a:rPr>
              <a:t>	E</a:t>
            </a:r>
            <a:r>
              <a:rPr lang="de-DE" sz="2800" i="0" baseline="-25000">
                <a:cs typeface="+mn-cs"/>
              </a:rPr>
              <a:t>el </a:t>
            </a:r>
            <a:r>
              <a:rPr lang="de-DE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 = (Q</a:t>
            </a:r>
            <a:r>
              <a:rPr lang="de-DE" sz="2800" i="0" baseline="30000">
                <a:cs typeface="+mn-cs"/>
              </a:rPr>
              <a:t>A</a:t>
            </a:r>
            <a:r>
              <a:rPr lang="de-DE" sz="2800" i="0">
                <a:cs typeface="+mn-cs"/>
              </a:rPr>
              <a:t>Q</a:t>
            </a:r>
            <a:r>
              <a:rPr lang="de-DE" sz="2800" i="0" baseline="30000">
                <a:cs typeface="+mn-cs"/>
              </a:rPr>
              <a:t>B</a:t>
            </a:r>
            <a:r>
              <a:rPr lang="de-DE" sz="2800" i="0">
                <a:cs typeface="+mn-cs"/>
              </a:rPr>
              <a:t>)/(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>
                <a:cs typeface="+mn-cs"/>
              </a:rPr>
              <a:t>R</a:t>
            </a:r>
            <a:r>
              <a:rPr lang="de-DE" sz="2800" i="0" baseline="30000">
                <a:cs typeface="+mn-cs"/>
              </a:rPr>
              <a:t>AB</a:t>
            </a:r>
            <a:r>
              <a:rPr lang="de-DE" sz="2800" i="0">
                <a:cs typeface="+mn-cs"/>
              </a:rPr>
              <a:t>)</a:t>
            </a:r>
            <a:endParaRPr lang="de-DE" sz="2800">
              <a:cs typeface="+mn-cs"/>
            </a:endParaRPr>
          </a:p>
          <a:p>
            <a:pPr marL="115888" indent="-115888">
              <a:spcBef>
                <a:spcPct val="20000"/>
              </a:spcBef>
              <a:buFont typeface="Symbol" charset="0"/>
              <a:buChar char="·"/>
              <a:defRPr/>
            </a:pPr>
            <a:r>
              <a:rPr lang="de-DE" sz="2800">
                <a:latin typeface="Symbol" charset="0"/>
                <a:cs typeface="+mn-cs"/>
              </a:rPr>
              <a:t>e</a:t>
            </a:r>
            <a:r>
              <a:rPr lang="de-DE" sz="2800" i="0">
                <a:cs typeface="+mn-cs"/>
              </a:rPr>
              <a:t> is dielectric constant that models the screening effect due to the surroundings.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Calculated pairwise but parameterized against experimental or </a:t>
            </a:r>
            <a:r>
              <a:rPr lang="de-DE" sz="2800">
                <a:cs typeface="+mn-cs"/>
              </a:rPr>
              <a:t>ab initio </a:t>
            </a:r>
            <a:r>
              <a:rPr lang="de-DE" sz="2800" i="0">
                <a:cs typeface="+mn-cs"/>
              </a:rPr>
              <a:t>data, the many-body effects are implicitly accounted for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5426075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Explicit polarization is more difficult, and is now one of the hot topics in molecular mechanics development .</a:t>
            </a:r>
            <a:endParaRPr lang="en-US" i="0">
              <a:cs typeface="+mn-cs"/>
            </a:endParaRPr>
          </a:p>
        </p:txBody>
      </p:sp>
      <p:graphicFrame>
        <p:nvGraphicFramePr>
          <p:cNvPr id="33796" name="Object 5"/>
          <p:cNvGraphicFramePr>
            <a:graphicFrameLocks noChangeAspect="1"/>
          </p:cNvGraphicFramePr>
          <p:nvPr/>
        </p:nvGraphicFramePr>
        <p:xfrm>
          <a:off x="6019800" y="1676400"/>
          <a:ext cx="8382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76400"/>
                        <a:ext cx="8382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6"/>
          <p:cNvGraphicFramePr>
            <a:graphicFrameLocks noChangeAspect="1"/>
          </p:cNvGraphicFramePr>
          <p:nvPr/>
        </p:nvGraphicFramePr>
        <p:xfrm>
          <a:off x="5638800" y="2743200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ACD/3D" r:id="rId6" imgW="2553056" imgH="1495634" progId="ACD.3D">
                  <p:embed/>
                </p:oleObj>
              </mc:Choice>
              <mc:Fallback>
                <p:oleObj name="ACD/3D" r:id="rId6" imgW="2553056" imgH="1495634" progId="ACD.3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743200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6477000" y="2057400"/>
            <a:ext cx="914400" cy="10668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5791200" y="3581400"/>
            <a:ext cx="2209800" cy="3810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g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0" y="7620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0"/>
              <a:t>Each atom moves by Newton</a:t>
            </a:r>
            <a:r>
              <a:rPr lang="ja-JP" altLang="en-US" sz="2800" i="0">
                <a:latin typeface="Arial"/>
              </a:rPr>
              <a:t>’</a:t>
            </a:r>
            <a:r>
              <a:rPr lang="en-US" sz="2800" i="0"/>
              <a:t>s 2</a:t>
            </a:r>
            <a:r>
              <a:rPr lang="en-US" sz="2800" i="0" baseline="30000"/>
              <a:t>nd</a:t>
            </a:r>
            <a:r>
              <a:rPr lang="en-US" sz="2800" i="0"/>
              <a:t> Law: F = ma 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09600" y="5334000"/>
            <a:ext cx="94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i="0"/>
              <a:t>E = </a:t>
            </a:r>
          </a:p>
        </p:txBody>
      </p:sp>
      <p:sp>
        <p:nvSpPr>
          <p:cNvPr id="65541" name="Freeform 5"/>
          <p:cNvSpPr>
            <a:spLocks/>
          </p:cNvSpPr>
          <p:nvPr/>
        </p:nvSpPr>
        <p:spPr bwMode="auto">
          <a:xfrm>
            <a:off x="6197600" y="2908300"/>
            <a:ext cx="1358900" cy="1206500"/>
          </a:xfrm>
          <a:custGeom>
            <a:avLst/>
            <a:gdLst>
              <a:gd name="T0" fmla="*/ 224 w 856"/>
              <a:gd name="T1" fmla="*/ 88 h 760"/>
              <a:gd name="T2" fmla="*/ 560 w 856"/>
              <a:gd name="T3" fmla="*/ 40 h 760"/>
              <a:gd name="T4" fmla="*/ 32 w 856"/>
              <a:gd name="T5" fmla="*/ 328 h 760"/>
              <a:gd name="T6" fmla="*/ 752 w 856"/>
              <a:gd name="T7" fmla="*/ 184 h 760"/>
              <a:gd name="T8" fmla="*/ 80 w 856"/>
              <a:gd name="T9" fmla="*/ 520 h 760"/>
              <a:gd name="T10" fmla="*/ 848 w 856"/>
              <a:gd name="T11" fmla="*/ 376 h 760"/>
              <a:gd name="T12" fmla="*/ 128 w 856"/>
              <a:gd name="T13" fmla="*/ 712 h 760"/>
              <a:gd name="T14" fmla="*/ 656 w 856"/>
              <a:gd name="T15" fmla="*/ 664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56" h="760">
                <a:moveTo>
                  <a:pt x="224" y="88"/>
                </a:moveTo>
                <a:cubicBezTo>
                  <a:pt x="408" y="44"/>
                  <a:pt x="592" y="0"/>
                  <a:pt x="560" y="40"/>
                </a:cubicBezTo>
                <a:cubicBezTo>
                  <a:pt x="528" y="80"/>
                  <a:pt x="0" y="304"/>
                  <a:pt x="32" y="328"/>
                </a:cubicBezTo>
                <a:cubicBezTo>
                  <a:pt x="64" y="352"/>
                  <a:pt x="744" y="152"/>
                  <a:pt x="752" y="184"/>
                </a:cubicBezTo>
                <a:cubicBezTo>
                  <a:pt x="760" y="216"/>
                  <a:pt x="64" y="488"/>
                  <a:pt x="80" y="520"/>
                </a:cubicBezTo>
                <a:cubicBezTo>
                  <a:pt x="96" y="552"/>
                  <a:pt x="840" y="344"/>
                  <a:pt x="848" y="376"/>
                </a:cubicBezTo>
                <a:cubicBezTo>
                  <a:pt x="856" y="408"/>
                  <a:pt x="160" y="664"/>
                  <a:pt x="128" y="712"/>
                </a:cubicBezTo>
                <a:cubicBezTo>
                  <a:pt x="96" y="760"/>
                  <a:pt x="568" y="672"/>
                  <a:pt x="656" y="664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172200" y="2667000"/>
            <a:ext cx="47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i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219200" y="289560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 i="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7680325" y="5200650"/>
            <a:ext cx="920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0"/>
              <a:t>+ …</a:t>
            </a:r>
          </a:p>
        </p:txBody>
      </p:sp>
      <p:grpSp>
        <p:nvGrpSpPr>
          <p:cNvPr id="5128" name="Group 9"/>
          <p:cNvGrpSpPr>
            <a:grpSpLocks/>
          </p:cNvGrpSpPr>
          <p:nvPr/>
        </p:nvGrpSpPr>
        <p:grpSpPr bwMode="auto">
          <a:xfrm>
            <a:off x="457200" y="457200"/>
            <a:ext cx="3917950" cy="4648200"/>
            <a:chOff x="-2688" y="240"/>
            <a:chExt cx="2468" cy="2928"/>
          </a:xfrm>
        </p:grpSpPr>
        <p:sp>
          <p:nvSpPr>
            <p:cNvPr id="65546" name="Line 10"/>
            <p:cNvSpPr>
              <a:spLocks noChangeShapeType="1"/>
            </p:cNvSpPr>
            <p:nvPr/>
          </p:nvSpPr>
          <p:spPr bwMode="auto">
            <a:xfrm flipV="1">
              <a:off x="-2352" y="384"/>
              <a:ext cx="0" cy="27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-480" y="2688"/>
              <a:ext cx="2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i="0"/>
                <a:t>x</a:t>
              </a:r>
            </a:p>
          </p:txBody>
        </p:sp>
        <p:sp>
          <p:nvSpPr>
            <p:cNvPr id="65548" name="Text Box 12"/>
            <p:cNvSpPr txBox="1">
              <a:spLocks noChangeArrowheads="1"/>
            </p:cNvSpPr>
            <p:nvPr/>
          </p:nvSpPr>
          <p:spPr bwMode="auto">
            <a:xfrm>
              <a:off x="-2688" y="240"/>
              <a:ext cx="2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i="0"/>
                <a:t>Y</a:t>
              </a:r>
            </a:p>
          </p:txBody>
        </p:sp>
        <p:sp>
          <p:nvSpPr>
            <p:cNvPr id="65549" name="Line 13"/>
            <p:cNvSpPr>
              <a:spLocks noChangeShapeType="1"/>
            </p:cNvSpPr>
            <p:nvPr/>
          </p:nvSpPr>
          <p:spPr bwMode="auto">
            <a:xfrm>
              <a:off x="-2352" y="3168"/>
              <a:ext cx="20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0" y="-52388"/>
            <a:ext cx="72437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0">
                <a:solidFill>
                  <a:srgbClr val="0000FF"/>
                </a:solidFill>
                <a:latin typeface="Tahoma" charset="0"/>
              </a:rPr>
              <a:t>Principles of </a:t>
            </a:r>
            <a:r>
              <a:rPr lang="en-US" sz="3600" i="0">
                <a:solidFill>
                  <a:srgbClr val="0000FF"/>
                </a:solidFill>
                <a:latin typeface="Tahoma" charset="0"/>
              </a:rPr>
              <a:t>M</a:t>
            </a:r>
            <a:r>
              <a:rPr lang="en-US" sz="3200" i="0">
                <a:solidFill>
                  <a:srgbClr val="0000FF"/>
                </a:solidFill>
                <a:latin typeface="Tahoma" charset="0"/>
              </a:rPr>
              <a:t>olecular Dynamics (MD):</a:t>
            </a:r>
          </a:p>
        </p:txBody>
      </p:sp>
      <p:grpSp>
        <p:nvGrpSpPr>
          <p:cNvPr id="5130" name="Group 15"/>
          <p:cNvGrpSpPr>
            <a:grpSpLocks/>
          </p:cNvGrpSpPr>
          <p:nvPr/>
        </p:nvGrpSpPr>
        <p:grpSpPr bwMode="auto">
          <a:xfrm>
            <a:off x="6705600" y="1447800"/>
            <a:ext cx="2098675" cy="1052513"/>
            <a:chOff x="5952" y="816"/>
            <a:chExt cx="1322" cy="663"/>
          </a:xfrm>
        </p:grpSpPr>
        <p:sp>
          <p:nvSpPr>
            <p:cNvPr id="65552" name="Text Box 16"/>
            <p:cNvSpPr txBox="1">
              <a:spLocks noChangeArrowheads="1"/>
            </p:cNvSpPr>
            <p:nvPr/>
          </p:nvSpPr>
          <p:spPr bwMode="auto">
            <a:xfrm>
              <a:off x="6048" y="816"/>
              <a:ext cx="122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0"/>
                <a:t>F  =  dE/dr</a:t>
              </a:r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V="1">
              <a:off x="6816" y="115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65554" name="Text Box 18"/>
            <p:cNvSpPr txBox="1">
              <a:spLocks noChangeArrowheads="1"/>
            </p:cNvSpPr>
            <p:nvPr/>
          </p:nvSpPr>
          <p:spPr bwMode="auto">
            <a:xfrm>
              <a:off x="5952" y="1248"/>
              <a:ext cx="1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/>
                <a:t>System</a:t>
              </a:r>
              <a:r>
                <a:rPr lang="ja-JP" altLang="en-US" sz="1800" i="0">
                  <a:latin typeface="Arial"/>
                </a:rPr>
                <a:t>’</a:t>
              </a:r>
              <a:r>
                <a:rPr lang="en-US" sz="1800" i="0"/>
                <a:t>s energy</a:t>
              </a:r>
            </a:p>
          </p:txBody>
        </p:sp>
      </p:grpSp>
      <p:grpSp>
        <p:nvGrpSpPr>
          <p:cNvPr id="5131" name="Group 19"/>
          <p:cNvGrpSpPr>
            <a:grpSpLocks/>
          </p:cNvGrpSpPr>
          <p:nvPr/>
        </p:nvGrpSpPr>
        <p:grpSpPr bwMode="auto">
          <a:xfrm>
            <a:off x="1371600" y="5334000"/>
            <a:ext cx="1638300" cy="900113"/>
            <a:chOff x="-1392" y="2208"/>
            <a:chExt cx="1032" cy="567"/>
          </a:xfrm>
        </p:grpSpPr>
        <p:sp>
          <p:nvSpPr>
            <p:cNvPr id="65556" name="Text Box 20"/>
            <p:cNvSpPr txBox="1">
              <a:spLocks noChangeArrowheads="1"/>
            </p:cNvSpPr>
            <p:nvPr/>
          </p:nvSpPr>
          <p:spPr bwMode="auto">
            <a:xfrm>
              <a:off x="-1056" y="2208"/>
              <a:ext cx="5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0"/>
                <a:t>Kr</a:t>
              </a:r>
              <a:r>
                <a:rPr lang="en-US" sz="3200" i="0" baseline="30000"/>
                <a:t>2  </a:t>
              </a:r>
              <a:endParaRPr lang="en-US" sz="3200" i="0"/>
            </a:p>
          </p:txBody>
        </p:sp>
        <p:sp>
          <p:nvSpPr>
            <p:cNvPr id="65557" name="Text Box 21"/>
            <p:cNvSpPr txBox="1">
              <a:spLocks noChangeArrowheads="1"/>
            </p:cNvSpPr>
            <p:nvPr/>
          </p:nvSpPr>
          <p:spPr bwMode="auto">
            <a:xfrm>
              <a:off x="-1392" y="2544"/>
              <a:ext cx="10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/>
                <a:t>Bond stretching</a:t>
              </a:r>
            </a:p>
          </p:txBody>
        </p:sp>
      </p:grpSp>
      <p:grpSp>
        <p:nvGrpSpPr>
          <p:cNvPr id="5132" name="Group 22"/>
          <p:cNvGrpSpPr>
            <a:grpSpLocks/>
          </p:cNvGrpSpPr>
          <p:nvPr/>
        </p:nvGrpSpPr>
        <p:grpSpPr bwMode="auto">
          <a:xfrm>
            <a:off x="3048000" y="5410200"/>
            <a:ext cx="2514600" cy="976313"/>
            <a:chOff x="-1680" y="1872"/>
            <a:chExt cx="1584" cy="615"/>
          </a:xfrm>
        </p:grpSpPr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-1680" y="1872"/>
              <a:ext cx="15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i="0"/>
                <a:t>+ A/r</a:t>
              </a:r>
              <a:r>
                <a:rPr lang="en-US" sz="3200" i="0" baseline="30000"/>
                <a:t>12 </a:t>
              </a:r>
              <a:r>
                <a:rPr lang="en-US" sz="3200" i="0"/>
                <a:t>– B/r</a:t>
              </a:r>
              <a:r>
                <a:rPr lang="en-US" sz="3200" i="0" baseline="30000"/>
                <a:t>6 </a:t>
              </a:r>
              <a:endParaRPr lang="en-US" sz="3200" i="0"/>
            </a:p>
          </p:txBody>
        </p:sp>
        <p:sp>
          <p:nvSpPr>
            <p:cNvPr id="65560" name="Text Box 24"/>
            <p:cNvSpPr txBox="1">
              <a:spLocks noChangeArrowheads="1"/>
            </p:cNvSpPr>
            <p:nvPr/>
          </p:nvSpPr>
          <p:spPr bwMode="auto">
            <a:xfrm>
              <a:off x="-1344" y="2256"/>
              <a:ext cx="1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0"/>
                <a:t>VDW interaction</a:t>
              </a:r>
            </a:p>
          </p:txBody>
        </p:sp>
      </p:grpSp>
      <p:grpSp>
        <p:nvGrpSpPr>
          <p:cNvPr id="5133" name="Group 25"/>
          <p:cNvGrpSpPr>
            <a:grpSpLocks/>
          </p:cNvGrpSpPr>
          <p:nvPr/>
        </p:nvGrpSpPr>
        <p:grpSpPr bwMode="auto">
          <a:xfrm>
            <a:off x="5562600" y="5257800"/>
            <a:ext cx="1981200" cy="1052513"/>
            <a:chOff x="-1392" y="2064"/>
            <a:chExt cx="1248" cy="663"/>
          </a:xfrm>
        </p:grpSpPr>
        <p:sp>
          <p:nvSpPr>
            <p:cNvPr id="65562" name="Text Box 26"/>
            <p:cNvSpPr txBox="1">
              <a:spLocks noChangeArrowheads="1"/>
            </p:cNvSpPr>
            <p:nvPr/>
          </p:nvSpPr>
          <p:spPr bwMode="auto">
            <a:xfrm>
              <a:off x="-1296" y="2064"/>
              <a:ext cx="108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0"/>
                <a:t>+ Q</a:t>
              </a:r>
              <a:r>
                <a:rPr lang="en-US" sz="3200" i="0" baseline="-25000"/>
                <a:t>1</a:t>
              </a:r>
              <a:r>
                <a:rPr lang="en-US" sz="3200" i="0"/>
                <a:t>Q</a:t>
              </a:r>
              <a:r>
                <a:rPr lang="en-US" sz="3200" i="0" baseline="-25000"/>
                <a:t>2</a:t>
              </a:r>
              <a:r>
                <a:rPr lang="en-US" sz="3200" i="0"/>
                <a:t>/r </a:t>
              </a:r>
            </a:p>
          </p:txBody>
        </p:sp>
        <p:sp>
          <p:nvSpPr>
            <p:cNvPr id="65563" name="Text Box 27"/>
            <p:cNvSpPr txBox="1">
              <a:spLocks noChangeArrowheads="1"/>
            </p:cNvSpPr>
            <p:nvPr/>
          </p:nvSpPr>
          <p:spPr bwMode="auto">
            <a:xfrm>
              <a:off x="-1392" y="2496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/>
                <a:t>Electrostatic forces</a:t>
              </a:r>
            </a:p>
          </p:txBody>
        </p:sp>
      </p:grpSp>
      <p:grpSp>
        <p:nvGrpSpPr>
          <p:cNvPr id="5134" name="Group 28"/>
          <p:cNvGrpSpPr>
            <a:grpSpLocks/>
          </p:cNvGrpSpPr>
          <p:nvPr/>
        </p:nvGrpSpPr>
        <p:grpSpPr bwMode="auto">
          <a:xfrm>
            <a:off x="1676400" y="2971800"/>
            <a:ext cx="1676400" cy="1193800"/>
            <a:chOff x="-1200" y="1680"/>
            <a:chExt cx="1056" cy="752"/>
          </a:xfrm>
        </p:grpSpPr>
        <p:sp>
          <p:nvSpPr>
            <p:cNvPr id="65565" name="Freeform 29"/>
            <p:cNvSpPr>
              <a:spLocks/>
            </p:cNvSpPr>
            <p:nvPr/>
          </p:nvSpPr>
          <p:spPr bwMode="auto">
            <a:xfrm>
              <a:off x="-1200" y="1680"/>
              <a:ext cx="1056" cy="752"/>
            </a:xfrm>
            <a:custGeom>
              <a:avLst/>
              <a:gdLst>
                <a:gd name="T0" fmla="*/ 0 w 1056"/>
                <a:gd name="T1" fmla="*/ 272 h 784"/>
                <a:gd name="T2" fmla="*/ 144 w 1056"/>
                <a:gd name="T3" fmla="*/ 32 h 784"/>
                <a:gd name="T4" fmla="*/ 96 w 1056"/>
                <a:gd name="T5" fmla="*/ 464 h 784"/>
                <a:gd name="T6" fmla="*/ 336 w 1056"/>
                <a:gd name="T7" fmla="*/ 80 h 784"/>
                <a:gd name="T8" fmla="*/ 240 w 1056"/>
                <a:gd name="T9" fmla="*/ 560 h 784"/>
                <a:gd name="T10" fmla="*/ 528 w 1056"/>
                <a:gd name="T11" fmla="*/ 176 h 784"/>
                <a:gd name="T12" fmla="*/ 432 w 1056"/>
                <a:gd name="T13" fmla="*/ 608 h 784"/>
                <a:gd name="T14" fmla="*/ 720 w 1056"/>
                <a:gd name="T15" fmla="*/ 176 h 784"/>
                <a:gd name="T16" fmla="*/ 624 w 1056"/>
                <a:gd name="T17" fmla="*/ 656 h 784"/>
                <a:gd name="T18" fmla="*/ 912 w 1056"/>
                <a:gd name="T19" fmla="*/ 176 h 784"/>
                <a:gd name="T20" fmla="*/ 768 w 1056"/>
                <a:gd name="T21" fmla="*/ 752 h 784"/>
                <a:gd name="T22" fmla="*/ 1056 w 1056"/>
                <a:gd name="T23" fmla="*/ 368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6" h="784">
                  <a:moveTo>
                    <a:pt x="0" y="272"/>
                  </a:moveTo>
                  <a:cubicBezTo>
                    <a:pt x="64" y="136"/>
                    <a:pt x="128" y="0"/>
                    <a:pt x="144" y="32"/>
                  </a:cubicBezTo>
                  <a:cubicBezTo>
                    <a:pt x="160" y="64"/>
                    <a:pt x="64" y="456"/>
                    <a:pt x="96" y="464"/>
                  </a:cubicBezTo>
                  <a:cubicBezTo>
                    <a:pt x="128" y="472"/>
                    <a:pt x="312" y="64"/>
                    <a:pt x="336" y="80"/>
                  </a:cubicBezTo>
                  <a:cubicBezTo>
                    <a:pt x="360" y="96"/>
                    <a:pt x="208" y="544"/>
                    <a:pt x="240" y="560"/>
                  </a:cubicBezTo>
                  <a:cubicBezTo>
                    <a:pt x="272" y="576"/>
                    <a:pt x="496" y="168"/>
                    <a:pt x="528" y="176"/>
                  </a:cubicBezTo>
                  <a:cubicBezTo>
                    <a:pt x="560" y="184"/>
                    <a:pt x="400" y="608"/>
                    <a:pt x="432" y="608"/>
                  </a:cubicBezTo>
                  <a:cubicBezTo>
                    <a:pt x="464" y="608"/>
                    <a:pt x="688" y="168"/>
                    <a:pt x="720" y="176"/>
                  </a:cubicBezTo>
                  <a:cubicBezTo>
                    <a:pt x="752" y="184"/>
                    <a:pt x="592" y="656"/>
                    <a:pt x="624" y="656"/>
                  </a:cubicBezTo>
                  <a:cubicBezTo>
                    <a:pt x="656" y="656"/>
                    <a:pt x="888" y="160"/>
                    <a:pt x="912" y="176"/>
                  </a:cubicBezTo>
                  <a:cubicBezTo>
                    <a:pt x="936" y="192"/>
                    <a:pt x="744" y="720"/>
                    <a:pt x="768" y="752"/>
                  </a:cubicBezTo>
                  <a:cubicBezTo>
                    <a:pt x="792" y="784"/>
                    <a:pt x="924" y="576"/>
                    <a:pt x="1056" y="368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65566" name="Text Box 30"/>
            <p:cNvSpPr txBox="1">
              <a:spLocks noChangeArrowheads="1"/>
            </p:cNvSpPr>
            <p:nvPr/>
          </p:nvSpPr>
          <p:spPr bwMode="auto">
            <a:xfrm>
              <a:off x="-1018" y="1836"/>
              <a:ext cx="699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0">
                  <a:solidFill>
                    <a:schemeClr val="accent1"/>
                  </a:solidFill>
                </a:rPr>
                <a:t>Bond</a:t>
              </a:r>
            </a:p>
            <a:p>
              <a:pPr>
                <a:defRPr/>
              </a:pPr>
              <a:r>
                <a:rPr lang="en-US" sz="2000" i="0">
                  <a:solidFill>
                    <a:schemeClr val="accent1"/>
                  </a:solidFill>
                </a:rPr>
                <a:t>spring</a:t>
              </a:r>
            </a:p>
          </p:txBody>
        </p:sp>
      </p:grpSp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152400" y="6288088"/>
            <a:ext cx="8970963" cy="4667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CHALLNGE: thousands or even millions of atoms to take care of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Special Terms</a:t>
            </a:r>
            <a:endParaRPr lang="en-US" smtClean="0">
              <a:cs typeface="+mj-cs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33400" y="1295400"/>
            <a:ext cx="784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>
                <a:cs typeface="+mn-cs"/>
              </a:rPr>
              <a:t>E</a:t>
            </a:r>
            <a:r>
              <a:rPr lang="de-DE" sz="2800" i="0" baseline="-25000">
                <a:cs typeface="+mn-cs"/>
              </a:rPr>
              <a:t>cross</a:t>
            </a:r>
            <a:r>
              <a:rPr lang="de-DE" sz="2800" i="0">
                <a:cs typeface="+mn-cs"/>
              </a:rPr>
              <a:t> brings correction to energy due to the couplings between stretches, bends, and torsions. 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>
                <a:cs typeface="+mn-cs"/>
              </a:rPr>
              <a:t>E</a:t>
            </a:r>
            <a:r>
              <a:rPr lang="de-DE" sz="2800" i="0" baseline="-25000">
                <a:cs typeface="+mn-cs"/>
              </a:rPr>
              <a:t>H-bond</a:t>
            </a:r>
            <a:r>
              <a:rPr lang="de-DE" sz="2800" i="0">
                <a:cs typeface="+mn-cs"/>
              </a:rPr>
              <a:t> is an additional term to improve the accuracy of H-bonding energy that is mainly due to electrostatic contributions.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Non-bonded interactions are not calculated for atom pair that are connected directly (1,2-interaction) , and are often scaled down by a factor if the atoms are connected via two bonds (1,3-interaction) or three bonds (1,4-interaction).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sz="2800" i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Use of Cut-offs</a:t>
            </a:r>
            <a:endParaRPr lang="en-US" smtClean="0">
              <a:cs typeface="+mj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57200" y="1219200"/>
            <a:ext cx="4800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Non-bonded interactions are expensive to calculated </a:t>
            </a:r>
            <a:r>
              <a:rPr lang="de-DE" i="0">
                <a:cs typeface="Times New Roman" charset="0"/>
              </a:rPr>
              <a:t>—</a:t>
            </a:r>
            <a:r>
              <a:rPr lang="de-DE" i="0">
                <a:cs typeface="+mn-cs"/>
              </a:rPr>
              <a:t> there are so many atom pairs!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Non-bonded interactions decrease as distance increases, and beyond a certain distance, they can be so small that we want to neglect them. 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</p:txBody>
      </p:sp>
      <p:graphicFrame>
        <p:nvGraphicFramePr>
          <p:cNvPr id="37891" name="Object 4"/>
          <p:cNvGraphicFramePr>
            <a:graphicFrameLocks noChangeAspect="1"/>
          </p:cNvGraphicFramePr>
          <p:nvPr/>
        </p:nvGraphicFramePr>
        <p:xfrm>
          <a:off x="6705600" y="2286000"/>
          <a:ext cx="457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286000"/>
                        <a:ext cx="457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5"/>
          <p:cNvGraphicFramePr>
            <a:graphicFrameLocks noChangeAspect="1"/>
          </p:cNvGraphicFramePr>
          <p:nvPr/>
        </p:nvGraphicFramePr>
        <p:xfrm>
          <a:off x="8077200" y="3508375"/>
          <a:ext cx="457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ACD/3D" r:id="rId6" imgW="1257476" imgH="1247619" progId="ACD.3D">
                  <p:embed/>
                </p:oleObj>
              </mc:Choice>
              <mc:Fallback>
                <p:oleObj name="ACD/3D" r:id="rId6" imgW="1257476" imgH="1247619" progId="ACD.3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508375"/>
                        <a:ext cx="457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38800" y="1219200"/>
            <a:ext cx="2362200" cy="2438400"/>
          </a:xfrm>
          <a:prstGeom prst="ellipse">
            <a:avLst/>
          </a:prstGeom>
          <a:noFill/>
          <a:ln w="3810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6781800" y="2362200"/>
            <a:ext cx="1371600" cy="12192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6781800" y="1981200"/>
            <a:ext cx="1066800" cy="3810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070725" y="1641475"/>
            <a:ext cx="52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r>
              <a:rPr lang="de-DE" i="0" baseline="-25000">
                <a:cs typeface="+mn-cs"/>
              </a:rPr>
              <a:t>m</a:t>
            </a:r>
            <a:endParaRPr lang="en-US" i="0" baseline="-25000">
              <a:cs typeface="+mn-cs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7299325" y="24796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endParaRPr lang="en-US">
              <a:cs typeface="+mn-cs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17525" y="4419600"/>
            <a:ext cx="83216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Use of Cut-offs (typically 10 to 15 </a:t>
            </a:r>
            <a:r>
              <a:rPr lang="de-DE" i="0">
                <a:cs typeface="Times New Roman" charset="0"/>
              </a:rPr>
              <a:t>Å</a:t>
            </a:r>
            <a:r>
              <a:rPr lang="de-DE" i="0">
                <a:cs typeface="+mn-cs"/>
              </a:rPr>
              <a:t>) helps us out! </a:t>
            </a:r>
          </a:p>
          <a:p>
            <a:pPr>
              <a:defRPr/>
            </a:pPr>
            <a:r>
              <a:rPr lang="de-DE" i="0">
                <a:cs typeface="+mn-cs"/>
              </a:rPr>
              <a:t>However, be careful when use them:</a:t>
            </a:r>
          </a:p>
          <a:p>
            <a:pPr lvl="1">
              <a:defRPr/>
            </a:pPr>
            <a:r>
              <a:rPr lang="de-DE" i="0">
                <a:cs typeface="+mn-cs"/>
              </a:rPr>
              <a:t>Are the neglected interactions really negligible?</a:t>
            </a:r>
          </a:p>
          <a:p>
            <a:pPr lvl="1">
              <a:defRPr/>
            </a:pPr>
            <a:r>
              <a:rPr lang="de-DE" i="0">
                <a:cs typeface="+mn-cs"/>
              </a:rPr>
              <a:t>Have we properly handled the discontinuity at the cut-off boundary?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Accounting for water is a must for any biological simulation. Two </a:t>
            </a:r>
            <a:r>
              <a:rPr lang="en-US" dirty="0" smtClean="0"/>
              <a:t>ways to </a:t>
            </a:r>
            <a:r>
              <a:rPr lang="en-US" dirty="0" smtClean="0"/>
              <a:t>incorporate water.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dirty="0" smtClean="0"/>
              <a:t>Explicit water</a:t>
            </a:r>
          </a:p>
          <a:p>
            <a:r>
              <a:rPr lang="en-US" dirty="0" smtClean="0"/>
              <a:t>Implicit water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See next slide.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1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234" name="Group 2"/>
          <p:cNvGrpSpPr>
            <a:grpSpLocks/>
          </p:cNvGrpSpPr>
          <p:nvPr/>
        </p:nvGrpSpPr>
        <p:grpSpPr bwMode="auto">
          <a:xfrm>
            <a:off x="304800" y="1905000"/>
            <a:ext cx="4300538" cy="4267200"/>
            <a:chOff x="192" y="1200"/>
            <a:chExt cx="2709" cy="2688"/>
          </a:xfrm>
        </p:grpSpPr>
        <p:pic>
          <p:nvPicPr>
            <p:cNvPr id="479235" name="Picture 3" descr="1bd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00"/>
              <a:ext cx="2688" cy="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36" name="Text Box 4"/>
            <p:cNvSpPr txBox="1">
              <a:spLocks noChangeArrowheads="1"/>
            </p:cNvSpPr>
            <p:nvPr/>
          </p:nvSpPr>
          <p:spPr bwMode="auto">
            <a:xfrm>
              <a:off x="240" y="1344"/>
              <a:ext cx="1689" cy="2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Explicit water (traditional)</a:t>
              </a:r>
            </a:p>
          </p:txBody>
        </p:sp>
        <p:sp>
          <p:nvSpPr>
            <p:cNvPr id="479237" name="Text Box 5"/>
            <p:cNvSpPr txBox="1">
              <a:spLocks noChangeArrowheads="1"/>
            </p:cNvSpPr>
            <p:nvPr/>
          </p:nvSpPr>
          <p:spPr bwMode="auto">
            <a:xfrm>
              <a:off x="192" y="3600"/>
              <a:ext cx="270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Large computational cost. Slow dynamics.</a:t>
              </a:r>
            </a:p>
          </p:txBody>
        </p:sp>
      </p:grpSp>
      <p:sp>
        <p:nvSpPr>
          <p:cNvPr id="479242" name="Text Box 10"/>
          <p:cNvSpPr txBox="1">
            <a:spLocks noChangeArrowheads="1"/>
          </p:cNvSpPr>
          <p:nvPr/>
        </p:nvSpPr>
        <p:spPr bwMode="auto">
          <a:xfrm>
            <a:off x="365125" y="801688"/>
            <a:ext cx="253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365125" y="381000"/>
            <a:ext cx="38290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Disadvantage: Slow</a:t>
            </a:r>
          </a:p>
          <a:p>
            <a:r>
              <a:rPr lang="en-US"/>
              <a:t>Advantage: detailed, more </a:t>
            </a:r>
            <a:br>
              <a:rPr lang="en-US"/>
            </a:br>
            <a:r>
              <a:rPr lang="en-US"/>
              <a:t>accurate description</a:t>
            </a:r>
          </a:p>
        </p:txBody>
      </p:sp>
      <p:grpSp>
        <p:nvGrpSpPr>
          <p:cNvPr id="479238" name="Group 6"/>
          <p:cNvGrpSpPr>
            <a:grpSpLocks/>
          </p:cNvGrpSpPr>
          <p:nvPr/>
        </p:nvGrpSpPr>
        <p:grpSpPr bwMode="auto">
          <a:xfrm>
            <a:off x="4572000" y="142875"/>
            <a:ext cx="4267200" cy="4267200"/>
            <a:chOff x="2880" y="0"/>
            <a:chExt cx="2688" cy="2688"/>
          </a:xfrm>
        </p:grpSpPr>
        <p:pic>
          <p:nvPicPr>
            <p:cNvPr id="479239" name="Picture 7" descr="1bd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688" cy="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40" name="Text Box 8"/>
            <p:cNvSpPr txBox="1">
              <a:spLocks noChangeArrowheads="1"/>
            </p:cNvSpPr>
            <p:nvPr/>
          </p:nvSpPr>
          <p:spPr bwMode="auto">
            <a:xfrm>
              <a:off x="3091" y="192"/>
              <a:ext cx="2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Implicit water as dielectric continuum</a:t>
              </a:r>
            </a:p>
          </p:txBody>
        </p:sp>
        <p:sp>
          <p:nvSpPr>
            <p:cNvPr id="479241" name="Text Box 9"/>
            <p:cNvSpPr txBox="1">
              <a:spLocks noChangeArrowheads="1"/>
            </p:cNvSpPr>
            <p:nvPr/>
          </p:nvSpPr>
          <p:spPr bwMode="auto">
            <a:xfrm>
              <a:off x="2928" y="2304"/>
              <a:ext cx="2581" cy="2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Low computational cost. Fast dynamics.</a:t>
              </a:r>
            </a:p>
          </p:txBody>
        </p:sp>
      </p:grpSp>
      <p:sp>
        <p:nvSpPr>
          <p:cNvPr id="479244" name="Text Box 12"/>
          <p:cNvSpPr txBox="1">
            <a:spLocks noChangeArrowheads="1"/>
          </p:cNvSpPr>
          <p:nvPr/>
        </p:nvSpPr>
        <p:spPr bwMode="auto">
          <a:xfrm>
            <a:off x="4654550" y="4419600"/>
            <a:ext cx="456565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Advantages: </a:t>
            </a:r>
            <a:br>
              <a:rPr lang="en-US"/>
            </a:br>
            <a:r>
              <a:rPr lang="en-US" sz="1800"/>
              <a:t>1. Faster conformational search</a:t>
            </a:r>
          </a:p>
          <a:p>
            <a:r>
              <a:rPr lang="en-US" sz="1800"/>
              <a:t>     (fewer degrees of freedom, no viscocity)</a:t>
            </a:r>
          </a:p>
          <a:p>
            <a:endParaRPr lang="en-US" sz="1800"/>
          </a:p>
          <a:p>
            <a:r>
              <a:rPr lang="en-US" sz="1800"/>
              <a:t>2. Easy ways to estimate energy of</a:t>
            </a:r>
            <a:br>
              <a:rPr lang="en-US" sz="1800"/>
            </a:br>
            <a:r>
              <a:rPr lang="en-US" sz="1800"/>
              <a:t>    a structure.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3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Understand Force Fields</a:t>
            </a:r>
            <a:endParaRPr lang="en-US" smtClean="0">
              <a:cs typeface="+mj-cs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46125" y="1412875"/>
            <a:ext cx="794067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i="0">
                <a:cs typeface="+mn-cs"/>
              </a:rPr>
              <a:t>The zero of energy is arbitrary. </a:t>
            </a:r>
          </a:p>
          <a:p>
            <a:pPr lvl="1">
              <a:defRPr/>
            </a:pPr>
            <a:r>
              <a:rPr lang="de-DE" i="0">
                <a:cs typeface="+mn-cs"/>
              </a:rPr>
              <a:t>The absolute enegy is meaningless!</a:t>
            </a:r>
          </a:p>
          <a:p>
            <a:pPr lvl="1">
              <a:defRPr/>
            </a:pPr>
            <a:r>
              <a:rPr lang="de-DE" i="0">
                <a:cs typeface="+mn-cs"/>
              </a:rPr>
              <a:t>Comparisons should be made for systems having the same number and types of structural units, or for a system at different conformations.</a:t>
            </a:r>
          </a:p>
          <a:p>
            <a:pPr lvl="1">
              <a:defRPr/>
            </a:pPr>
            <a:endParaRPr lang="de-DE" i="0">
              <a:cs typeface="+mn-cs"/>
            </a:endParaRPr>
          </a:p>
          <a:p>
            <a:pPr>
              <a:defRPr/>
            </a:pPr>
            <a:r>
              <a:rPr lang="de-DE" sz="2800" i="0">
                <a:cs typeface="+mn-cs"/>
              </a:rPr>
              <a:t>The parameters are JUST parameters.</a:t>
            </a:r>
          </a:p>
          <a:p>
            <a:pPr lvl="1">
              <a:defRPr/>
            </a:pPr>
            <a:r>
              <a:rPr lang="de-DE" i="0">
                <a:cs typeface="+mn-cs"/>
              </a:rPr>
              <a:t>Parameters such as ideal bondlengths are not experimental equilibrium bondlengths, although they are close to each other.</a:t>
            </a:r>
          </a:p>
          <a:p>
            <a:pPr>
              <a:defRPr/>
            </a:pPr>
            <a:endParaRPr lang="en-US" i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Understand Force Fields (2)</a:t>
            </a:r>
            <a:endParaRPr lang="en-US" smtClean="0">
              <a:cs typeface="+mj-cs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46125" y="1219200"/>
            <a:ext cx="7940675" cy="50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i="0">
                <a:cs typeface="+mn-cs"/>
              </a:rPr>
              <a:t>The preditction power is limited. </a:t>
            </a:r>
          </a:p>
          <a:p>
            <a:pPr lvl="1">
              <a:buFontTx/>
              <a:buChar char="•"/>
              <a:defRPr/>
            </a:pPr>
            <a:r>
              <a:rPr lang="de-DE" i="0">
                <a:cs typeface="+mn-cs"/>
              </a:rPr>
              <a:t>The accuray is usually not very good, and depends heavily on parameterization. </a:t>
            </a:r>
          </a:p>
          <a:p>
            <a:pPr lvl="1">
              <a:buFontTx/>
              <a:buChar char="•"/>
              <a:defRPr/>
            </a:pPr>
            <a:r>
              <a:rPr lang="de-DE" i="0">
                <a:cs typeface="+mn-cs"/>
              </a:rPr>
              <a:t>It can only be used for systems having the functional groups that were included in parameterization. </a:t>
            </a:r>
          </a:p>
          <a:p>
            <a:pPr lvl="1">
              <a:defRPr/>
            </a:pPr>
            <a:endParaRPr lang="de-DE" i="0">
              <a:cs typeface="+mn-cs"/>
            </a:endParaRPr>
          </a:p>
          <a:p>
            <a:pPr>
              <a:defRPr/>
            </a:pPr>
            <a:r>
              <a:rPr lang="de-DE" sz="2800" i="0">
                <a:cs typeface="+mn-cs"/>
              </a:rPr>
              <a:t>A good strategy to claim how reliable the results could be. </a:t>
            </a:r>
          </a:p>
          <a:p>
            <a:pPr lvl="1">
              <a:defRPr/>
            </a:pPr>
            <a:r>
              <a:rPr lang="de-DE" i="0">
                <a:cs typeface="+mn-cs"/>
              </a:rPr>
              <a:t>Before apply your force field parameters to big molecules, validate them on small compunds where reliable experimental data are available for compasion.</a:t>
            </a:r>
          </a:p>
          <a:p>
            <a:pPr lvl="1">
              <a:defRPr/>
            </a:pPr>
            <a:r>
              <a:rPr lang="de-DE" i="0">
                <a:cs typeface="+mn-cs"/>
              </a:rPr>
              <a:t>(You never prove it, but you can show that how much it is likely to be.)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lecule_300K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381000"/>
            <a:ext cx="5638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2400" y="1260475"/>
            <a:ext cx="89408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0"/>
              <a:t> </a:t>
            </a:r>
          </a:p>
          <a:p>
            <a:pPr>
              <a:defRPr/>
            </a:pPr>
            <a:r>
              <a:rPr lang="en-US" i="0"/>
              <a:t/>
            </a:r>
            <a:br>
              <a:rPr lang="en-US" i="0"/>
            </a:br>
            <a:r>
              <a:rPr lang="en-US" i="0"/>
              <a:t>PRICIPLE: </a:t>
            </a:r>
          </a:p>
          <a:p>
            <a:pPr>
              <a:defRPr/>
            </a:pPr>
            <a:r>
              <a:rPr lang="en-US" i="0"/>
              <a:t>Given positions of each atom x(t) at time t, its position at next time-step</a:t>
            </a:r>
          </a:p>
          <a:p>
            <a:pPr>
              <a:defRPr/>
            </a:pPr>
            <a:r>
              <a:rPr lang="en-US" i="0"/>
              <a:t> t + 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 is given by:</a:t>
            </a:r>
          </a:p>
          <a:p>
            <a:pPr>
              <a:defRPr/>
            </a:pPr>
            <a:endParaRPr lang="en-US" i="0"/>
          </a:p>
          <a:p>
            <a:pPr>
              <a:defRPr/>
            </a:pPr>
            <a:r>
              <a:rPr lang="en-US" i="0"/>
              <a:t>x(t + 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t)  </a:t>
            </a:r>
            <a:r>
              <a:rPr lang="en-US" i="0">
                <a:sym typeface="Wingdings" charset="0"/>
              </a:rPr>
              <a:t> </a:t>
            </a:r>
            <a:r>
              <a:rPr lang="en-US" i="0"/>
              <a:t> x(t) + v(t) 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 + ½*F</a:t>
            </a:r>
            <a:r>
              <a:rPr lang="en-US" b="1" i="0">
                <a:latin typeface="Georgia" charset="0"/>
              </a:rPr>
              <a:t>/</a:t>
            </a:r>
            <a:r>
              <a:rPr lang="en-US" i="0"/>
              <a:t>m * (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t)</a:t>
            </a:r>
            <a:r>
              <a:rPr lang="en-US" i="0" baseline="30000"/>
              <a:t>2</a:t>
            </a:r>
          </a:p>
          <a:p>
            <a:pPr>
              <a:defRPr/>
            </a:pPr>
            <a:endParaRPr lang="en-US" i="0" baseline="30000"/>
          </a:p>
          <a:p>
            <a:pPr>
              <a:defRPr/>
            </a:pPr>
            <a:endParaRPr lang="en-US" i="0" baseline="30000"/>
          </a:p>
          <a:p>
            <a:pPr>
              <a:defRPr/>
            </a:pPr>
            <a:r>
              <a:rPr lang="en-US" i="0" u="sng">
                <a:solidFill>
                  <a:srgbClr val="FF0000"/>
                </a:solidFill>
              </a:rPr>
              <a:t>Key parameter: integration time step </a:t>
            </a:r>
            <a:r>
              <a:rPr lang="en-US" i="0" u="sng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i="0" u="sng">
                <a:solidFill>
                  <a:srgbClr val="FF0000"/>
                </a:solidFill>
              </a:rPr>
              <a:t>t. Controls accuracy and speed. </a:t>
            </a:r>
          </a:p>
          <a:p>
            <a:pPr>
              <a:defRPr/>
            </a:pPr>
            <a:r>
              <a:rPr lang="en-US" i="0" u="sng">
                <a:solidFill>
                  <a:srgbClr val="FF0000"/>
                </a:solidFill>
              </a:rPr>
              <a:t>At every step we  need to re-compute all forces acting on all the atoms </a:t>
            </a:r>
          </a:p>
          <a:p>
            <a:pPr>
              <a:defRPr/>
            </a:pPr>
            <a:r>
              <a:rPr lang="en-US" i="0" u="sng">
                <a:solidFill>
                  <a:srgbClr val="FF0000"/>
                </a:solidFill>
              </a:rPr>
              <a:t>in the system. 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69925" y="8016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Molecular Dynamics: 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5715000"/>
            <a:ext cx="8961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Smaller </a:t>
            </a:r>
            <a:r>
              <a:rPr lang="en-US" i="0">
                <a:latin typeface="Symbol" charset="0"/>
              </a:rPr>
              <a:t>D</a:t>
            </a:r>
            <a:r>
              <a:rPr lang="en-US" i="0">
                <a:latin typeface="Arial" charset="0"/>
              </a:rPr>
              <a:t>t – higher accuracy , but need more steps. How many? </a:t>
            </a: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H="1">
            <a:off x="4191000" y="31242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937125" y="2859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i="0">
              <a:latin typeface="Arial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784725" y="28956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force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ext Box 2"/>
          <p:cNvSpPr txBox="1">
            <a:spLocks noChangeArrowheads="1"/>
          </p:cNvSpPr>
          <p:nvPr/>
        </p:nvSpPr>
        <p:spPr bwMode="auto">
          <a:xfrm>
            <a:off x="304800" y="547688"/>
            <a:ext cx="8037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latin typeface="Times New Roman" charset="0"/>
              </a:rPr>
              <a:t>Main Hurdle: biology is  too slow (compared to </a:t>
            </a:r>
            <a:r>
              <a:rPr lang="en-US" sz="2800">
                <a:latin typeface="Symbol" charset="0"/>
              </a:rPr>
              <a:t>D</a:t>
            </a:r>
            <a:r>
              <a:rPr lang="en-US" sz="2800">
                <a:latin typeface="Times New Roman" charset="0"/>
              </a:rPr>
              <a:t>t)</a:t>
            </a:r>
            <a:r>
              <a:rPr lang="en-US" sz="2800" b="1">
                <a:latin typeface="Times New Roman" charset="0"/>
              </a:rPr>
              <a:t>. </a:t>
            </a:r>
          </a:p>
        </p:txBody>
      </p:sp>
      <p:sp>
        <p:nvSpPr>
          <p:cNvPr id="482307" name="Line 3"/>
          <p:cNvSpPr>
            <a:spLocks noChangeShapeType="1"/>
          </p:cNvSpPr>
          <p:nvPr/>
        </p:nvSpPr>
        <p:spPr bwMode="auto">
          <a:xfrm>
            <a:off x="381000" y="2701925"/>
            <a:ext cx="792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08" name="Text Box 4"/>
          <p:cNvSpPr txBox="1">
            <a:spLocks noChangeArrowheads="1"/>
          </p:cNvSpPr>
          <p:nvPr/>
        </p:nvSpPr>
        <p:spPr bwMode="auto">
          <a:xfrm>
            <a:off x="6765925" y="2819400"/>
            <a:ext cx="2195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Times New Roman" charset="0"/>
              </a:rPr>
              <a:t>Characteristic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time scales [sec]</a:t>
            </a:r>
          </a:p>
        </p:txBody>
      </p:sp>
      <p:sp>
        <p:nvSpPr>
          <p:cNvPr id="482309" name="Text Box 5"/>
          <p:cNvSpPr txBox="1">
            <a:spLocks noChangeArrowheads="1"/>
          </p:cNvSpPr>
          <p:nvPr/>
        </p:nvSpPr>
        <p:spPr bwMode="auto">
          <a:xfrm>
            <a:off x="669925" y="28956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10</a:t>
            </a:r>
            <a:r>
              <a:rPr lang="en-US" b="1" baseline="30000">
                <a:latin typeface="Times New Roman" charset="0"/>
              </a:rPr>
              <a:t>-14</a:t>
            </a:r>
            <a:endParaRPr lang="en-US" b="1">
              <a:latin typeface="Times New Roman" charset="0"/>
            </a:endParaRPr>
          </a:p>
        </p:txBody>
      </p:sp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3125788" y="2930525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10</a:t>
            </a:r>
            <a:r>
              <a:rPr lang="en-US" b="1" baseline="30000">
                <a:latin typeface="Times New Roman" charset="0"/>
              </a:rPr>
              <a:t>-6</a:t>
            </a:r>
            <a:endParaRPr lang="en-US" b="1">
              <a:latin typeface="Times New Roman" charset="0"/>
            </a:endParaRPr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4648200" y="2930525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10</a:t>
            </a:r>
            <a:r>
              <a:rPr lang="en-US" b="1" baseline="30000">
                <a:latin typeface="Times New Roman" charset="0"/>
              </a:rPr>
              <a:t>0</a:t>
            </a:r>
            <a:endParaRPr lang="en-US" b="1">
              <a:latin typeface="Times New Roman" charset="0"/>
            </a:endParaRPr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441325" y="3733800"/>
            <a:ext cx="1395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Times New Roman" charset="0"/>
              </a:rPr>
              <a:t>H-C bond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vibration</a:t>
            </a:r>
          </a:p>
        </p:txBody>
      </p:sp>
      <p:sp>
        <p:nvSpPr>
          <p:cNvPr id="482313" name="AutoShape 9"/>
          <p:cNvSpPr>
            <a:spLocks/>
          </p:cNvSpPr>
          <p:nvPr/>
        </p:nvSpPr>
        <p:spPr bwMode="auto">
          <a:xfrm rot="-5462908">
            <a:off x="3924300" y="2740025"/>
            <a:ext cx="457200" cy="1752600"/>
          </a:xfrm>
          <a:prstGeom prst="leftBrace">
            <a:avLst>
              <a:gd name="adj1" fmla="val 31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5" name="Line 11"/>
          <p:cNvSpPr>
            <a:spLocks noChangeShapeType="1"/>
          </p:cNvSpPr>
          <p:nvPr/>
        </p:nvSpPr>
        <p:spPr bwMode="auto">
          <a:xfrm flipV="1">
            <a:off x="3352800" y="2127250"/>
            <a:ext cx="0" cy="3810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16" name="Line 12"/>
          <p:cNvSpPr>
            <a:spLocks noChangeShapeType="1"/>
          </p:cNvSpPr>
          <p:nvPr/>
        </p:nvSpPr>
        <p:spPr bwMode="auto">
          <a:xfrm>
            <a:off x="3352800" y="2133600"/>
            <a:ext cx="4648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17" name="Text Box 13"/>
          <p:cNvSpPr txBox="1">
            <a:spLocks noChangeArrowheads="1"/>
          </p:cNvSpPr>
          <p:nvPr/>
        </p:nvSpPr>
        <p:spPr bwMode="auto">
          <a:xfrm>
            <a:off x="4937125" y="1558925"/>
            <a:ext cx="1123950" cy="4667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9900"/>
                </a:solidFill>
                <a:latin typeface="Times New Roman" charset="0"/>
              </a:rPr>
              <a:t>biology</a:t>
            </a:r>
          </a:p>
        </p:txBody>
      </p:sp>
      <p:sp>
        <p:nvSpPr>
          <p:cNvPr id="482318" name="Text Box 14"/>
          <p:cNvSpPr txBox="1">
            <a:spLocks noChangeArrowheads="1"/>
          </p:cNvSpPr>
          <p:nvPr/>
        </p:nvSpPr>
        <p:spPr bwMode="auto">
          <a:xfrm>
            <a:off x="381000" y="5257800"/>
            <a:ext cx="8321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latin typeface="Times New Roman" charset="0"/>
              </a:rPr>
              <a:t>For stability, </a:t>
            </a:r>
            <a:r>
              <a:rPr lang="en-US" sz="2000">
                <a:latin typeface="Symbol" charset="0"/>
              </a:rPr>
              <a:t>D</a:t>
            </a:r>
            <a:r>
              <a:rPr lang="en-US" sz="2000">
                <a:latin typeface="Times New Roman" charset="0"/>
              </a:rPr>
              <a:t>t  must be at least an order of magnitude less than  the fastest motion, </a:t>
            </a:r>
            <a:r>
              <a:rPr lang="en-US" sz="2000" i="1">
                <a:latin typeface="Times New Roman" charset="0"/>
              </a:rPr>
              <a:t>i.e </a:t>
            </a:r>
            <a:r>
              <a:rPr lang="en-US" sz="2000" b="1">
                <a:latin typeface="Symbol" charset="0"/>
              </a:rPr>
              <a:t>D</a:t>
            </a:r>
            <a:r>
              <a:rPr lang="en-US" sz="2000" b="1">
                <a:latin typeface="Times New Roman" charset="0"/>
              </a:rPr>
              <a:t>t</a:t>
            </a:r>
            <a:r>
              <a:rPr lang="en-US" sz="2000" b="1" i="1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~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10</a:t>
            </a:r>
            <a:r>
              <a:rPr lang="en-US" sz="2000" b="1" baseline="30000">
                <a:latin typeface="Times New Roman" charset="0"/>
              </a:rPr>
              <a:t>-15 </a:t>
            </a:r>
            <a:r>
              <a:rPr lang="en-US" sz="2000" b="1">
                <a:latin typeface="Times New Roman" charset="0"/>
              </a:rPr>
              <a:t>s.  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Example: to simulate folding of the fastest folding protein</a:t>
            </a:r>
            <a:r>
              <a:rPr lang="en-US" sz="2000">
                <a:latin typeface="Times New Roman" charset="0"/>
              </a:rPr>
              <a:t>,  at least  10</a:t>
            </a:r>
            <a:r>
              <a:rPr lang="en-US" sz="2000" baseline="30000">
                <a:latin typeface="Times New Roman" charset="0"/>
              </a:rPr>
              <a:t>-6</a:t>
            </a:r>
            <a:r>
              <a:rPr lang="en-US" sz="2000">
                <a:latin typeface="Times New Roman" charset="0"/>
              </a:rPr>
              <a:t>/10</a:t>
            </a:r>
            <a:r>
              <a:rPr lang="en-US" sz="2000" baseline="30000">
                <a:latin typeface="Times New Roman" charset="0"/>
              </a:rPr>
              <a:t>-15</a:t>
            </a:r>
            <a:r>
              <a:rPr lang="en-US" sz="2000">
                <a:latin typeface="Times New Roman" charset="0"/>
              </a:rPr>
              <a:t> = </a:t>
            </a:r>
            <a:r>
              <a:rPr lang="en-US" sz="2000" b="1">
                <a:latin typeface="Times New Roman" charset="0"/>
              </a:rPr>
              <a:t>10</a:t>
            </a:r>
            <a:r>
              <a:rPr lang="en-US" sz="2000" b="1" baseline="30000">
                <a:latin typeface="Times New Roman" charset="0"/>
              </a:rPr>
              <a:t>9 </a:t>
            </a:r>
            <a:r>
              <a:rPr lang="en-US" sz="2000" b="1">
                <a:latin typeface="Times New Roman" charset="0"/>
              </a:rPr>
              <a:t>steps will be needed</a:t>
            </a:r>
            <a:r>
              <a:rPr lang="en-US" sz="2000">
                <a:latin typeface="Times New Roman" charset="0"/>
              </a:rPr>
              <a:t> . </a:t>
            </a:r>
          </a:p>
        </p:txBody>
      </p:sp>
      <p:grpSp>
        <p:nvGrpSpPr>
          <p:cNvPr id="482326" name="Group 22"/>
          <p:cNvGrpSpPr>
            <a:grpSpLocks/>
          </p:cNvGrpSpPr>
          <p:nvPr/>
        </p:nvGrpSpPr>
        <p:grpSpPr bwMode="auto">
          <a:xfrm>
            <a:off x="3124200" y="3810000"/>
            <a:ext cx="2590800" cy="1447800"/>
            <a:chOff x="1968" y="2400"/>
            <a:chExt cx="1632" cy="912"/>
          </a:xfrm>
        </p:grpSpPr>
        <p:sp>
          <p:nvSpPr>
            <p:cNvPr id="482314" name="Text Box 10"/>
            <p:cNvSpPr txBox="1">
              <a:spLocks noChangeArrowheads="1"/>
            </p:cNvSpPr>
            <p:nvPr/>
          </p:nvSpPr>
          <p:spPr bwMode="auto">
            <a:xfrm>
              <a:off x="1968" y="2400"/>
              <a:ext cx="1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charset="0"/>
                </a:rPr>
                <a:t>Protein folding</a:t>
              </a:r>
            </a:p>
          </p:txBody>
        </p:sp>
        <p:grpSp>
          <p:nvGrpSpPr>
            <p:cNvPr id="482319" name="Group 15"/>
            <p:cNvGrpSpPr>
              <a:grpSpLocks/>
            </p:cNvGrpSpPr>
            <p:nvPr/>
          </p:nvGrpSpPr>
          <p:grpSpPr bwMode="auto">
            <a:xfrm>
              <a:off x="2112" y="2688"/>
              <a:ext cx="1488" cy="624"/>
              <a:chOff x="2064" y="2112"/>
              <a:chExt cx="2064" cy="1107"/>
            </a:xfrm>
          </p:grpSpPr>
          <p:pic>
            <p:nvPicPr>
              <p:cNvPr id="482320" name="Picture 16" descr="1bb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112"/>
                <a:ext cx="1152" cy="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321" name="Picture 17" descr="1bd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352"/>
                <a:ext cx="768" cy="7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2322" name="AutoShape 18"/>
              <p:cNvSpPr>
                <a:spLocks noChangeArrowheads="1"/>
              </p:cNvSpPr>
              <p:nvPr/>
            </p:nvSpPr>
            <p:spPr bwMode="auto">
              <a:xfrm>
                <a:off x="2928" y="2640"/>
                <a:ext cx="528" cy="28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82323" name="Line 19"/>
          <p:cNvSpPr>
            <a:spLocks noChangeShapeType="1"/>
          </p:cNvSpPr>
          <p:nvPr/>
        </p:nvSpPr>
        <p:spPr bwMode="auto">
          <a:xfrm>
            <a:off x="990600" y="2590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24" name="Line 20"/>
          <p:cNvSpPr>
            <a:spLocks noChangeShapeType="1"/>
          </p:cNvSpPr>
          <p:nvPr/>
        </p:nvSpPr>
        <p:spPr bwMode="auto">
          <a:xfrm>
            <a:off x="4953000" y="2590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25" name="Line 21"/>
          <p:cNvSpPr>
            <a:spLocks noChangeShapeType="1"/>
          </p:cNvSpPr>
          <p:nvPr/>
        </p:nvSpPr>
        <p:spPr bwMode="auto">
          <a:xfrm>
            <a:off x="3429000" y="2590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8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A Classical Description</a:t>
            </a:r>
            <a:endParaRPr lang="en-US" smtClean="0">
              <a:cs typeface="+mj-cs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209800" y="2803525"/>
          <a:ext cx="1981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hart" r:id="rId4" imgW="2844800" imgH="787400" progId="Excel.Chart.8">
                  <p:embed/>
                </p:oleObj>
              </mc:Choice>
              <mc:Fallback>
                <p:oleObj name="Chart" r:id="rId4" imgW="2844800" imgH="78740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803525"/>
                        <a:ext cx="19812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905000" y="2276475"/>
          <a:ext cx="25241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Chart" r:id="rId6" imgW="2844800" imgH="787400" progId="Excel.Chart.8">
                  <p:embed/>
                </p:oleObj>
              </mc:Choice>
              <mc:Fallback>
                <p:oleObj name="Chart" r:id="rId6" imgW="2844800" imgH="7874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76475"/>
                        <a:ext cx="252412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2082800" y="277177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3962400" y="280352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1676400" y="25749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038600" y="26511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676400" y="5775325"/>
            <a:ext cx="3008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latin typeface="Arial Narrow" charset="0"/>
                <a:cs typeface="+mn-cs"/>
              </a:rPr>
              <a:t>Displacement from Equilibrium</a:t>
            </a:r>
          </a:p>
        </p:txBody>
      </p:sp>
      <p:graphicFrame>
        <p:nvGraphicFramePr>
          <p:cNvPr id="7177" name="Object 10"/>
          <p:cNvGraphicFramePr>
            <a:graphicFrameLocks noChangeAspect="1"/>
          </p:cNvGraphicFramePr>
          <p:nvPr/>
        </p:nvGraphicFramePr>
        <p:xfrm>
          <a:off x="1028700" y="3892550"/>
          <a:ext cx="4305300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Chart" r:id="rId7" imgW="4876800" imgH="2247900" progId="Excel.Chart.8">
                  <p:embed/>
                </p:oleObj>
              </mc:Choice>
              <mc:Fallback>
                <p:oleObj name="Chart" r:id="rId7" imgW="4876800" imgH="2247900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3892550"/>
                        <a:ext cx="4305300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066800" y="5775325"/>
            <a:ext cx="407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3098800" y="3946525"/>
            <a:ext cx="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116263" y="3778250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latin typeface="Arial Narrow" charset="0"/>
                <a:cs typeface="+mn-cs"/>
              </a:rPr>
              <a:t>Energy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4572000" y="28035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>
            <a:off x="1143000" y="28035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H="1">
            <a:off x="2362200" y="330517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H="1">
            <a:off x="3810000" y="333692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1981200" y="31083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3886200" y="31845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1371600" y="33369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flipH="1">
            <a:off x="4495800" y="3336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715000" y="3810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smtClean="0">
                <a:latin typeface="Arial Narrow" charset="0"/>
                <a:cs typeface="+mn-cs"/>
              </a:rPr>
              <a:t>Bond Bend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5715000" y="3276600"/>
            <a:ext cx="3352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 smtClean="0">
                <a:solidFill>
                  <a:srgbClr val="FF3300"/>
                </a:solidFill>
                <a:latin typeface="Arial Narrow" charset="0"/>
                <a:cs typeface="+mn-cs"/>
              </a:rPr>
              <a:t>Bond Stretch</a:t>
            </a: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715000" y="4343400"/>
            <a:ext cx="2895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 smtClean="0">
                <a:solidFill>
                  <a:srgbClr val="FF00FF"/>
                </a:solidFill>
                <a:latin typeface="Arial Narrow" charset="0"/>
                <a:cs typeface="+mn-cs"/>
              </a:rPr>
              <a:t>Torsion about a Bond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5715000" y="4830763"/>
            <a:ext cx="2590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 smtClean="0">
                <a:solidFill>
                  <a:srgbClr val="006600"/>
                </a:solidFill>
                <a:latin typeface="Arial Narrow" charset="0"/>
                <a:cs typeface="+mn-cs"/>
              </a:rPr>
              <a:t>Electrostatic Interaction  </a:t>
            </a: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715000" y="5287963"/>
            <a:ext cx="3048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 smtClean="0">
                <a:solidFill>
                  <a:srgbClr val="0000FF"/>
                </a:solidFill>
                <a:latin typeface="Arial Narrow" charset="0"/>
                <a:cs typeface="+mn-cs"/>
              </a:rPr>
              <a:t>Van der Waals Interaction  </a:t>
            </a:r>
          </a:p>
        </p:txBody>
      </p:sp>
      <p:graphicFrame>
        <p:nvGraphicFramePr>
          <p:cNvPr id="7194" name="Object 27"/>
          <p:cNvGraphicFramePr>
            <a:graphicFrameLocks noChangeAspect="1"/>
          </p:cNvGraphicFramePr>
          <p:nvPr/>
        </p:nvGraphicFramePr>
        <p:xfrm>
          <a:off x="5715000" y="1409700"/>
          <a:ext cx="10191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Bitmap Image" r:id="rId9" imgW="1019048" imgH="952633" progId="Paint.Picture">
                  <p:embed/>
                </p:oleObj>
              </mc:Choice>
              <mc:Fallback>
                <p:oleObj name="Bitmap Image" r:id="rId9" imgW="1019048" imgH="952633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409700"/>
                        <a:ext cx="1019175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5" name="Object 28"/>
          <p:cNvGraphicFramePr>
            <a:graphicFrameLocks noChangeAspect="1"/>
          </p:cNvGraphicFramePr>
          <p:nvPr/>
        </p:nvGraphicFramePr>
        <p:xfrm>
          <a:off x="7267575" y="1371600"/>
          <a:ext cx="126682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Bitmap Image" r:id="rId11" imgW="1267002" imgH="1038370" progId="Paint.Picture">
                  <p:embed/>
                </p:oleObj>
              </mc:Choice>
              <mc:Fallback>
                <p:oleObj name="Bitmap Image" r:id="rId11" imgW="1267002" imgH="1038370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575" y="1371600"/>
                        <a:ext cx="1266825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9" name="Arc 29"/>
          <p:cNvSpPr>
            <a:spLocks/>
          </p:cNvSpPr>
          <p:nvPr/>
        </p:nvSpPr>
        <p:spPr bwMode="auto">
          <a:xfrm rot="20400000" flipH="1" flipV="1">
            <a:off x="6116638" y="2133600"/>
            <a:ext cx="457200" cy="18256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25976"/>
              <a:gd name="T2" fmla="*/ 43200 w 43200"/>
              <a:gd name="T3" fmla="*/ 21600 h 25976"/>
              <a:gd name="T4" fmla="*/ 21600 w 43200"/>
              <a:gd name="T5" fmla="*/ 21600 h 25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5976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5976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 b="1" i="0">
              <a:solidFill>
                <a:srgbClr val="FF3300"/>
              </a:solidFill>
              <a:latin typeface="Arial Narrow" charset="0"/>
              <a:cs typeface="+mn-cs"/>
            </a:endParaRPr>
          </a:p>
        </p:txBody>
      </p:sp>
      <p:sp>
        <p:nvSpPr>
          <p:cNvPr id="25630" name="Arc 30"/>
          <p:cNvSpPr>
            <a:spLocks/>
          </p:cNvSpPr>
          <p:nvPr/>
        </p:nvSpPr>
        <p:spPr bwMode="auto">
          <a:xfrm rot="12000000" flipH="1" flipV="1">
            <a:off x="7821613" y="1676400"/>
            <a:ext cx="331787" cy="3825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43200"/>
              <a:gd name="T2" fmla="*/ 10771 w 43200"/>
              <a:gd name="T3" fmla="*/ 4029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</a:path>
              <a:path w="43200" h="43200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>
            <a:off x="6650038" y="1981200"/>
            <a:ext cx="914400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6650038" y="19050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 flipH="1" flipV="1">
            <a:off x="6192838" y="1585913"/>
            <a:ext cx="4572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2438400" y="1981200"/>
            <a:ext cx="1600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b="1" i="0" smtClean="0">
                <a:solidFill>
                  <a:srgbClr val="FF3300"/>
                </a:solidFill>
                <a:latin typeface="Arial Narrow" charset="0"/>
                <a:cs typeface="+mn-cs"/>
              </a:rPr>
              <a:t>Hook</a:t>
            </a:r>
            <a:r>
              <a:rPr lang="ja-JP" altLang="en-US" sz="2200" b="1" i="0" smtClean="0">
                <a:solidFill>
                  <a:srgbClr val="FF3300"/>
                </a:solidFill>
                <a:latin typeface="Arial"/>
                <a:cs typeface="+mn-cs"/>
              </a:rPr>
              <a:t>’</a:t>
            </a:r>
            <a:r>
              <a:rPr lang="en-US" sz="2200" b="1" i="0" smtClean="0">
                <a:solidFill>
                  <a:srgbClr val="FF3300"/>
                </a:solidFill>
                <a:latin typeface="Arial Narrow" charset="0"/>
                <a:cs typeface="+mn-cs"/>
              </a:rPr>
              <a:t>s Law</a:t>
            </a: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822325" y="1108075"/>
            <a:ext cx="233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Balls and Springs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utoUpdateAnimBg="0"/>
      <p:bldP spid="25624" grpId="0" autoUpdateAnimBg="0"/>
      <p:bldP spid="25625" grpId="0" autoUpdateAnimBg="0"/>
      <p:bldP spid="2562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Chemical Intuition behind</a:t>
            </a:r>
            <a:endParaRPr lang="en-US" smtClean="0">
              <a:cs typeface="+mj-cs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153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de-DE" sz="2800" i="0">
                <a:cs typeface="+mn-cs"/>
              </a:rPr>
              <a:t>Functional Groups: </a:t>
            </a:r>
          </a:p>
          <a:p>
            <a:pPr lvl="1">
              <a:defRPr/>
            </a:pPr>
            <a:r>
              <a:rPr lang="de-DE" i="0">
                <a:cs typeface="+mn-cs"/>
              </a:rPr>
              <a:t>structual units behave similarly in different molecules.</a:t>
            </a:r>
          </a:p>
          <a:p>
            <a:pPr>
              <a:buFontTx/>
              <a:buChar char="•"/>
              <a:defRPr/>
            </a:pPr>
            <a:r>
              <a:rPr lang="de-DE" sz="2800" i="0">
                <a:cs typeface="+mn-cs"/>
              </a:rPr>
              <a:t>Atom Types:</a:t>
            </a:r>
            <a:r>
              <a:rPr lang="de-DE" i="0">
                <a:cs typeface="+mn-cs"/>
              </a:rPr>
              <a:t> </a:t>
            </a:r>
          </a:p>
          <a:p>
            <a:pPr lvl="1">
              <a:defRPr/>
            </a:pPr>
            <a:r>
              <a:rPr lang="de-DE" i="0">
                <a:cs typeface="+mn-cs"/>
              </a:rPr>
              <a:t>An atom‘s behavior depends not only on the atomic number, but also on the types of atomic bonding that it is involved in.</a:t>
            </a:r>
            <a:endParaRPr lang="en-US" i="0">
              <a:cs typeface="+mn-cs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17525" y="3352800"/>
            <a:ext cx="673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Example: Selected atom types in the MM2 force field</a:t>
            </a:r>
            <a:endParaRPr lang="en-US" i="0">
              <a:cs typeface="+mn-cs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143000" y="3733800"/>
            <a:ext cx="62706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i="0" smtClean="0">
                <a:cs typeface="+mn-cs"/>
              </a:rPr>
              <a:t>Type	Symbol 	Description</a:t>
            </a:r>
          </a:p>
          <a:p>
            <a:pPr>
              <a:defRPr/>
            </a:pPr>
            <a:r>
              <a:rPr lang="de-DE" i="0" smtClean="0">
                <a:cs typeface="+mn-cs"/>
              </a:rPr>
              <a:t>1		C		sp</a:t>
            </a:r>
            <a:r>
              <a:rPr lang="de-DE" i="0" baseline="30000" smtClean="0">
                <a:cs typeface="+mn-cs"/>
              </a:rPr>
              <a:t>3</a:t>
            </a:r>
            <a:r>
              <a:rPr lang="de-DE" i="0" smtClean="0">
                <a:cs typeface="+mn-cs"/>
              </a:rPr>
              <a:t> carbon, alkane</a:t>
            </a:r>
          </a:p>
          <a:p>
            <a:pPr>
              <a:defRPr/>
            </a:pPr>
            <a:r>
              <a:rPr lang="de-DE" i="0" smtClean="0">
                <a:cs typeface="+mn-cs"/>
              </a:rPr>
              <a:t>2		C		sp</a:t>
            </a:r>
            <a:r>
              <a:rPr lang="de-DE" i="0" baseline="30000" smtClean="0">
                <a:cs typeface="+mn-cs"/>
              </a:rPr>
              <a:t>2</a:t>
            </a:r>
            <a:r>
              <a:rPr lang="de-DE" i="0" smtClean="0">
                <a:cs typeface="+mn-cs"/>
              </a:rPr>
              <a:t> carbon, alkene</a:t>
            </a:r>
          </a:p>
          <a:p>
            <a:pPr>
              <a:defRPr/>
            </a:pPr>
            <a:r>
              <a:rPr lang="de-DE" i="0" smtClean="0">
                <a:cs typeface="+mn-cs"/>
              </a:rPr>
              <a:t>3		C		sp</a:t>
            </a:r>
            <a:r>
              <a:rPr lang="de-DE" i="0" baseline="30000" smtClean="0">
                <a:cs typeface="+mn-cs"/>
              </a:rPr>
              <a:t>2</a:t>
            </a:r>
            <a:r>
              <a:rPr lang="de-DE" i="0" smtClean="0">
                <a:cs typeface="+mn-cs"/>
              </a:rPr>
              <a:t> carbon, carbonyl, imine</a:t>
            </a:r>
          </a:p>
          <a:p>
            <a:pPr>
              <a:defRPr/>
            </a:pPr>
            <a:r>
              <a:rPr lang="de-DE" i="0" smtClean="0">
                <a:cs typeface="+mn-cs"/>
              </a:rPr>
              <a:t>4		C		sp  carbon</a:t>
            </a:r>
          </a:p>
          <a:p>
            <a:pPr>
              <a:defRPr/>
            </a:pPr>
            <a:r>
              <a:rPr lang="de-DE" i="0" smtClean="0">
                <a:cs typeface="+mn-cs"/>
              </a:rPr>
              <a:t>22		C		cyclopropane</a:t>
            </a:r>
          </a:p>
          <a:p>
            <a:pPr>
              <a:defRPr/>
            </a:pPr>
            <a:r>
              <a:rPr lang="de-DE" i="0" smtClean="0">
                <a:cs typeface="+mn-cs"/>
              </a:rPr>
              <a:t>29		C</a:t>
            </a:r>
            <a:r>
              <a:rPr lang="de-DE" i="0" smtClean="0">
                <a:cs typeface="Times New Roman" charset="0"/>
              </a:rPr>
              <a:t>•</a:t>
            </a:r>
            <a:r>
              <a:rPr lang="de-DE" i="0" smtClean="0">
                <a:cs typeface="+mn-cs"/>
              </a:rPr>
              <a:t>		radical</a:t>
            </a:r>
            <a:endParaRPr lang="en-US" i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Energy Decomposition</a:t>
            </a:r>
            <a:endParaRPr lang="en-US" smtClean="0">
              <a:cs typeface="+mj-cs"/>
            </a:endParaRPr>
          </a:p>
        </p:txBody>
      </p:sp>
      <p:sp>
        <p:nvSpPr>
          <p:cNvPr id="27651" name="Rectangle 1027"/>
          <p:cNvSpPr>
            <a:spLocks noChangeArrowheads="1"/>
          </p:cNvSpPr>
          <p:nvPr/>
        </p:nvSpPr>
        <p:spPr bwMode="auto">
          <a:xfrm>
            <a:off x="304800" y="1651000"/>
            <a:ext cx="59436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70000"/>
              </a:lnSpc>
              <a:spcBef>
                <a:spcPct val="50000"/>
              </a:spcBef>
              <a:buClr>
                <a:schemeClr val="hlink"/>
              </a:buClr>
              <a:buSzPct val="75000"/>
              <a:buFont typeface="Monotype Sorts" charset="0"/>
              <a:buNone/>
              <a:defRPr/>
            </a:pPr>
            <a:r>
              <a:rPr lang="en-US" sz="3600">
                <a:cs typeface="+mn-cs"/>
              </a:rPr>
              <a:t>E</a:t>
            </a:r>
            <a:r>
              <a:rPr lang="de-DE" sz="3600" i="0" baseline="-25000">
                <a:cs typeface="+mn-cs"/>
              </a:rPr>
              <a:t>total</a:t>
            </a:r>
            <a:r>
              <a:rPr lang="de-DE" sz="3600" i="0">
                <a:cs typeface="+mn-cs"/>
              </a:rPr>
              <a:t> </a:t>
            </a:r>
            <a:r>
              <a:rPr lang="en-US" sz="3600" i="0">
                <a:cs typeface="+mn-cs"/>
              </a:rPr>
              <a:t>= 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stretch </a:t>
            </a:r>
            <a:r>
              <a:rPr lang="en-US" sz="3600" i="0">
                <a:cs typeface="+mn-cs"/>
              </a:rPr>
              <a:t>+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bend</a:t>
            </a:r>
            <a:r>
              <a:rPr lang="en-US" sz="3600" i="0">
                <a:cs typeface="+mn-cs"/>
              </a:rPr>
              <a:t> +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torsion</a:t>
            </a:r>
            <a:r>
              <a:rPr lang="en-US" sz="3600" i="0">
                <a:cs typeface="+mn-cs"/>
              </a:rPr>
              <a:t> </a:t>
            </a:r>
            <a:r>
              <a:rPr lang="de-DE" sz="3600" i="0">
                <a:cs typeface="+mn-cs"/>
              </a:rPr>
              <a:t>	</a:t>
            </a:r>
            <a:r>
              <a:rPr lang="en-US" sz="3600" i="0">
                <a:cs typeface="+mn-cs"/>
              </a:rPr>
              <a:t>+ </a:t>
            </a:r>
            <a:r>
              <a:rPr lang="de-DE" sz="3600" i="0">
                <a:cs typeface="+mn-cs"/>
              </a:rPr>
              <a:t>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vdW</a:t>
            </a:r>
            <a:r>
              <a:rPr lang="en-US" sz="3600" i="0">
                <a:cs typeface="+mn-cs"/>
              </a:rPr>
              <a:t> +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electrostatic </a:t>
            </a:r>
            <a:r>
              <a:rPr lang="de-DE" sz="3600" i="0" baseline="-25000">
                <a:cs typeface="+mn-cs"/>
              </a:rPr>
              <a:t>	</a:t>
            </a:r>
            <a:r>
              <a:rPr lang="de-DE" sz="3600" i="0">
                <a:cs typeface="+mn-cs"/>
              </a:rPr>
              <a:t>	</a:t>
            </a:r>
            <a:endParaRPr lang="en-US" sz="3600" i="0" baseline="-25000">
              <a:cs typeface="+mn-cs"/>
            </a:endParaRPr>
          </a:p>
        </p:txBody>
      </p:sp>
      <p:sp>
        <p:nvSpPr>
          <p:cNvPr id="27652" name="Rectangle 1028"/>
          <p:cNvSpPr>
            <a:spLocks noChangeArrowheads="1"/>
          </p:cNvSpPr>
          <p:nvPr/>
        </p:nvSpPr>
        <p:spPr bwMode="auto">
          <a:xfrm>
            <a:off x="1676400" y="1879600"/>
            <a:ext cx="4191000" cy="838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53" name="Rectangle 1029"/>
          <p:cNvSpPr>
            <a:spLocks noChangeArrowheads="1"/>
          </p:cNvSpPr>
          <p:nvPr/>
        </p:nvSpPr>
        <p:spPr bwMode="auto">
          <a:xfrm>
            <a:off x="1676400" y="2870200"/>
            <a:ext cx="4191000" cy="838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56" name="Line 1032"/>
          <p:cNvSpPr>
            <a:spLocks noChangeShapeType="1"/>
          </p:cNvSpPr>
          <p:nvPr/>
        </p:nvSpPr>
        <p:spPr bwMode="auto">
          <a:xfrm>
            <a:off x="5867400" y="22606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57" name="Line 1033"/>
          <p:cNvSpPr>
            <a:spLocks noChangeShapeType="1"/>
          </p:cNvSpPr>
          <p:nvPr/>
        </p:nvSpPr>
        <p:spPr bwMode="auto">
          <a:xfrm>
            <a:off x="5867400" y="32512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60" name="Text Box 1036"/>
          <p:cNvSpPr txBox="1">
            <a:spLocks noChangeArrowheads="1"/>
          </p:cNvSpPr>
          <p:nvPr/>
        </p:nvSpPr>
        <p:spPr bwMode="auto">
          <a:xfrm>
            <a:off x="6384925" y="1971675"/>
            <a:ext cx="2073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Bonded energies</a:t>
            </a:r>
            <a:endParaRPr lang="en-US" i="0">
              <a:cs typeface="+mn-cs"/>
            </a:endParaRPr>
          </a:p>
        </p:txBody>
      </p:sp>
      <p:sp>
        <p:nvSpPr>
          <p:cNvPr id="27661" name="Text Box 1037"/>
          <p:cNvSpPr txBox="1">
            <a:spLocks noChangeArrowheads="1"/>
          </p:cNvSpPr>
          <p:nvPr/>
        </p:nvSpPr>
        <p:spPr bwMode="auto">
          <a:xfrm>
            <a:off x="6384925" y="2987675"/>
            <a:ext cx="2073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Non-bonded energies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Streching Energy: Morse Potential</a:t>
            </a:r>
            <a:endParaRPr lang="en-US" smtClean="0">
              <a:cs typeface="+mj-cs"/>
            </a:endParaRPr>
          </a:p>
        </p:txBody>
      </p:sp>
      <p:graphicFrame>
        <p:nvGraphicFramePr>
          <p:cNvPr id="13314" name="Object 1027"/>
          <p:cNvGraphicFramePr>
            <a:graphicFrameLocks noChangeAspect="1"/>
          </p:cNvGraphicFramePr>
          <p:nvPr/>
        </p:nvGraphicFramePr>
        <p:xfrm>
          <a:off x="7200900" y="1066800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900" y="1066800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1028"/>
          <p:cNvSpPr>
            <a:spLocks noChangeArrowheads="1"/>
          </p:cNvSpPr>
          <p:nvPr/>
        </p:nvSpPr>
        <p:spPr bwMode="auto">
          <a:xfrm>
            <a:off x="609600" y="2514600"/>
            <a:ext cx="8001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A Morse potential </a:t>
            </a:r>
            <a:r>
              <a:rPr lang="en-US" sz="2800" i="0">
                <a:cs typeface="+mn-cs"/>
              </a:rPr>
              <a:t>requires three parameters </a:t>
            </a:r>
            <a:r>
              <a:rPr lang="de-DE" sz="2800" i="0">
                <a:cs typeface="+mn-cs"/>
              </a:rPr>
              <a:t>and</a:t>
            </a:r>
            <a:r>
              <a:rPr lang="en-US" sz="2800" i="0">
                <a:cs typeface="+mn-cs"/>
              </a:rPr>
              <a:t> is </a:t>
            </a:r>
            <a:r>
              <a:rPr lang="de-DE" sz="2800" i="0">
                <a:cs typeface="+mn-cs"/>
              </a:rPr>
              <a:t>not </a:t>
            </a:r>
            <a:r>
              <a:rPr lang="en-US" sz="2800" i="0">
                <a:cs typeface="+mn-cs"/>
              </a:rPr>
              <a:t>efficient </a:t>
            </a:r>
            <a:r>
              <a:rPr lang="de-DE" sz="2800" i="0">
                <a:cs typeface="+mn-cs"/>
              </a:rPr>
              <a:t>to </a:t>
            </a:r>
            <a:r>
              <a:rPr lang="en-US" sz="2800" i="0">
                <a:cs typeface="+mn-cs"/>
              </a:rPr>
              <a:t>calculat</a:t>
            </a:r>
            <a:r>
              <a:rPr lang="de-DE" sz="2800" i="0">
                <a:cs typeface="+mn-cs"/>
              </a:rPr>
              <a:t>e</a:t>
            </a:r>
            <a:endParaRPr lang="en-US" sz="2800" i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i="0">
                <a:latin typeface="Symbol" charset="0"/>
                <a:cs typeface="+mn-cs"/>
              </a:rPr>
              <a:t>			</a:t>
            </a:r>
            <a:r>
              <a:rPr lang="de-DE" sz="2800">
                <a:latin typeface="Symbol" charset="0"/>
                <a:cs typeface="+mn-cs"/>
              </a:rPr>
              <a:t>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) = </a:t>
            </a:r>
            <a:r>
              <a:rPr lang="en-US" sz="2800">
                <a:cs typeface="+mn-cs"/>
              </a:rPr>
              <a:t>D</a:t>
            </a:r>
            <a:r>
              <a:rPr lang="en-US" sz="2800" i="0" baseline="-25000">
                <a:cs typeface="+mn-cs"/>
              </a:rPr>
              <a:t>e</a:t>
            </a:r>
            <a:r>
              <a:rPr lang="en-US" sz="2800" i="0">
                <a:cs typeface="+mn-cs"/>
              </a:rPr>
              <a:t>{1</a:t>
            </a:r>
            <a:r>
              <a:rPr lang="de-DE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exp [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>
                <a:latin typeface="Symbol" charset="0"/>
                <a:cs typeface="+mn-cs"/>
              </a:rPr>
              <a:t>a</a:t>
            </a:r>
            <a:r>
              <a:rPr lang="en-US" sz="2800" i="0">
                <a:cs typeface="+mn-cs"/>
              </a:rPr>
              <a:t> 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de-DE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)]}</a:t>
            </a:r>
            <a:r>
              <a:rPr lang="en-US" sz="2800" i="0" baseline="30000">
                <a:cs typeface="+mn-cs"/>
              </a:rPr>
              <a:t>2 </a:t>
            </a:r>
            <a:r>
              <a:rPr lang="en-US" sz="2800" i="0"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i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i="0">
                <a:cs typeface="+mn-cs"/>
              </a:rPr>
              <a:t>	where</a:t>
            </a:r>
            <a:r>
              <a:rPr lang="en-US" i="0">
                <a:cs typeface="+mn-cs"/>
              </a:rPr>
              <a:t> </a:t>
            </a:r>
            <a:r>
              <a:rPr lang="en-US">
                <a:cs typeface="+mn-cs"/>
              </a:rPr>
              <a:t>D</a:t>
            </a:r>
            <a:r>
              <a:rPr lang="en-US" i="0" baseline="-25000">
                <a:cs typeface="+mn-cs"/>
              </a:rPr>
              <a:t>e</a:t>
            </a:r>
            <a:r>
              <a:rPr lang="en-US" i="0">
                <a:cs typeface="+mn-cs"/>
              </a:rPr>
              <a:t> = </a:t>
            </a:r>
            <a:r>
              <a:rPr lang="de-DE" i="0">
                <a:cs typeface="+mn-cs"/>
              </a:rPr>
              <a:t>dissociation energy, </a:t>
            </a:r>
            <a:r>
              <a:rPr lang="en-US">
                <a:latin typeface="Symbol" charset="0"/>
                <a:cs typeface="+mn-cs"/>
              </a:rPr>
              <a:t>a</a:t>
            </a:r>
            <a:r>
              <a:rPr lang="en-US" i="0">
                <a:cs typeface="+mn-cs"/>
              </a:rPr>
              <a:t> = </a:t>
            </a:r>
            <a:r>
              <a:rPr lang="en-US">
                <a:latin typeface="Symbol" charset="0"/>
                <a:cs typeface="+mn-cs"/>
              </a:rPr>
              <a:t>w</a:t>
            </a:r>
            <a:r>
              <a:rPr lang="en-US" i="0">
                <a:cs typeface="+mn-cs"/>
                <a:sym typeface="Symbol" charset="0"/>
              </a:rPr>
              <a:t>(</a:t>
            </a:r>
            <a:r>
              <a:rPr lang="en-US">
                <a:latin typeface="Symbol" charset="0"/>
                <a:cs typeface="+mn-cs"/>
                <a:sym typeface="Symbol" charset="0"/>
              </a:rPr>
              <a:t>m</a:t>
            </a:r>
            <a:r>
              <a:rPr lang="en-US" i="0">
                <a:cs typeface="+mn-cs"/>
                <a:sym typeface="Symbol" charset="0"/>
              </a:rPr>
              <a:t>/2</a:t>
            </a:r>
            <a:r>
              <a:rPr lang="en-US">
                <a:cs typeface="+mn-cs"/>
                <a:sym typeface="Symbol" charset="0"/>
              </a:rPr>
              <a:t>D</a:t>
            </a:r>
            <a:r>
              <a:rPr lang="en-US" i="0" baseline="-25000">
                <a:cs typeface="+mn-cs"/>
                <a:sym typeface="Symbol" charset="0"/>
              </a:rPr>
              <a:t>e</a:t>
            </a:r>
            <a:r>
              <a:rPr lang="en-US" i="0">
                <a:cs typeface="+mn-cs"/>
                <a:sym typeface="Symbol" charset="0"/>
              </a:rPr>
              <a:t>)</a:t>
            </a:r>
            <a:r>
              <a:rPr lang="en-US" i="0" baseline="30000">
                <a:cs typeface="+mn-cs"/>
                <a:sym typeface="Symbol" charset="0"/>
              </a:rPr>
              <a:t>1/2</a:t>
            </a:r>
            <a:r>
              <a:rPr lang="de-DE" i="0">
                <a:cs typeface="+mn-cs"/>
                <a:sym typeface="Symbol" charset="0"/>
              </a:rPr>
              <a:t>,</a:t>
            </a:r>
            <a:r>
              <a:rPr lang="en-US" i="0">
                <a:cs typeface="+mn-cs"/>
                <a:sym typeface="Symbol" charset="0"/>
              </a:rPr>
              <a:t> </a:t>
            </a:r>
            <a:r>
              <a:rPr lang="en-US">
                <a:latin typeface="Symbol" charset="0"/>
                <a:cs typeface="+mn-cs"/>
                <a:sym typeface="Symbol" charset="0"/>
              </a:rPr>
              <a:t>m</a:t>
            </a:r>
            <a:r>
              <a:rPr lang="en-US" i="0">
                <a:latin typeface="Symbol" charset="0"/>
                <a:cs typeface="+mn-cs"/>
                <a:sym typeface="Symbol" charset="0"/>
              </a:rPr>
              <a:t> </a:t>
            </a:r>
            <a:r>
              <a:rPr lang="en-US" i="0">
                <a:cs typeface="+mn-cs"/>
                <a:sym typeface="Symbol" charset="0"/>
              </a:rPr>
              <a:t>is the reduced mass</a:t>
            </a:r>
            <a:r>
              <a:rPr lang="de-DE" i="0">
                <a:cs typeface="+mn-cs"/>
                <a:sym typeface="Symbol" charset="0"/>
              </a:rPr>
              <a:t>,</a:t>
            </a:r>
            <a:r>
              <a:rPr lang="en-US" i="0">
                <a:cs typeface="+mn-cs"/>
                <a:sym typeface="Symbol" charset="0"/>
              </a:rPr>
              <a:t> </a:t>
            </a:r>
            <a:r>
              <a:rPr lang="en-US">
                <a:latin typeface="Symbol" charset="0"/>
                <a:cs typeface="+mn-cs"/>
                <a:sym typeface="Symbol" charset="0"/>
              </a:rPr>
              <a:t>w</a:t>
            </a:r>
            <a:r>
              <a:rPr lang="en-US" i="0">
                <a:cs typeface="+mn-cs"/>
                <a:sym typeface="Symbol" charset="0"/>
              </a:rPr>
              <a:t> is related to the bond stretching frequency by </a:t>
            </a:r>
            <a:r>
              <a:rPr lang="en-US">
                <a:latin typeface="Symbol" charset="0"/>
                <a:cs typeface="+mn-cs"/>
                <a:sym typeface="Symbol" charset="0"/>
              </a:rPr>
              <a:t>w</a:t>
            </a:r>
            <a:r>
              <a:rPr lang="en-US" i="0">
                <a:latin typeface="Symbol" charset="0"/>
                <a:cs typeface="+mn-cs"/>
                <a:sym typeface="Symbol" charset="0"/>
              </a:rPr>
              <a:t> = </a:t>
            </a:r>
            <a:r>
              <a:rPr lang="en-US" i="0">
                <a:cs typeface="+mn-cs"/>
                <a:sym typeface="Symbol" charset="0"/>
              </a:rPr>
              <a:t>(</a:t>
            </a:r>
            <a:r>
              <a:rPr lang="en-US">
                <a:cs typeface="+mn-cs"/>
                <a:sym typeface="Symbol" charset="0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s</a:t>
            </a:r>
            <a:r>
              <a:rPr lang="en-US" i="0">
                <a:cs typeface="+mn-cs"/>
                <a:sym typeface="Symbol" charset="0"/>
              </a:rPr>
              <a:t>/</a:t>
            </a:r>
            <a:r>
              <a:rPr lang="en-US">
                <a:latin typeface="Symbol" charset="0"/>
                <a:cs typeface="+mn-cs"/>
                <a:sym typeface="Symbol" charset="0"/>
              </a:rPr>
              <a:t>m</a:t>
            </a:r>
            <a:r>
              <a:rPr lang="en-US" i="0">
                <a:cs typeface="+mn-cs"/>
                <a:sym typeface="Symbol" charset="0"/>
              </a:rPr>
              <a:t>)</a:t>
            </a:r>
            <a:r>
              <a:rPr lang="en-US" i="0" baseline="30000">
                <a:cs typeface="+mn-cs"/>
                <a:sym typeface="Symbol" charset="0"/>
              </a:rPr>
              <a:t>1/2</a:t>
            </a:r>
            <a:r>
              <a:rPr lang="de-DE" i="0">
                <a:cs typeface="+mn-cs"/>
                <a:sym typeface="Symbol" charset="0"/>
              </a:rPr>
              <a:t>, </a:t>
            </a:r>
            <a:r>
              <a:rPr lang="de-DE">
                <a:cs typeface="+mn-cs"/>
                <a:sym typeface="Symbol" charset="0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s</a:t>
            </a:r>
            <a:r>
              <a:rPr lang="de-DE" i="0">
                <a:cs typeface="+mn-cs"/>
                <a:sym typeface="Symbol" charset="0"/>
              </a:rPr>
              <a:t> is the force constant, and </a:t>
            </a:r>
            <a:r>
              <a:rPr lang="de-DE">
                <a:cs typeface="+mn-cs"/>
                <a:sym typeface="Symbol" charset="0"/>
              </a:rPr>
              <a:t>R</a:t>
            </a:r>
            <a:r>
              <a:rPr lang="de-DE" i="0" baseline="-25000">
                <a:cs typeface="+mn-cs"/>
                <a:sym typeface="Symbol" charset="0"/>
              </a:rPr>
              <a:t>0</a:t>
            </a:r>
            <a:r>
              <a:rPr lang="de-DE" i="0">
                <a:cs typeface="+mn-cs"/>
                <a:sym typeface="Symbol" charset="0"/>
              </a:rPr>
              <a:t> is the equilibrium bondlength.</a:t>
            </a:r>
            <a:endParaRPr lang="en-US" i="0">
              <a:cs typeface="+mn-cs"/>
              <a:sym typeface="Symbol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609600" y="990600"/>
            <a:ext cx="6781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>
                <a:cs typeface="+mn-cs"/>
              </a:rPr>
              <a:t>A Morse potential describes </a:t>
            </a:r>
            <a:r>
              <a:rPr lang="de-DE" sz="2800" i="0">
                <a:cs typeface="+mn-cs"/>
              </a:rPr>
              <a:t>the </a:t>
            </a:r>
            <a:r>
              <a:rPr lang="en-US" sz="2800" i="0">
                <a:cs typeface="+mn-cs"/>
              </a:rPr>
              <a:t>energy </a:t>
            </a:r>
            <a:r>
              <a:rPr lang="de-DE" sz="2800" i="0">
                <a:cs typeface="+mn-cs"/>
              </a:rPr>
              <a:t>profile </a:t>
            </a:r>
            <a:r>
              <a:rPr lang="en-US" sz="2800" i="0">
                <a:cs typeface="+mn-cs"/>
              </a:rPr>
              <a:t>of </a:t>
            </a:r>
            <a:r>
              <a:rPr lang="de-DE" sz="2800" i="0">
                <a:cs typeface="+mn-cs"/>
              </a:rPr>
              <a:t>a </a:t>
            </a:r>
            <a:r>
              <a:rPr lang="en-US" sz="2800" i="0">
                <a:cs typeface="+mn-cs"/>
              </a:rPr>
              <a:t>bond stretch </a:t>
            </a:r>
            <a:r>
              <a:rPr lang="de-DE" sz="2800" i="0">
                <a:cs typeface="+mn-cs"/>
              </a:rPr>
              <a:t>quite accurately over a wide range of bondlength. </a:t>
            </a:r>
          </a:p>
        </p:txBody>
      </p:sp>
      <p:sp>
        <p:nvSpPr>
          <p:cNvPr id="28678" name="Line 1030"/>
          <p:cNvSpPr>
            <a:spLocks noChangeShapeType="1"/>
          </p:cNvSpPr>
          <p:nvPr/>
        </p:nvSpPr>
        <p:spPr bwMode="auto">
          <a:xfrm flipH="1" flipV="1">
            <a:off x="7543800" y="1371600"/>
            <a:ext cx="762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8679" name="Rectangle 1031"/>
          <p:cNvSpPr>
            <a:spLocks noChangeArrowheads="1"/>
          </p:cNvSpPr>
          <p:nvPr/>
        </p:nvSpPr>
        <p:spPr bwMode="auto">
          <a:xfrm>
            <a:off x="7696200" y="1385888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000099"/>
                </a:solidFill>
                <a:cs typeface="+mn-cs"/>
              </a:rPr>
              <a:t>R</a:t>
            </a:r>
            <a:endParaRPr lang="en-US" sz="2800">
              <a:solidFill>
                <a:srgbClr val="000099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1179</Words>
  <Application>Microsoft Macintosh PowerPoint</Application>
  <PresentationFormat>On-screen Show (4:3)</PresentationFormat>
  <Paragraphs>217</Paragraphs>
  <Slides>25</Slides>
  <Notes>19</Notes>
  <HiddenSlides>4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Default Design</vt:lpstr>
      <vt:lpstr>Chart</vt:lpstr>
      <vt:lpstr>Bitmap Image</vt:lpstr>
      <vt:lpstr>ACD/3D</vt:lpstr>
      <vt:lpstr>Molecular Mechanics  (Molecular Force Fields)</vt:lpstr>
      <vt:lpstr>PowerPoint Presentation</vt:lpstr>
      <vt:lpstr>PowerPoint Presentation</vt:lpstr>
      <vt:lpstr>PowerPoint Presentation</vt:lpstr>
      <vt:lpstr>PowerPoint Presentation</vt:lpstr>
      <vt:lpstr>A Classical Description</vt:lpstr>
      <vt:lpstr>Chemical Intuition behind</vt:lpstr>
      <vt:lpstr>Energy Decomposition</vt:lpstr>
      <vt:lpstr>Streching Energy: Morse Potential</vt:lpstr>
      <vt:lpstr>Stretching Energy:  Harmonic Potential</vt:lpstr>
      <vt:lpstr>Refinement by High-order Terms</vt:lpstr>
      <vt:lpstr>Bending Energy</vt:lpstr>
      <vt:lpstr>Torsional Energy</vt:lpstr>
      <vt:lpstr>Torsional Energy: Fourier Series</vt:lpstr>
      <vt:lpstr>Out-of-plane Bending:  Improper Torsional Energy</vt:lpstr>
      <vt:lpstr>Van der Waals Energy</vt:lpstr>
      <vt:lpstr>VDW: Lennard-Jones Potential</vt:lpstr>
      <vt:lpstr>Charge Distribution</vt:lpstr>
      <vt:lpstr>Electrostatic Energy</vt:lpstr>
      <vt:lpstr>Special Terms</vt:lpstr>
      <vt:lpstr>Use of Cut-offs</vt:lpstr>
      <vt:lpstr>Accounting for water is a must for any biological simulation. Two ways to incorporate water.  </vt:lpstr>
      <vt:lpstr>PowerPoint Presentation</vt:lpstr>
      <vt:lpstr>Understand Force Fields</vt:lpstr>
      <vt:lpstr>Understand Force Fields (2)</vt:lpstr>
    </vt:vector>
  </TitlesOfParts>
  <Company>ustc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mama</dc:creator>
  <cp:lastModifiedBy>Alexey</cp:lastModifiedBy>
  <cp:revision>82</cp:revision>
  <dcterms:created xsi:type="dcterms:W3CDTF">2006-01-14T07:11:46Z</dcterms:created>
  <dcterms:modified xsi:type="dcterms:W3CDTF">2014-05-09T23:41:00Z</dcterms:modified>
</cp:coreProperties>
</file>