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317" r:id="rId3"/>
    <p:sldId id="318" r:id="rId4"/>
    <p:sldId id="312" r:id="rId5"/>
    <p:sldId id="320" r:id="rId6"/>
    <p:sldId id="315" r:id="rId7"/>
    <p:sldId id="276" r:id="rId8"/>
    <p:sldId id="277" r:id="rId9"/>
    <p:sldId id="275" r:id="rId10"/>
    <p:sldId id="278" r:id="rId11"/>
    <p:sldId id="279" r:id="rId12"/>
    <p:sldId id="299" r:id="rId13"/>
    <p:sldId id="282" r:id="rId14"/>
    <p:sldId id="280" r:id="rId15"/>
    <p:sldId id="281" r:id="rId16"/>
    <p:sldId id="314" r:id="rId17"/>
    <p:sldId id="283" r:id="rId18"/>
    <p:sldId id="313" r:id="rId19"/>
    <p:sldId id="284" r:id="rId20"/>
    <p:sldId id="286" r:id="rId21"/>
    <p:sldId id="295" r:id="rId22"/>
    <p:sldId id="287" r:id="rId23"/>
    <p:sldId id="289" r:id="rId24"/>
    <p:sldId id="290" r:id="rId25"/>
    <p:sldId id="311"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737" autoAdjust="0"/>
  </p:normalViewPr>
  <p:slideViewPr>
    <p:cSldViewPr snapToGrid="0" snapToObjects="1">
      <p:cViewPr>
        <p:scale>
          <a:sx n="99" d="100"/>
          <a:sy n="99" d="100"/>
        </p:scale>
        <p:origin x="1008" y="17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93" d="100"/>
        <a:sy n="93" d="100"/>
      </p:scale>
      <p:origin x="0" y="26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E6BCD1-2A41-6046-B070-6DEF82EFBA42}" type="datetimeFigureOut">
              <a:rPr lang="en-US" smtClean="0"/>
              <a:t>2/28/17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B2754-069D-704C-81C8-C80F27FFDC1D}" type="slidenum">
              <a:rPr lang="en-US" smtClean="0"/>
              <a:t>‹#›</a:t>
            </a:fld>
            <a:endParaRPr lang="en-US"/>
          </a:p>
        </p:txBody>
      </p:sp>
    </p:spTree>
    <p:extLst>
      <p:ext uri="{BB962C8B-B14F-4D97-AF65-F5344CB8AC3E}">
        <p14:creationId xmlns:p14="http://schemas.microsoft.com/office/powerpoint/2010/main" val="40313633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865AE-D3BA-AA43-B521-5DE9A0C53630}" type="slidenum">
              <a:rPr lang="en-US"/>
              <a:pPr/>
              <a:t>3</a:t>
            </a:fld>
            <a:endParaRPr lang="en-US"/>
          </a:p>
        </p:txBody>
      </p:sp>
      <p:sp>
        <p:nvSpPr>
          <p:cNvPr id="10242" name="Rectangle 2"/>
          <p:cNvSpPr>
            <a:spLocks noGrp="1" noRot="1" noChangeAspect="1" noChangeArrowheads="1" noTextEdit="1"/>
          </p:cNvSpPr>
          <p:nvPr>
            <p:ph type="sldImg"/>
          </p:nvPr>
        </p:nvSpPr>
        <p:spPr>
          <a:xfrm>
            <a:off x="1195388" y="706438"/>
            <a:ext cx="4516437" cy="3387725"/>
          </a:xfrm>
          <a:ln/>
          <a:extLs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a:xfrm>
            <a:off x="930275" y="4376738"/>
            <a:ext cx="5043488" cy="4095750"/>
          </a:xfrm>
        </p:spPr>
        <p:txBody>
          <a:bodyPr/>
          <a:lstStyle/>
          <a:p>
            <a:endParaRPr lang="ja-JP" altLang="en-US"/>
          </a:p>
        </p:txBody>
      </p:sp>
    </p:spTree>
    <p:extLst>
      <p:ext uri="{BB962C8B-B14F-4D97-AF65-F5344CB8AC3E}">
        <p14:creationId xmlns:p14="http://schemas.microsoft.com/office/powerpoint/2010/main" val="191077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85725" indent="-85725"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latin typeface="Arial" charset="0"/>
                <a:ea typeface="msgothic" charset="-128"/>
                <a:cs typeface="msgothic" charset="-128"/>
              </a:rPr>
              <a:t>The KirBac1.1 potassium channel (PDB 1P7B) embedded in a lipid bilayer, with individual lipids rendered as cyan chains. The transmembrane α-helices are rendered as blue ribbons and the extracellular domain is coloured according to its structure (yellow, beta sheet; white, random coil; cyan, turns). K+ ions are rendered as purple spheres, and water oxygen and hydrogen as red and white spheres, respectively. Only waters in the selectivity filter are shown. On the right, atomic detail of the selectivity filter (TVGYG motif) in a representative conductive structure is presented. For visual clarity, atomic detail is given only of two diametrically opposed subunits.</a:t>
            </a:r>
          </a:p>
        </p:txBody>
      </p:sp>
    </p:spTree>
    <p:extLst>
      <p:ext uri="{BB962C8B-B14F-4D97-AF65-F5344CB8AC3E}">
        <p14:creationId xmlns:p14="http://schemas.microsoft.com/office/powerpoint/2010/main" val="890605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2286A-F08C-3148-9CB1-F6B5C5F4AFCE}" type="slidenum">
              <a:rPr lang="en-US"/>
              <a:pPr/>
              <a:t>19</a:t>
            </a:fld>
            <a:endParaRPr lang="en-US"/>
          </a:p>
        </p:txBody>
      </p:sp>
      <p:sp>
        <p:nvSpPr>
          <p:cNvPr id="1361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5291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C6F0E-9DA3-F944-80B6-08786F4252D9}" type="slidenum">
              <a:rPr lang="en-US"/>
              <a:pPr/>
              <a:t>21</a:t>
            </a:fld>
            <a:endParaRPr lang="en-US"/>
          </a:p>
        </p:txBody>
      </p:sp>
      <p:sp>
        <p:nvSpPr>
          <p:cNvPr id="931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0395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43482-CAD7-2148-81C7-CEF4A09CCD85}" type="slidenum">
              <a:rPr lang="en-US"/>
              <a:pPr/>
              <a:t>22</a:t>
            </a:fld>
            <a:endParaRPr lang="en-US"/>
          </a:p>
        </p:txBody>
      </p:sp>
      <p:sp>
        <p:nvSpPr>
          <p:cNvPr id="952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9083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A6EFF-0DDC-5340-8D78-86A4CE576651}" type="slidenum">
              <a:rPr lang="en-US"/>
              <a:pPr/>
              <a:t>23</a:t>
            </a:fld>
            <a:endParaRPr lang="en-US"/>
          </a:p>
        </p:txBody>
      </p:sp>
      <p:sp>
        <p:nvSpPr>
          <p:cNvPr id="972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205163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2"/>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68580" tIns="34290" rIns="68580" bIns="34290" rtlCol="0">
            <a:normAutofit/>
          </a:bodyPr>
          <a:lstStyle/>
          <a:p>
            <a:pPr>
              <a:spcBef>
                <a:spcPts val="1500"/>
              </a:spcBef>
              <a:buClr>
                <a:srgbClr val="2C7C9F">
                  <a:lumMod val="60000"/>
                  <a:lumOff val="40000"/>
                </a:srgbClr>
              </a:buClr>
              <a:buSzPct val="110000"/>
              <a:buFont typeface="Wingdings 2" pitchFamily="18" charset="2"/>
              <a:buNone/>
            </a:pPr>
            <a:endParaRPr sz="2400">
              <a:solidFill>
                <a:prstClr val="black">
                  <a:lumMod val="65000"/>
                  <a:lumOff val="35000"/>
                </a:prstClr>
              </a:solidFill>
            </a:endParaRPr>
          </a:p>
        </p:txBody>
      </p:sp>
      <p:sp>
        <p:nvSpPr>
          <p:cNvPr id="2" name="Title 1"/>
          <p:cNvSpPr>
            <a:spLocks noGrp="1"/>
          </p:cNvSpPr>
          <p:nvPr>
            <p:ph type="ctrTitle"/>
          </p:nvPr>
        </p:nvSpPr>
        <p:spPr>
          <a:xfrm>
            <a:off x="1322922" y="1524001"/>
            <a:ext cx="6498158" cy="1724867"/>
          </a:xfrm>
        </p:spPr>
        <p:txBody>
          <a:bodyPr vert="horz" lIns="91440" tIns="45720" rIns="91440" bIns="45720" rtlCol="0" anchor="b" anchorCtr="0">
            <a:noAutofit/>
          </a:bodyPr>
          <a:lstStyle>
            <a:lvl1pPr marL="0" indent="0" algn="ctr" defTabSz="685800" rtl="0" eaLnBrk="1" latinLnBrk="0" hangingPunct="1">
              <a:spcBef>
                <a:spcPct val="0"/>
              </a:spcBef>
              <a:buClr>
                <a:schemeClr val="accent1">
                  <a:lumMod val="60000"/>
                  <a:lumOff val="40000"/>
                </a:schemeClr>
              </a:buClr>
              <a:buSzPct val="110000"/>
              <a:buFont typeface="Wingdings 2" pitchFamily="18" charset="2"/>
              <a:buNone/>
              <a:defRPr sz="345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4"/>
            <a:ext cx="6498159" cy="916641"/>
          </a:xfrm>
        </p:spPr>
        <p:txBody>
          <a:bodyPr vert="horz" lIns="91440" tIns="45720" rIns="91440" bIns="45720" rtlCol="0">
            <a:normAutofit/>
          </a:bodyPr>
          <a:lstStyle>
            <a:lvl1pPr marL="0" indent="0" algn="ctr" defTabSz="685800" rtl="0" eaLnBrk="1" latinLnBrk="0" hangingPunct="1">
              <a:spcBef>
                <a:spcPts val="225"/>
              </a:spcBef>
              <a:buClr>
                <a:schemeClr val="accent1">
                  <a:lumMod val="60000"/>
                  <a:lumOff val="40000"/>
                </a:schemeClr>
              </a:buClr>
              <a:buSzPct val="110000"/>
              <a:buFont typeface="Wingdings 2" pitchFamily="18" charset="2"/>
              <a:buNone/>
              <a:defRPr sz="1350" kern="120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463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5288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3352803"/>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9" y="4771031"/>
            <a:ext cx="8416925" cy="972671"/>
          </a:xfrm>
        </p:spPr>
        <p:txBody>
          <a:bodyPr>
            <a:normAutofit/>
          </a:bodyPr>
          <a:lstStyle>
            <a:lvl1pPr marL="0" indent="0" algn="ctr">
              <a:spcBef>
                <a:spcPts val="225"/>
              </a:spcBef>
              <a:buNone/>
              <a:defRPr sz="135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a:p>
        </p:txBody>
      </p:sp>
    </p:spTree>
    <p:extLst>
      <p:ext uri="{BB962C8B-B14F-4D97-AF65-F5344CB8AC3E}">
        <p14:creationId xmlns:p14="http://schemas.microsoft.com/office/powerpoint/2010/main" val="1879527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6"/>
            <a:ext cx="8056563" cy="1362075"/>
          </a:xfrm>
        </p:spPr>
        <p:txBody>
          <a:bodyPr anchor="b" anchorCtr="0"/>
          <a:lstStyle>
            <a:lvl1pPr algn="ctr">
              <a:defRPr sz="345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7"/>
            <a:ext cx="8056563" cy="1500187"/>
          </a:xfrm>
        </p:spPr>
        <p:txBody>
          <a:bodyPr anchor="t" anchorCtr="0">
            <a:normAutofit/>
          </a:bodyPr>
          <a:lstStyle>
            <a:lvl1pPr marL="0" indent="0" algn="ctr">
              <a:spcBef>
                <a:spcPts val="225"/>
              </a:spcBef>
              <a:buNone/>
              <a:defRPr sz="135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3957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6"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200"/>
              </a:spcBef>
              <a:defRPr sz="150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2106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2804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37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955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27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1500"/>
              </a:spcBef>
              <a:defRPr sz="1650"/>
            </a:lvl1pPr>
            <a:lvl2pPr>
              <a:defRPr sz="1500"/>
            </a:lvl2pPr>
            <a:lvl3pPr>
              <a:defRPr sz="1350"/>
            </a:lvl3pPr>
            <a:lvl4pPr>
              <a:defRPr sz="1350"/>
            </a:lvl4pPr>
            <a:lvl5pPr>
              <a:defRPr sz="135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0087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4079545" cy="1162050"/>
          </a:xfrm>
        </p:spPr>
        <p:txBody>
          <a:bodyPr anchor="b"/>
          <a:lstStyle>
            <a:lvl1pPr algn="ctr">
              <a:defRPr sz="2700" b="0"/>
            </a:lvl1pPr>
          </a:lstStyle>
          <a:p>
            <a:r>
              <a:rPr lang="en-US" smtClean="0"/>
              <a:t>Click to edit Master title style</a:t>
            </a:r>
            <a:endParaRPr/>
          </a:p>
        </p:txBody>
      </p:sp>
      <p:sp>
        <p:nvSpPr>
          <p:cNvPr id="4" name="Text Placeholder 3"/>
          <p:cNvSpPr>
            <a:spLocks noGrp="1"/>
          </p:cNvSpPr>
          <p:nvPr>
            <p:ph type="body" sz="half" idx="2"/>
          </p:nvPr>
        </p:nvSpPr>
        <p:spPr>
          <a:xfrm>
            <a:off x="533399" y="1787856"/>
            <a:ext cx="4079545" cy="3720152"/>
          </a:xfrm>
        </p:spPr>
        <p:txBody>
          <a:bodyPr>
            <a:normAutofit/>
          </a:bodyPr>
          <a:lstStyle>
            <a:lvl1pPr marL="0" indent="0" algn="ctr">
              <a:spcBef>
                <a:spcPts val="450"/>
              </a:spcBef>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
          </p:nvPr>
        </p:nvSpPr>
        <p:spPr>
          <a:xfrm>
            <a:off x="5090617" y="359394"/>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685800" rtl="0" eaLnBrk="1" latinLnBrk="0" hangingPunct="1">
              <a:spcBef>
                <a:spcPts val="1500"/>
              </a:spcBef>
              <a:buClr>
                <a:schemeClr val="accent1">
                  <a:lumMod val="60000"/>
                  <a:lumOff val="40000"/>
                </a:schemeClr>
              </a:buClr>
              <a:buSzPct val="110000"/>
              <a:buFont typeface="Wingdings 2" pitchFamily="18" charset="2"/>
              <a:buNone/>
              <a:defRPr sz="2400" kern="1200">
                <a:solidFill>
                  <a:schemeClr val="tx1">
                    <a:lumMod val="65000"/>
                    <a:lumOff val="35000"/>
                  </a:schemeClr>
                </a:solidFill>
                <a:latin typeface="+mn-lt"/>
                <a:ea typeface="+mn-ea"/>
                <a:cs typeface="+mn-cs"/>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a:p>
        </p:txBody>
      </p:sp>
    </p:spTree>
    <p:extLst>
      <p:ext uri="{BB962C8B-B14F-4D97-AF65-F5344CB8AC3E}">
        <p14:creationId xmlns:p14="http://schemas.microsoft.com/office/powerpoint/2010/main" val="1531398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84334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solidFill>
                  <a:prstClr val="white"/>
                </a:solidFill>
              </a:rPr>
              <a:pPr/>
              <a:t>2/28/17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744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2/28/17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6"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6"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70"/>
            <a:ext cx="2133600" cy="365125"/>
          </a:xfrm>
          <a:prstGeom prst="rect">
            <a:avLst/>
          </a:prstGeom>
        </p:spPr>
        <p:txBody>
          <a:bodyPr vert="horz" lIns="91440" tIns="45720" rIns="91440" bIns="45720" rtlCol="0" anchor="ctr"/>
          <a:lstStyle>
            <a:lvl1pPr algn="r">
              <a:defRPr sz="900">
                <a:solidFill>
                  <a:schemeClr val="bg1"/>
                </a:solidFill>
              </a:defRPr>
            </a:lvl1pPr>
          </a:lstStyle>
          <a:p>
            <a:fld id="{B01F9CA3-105E-4857-9057-6DB6197DA786}" type="datetimeFigureOut">
              <a:rPr lang="en-US" smtClean="0">
                <a:solidFill>
                  <a:prstClr val="white"/>
                </a:solidFill>
              </a:rPr>
              <a:pPr/>
              <a:t>2/28/17</a:t>
            </a:fld>
            <a:endParaRPr lang="en-US">
              <a:solidFill>
                <a:prstClr val="white"/>
              </a:solidFill>
            </a:endParaRPr>
          </a:p>
        </p:txBody>
      </p:sp>
      <p:sp>
        <p:nvSpPr>
          <p:cNvPr id="5" name="Footer Placeholder 4"/>
          <p:cNvSpPr>
            <a:spLocks noGrp="1"/>
          </p:cNvSpPr>
          <p:nvPr>
            <p:ph type="ftr" sz="quarter" idx="3"/>
          </p:nvPr>
        </p:nvSpPr>
        <p:spPr>
          <a:xfrm>
            <a:off x="264458" y="6275670"/>
            <a:ext cx="4840941" cy="365125"/>
          </a:xfrm>
          <a:prstGeom prst="rect">
            <a:avLst/>
          </a:prstGeom>
        </p:spPr>
        <p:txBody>
          <a:bodyPr vert="horz" lIns="91440" tIns="45720" rIns="91440" bIns="45720" rtlCol="0" anchor="ctr"/>
          <a:lstStyle>
            <a:lvl1pPr algn="l">
              <a:defRPr sz="900">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4"/>
          </p:nvPr>
        </p:nvSpPr>
        <p:spPr>
          <a:xfrm>
            <a:off x="7897906" y="6275670"/>
            <a:ext cx="990600" cy="365125"/>
          </a:xfrm>
          <a:prstGeom prst="rect">
            <a:avLst/>
          </a:prstGeom>
        </p:spPr>
        <p:txBody>
          <a:bodyPr vert="horz" lIns="91440" tIns="45720" rIns="91440" bIns="45720" rtlCol="0" anchor="ctr"/>
          <a:lstStyle>
            <a:lvl1pPr algn="r">
              <a:defRPr sz="2700">
                <a:solidFill>
                  <a:schemeClr val="bg1"/>
                </a:solidFill>
              </a:defRPr>
            </a:lvl1pPr>
          </a:lstStyle>
          <a:p>
            <a:fld id="{7F5CE407-6216-4202-80E4-A30DC2F709B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0993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685800" rtl="0" eaLnBrk="1" latinLnBrk="0" hangingPunct="1">
        <a:spcBef>
          <a:spcPct val="0"/>
        </a:spcBef>
        <a:buNone/>
        <a:defRPr sz="3450" kern="1200">
          <a:solidFill>
            <a:schemeClr val="accent1"/>
          </a:solidFill>
          <a:latin typeface="+mj-lt"/>
          <a:ea typeface="+mj-ea"/>
          <a:cs typeface="+mj-cs"/>
        </a:defRPr>
      </a:lvl1pPr>
    </p:titleStyle>
    <p:bodyStyle>
      <a:lvl1pPr marL="261938" indent="-261938" algn="l" defTabSz="685800" rtl="0" eaLnBrk="1" latinLnBrk="0" hangingPunct="1">
        <a:spcBef>
          <a:spcPts val="15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1pPr>
      <a:lvl2pPr marL="514350" indent="-252413" algn="l" defTabSz="685800" rtl="0" eaLnBrk="1" latinLnBrk="0" hangingPunct="1">
        <a:spcBef>
          <a:spcPts val="450"/>
        </a:spcBef>
        <a:buClr>
          <a:schemeClr val="accent1">
            <a:lumMod val="75000"/>
          </a:schemeClr>
        </a:buClr>
        <a:buSzPct val="110000"/>
        <a:buFont typeface="Wingdings 2" pitchFamily="18" charset="2"/>
        <a:buChar char=""/>
        <a:defRPr sz="1650" kern="1200">
          <a:solidFill>
            <a:schemeClr val="tx1">
              <a:lumMod val="65000"/>
              <a:lumOff val="35000"/>
            </a:schemeClr>
          </a:solidFill>
          <a:latin typeface="+mn-lt"/>
          <a:ea typeface="+mn-ea"/>
          <a:cs typeface="+mn-cs"/>
        </a:defRPr>
      </a:lvl2pPr>
      <a:lvl3pPr marL="726281" indent="-211931" algn="l" defTabSz="685800" rtl="0" eaLnBrk="1" latinLnBrk="0" hangingPunct="1">
        <a:spcBef>
          <a:spcPts val="450"/>
        </a:spcBef>
        <a:buClr>
          <a:schemeClr val="accent1">
            <a:lumMod val="60000"/>
            <a:lumOff val="40000"/>
          </a:schemeClr>
        </a:buClr>
        <a:buSzPct val="110000"/>
        <a:buFont typeface="Wingdings 2" pitchFamily="18" charset="2"/>
        <a:buChar char=""/>
        <a:defRPr sz="1500" kern="1200">
          <a:solidFill>
            <a:schemeClr val="tx1">
              <a:lumMod val="65000"/>
              <a:lumOff val="35000"/>
            </a:schemeClr>
          </a:solidFill>
          <a:latin typeface="+mn-lt"/>
          <a:ea typeface="+mn-ea"/>
          <a:cs typeface="+mn-cs"/>
        </a:defRPr>
      </a:lvl3pPr>
      <a:lvl4pPr marL="947738" indent="-221456" algn="l" defTabSz="685800" rtl="0" eaLnBrk="1" latinLnBrk="0" hangingPunct="1">
        <a:spcBef>
          <a:spcPts val="450"/>
        </a:spcBef>
        <a:buClr>
          <a:schemeClr val="accent1">
            <a:lumMod val="75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4pPr>
      <a:lvl5pPr marL="1159669" indent="-211931" algn="l" defTabSz="685800" rtl="0" eaLnBrk="1" latinLnBrk="0" hangingPunct="1">
        <a:spcBef>
          <a:spcPts val="450"/>
        </a:spcBef>
        <a:buClr>
          <a:schemeClr val="accent1">
            <a:lumMod val="60000"/>
            <a:lumOff val="40000"/>
          </a:schemeClr>
        </a:buClr>
        <a:buSzPct val="110000"/>
        <a:buFont typeface="Wingdings 2" pitchFamily="18" charset="2"/>
        <a:buChar char=""/>
        <a:defRPr sz="1350" kern="1200">
          <a:solidFill>
            <a:schemeClr val="tx1">
              <a:lumMod val="65000"/>
              <a:lumOff val="35000"/>
            </a:schemeClr>
          </a:solidFill>
          <a:latin typeface="+mn-lt"/>
          <a:ea typeface="+mn-ea"/>
          <a:cs typeface="+mn-cs"/>
        </a:defRPr>
      </a:lvl5pPr>
      <a:lvl6pPr marL="1371600"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6pPr>
      <a:lvl7pPr marL="1588294"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7pPr>
      <a:lvl8pPr marL="1799035" indent="-211931" algn="l" defTabSz="685800" rtl="0" eaLnBrk="1" latinLnBrk="0" hangingPunct="1">
        <a:spcBef>
          <a:spcPct val="20000"/>
        </a:spcBef>
        <a:buClr>
          <a:schemeClr val="accent2"/>
        </a:buClr>
        <a:buSzPct val="110000"/>
        <a:buFont typeface="Wingdings 2" pitchFamily="18" charset="2"/>
        <a:buChar char=""/>
        <a:defRPr lang="en-US" sz="1350" kern="1200" dirty="0" smtClean="0">
          <a:solidFill>
            <a:schemeClr val="tx1">
              <a:lumMod val="65000"/>
              <a:lumOff val="35000"/>
            </a:schemeClr>
          </a:solidFill>
          <a:latin typeface="+mn-lt"/>
          <a:ea typeface="+mn-ea"/>
          <a:cs typeface="+mn-cs"/>
        </a:defRPr>
      </a:lvl8pPr>
      <a:lvl9pPr marL="2016919" indent="-211931" algn="l" defTabSz="685800" rtl="0" eaLnBrk="1" latinLnBrk="0" hangingPunct="1">
        <a:spcBef>
          <a:spcPct val="20000"/>
        </a:spcBef>
        <a:buClr>
          <a:schemeClr val="accent1">
            <a:lumMod val="60000"/>
            <a:lumOff val="40000"/>
          </a:schemeClr>
        </a:buClr>
        <a:buSzPct val="110000"/>
        <a:buFont typeface="Wingdings 2" pitchFamily="18"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image" Target="../media/image16.png"/><Relationship Id="rId1" Type="http://schemas.microsoft.com/office/2007/relationships/media" Target="file://localhost/Users/alexey/Documents/TALKS/molecule_300K.mpg" TargetMode="External"/><Relationship Id="rId2" Type="http://schemas.openxmlformats.org/officeDocument/2006/relationships/video" Target="file://localhost/Users/alexey/Documents/TALKS/molecule_300K.m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13" y="1357700"/>
            <a:ext cx="8489093" cy="646823"/>
          </a:xfrm>
        </p:spPr>
        <p:txBody>
          <a:bodyPr/>
          <a:lstStyle/>
          <a:p>
            <a:r>
              <a:rPr lang="en-US" sz="3000" dirty="0" smtClean="0"/>
              <a:t>Optimization Basis</a:t>
            </a:r>
            <a:endParaRPr lang="en-US" sz="3000" dirty="0"/>
          </a:p>
        </p:txBody>
      </p:sp>
      <p:sp>
        <p:nvSpPr>
          <p:cNvPr id="5" name="TextBox 4"/>
          <p:cNvSpPr txBox="1"/>
          <p:nvPr/>
        </p:nvSpPr>
        <p:spPr>
          <a:xfrm>
            <a:off x="3884504" y="2872946"/>
            <a:ext cx="1043876" cy="369332"/>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latin typeface="Arial" charset="0"/>
                <a:ea typeface="ＭＳ Ｐゴシック" charset="0"/>
                <a:cs typeface="ＭＳ Ｐゴシック" charset="0"/>
              </a:rPr>
              <a:t>Class </a:t>
            </a:r>
            <a:r>
              <a:rPr lang="en-US" dirty="0" smtClean="0">
                <a:solidFill>
                  <a:prstClr val="black"/>
                </a:solidFill>
                <a:latin typeface="Arial" charset="0"/>
                <a:ea typeface="ＭＳ Ｐゴシック" charset="0"/>
                <a:cs typeface="ＭＳ Ｐゴシック" charset="0"/>
              </a:rPr>
              <a:t>XI</a:t>
            </a:r>
            <a:endParaRPr lang="en-US" dirty="0">
              <a:solidFill>
                <a:prstClr val="black"/>
              </a:solidFill>
              <a:latin typeface="Arial" charset="0"/>
              <a:ea typeface="ＭＳ Ｐゴシック" charset="0"/>
              <a:cs typeface="ＭＳ Ｐゴシック" charset="0"/>
            </a:endParaRPr>
          </a:p>
        </p:txBody>
      </p:sp>
      <p:sp>
        <p:nvSpPr>
          <p:cNvPr id="3" name="TextBox 2"/>
          <p:cNvSpPr txBox="1"/>
          <p:nvPr/>
        </p:nvSpPr>
        <p:spPr>
          <a:xfrm>
            <a:off x="963828" y="2849777"/>
            <a:ext cx="184731" cy="300082"/>
          </a:xfrm>
          <a:prstGeom prst="rect">
            <a:avLst/>
          </a:prstGeom>
          <a:noFill/>
        </p:spPr>
        <p:txBody>
          <a:bodyPr wrap="none" rtlCol="0">
            <a:spAutoFit/>
          </a:bodyPr>
          <a:lstStyle/>
          <a:p>
            <a:endParaRPr lang="en-US" sz="1350" dirty="0">
              <a:solidFill>
                <a:prstClr val="black"/>
              </a:solidFill>
            </a:endParaRPr>
          </a:p>
        </p:txBody>
      </p:sp>
    </p:spTree>
    <p:extLst>
      <p:ext uri="{BB962C8B-B14F-4D97-AF65-F5344CB8AC3E}">
        <p14:creationId xmlns:p14="http://schemas.microsoft.com/office/powerpoint/2010/main" val="1055421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195263" y="101600"/>
            <a:ext cx="8224837"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800" b="1">
                <a:latin typeface="Helvetica" charset="0"/>
              </a:rPr>
              <a:t>The magnitude of the protein folding challenge:</a:t>
            </a:r>
          </a:p>
        </p:txBody>
      </p:sp>
      <p:grpSp>
        <p:nvGrpSpPr>
          <p:cNvPr id="78852" name="Group 4"/>
          <p:cNvGrpSpPr>
            <a:grpSpLocks/>
          </p:cNvGrpSpPr>
          <p:nvPr/>
        </p:nvGrpSpPr>
        <p:grpSpPr bwMode="auto">
          <a:xfrm>
            <a:off x="942680" y="1732149"/>
            <a:ext cx="6730002" cy="1146415"/>
            <a:chOff x="576" y="1200"/>
            <a:chExt cx="5206" cy="1200"/>
          </a:xfrm>
        </p:grpSpPr>
        <p:sp>
          <p:nvSpPr>
            <p:cNvPr id="78853" name="Line 5"/>
            <p:cNvSpPr>
              <a:spLocks noChangeShapeType="1"/>
            </p:cNvSpPr>
            <p:nvPr/>
          </p:nvSpPr>
          <p:spPr bwMode="auto">
            <a:xfrm flipV="1">
              <a:off x="576" y="1680"/>
              <a:ext cx="1152" cy="432"/>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54" name="Line 6"/>
            <p:cNvSpPr>
              <a:spLocks noChangeShapeType="1"/>
            </p:cNvSpPr>
            <p:nvPr/>
          </p:nvSpPr>
          <p:spPr bwMode="auto">
            <a:xfrm rot="16416489" flipH="1">
              <a:off x="1920" y="1536"/>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55" name="Line 7"/>
            <p:cNvSpPr>
              <a:spLocks noChangeShapeType="1"/>
            </p:cNvSpPr>
            <p:nvPr/>
          </p:nvSpPr>
          <p:spPr bwMode="auto">
            <a:xfrm rot="11584748" flipH="1">
              <a:off x="2784" y="1440"/>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56" name="Line 8"/>
            <p:cNvSpPr>
              <a:spLocks noChangeShapeType="1"/>
            </p:cNvSpPr>
            <p:nvPr/>
          </p:nvSpPr>
          <p:spPr bwMode="auto">
            <a:xfrm rot="16124168" flipH="1">
              <a:off x="3696" y="1344"/>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57" name="Line 9"/>
            <p:cNvSpPr>
              <a:spLocks noChangeShapeType="1"/>
            </p:cNvSpPr>
            <p:nvPr/>
          </p:nvSpPr>
          <p:spPr bwMode="auto">
            <a:xfrm rot="11357723" flipH="1">
              <a:off x="4560" y="1200"/>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58" name="Freeform 10"/>
            <p:cNvSpPr>
              <a:spLocks/>
            </p:cNvSpPr>
            <p:nvPr/>
          </p:nvSpPr>
          <p:spPr bwMode="auto">
            <a:xfrm>
              <a:off x="1536" y="1776"/>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59" name="Freeform 11"/>
            <p:cNvSpPr>
              <a:spLocks/>
            </p:cNvSpPr>
            <p:nvPr/>
          </p:nvSpPr>
          <p:spPr bwMode="auto">
            <a:xfrm rot="-1513831">
              <a:off x="3312" y="1632"/>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60" name="Freeform 12"/>
            <p:cNvSpPr>
              <a:spLocks/>
            </p:cNvSpPr>
            <p:nvPr/>
          </p:nvSpPr>
          <p:spPr bwMode="auto">
            <a:xfrm rot="-11237302">
              <a:off x="2400" y="1968"/>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61" name="Freeform 13"/>
            <p:cNvSpPr>
              <a:spLocks/>
            </p:cNvSpPr>
            <p:nvPr/>
          </p:nvSpPr>
          <p:spPr bwMode="auto">
            <a:xfrm rot="-11237302">
              <a:off x="4176" y="1728"/>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8862" name="Text Box 14"/>
            <p:cNvSpPr txBox="1">
              <a:spLocks noChangeArrowheads="1"/>
            </p:cNvSpPr>
            <p:nvPr/>
          </p:nvSpPr>
          <p:spPr bwMode="auto">
            <a:xfrm>
              <a:off x="1536" y="1872"/>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1</a:t>
              </a:r>
              <a:endParaRPr lang="en-US" b="1">
                <a:latin typeface="Symbol" charset="0"/>
              </a:endParaRPr>
            </a:p>
          </p:txBody>
        </p:sp>
        <p:sp>
          <p:nvSpPr>
            <p:cNvPr id="78863" name="Text Box 15"/>
            <p:cNvSpPr txBox="1">
              <a:spLocks noChangeArrowheads="1"/>
            </p:cNvSpPr>
            <p:nvPr/>
          </p:nvSpPr>
          <p:spPr bwMode="auto">
            <a:xfrm>
              <a:off x="2448" y="1536"/>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2</a:t>
              </a:r>
              <a:endParaRPr lang="en-US" b="1">
                <a:latin typeface="Symbol" charset="0"/>
              </a:endParaRPr>
            </a:p>
          </p:txBody>
        </p:sp>
        <p:sp>
          <p:nvSpPr>
            <p:cNvPr id="78864" name="Text Box 16"/>
            <p:cNvSpPr txBox="1">
              <a:spLocks noChangeArrowheads="1"/>
            </p:cNvSpPr>
            <p:nvPr/>
          </p:nvSpPr>
          <p:spPr bwMode="auto">
            <a:xfrm>
              <a:off x="3360" y="1776"/>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3</a:t>
              </a:r>
              <a:endParaRPr lang="en-US" b="1">
                <a:latin typeface="Symbol" charset="0"/>
              </a:endParaRPr>
            </a:p>
          </p:txBody>
        </p:sp>
        <p:sp>
          <p:nvSpPr>
            <p:cNvPr id="78865" name="Text Box 17"/>
            <p:cNvSpPr txBox="1">
              <a:spLocks noChangeArrowheads="1"/>
            </p:cNvSpPr>
            <p:nvPr/>
          </p:nvSpPr>
          <p:spPr bwMode="auto">
            <a:xfrm>
              <a:off x="4224" y="1392"/>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4</a:t>
              </a:r>
              <a:endParaRPr lang="en-US" b="1">
                <a:latin typeface="Symbol" charset="0"/>
              </a:endParaRPr>
            </a:p>
          </p:txBody>
        </p:sp>
        <p:sp>
          <p:nvSpPr>
            <p:cNvPr id="78866" name="Line 18"/>
            <p:cNvSpPr>
              <a:spLocks noChangeShapeType="1"/>
            </p:cNvSpPr>
            <p:nvPr/>
          </p:nvSpPr>
          <p:spPr bwMode="auto">
            <a:xfrm rot="16885457" flipH="1">
              <a:off x="5278" y="1240"/>
              <a:ext cx="384" cy="624"/>
            </a:xfrm>
            <a:prstGeom prst="line">
              <a:avLst/>
            </a:prstGeom>
            <a:noFill/>
            <a:ln w="571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78867" name="Rectangle 19"/>
          <p:cNvSpPr>
            <a:spLocks noChangeArrowheads="1"/>
          </p:cNvSpPr>
          <p:nvPr/>
        </p:nvSpPr>
        <p:spPr bwMode="auto">
          <a:xfrm>
            <a:off x="495300" y="3089034"/>
            <a:ext cx="7924800" cy="372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dirty="0">
                <a:latin typeface="Helvetica" charset="0"/>
              </a:rPr>
              <a:t>A typical protein </a:t>
            </a:r>
            <a:r>
              <a:rPr lang="en-US" sz="2000" b="1" dirty="0" smtClean="0">
                <a:latin typeface="Helvetica" charset="0"/>
              </a:rPr>
              <a:t>is </a:t>
            </a:r>
            <a:r>
              <a:rPr lang="en-US" sz="2000" b="1" dirty="0">
                <a:latin typeface="Helvetica" charset="0"/>
              </a:rPr>
              <a:t>a chain </a:t>
            </a:r>
            <a:r>
              <a:rPr lang="en-US" sz="2000" b="1" dirty="0" smtClean="0">
                <a:latin typeface="Helvetica" charset="0"/>
              </a:rPr>
              <a:t>of </a:t>
            </a:r>
            <a:r>
              <a:rPr lang="en-US" sz="2000" b="1" dirty="0">
                <a:latin typeface="Helvetica" charset="0"/>
              </a:rPr>
              <a:t>~ 100  </a:t>
            </a:r>
            <a:r>
              <a:rPr lang="en-US" sz="2000" b="1" dirty="0" smtClean="0">
                <a:latin typeface="Helvetica" charset="0"/>
              </a:rPr>
              <a:t>amino </a:t>
            </a:r>
            <a:r>
              <a:rPr lang="en-US" sz="2000" b="1" dirty="0">
                <a:latin typeface="Helvetica" charset="0"/>
              </a:rPr>
              <a:t>acids.</a:t>
            </a:r>
          </a:p>
          <a:p>
            <a:pPr>
              <a:spcBef>
                <a:spcPct val="50000"/>
              </a:spcBef>
            </a:pPr>
            <a:r>
              <a:rPr lang="en-US" sz="2000" b="1" dirty="0">
                <a:latin typeface="Helvetica" charset="0"/>
              </a:rPr>
              <a:t>Assume that each amino acid can take up only </a:t>
            </a:r>
            <a:r>
              <a:rPr lang="en-US" sz="2000" b="1" dirty="0" smtClean="0">
                <a:latin typeface="Helvetica" charset="0"/>
              </a:rPr>
              <a:t>10 </a:t>
            </a:r>
            <a:r>
              <a:rPr lang="en-US" sz="2000" b="1" dirty="0">
                <a:latin typeface="Helvetica" charset="0"/>
              </a:rPr>
              <a:t>conformations </a:t>
            </a:r>
            <a:r>
              <a:rPr lang="en-US" sz="2000" b="1" dirty="0" smtClean="0">
                <a:latin typeface="Helvetica" charset="0"/>
              </a:rPr>
              <a:t> (</a:t>
            </a:r>
            <a:r>
              <a:rPr lang="en-US" sz="2000" b="1" dirty="0">
                <a:latin typeface="Helvetica" charset="0"/>
              </a:rPr>
              <a:t>vast underestimation)</a:t>
            </a:r>
          </a:p>
          <a:p>
            <a:pPr>
              <a:spcBef>
                <a:spcPct val="50000"/>
              </a:spcBef>
            </a:pPr>
            <a:r>
              <a:rPr lang="en-US" sz="2000" b="1" dirty="0">
                <a:latin typeface="Helvetica" charset="0"/>
              </a:rPr>
              <a:t>Total  number of possible  conformations:   10</a:t>
            </a:r>
            <a:r>
              <a:rPr lang="en-US" sz="2000" b="1" baseline="30000" dirty="0">
                <a:latin typeface="Helvetica" charset="0"/>
              </a:rPr>
              <a:t>100</a:t>
            </a:r>
            <a:endParaRPr lang="en-US" sz="2000" b="1" dirty="0">
              <a:latin typeface="Helvetica" charset="0"/>
            </a:endParaRPr>
          </a:p>
          <a:p>
            <a:pPr>
              <a:spcBef>
                <a:spcPct val="50000"/>
              </a:spcBef>
            </a:pPr>
            <a:r>
              <a:rPr lang="en-US" sz="2000" b="1" dirty="0">
                <a:latin typeface="Helvetica" charset="0"/>
              </a:rPr>
              <a:t>Suppose </a:t>
            </a:r>
            <a:r>
              <a:rPr lang="en-US" sz="2000" b="1" dirty="0" smtClean="0">
                <a:latin typeface="Helvetica" charset="0"/>
              </a:rPr>
              <a:t>Nature “makes” each </a:t>
            </a:r>
            <a:r>
              <a:rPr lang="en-US" sz="2000" b="1" dirty="0">
                <a:latin typeface="Helvetica" charset="0"/>
              </a:rPr>
              <a:t>energy estimate </a:t>
            </a:r>
            <a:r>
              <a:rPr lang="en-US" sz="2000" b="1" dirty="0" smtClean="0">
                <a:latin typeface="Helvetica" charset="0"/>
              </a:rPr>
              <a:t>in just 10</a:t>
            </a:r>
            <a:r>
              <a:rPr lang="en-US" sz="2000" b="1" baseline="30000" dirty="0" smtClean="0">
                <a:latin typeface="Helvetica" charset="0"/>
              </a:rPr>
              <a:t>-15</a:t>
            </a:r>
            <a:r>
              <a:rPr lang="en-US" sz="2000" b="1" dirty="0" smtClean="0">
                <a:latin typeface="Helvetica" charset="0"/>
              </a:rPr>
              <a:t> seconds (which is about right, from how long it takes for these things to move).</a:t>
            </a:r>
            <a:br>
              <a:rPr lang="en-US" sz="2000" b="1" dirty="0" smtClean="0">
                <a:latin typeface="Helvetica" charset="0"/>
              </a:rPr>
            </a:br>
            <a:r>
              <a:rPr lang="en-US" sz="1600" b="1" dirty="0" smtClean="0">
                <a:latin typeface="Helvetica" charset="0"/>
              </a:rPr>
              <a:t>In today’s language,  </a:t>
            </a:r>
            <a:r>
              <a:rPr lang="en-US" sz="1600" b="1" dirty="0">
                <a:latin typeface="Helvetica" charset="0"/>
              </a:rPr>
              <a:t>just 1 float point </a:t>
            </a:r>
            <a:r>
              <a:rPr lang="en-US" sz="1600" b="1" dirty="0" smtClean="0">
                <a:latin typeface="Helvetica" charset="0"/>
              </a:rPr>
              <a:t>operation on a </a:t>
            </a:r>
            <a:r>
              <a:rPr lang="en-US" sz="1600" b="1" dirty="0" err="1" smtClean="0">
                <a:latin typeface="Helvetica" charset="0"/>
              </a:rPr>
              <a:t>PetaFlop</a:t>
            </a:r>
            <a:r>
              <a:rPr lang="en-US" sz="1600" b="1" dirty="0" smtClean="0">
                <a:latin typeface="Helvetica" charset="0"/>
              </a:rPr>
              <a:t> </a:t>
            </a:r>
            <a:r>
              <a:rPr lang="en-US" sz="1600" b="1" dirty="0">
                <a:latin typeface="Helvetica" charset="0"/>
              </a:rPr>
              <a:t>supercomputer.   </a:t>
            </a:r>
          </a:p>
          <a:p>
            <a:pPr>
              <a:spcBef>
                <a:spcPct val="50000"/>
              </a:spcBef>
            </a:pPr>
            <a:r>
              <a:rPr lang="en-US" sz="2000" b="1" dirty="0">
                <a:latin typeface="Helvetica" charset="0"/>
              </a:rPr>
              <a:t>An exhaustive search </a:t>
            </a:r>
            <a:r>
              <a:rPr lang="en-US" sz="2000" b="1" dirty="0" smtClean="0">
                <a:latin typeface="Helvetica" charset="0"/>
              </a:rPr>
              <a:t>for </a:t>
            </a:r>
            <a:r>
              <a:rPr lang="en-US" sz="2000" b="1" dirty="0">
                <a:latin typeface="Helvetica" charset="0"/>
              </a:rPr>
              <a:t>the global minimum  would take 10</a:t>
            </a:r>
            <a:r>
              <a:rPr lang="en-US" sz="2000" b="1" baseline="30000" dirty="0">
                <a:latin typeface="Helvetica" charset="0"/>
              </a:rPr>
              <a:t>85  </a:t>
            </a:r>
            <a:r>
              <a:rPr lang="en-US" sz="2000" b="1" dirty="0">
                <a:latin typeface="Helvetica" charset="0"/>
              </a:rPr>
              <a:t>seconds ~ 3*10</a:t>
            </a:r>
            <a:r>
              <a:rPr lang="en-US" sz="2000" b="1" baseline="30000" dirty="0">
                <a:latin typeface="Helvetica" charset="0"/>
              </a:rPr>
              <a:t>78  </a:t>
            </a:r>
            <a:r>
              <a:rPr lang="en-US" sz="2000" b="1" dirty="0">
                <a:latin typeface="Helvetica" charset="0"/>
              </a:rPr>
              <a:t>years.  Age of the Universe ~ 2*10</a:t>
            </a:r>
            <a:r>
              <a:rPr lang="en-US" sz="2000" b="1" baseline="30000" dirty="0">
                <a:latin typeface="Helvetica" charset="0"/>
              </a:rPr>
              <a:t>10 </a:t>
            </a:r>
            <a:r>
              <a:rPr lang="en-US" sz="2000" b="1" dirty="0">
                <a:latin typeface="Helvetica" charset="0"/>
              </a:rPr>
              <a:t>years</a:t>
            </a:r>
            <a:r>
              <a:rPr lang="en-US" sz="2000" b="1" dirty="0" smtClean="0">
                <a:latin typeface="Helvetica" charset="0"/>
              </a:rPr>
              <a:t>.</a:t>
            </a:r>
          </a:p>
        </p:txBody>
      </p:sp>
      <p:sp>
        <p:nvSpPr>
          <p:cNvPr id="78868" name="Text Box 20"/>
          <p:cNvSpPr txBox="1">
            <a:spLocks noChangeArrowheads="1"/>
          </p:cNvSpPr>
          <p:nvPr/>
        </p:nvSpPr>
        <p:spPr bwMode="auto">
          <a:xfrm>
            <a:off x="204687" y="723801"/>
            <a:ext cx="717696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3300"/>
                </a:solidFill>
              </a:rPr>
              <a:t>Enormous number of </a:t>
            </a:r>
            <a:r>
              <a:rPr lang="en-US" sz="2400" dirty="0" smtClean="0">
                <a:solidFill>
                  <a:srgbClr val="FF3300"/>
                </a:solidFill>
              </a:rPr>
              <a:t>possible conformations of </a:t>
            </a:r>
            <a:br>
              <a:rPr lang="en-US" sz="2400" dirty="0" smtClean="0">
                <a:solidFill>
                  <a:srgbClr val="FF3300"/>
                </a:solidFill>
              </a:rPr>
            </a:br>
            <a:r>
              <a:rPr lang="en-US" sz="2400" dirty="0" smtClean="0">
                <a:solidFill>
                  <a:srgbClr val="FF3300"/>
                </a:solidFill>
              </a:rPr>
              <a:t>the </a:t>
            </a:r>
            <a:r>
              <a:rPr lang="en-US" sz="2400" dirty="0">
                <a:solidFill>
                  <a:srgbClr val="FF3300"/>
                </a:solidFill>
              </a:rPr>
              <a:t>polypeptide </a:t>
            </a:r>
            <a:r>
              <a:rPr lang="en-US" sz="2400" dirty="0" smtClean="0">
                <a:solidFill>
                  <a:srgbClr val="FF3300"/>
                </a:solidFill>
              </a:rPr>
              <a:t>chain.</a:t>
            </a:r>
            <a:endParaRPr lang="en-US" sz="2400" dirty="0">
              <a:solidFill>
                <a:srgbClr val="FF3300"/>
              </a:solidFill>
            </a:endParaRPr>
          </a:p>
        </p:txBody>
      </p:sp>
    </p:spTree>
    <p:extLst>
      <p:ext uri="{BB962C8B-B14F-4D97-AF65-F5344CB8AC3E}">
        <p14:creationId xmlns:p14="http://schemas.microsoft.com/office/powerpoint/2010/main" val="8744969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19100"/>
            <a:ext cx="8042276" cy="746032"/>
          </a:xfrm>
        </p:spPr>
        <p:txBody>
          <a:bodyPr/>
          <a:lstStyle/>
          <a:p>
            <a:r>
              <a:rPr lang="en-US" sz="3200" dirty="0" smtClean="0"/>
              <a:t>The </a:t>
            </a:r>
            <a:r>
              <a:rPr lang="en-US" sz="3200" dirty="0" err="1" smtClean="0"/>
              <a:t>Levinthal’s</a:t>
            </a:r>
            <a:r>
              <a:rPr lang="en-US" sz="3200" dirty="0" smtClean="0"/>
              <a:t> paradox (1969)</a:t>
            </a:r>
            <a:endParaRPr lang="en-US" sz="3200" dirty="0"/>
          </a:p>
        </p:txBody>
      </p:sp>
      <p:sp>
        <p:nvSpPr>
          <p:cNvPr id="3" name="Content Placeholder 2"/>
          <p:cNvSpPr>
            <a:spLocks noGrp="1"/>
          </p:cNvSpPr>
          <p:nvPr>
            <p:ph idx="1"/>
          </p:nvPr>
        </p:nvSpPr>
        <p:spPr/>
        <p:txBody>
          <a:bodyPr/>
          <a:lstStyle/>
          <a:p>
            <a:r>
              <a:rPr lang="en-US" dirty="0" smtClean="0"/>
              <a:t>Nature has to compute the protein it makes. </a:t>
            </a:r>
          </a:p>
          <a:p>
            <a:r>
              <a:rPr lang="en-US" dirty="0" smtClean="0"/>
              <a:t>But the computation takes forever, hence </a:t>
            </a:r>
            <a:br>
              <a:rPr lang="en-US" dirty="0" smtClean="0"/>
            </a:br>
            <a:r>
              <a:rPr lang="en-US" dirty="0" smtClean="0"/>
              <a:t>protein folding is not possible. </a:t>
            </a:r>
          </a:p>
          <a:p>
            <a:r>
              <a:rPr lang="en-US" dirty="0" smtClean="0"/>
              <a:t>Yet, we are alive.  </a:t>
            </a:r>
          </a:p>
          <a:p>
            <a:endParaRPr lang="en-US" dirty="0"/>
          </a:p>
        </p:txBody>
      </p:sp>
    </p:spTree>
    <p:extLst>
      <p:ext uri="{BB962C8B-B14F-4D97-AF65-F5344CB8AC3E}">
        <p14:creationId xmlns:p14="http://schemas.microsoft.com/office/powerpoint/2010/main" val="3231925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oldingF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0"/>
            <a:ext cx="8153400" cy="6862763"/>
          </a:xfrm>
          <a:prstGeom prst="rect">
            <a:avLst/>
          </a:prstGeom>
          <a:noFill/>
          <a:extLst>
            <a:ext uri="{909E8E84-426E-40dd-AFC4-6F175D3DCCD1}">
              <a14:hiddenFill xmlns:a14="http://schemas.microsoft.com/office/drawing/2010/main" xmlns="">
                <a:solidFill>
                  <a:srgbClr val="FFFFFF"/>
                </a:solidFill>
              </a14:hiddenFill>
            </a:ext>
          </a:extLst>
        </p:spPr>
      </p:pic>
      <p:sp>
        <p:nvSpPr>
          <p:cNvPr id="80899" name="Text Box 3"/>
          <p:cNvSpPr txBox="1">
            <a:spLocks noChangeArrowheads="1"/>
          </p:cNvSpPr>
          <p:nvPr/>
        </p:nvSpPr>
        <p:spPr bwMode="auto">
          <a:xfrm>
            <a:off x="76200" y="6553200"/>
            <a:ext cx="309721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200" i="1">
                <a:solidFill>
                  <a:schemeClr val="bg2"/>
                </a:solidFill>
              </a:rPr>
              <a:t>Adopted from Dobson, NATURE 426, 884 2003</a:t>
            </a:r>
          </a:p>
        </p:txBody>
      </p:sp>
    </p:spTree>
    <p:extLst>
      <p:ext uri="{BB962C8B-B14F-4D97-AF65-F5344CB8AC3E}">
        <p14:creationId xmlns:p14="http://schemas.microsoft.com/office/powerpoint/2010/main" val="288432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smoothFu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7848600"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79875" name="Text Box 3"/>
          <p:cNvSpPr txBox="1">
            <a:spLocks noChangeArrowheads="1"/>
          </p:cNvSpPr>
          <p:nvPr/>
        </p:nvSpPr>
        <p:spPr bwMode="auto">
          <a:xfrm>
            <a:off x="5080000" y="4775537"/>
            <a:ext cx="4191000" cy="203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b="1" dirty="0"/>
              <a:t>Finding a global minimum in a multidimensional case is easy only when the landscape </a:t>
            </a:r>
            <a:r>
              <a:rPr lang="en-US" b="1" dirty="0" smtClean="0"/>
              <a:t>is smooth</a:t>
            </a:r>
            <a:r>
              <a:rPr lang="en-US" b="1" dirty="0"/>
              <a:t>. No matter where you  start (1, 2 or 3), you quickly end up at the bottom -- the Native (N), functional state of the protein. </a:t>
            </a:r>
          </a:p>
        </p:txBody>
      </p:sp>
      <p:sp>
        <p:nvSpPr>
          <p:cNvPr id="79876" name="Line 4"/>
          <p:cNvSpPr>
            <a:spLocks noChangeShapeType="1"/>
          </p:cNvSpPr>
          <p:nvPr/>
        </p:nvSpPr>
        <p:spPr bwMode="auto">
          <a:xfrm flipV="1">
            <a:off x="381000" y="914400"/>
            <a:ext cx="0" cy="5334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9877" name="Text Box 5"/>
          <p:cNvSpPr txBox="1">
            <a:spLocks noChangeArrowheads="1"/>
          </p:cNvSpPr>
          <p:nvPr/>
        </p:nvSpPr>
        <p:spPr bwMode="auto">
          <a:xfrm rot="-5400000">
            <a:off x="-663575" y="1703388"/>
            <a:ext cx="16319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FF0000"/>
                </a:solidFill>
              </a:rPr>
              <a:t>Free energy</a:t>
            </a:r>
          </a:p>
        </p:txBody>
      </p:sp>
      <p:sp>
        <p:nvSpPr>
          <p:cNvPr id="79878" name="Line 6"/>
          <p:cNvSpPr>
            <a:spLocks noChangeShapeType="1"/>
          </p:cNvSpPr>
          <p:nvPr/>
        </p:nvSpPr>
        <p:spPr bwMode="auto">
          <a:xfrm>
            <a:off x="381000" y="6248400"/>
            <a:ext cx="3581400" cy="0"/>
          </a:xfrm>
          <a:prstGeom prst="line">
            <a:avLst/>
          </a:prstGeom>
          <a:noFill/>
          <a:ln w="28575">
            <a:solidFill>
              <a:schemeClr val="accent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9879" name="Text Box 7"/>
          <p:cNvSpPr txBox="1">
            <a:spLocks noChangeArrowheads="1"/>
          </p:cNvSpPr>
          <p:nvPr/>
        </p:nvSpPr>
        <p:spPr bwMode="auto">
          <a:xfrm>
            <a:off x="860425" y="5791200"/>
            <a:ext cx="2495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accent1"/>
                </a:solidFill>
              </a:rPr>
              <a:t>Folding coordinate</a:t>
            </a:r>
          </a:p>
        </p:txBody>
      </p:sp>
      <p:sp>
        <p:nvSpPr>
          <p:cNvPr id="79880" name="Text Box 8"/>
          <p:cNvSpPr txBox="1">
            <a:spLocks noChangeArrowheads="1"/>
          </p:cNvSpPr>
          <p:nvPr/>
        </p:nvSpPr>
        <p:spPr bwMode="auto">
          <a:xfrm>
            <a:off x="3108325" y="2581275"/>
            <a:ext cx="3619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800"/>
              <a:t>1</a:t>
            </a:r>
          </a:p>
        </p:txBody>
      </p:sp>
      <p:sp>
        <p:nvSpPr>
          <p:cNvPr id="79881" name="Text Box 9"/>
          <p:cNvSpPr txBox="1">
            <a:spLocks noChangeArrowheads="1"/>
          </p:cNvSpPr>
          <p:nvPr/>
        </p:nvSpPr>
        <p:spPr bwMode="auto">
          <a:xfrm>
            <a:off x="3352800" y="14288"/>
            <a:ext cx="36195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800"/>
              <a:t>2</a:t>
            </a:r>
          </a:p>
        </p:txBody>
      </p:sp>
      <p:sp>
        <p:nvSpPr>
          <p:cNvPr id="79882" name="Text Box 10"/>
          <p:cNvSpPr txBox="1">
            <a:spLocks noChangeArrowheads="1"/>
          </p:cNvSpPr>
          <p:nvPr/>
        </p:nvSpPr>
        <p:spPr bwMode="auto">
          <a:xfrm>
            <a:off x="5943600" y="1016000"/>
            <a:ext cx="3619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800"/>
              <a:t>3</a:t>
            </a:r>
          </a:p>
        </p:txBody>
      </p:sp>
      <p:sp>
        <p:nvSpPr>
          <p:cNvPr id="79883" name="Text Box 11"/>
          <p:cNvSpPr txBox="1">
            <a:spLocks noChangeArrowheads="1"/>
          </p:cNvSpPr>
          <p:nvPr/>
        </p:nvSpPr>
        <p:spPr bwMode="auto">
          <a:xfrm>
            <a:off x="228600" y="6488113"/>
            <a:ext cx="32305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i="1" dirty="0">
                <a:solidFill>
                  <a:schemeClr val="bg2"/>
                </a:solidFill>
              </a:rPr>
              <a:t>Adopted from Ken Dill</a:t>
            </a:r>
            <a:r>
              <a:rPr lang="ja-JP" altLang="en-US" sz="1400" i="1" dirty="0">
                <a:solidFill>
                  <a:schemeClr val="bg2"/>
                </a:solidFill>
                <a:latin typeface="Arial"/>
              </a:rPr>
              <a:t>’</a:t>
            </a:r>
            <a:r>
              <a:rPr lang="en-US" sz="1400" i="1" dirty="0">
                <a:solidFill>
                  <a:schemeClr val="bg2"/>
                </a:solidFill>
              </a:rPr>
              <a:t>s web site at UCSF</a:t>
            </a:r>
          </a:p>
        </p:txBody>
      </p:sp>
    </p:spTree>
    <p:extLst>
      <p:ext uri="{BB962C8B-B14F-4D97-AF65-F5344CB8AC3E}">
        <p14:creationId xmlns:p14="http://schemas.microsoft.com/office/powerpoint/2010/main" val="2728782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bumpy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9063"/>
            <a:ext cx="7162800" cy="6738937"/>
          </a:xfrm>
          <a:prstGeom prst="rect">
            <a:avLst/>
          </a:prstGeom>
          <a:noFill/>
          <a:extLst>
            <a:ext uri="{909E8E84-426E-40dd-AFC4-6F175D3DCCD1}">
              <a14:hiddenFill xmlns:a14="http://schemas.microsoft.com/office/drawing/2010/main" xmlns="">
                <a:solidFill>
                  <a:srgbClr val="FFFFFF"/>
                </a:solidFill>
              </a14:hiddenFill>
            </a:ext>
          </a:extLst>
        </p:spPr>
      </p:pic>
      <p:sp>
        <p:nvSpPr>
          <p:cNvPr id="81923" name="Text Box 3"/>
          <p:cNvSpPr txBox="1">
            <a:spLocks noChangeArrowheads="1"/>
          </p:cNvSpPr>
          <p:nvPr/>
        </p:nvSpPr>
        <p:spPr bwMode="auto">
          <a:xfrm>
            <a:off x="5615021" y="4886187"/>
            <a:ext cx="3596306"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dirty="0"/>
              <a:t>Realistic landscapes are much </a:t>
            </a:r>
          </a:p>
          <a:p>
            <a:r>
              <a:rPr lang="en-US" b="1" dirty="0"/>
              <a:t>more complex,  with multiple </a:t>
            </a:r>
          </a:p>
          <a:p>
            <a:r>
              <a:rPr lang="en-US" b="1" dirty="0"/>
              <a:t>local minima – folding traps. </a:t>
            </a:r>
          </a:p>
          <a:p>
            <a:r>
              <a:rPr lang="en-US" b="1" dirty="0"/>
              <a:t>Proteins </a:t>
            </a:r>
            <a:r>
              <a:rPr lang="ja-JP" altLang="en-US" b="1" dirty="0">
                <a:latin typeface="Arial"/>
              </a:rPr>
              <a:t>“</a:t>
            </a:r>
            <a:r>
              <a:rPr lang="en-US" b="1" dirty="0"/>
              <a:t>trapped</a:t>
            </a:r>
            <a:r>
              <a:rPr lang="ja-JP" altLang="en-US" b="1" dirty="0">
                <a:latin typeface="Arial"/>
              </a:rPr>
              <a:t>”</a:t>
            </a:r>
            <a:r>
              <a:rPr lang="en-US" b="1" dirty="0"/>
              <a:t> in those </a:t>
            </a:r>
          </a:p>
          <a:p>
            <a:r>
              <a:rPr lang="en-US" b="1" dirty="0"/>
              <a:t>minima may lead to </a:t>
            </a:r>
            <a:r>
              <a:rPr lang="en-US" b="1" dirty="0" smtClean="0"/>
              <a:t>disease</a:t>
            </a:r>
            <a:r>
              <a:rPr lang="en-US" b="1" dirty="0"/>
              <a:t>,</a:t>
            </a:r>
          </a:p>
          <a:p>
            <a:r>
              <a:rPr lang="en-US" b="1" dirty="0" smtClean="0"/>
              <a:t>such </a:t>
            </a:r>
            <a:r>
              <a:rPr lang="en-US" b="1" dirty="0"/>
              <a:t>as </a:t>
            </a:r>
            <a:r>
              <a:rPr lang="en-US" b="1" dirty="0" err="1"/>
              <a:t>Altzheimer</a:t>
            </a:r>
            <a:r>
              <a:rPr lang="ja-JP" altLang="en-US" b="1" dirty="0">
                <a:latin typeface="Arial"/>
              </a:rPr>
              <a:t>’</a:t>
            </a:r>
            <a:r>
              <a:rPr lang="en-US" b="1" dirty="0"/>
              <a:t>s </a:t>
            </a:r>
          </a:p>
        </p:txBody>
      </p:sp>
      <p:sp>
        <p:nvSpPr>
          <p:cNvPr id="81924" name="Text Box 4"/>
          <p:cNvSpPr txBox="1">
            <a:spLocks noChangeArrowheads="1"/>
          </p:cNvSpPr>
          <p:nvPr/>
        </p:nvSpPr>
        <p:spPr bwMode="auto">
          <a:xfrm>
            <a:off x="288925" y="6384925"/>
            <a:ext cx="1841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1000" i="1"/>
          </a:p>
        </p:txBody>
      </p:sp>
      <p:sp>
        <p:nvSpPr>
          <p:cNvPr id="81925" name="Text Box 5"/>
          <p:cNvSpPr txBox="1">
            <a:spLocks noChangeArrowheads="1"/>
          </p:cNvSpPr>
          <p:nvPr/>
        </p:nvSpPr>
        <p:spPr bwMode="auto">
          <a:xfrm>
            <a:off x="228600" y="6488113"/>
            <a:ext cx="32305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400" i="1">
                <a:solidFill>
                  <a:schemeClr val="bg2"/>
                </a:solidFill>
              </a:rPr>
              <a:t>Adopted from Ken Dill</a:t>
            </a:r>
            <a:r>
              <a:rPr lang="ja-JP" altLang="en-US" sz="1400" i="1">
                <a:solidFill>
                  <a:schemeClr val="bg2"/>
                </a:solidFill>
                <a:latin typeface="Arial"/>
              </a:rPr>
              <a:t>’</a:t>
            </a:r>
            <a:r>
              <a:rPr lang="en-US" sz="1400" i="1">
                <a:solidFill>
                  <a:schemeClr val="bg2"/>
                </a:solidFill>
              </a:rPr>
              <a:t>s web site at UCSF</a:t>
            </a:r>
          </a:p>
        </p:txBody>
      </p:sp>
    </p:spTree>
    <p:extLst>
      <p:ext uri="{BB962C8B-B14F-4D97-AF65-F5344CB8AC3E}">
        <p14:creationId xmlns:p14="http://schemas.microsoft.com/office/powerpoint/2010/main" val="920539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495939"/>
          </a:xfrm>
        </p:spPr>
        <p:txBody>
          <a:bodyPr/>
          <a:lstStyle/>
          <a:p>
            <a:r>
              <a:rPr lang="en-US" sz="3200" dirty="0" smtClean="0"/>
              <a:t>Additional complication: </a:t>
            </a:r>
            <a:br>
              <a:rPr lang="en-US" sz="3200" dirty="0" smtClean="0"/>
            </a:br>
            <a:r>
              <a:rPr lang="en-US" sz="3200" dirty="0" smtClean="0"/>
              <a:t>protein folding problem = highly constrained minimization</a:t>
            </a:r>
            <a:endParaRPr lang="en-US" sz="3200" dirty="0"/>
          </a:p>
        </p:txBody>
      </p:sp>
      <p:sp>
        <p:nvSpPr>
          <p:cNvPr id="2" name="Date Placeholder 1"/>
          <p:cNvSpPr>
            <a:spLocks noGrp="1"/>
          </p:cNvSpPr>
          <p:nvPr>
            <p:ph type="dt" sz="half" idx="10"/>
          </p:nvPr>
        </p:nvSpPr>
        <p:spPr/>
        <p:txBody>
          <a:bodyPr/>
          <a:lstStyle/>
          <a:p>
            <a:fld id="{FC563763-D73D-444E-8FA3-C8FDCFA8458C}" type="datetime1">
              <a:rPr lang="en-US" smtClean="0"/>
              <a:t>2/28/17</a:t>
            </a:fld>
            <a:endParaRPr lang="en-US"/>
          </a:p>
        </p:txBody>
      </p:sp>
      <p:sp>
        <p:nvSpPr>
          <p:cNvPr id="3" name="Footer Placeholder 2"/>
          <p:cNvSpPr>
            <a:spLocks noGrp="1"/>
          </p:cNvSpPr>
          <p:nvPr>
            <p:ph type="ftr" sz="quarter" idx="11"/>
          </p:nvPr>
        </p:nvSpPr>
        <p:spPr/>
        <p:txBody>
          <a:bodyPr/>
          <a:lstStyle/>
          <a:p>
            <a:r>
              <a:rPr lang="en-US" smtClean="0"/>
              <a:t>Alexey Onufriev, Computer Science, Physics and GBCB, VT 2013</a:t>
            </a:r>
            <a:endParaRPr lang="en-US"/>
          </a:p>
        </p:txBody>
      </p:sp>
      <p:sp>
        <p:nvSpPr>
          <p:cNvPr id="5" name="TextBox 4"/>
          <p:cNvSpPr txBox="1"/>
          <p:nvPr/>
        </p:nvSpPr>
        <p:spPr>
          <a:xfrm>
            <a:off x="457200" y="1671935"/>
            <a:ext cx="7839518" cy="461665"/>
          </a:xfrm>
          <a:prstGeom prst="rect">
            <a:avLst/>
          </a:prstGeom>
          <a:noFill/>
        </p:spPr>
        <p:txBody>
          <a:bodyPr wrap="none" rtlCol="0">
            <a:spAutoFit/>
          </a:bodyPr>
          <a:lstStyle/>
          <a:p>
            <a:r>
              <a:rPr lang="en-US" sz="2400" dirty="0" smtClean="0"/>
              <a:t>E(</a:t>
            </a:r>
            <a:r>
              <a:rPr lang="en-US" sz="2400" dirty="0" err="1" smtClean="0"/>
              <a:t>x,y,z</a:t>
            </a:r>
            <a:r>
              <a:rPr lang="en-US" sz="2400" dirty="0" smtClean="0"/>
              <a:t>) =  x</a:t>
            </a:r>
            <a:r>
              <a:rPr lang="en-US" sz="2400" baseline="30000" dirty="0" smtClean="0"/>
              <a:t>2</a:t>
            </a:r>
            <a:r>
              <a:rPr lang="en-US" sz="2400" dirty="0" smtClean="0"/>
              <a:t> + y</a:t>
            </a:r>
            <a:r>
              <a:rPr lang="en-US" sz="2400" baseline="30000" dirty="0" smtClean="0"/>
              <a:t>2</a:t>
            </a:r>
            <a:r>
              <a:rPr lang="en-US" sz="2400" dirty="0" smtClean="0"/>
              <a:t> </a:t>
            </a:r>
            <a:r>
              <a:rPr lang="en-US" sz="2400" baseline="30000" dirty="0" smtClean="0"/>
              <a:t>+</a:t>
            </a:r>
            <a:r>
              <a:rPr lang="en-US" sz="2400" dirty="0" smtClean="0"/>
              <a:t> z</a:t>
            </a:r>
            <a:r>
              <a:rPr lang="en-US" sz="2400" baseline="30000" dirty="0" smtClean="0"/>
              <a:t>2</a:t>
            </a:r>
            <a:r>
              <a:rPr lang="en-US" sz="2400" dirty="0" smtClean="0"/>
              <a:t> – easy to solve.   Min =  (0,0,0). </a:t>
            </a:r>
            <a:endParaRPr lang="en-US" sz="2400" dirty="0"/>
          </a:p>
        </p:txBody>
      </p:sp>
      <p:pic>
        <p:nvPicPr>
          <p:cNvPr id="6" name="Picture 5" descr="figure_1057d.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905000"/>
            <a:ext cx="2946400" cy="3390900"/>
          </a:xfrm>
          <a:prstGeom prst="rect">
            <a:avLst/>
          </a:prstGeom>
        </p:spPr>
      </p:pic>
      <p:grpSp>
        <p:nvGrpSpPr>
          <p:cNvPr id="10" name="Group 9"/>
          <p:cNvGrpSpPr/>
          <p:nvPr/>
        </p:nvGrpSpPr>
        <p:grpSpPr>
          <a:xfrm>
            <a:off x="479036" y="3048000"/>
            <a:ext cx="7410490" cy="3476448"/>
            <a:chOff x="479036" y="3048000"/>
            <a:chExt cx="7410490" cy="3476448"/>
          </a:xfrm>
        </p:grpSpPr>
        <p:sp>
          <p:nvSpPr>
            <p:cNvPr id="8" name="Can 7"/>
            <p:cNvSpPr/>
            <p:nvPr/>
          </p:nvSpPr>
          <p:spPr>
            <a:xfrm>
              <a:off x="6934200" y="3048000"/>
              <a:ext cx="914400" cy="1752600"/>
            </a:xfrm>
            <a:prstGeom prst="can">
              <a:avLst/>
            </a:prstGeom>
            <a:solidFill>
              <a:srgbClr val="C0504D">
                <a:alpha val="4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79036" y="3477460"/>
              <a:ext cx="7410490" cy="3046988"/>
            </a:xfrm>
            <a:prstGeom prst="rect">
              <a:avLst/>
            </a:prstGeom>
            <a:noFill/>
          </p:spPr>
          <p:txBody>
            <a:bodyPr wrap="none" rtlCol="0">
              <a:spAutoFit/>
            </a:bodyPr>
            <a:lstStyle/>
            <a:p>
              <a:r>
                <a:rPr lang="en-US" sz="2400" dirty="0" smtClean="0"/>
                <a:t>Becomes much more complex if a complex </a:t>
              </a:r>
              <a:br>
                <a:rPr lang="en-US" sz="2400" dirty="0" smtClean="0"/>
              </a:br>
              <a:r>
                <a:rPr lang="en-US" sz="2400" dirty="0" smtClean="0"/>
                <a:t>constraint is added e.g. Sin</a:t>
              </a:r>
              <a:r>
                <a:rPr lang="en-US" sz="2400" baseline="30000" dirty="0" smtClean="0"/>
                <a:t>2</a:t>
              </a:r>
              <a:r>
                <a:rPr lang="en-US" sz="2400" dirty="0" smtClean="0"/>
                <a:t>(x) + y + z = const.</a:t>
              </a:r>
            </a:p>
            <a:p>
              <a:endParaRPr lang="en-US" sz="2400" dirty="0" smtClean="0"/>
            </a:p>
            <a:p>
              <a:endParaRPr lang="en-US" sz="2400" dirty="0"/>
            </a:p>
            <a:p>
              <a:endParaRPr lang="en-US" sz="2400" dirty="0"/>
            </a:p>
            <a:p>
              <a:r>
                <a:rPr lang="en-US" sz="2400" dirty="0" smtClean="0"/>
                <a:t>In the case of protein folding, constraint comes </a:t>
              </a:r>
              <a:br>
                <a:rPr lang="en-US" sz="2400" dirty="0" smtClean="0"/>
              </a:br>
              <a:r>
                <a:rPr lang="en-US" sz="2400" dirty="0" smtClean="0"/>
                <a:t>from the specific amino-acid connectivity – beads </a:t>
              </a:r>
              <a:br>
                <a:rPr lang="en-US" sz="2400" dirty="0" smtClean="0"/>
              </a:br>
              <a:r>
                <a:rPr lang="en-US" sz="2400" dirty="0" smtClean="0"/>
                <a:t>on a string chain.  </a:t>
              </a:r>
              <a:endParaRPr lang="en-US" sz="2400" dirty="0"/>
            </a:p>
          </p:txBody>
        </p:sp>
      </p:grpSp>
    </p:spTree>
    <p:extLst>
      <p:ext uri="{BB962C8B-B14F-4D97-AF65-F5344CB8AC3E}">
        <p14:creationId xmlns:p14="http://schemas.microsoft.com/office/powerpoint/2010/main" val="35571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685800" y="228600"/>
            <a:ext cx="7772400" cy="2959100"/>
          </a:xfrm>
        </p:spPr>
        <p:txBody>
          <a:bodyPr/>
          <a:lstStyle/>
          <a:p>
            <a:r>
              <a:rPr lang="en-US" sz="3600" dirty="0"/>
              <a:t>Since </a:t>
            </a:r>
            <a:r>
              <a:rPr lang="en-US" sz="3600" dirty="0" smtClean="0"/>
              <a:t>simple minimization </a:t>
            </a:r>
            <a:r>
              <a:rPr lang="en-US" sz="3600" dirty="0"/>
              <a:t>won</a:t>
            </a:r>
            <a:r>
              <a:rPr lang="ja-JP" altLang="en-US" sz="3600" dirty="0">
                <a:latin typeface="Arial"/>
              </a:rPr>
              <a:t>’</a:t>
            </a:r>
            <a:r>
              <a:rPr lang="en-US" sz="3600" dirty="0"/>
              <a:t>t work, choose an alternative. </a:t>
            </a:r>
            <a:r>
              <a:rPr lang="en-US" dirty="0" smtClean="0"/>
              <a:t/>
            </a:r>
            <a:br>
              <a:rPr lang="en-US" dirty="0" smtClean="0"/>
            </a:br>
            <a:endParaRPr lang="en-US" dirty="0"/>
          </a:p>
        </p:txBody>
      </p:sp>
      <p:sp>
        <p:nvSpPr>
          <p:cNvPr id="88067" name="Rectangle 3"/>
          <p:cNvSpPr>
            <a:spLocks noGrp="1" noChangeArrowheads="1"/>
          </p:cNvSpPr>
          <p:nvPr>
            <p:ph type="subTitle" idx="1"/>
          </p:nvPr>
        </p:nvSpPr>
        <p:spPr/>
        <p:txBody>
          <a:bodyPr>
            <a:noAutofit/>
          </a:bodyPr>
          <a:lstStyle/>
          <a:p>
            <a:r>
              <a:rPr lang="en-US" sz="2400" dirty="0" smtClean="0"/>
              <a:t>A method inspired by nature:  </a:t>
            </a:r>
            <a:r>
              <a:rPr lang="en-US" sz="2400" dirty="0"/>
              <a:t>just let it fold on its own, at normal temperature.</a:t>
            </a:r>
          </a:p>
          <a:p>
            <a:r>
              <a:rPr lang="en-US" sz="2400" dirty="0"/>
              <a:t>Method: </a:t>
            </a:r>
            <a:r>
              <a:rPr lang="en-US" sz="2400" dirty="0" smtClean="0"/>
              <a:t>Simulated Annealing </a:t>
            </a:r>
            <a:endParaRPr lang="en-US" sz="2400" dirty="0"/>
          </a:p>
        </p:txBody>
      </p:sp>
    </p:spTree>
    <p:extLst>
      <p:ext uri="{BB962C8B-B14F-4D97-AF65-F5344CB8AC3E}">
        <p14:creationId xmlns:p14="http://schemas.microsoft.com/office/powerpoint/2010/main" val="2949796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p:cNvSpPr>
          <p:nvPr>
            <p:ph type="title"/>
          </p:nvPr>
        </p:nvSpPr>
        <p:spPr>
          <a:xfrm>
            <a:off x="457200" y="274638"/>
            <a:ext cx="8077200" cy="563562"/>
          </a:xfrm>
        </p:spPr>
        <p:txBody>
          <a:bodyPr/>
          <a:lstStyle/>
          <a:p>
            <a:r>
              <a:rPr lang="en-US" sz="2800">
                <a:latin typeface="Arial" charset="0"/>
              </a:rPr>
              <a:t>How are proteins folded computationally? </a:t>
            </a:r>
          </a:p>
        </p:txBody>
      </p:sp>
      <p:sp>
        <p:nvSpPr>
          <p:cNvPr id="59394"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F7B8C5-4564-F94D-9B64-8D955EBF7B72}" type="slidenum">
              <a:rPr lang="en-US" sz="1400"/>
              <a:pPr eaLnBrk="1" hangingPunct="1"/>
              <a:t>17</a:t>
            </a:fld>
            <a:endParaRPr lang="en-US" sz="1400"/>
          </a:p>
        </p:txBody>
      </p:sp>
      <p:sp>
        <p:nvSpPr>
          <p:cNvPr id="59395" name="TextBox 4"/>
          <p:cNvSpPr txBox="1">
            <a:spLocks noChangeArrowheads="1"/>
          </p:cNvSpPr>
          <p:nvPr/>
        </p:nvSpPr>
        <p:spPr bwMode="auto">
          <a:xfrm>
            <a:off x="457200" y="1143000"/>
            <a:ext cx="8532813"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One possibility: find minimum energy by simulated annealing:</a:t>
            </a:r>
          </a:p>
          <a:p>
            <a:pPr eaLnBrk="1" hangingPunct="1"/>
            <a:r>
              <a:rPr lang="en-US"/>
              <a:t>use temperature to “kick” the system out of local minima</a:t>
            </a:r>
          </a:p>
        </p:txBody>
      </p:sp>
      <p:pic>
        <p:nvPicPr>
          <p:cNvPr id="59396" name="Picture 2" descr="bumpy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25663"/>
            <a:ext cx="5029200" cy="473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Oval 6"/>
          <p:cNvSpPr/>
          <p:nvPr/>
        </p:nvSpPr>
        <p:spPr>
          <a:xfrm>
            <a:off x="3124200" y="26670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4267200" y="38862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4495800" y="30480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4495800" y="44958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3886200" y="55626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3505200" y="44958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3429000" y="64008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2057400" y="2819400"/>
            <a:ext cx="1524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523154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885 -0.00255 C 0.0432 0.08223 0.09524 0.16701 0.12179 0.17466 C 0.14833 0.1823 0.14556 0.02918 0.15024 0.04378 C 0.15492 0.05837 0.16898 0.22585 0.15024 0.26175 C 0.1315 0.29766 0.04857 0.2328 0.03799 0.25921 C 0.02741 0.28561 0.11329 0.46027 0.08709 0.41997 C 0.06089 0.37966 -0.10358 0.04077 -0.11919 0.01668 C -0.13481 -0.00741 -0.0321 0.18786 -0.00694 0.27542 C 0.01821 0.36298 0.02498 0.45263 0.03192 0.5425 " pathEditMode="relative" ptsTypes="aaaaaaaaA">
                                      <p:cBhvr>
                                        <p:cTn id="6" dur="10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g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2947" name="Text Box 3"/>
          <p:cNvSpPr txBox="1">
            <a:spLocks noChangeArrowheads="1"/>
          </p:cNvSpPr>
          <p:nvPr/>
        </p:nvSpPr>
        <p:spPr bwMode="auto">
          <a:xfrm>
            <a:off x="1524000" y="762000"/>
            <a:ext cx="73152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800" dirty="0"/>
              <a:t>Each atom moves by Newton</a:t>
            </a:r>
            <a:r>
              <a:rPr lang="ja-JP" altLang="en-US" sz="2800" dirty="0">
                <a:latin typeface="Arial"/>
              </a:rPr>
              <a:t>’</a:t>
            </a:r>
            <a:r>
              <a:rPr lang="en-US" sz="2800" dirty="0"/>
              <a:t>s 2</a:t>
            </a:r>
            <a:r>
              <a:rPr lang="en-US" sz="2800" baseline="30000" dirty="0"/>
              <a:t>nd</a:t>
            </a:r>
            <a:r>
              <a:rPr lang="en-US" sz="2800" dirty="0"/>
              <a:t> Law: </a:t>
            </a:r>
            <a:endParaRPr lang="en-US" sz="2800" dirty="0" smtClean="0"/>
          </a:p>
          <a:p>
            <a:r>
              <a:rPr lang="en-US" sz="2800" dirty="0" smtClean="0"/>
              <a:t>F </a:t>
            </a:r>
            <a:r>
              <a:rPr lang="en-US" sz="2800" dirty="0"/>
              <a:t>= ma </a:t>
            </a:r>
          </a:p>
        </p:txBody>
      </p:sp>
      <p:sp>
        <p:nvSpPr>
          <p:cNvPr id="82948" name="Text Box 4"/>
          <p:cNvSpPr txBox="1">
            <a:spLocks noChangeArrowheads="1"/>
          </p:cNvSpPr>
          <p:nvPr/>
        </p:nvSpPr>
        <p:spPr bwMode="auto">
          <a:xfrm>
            <a:off x="874904" y="5450025"/>
            <a:ext cx="76495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t>E = </a:t>
            </a:r>
          </a:p>
        </p:txBody>
      </p:sp>
      <p:sp>
        <p:nvSpPr>
          <p:cNvPr id="82949" name="Freeform 5"/>
          <p:cNvSpPr>
            <a:spLocks/>
          </p:cNvSpPr>
          <p:nvPr/>
        </p:nvSpPr>
        <p:spPr bwMode="auto">
          <a:xfrm>
            <a:off x="6197600" y="2908300"/>
            <a:ext cx="1358900" cy="1206500"/>
          </a:xfrm>
          <a:custGeom>
            <a:avLst/>
            <a:gdLst>
              <a:gd name="T0" fmla="*/ 224 w 856"/>
              <a:gd name="T1" fmla="*/ 88 h 760"/>
              <a:gd name="T2" fmla="*/ 560 w 856"/>
              <a:gd name="T3" fmla="*/ 40 h 760"/>
              <a:gd name="T4" fmla="*/ 32 w 856"/>
              <a:gd name="T5" fmla="*/ 328 h 760"/>
              <a:gd name="T6" fmla="*/ 752 w 856"/>
              <a:gd name="T7" fmla="*/ 184 h 760"/>
              <a:gd name="T8" fmla="*/ 80 w 856"/>
              <a:gd name="T9" fmla="*/ 520 h 760"/>
              <a:gd name="T10" fmla="*/ 848 w 856"/>
              <a:gd name="T11" fmla="*/ 376 h 760"/>
              <a:gd name="T12" fmla="*/ 128 w 856"/>
              <a:gd name="T13" fmla="*/ 712 h 760"/>
              <a:gd name="T14" fmla="*/ 656 w 856"/>
              <a:gd name="T15" fmla="*/ 664 h 7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6" h="760">
                <a:moveTo>
                  <a:pt x="224" y="88"/>
                </a:moveTo>
                <a:cubicBezTo>
                  <a:pt x="408" y="44"/>
                  <a:pt x="592" y="0"/>
                  <a:pt x="560" y="40"/>
                </a:cubicBezTo>
                <a:cubicBezTo>
                  <a:pt x="528" y="80"/>
                  <a:pt x="0" y="304"/>
                  <a:pt x="32" y="328"/>
                </a:cubicBezTo>
                <a:cubicBezTo>
                  <a:pt x="64" y="352"/>
                  <a:pt x="744" y="152"/>
                  <a:pt x="752" y="184"/>
                </a:cubicBezTo>
                <a:cubicBezTo>
                  <a:pt x="760" y="216"/>
                  <a:pt x="64" y="488"/>
                  <a:pt x="80" y="520"/>
                </a:cubicBezTo>
                <a:cubicBezTo>
                  <a:pt x="96" y="552"/>
                  <a:pt x="840" y="344"/>
                  <a:pt x="848" y="376"/>
                </a:cubicBezTo>
                <a:cubicBezTo>
                  <a:pt x="856" y="408"/>
                  <a:pt x="160" y="664"/>
                  <a:pt x="128" y="712"/>
                </a:cubicBezTo>
                <a:cubicBezTo>
                  <a:pt x="96" y="760"/>
                  <a:pt x="568" y="672"/>
                  <a:pt x="656" y="664"/>
                </a:cubicBezTo>
              </a:path>
            </a:pathLst>
          </a:custGeom>
          <a:noFill/>
          <a:ln w="57150" cap="flat"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82950" name="Text Box 6"/>
          <p:cNvSpPr txBox="1">
            <a:spLocks noChangeArrowheads="1"/>
          </p:cNvSpPr>
          <p:nvPr/>
        </p:nvSpPr>
        <p:spPr bwMode="auto">
          <a:xfrm>
            <a:off x="6172200" y="2667000"/>
            <a:ext cx="4730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4000" b="1">
                <a:solidFill>
                  <a:srgbClr val="FF0000"/>
                </a:solidFill>
              </a:rPr>
              <a:t>+</a:t>
            </a:r>
          </a:p>
        </p:txBody>
      </p:sp>
      <p:sp>
        <p:nvSpPr>
          <p:cNvPr id="82951" name="Text Box 7"/>
          <p:cNvSpPr txBox="1">
            <a:spLocks noChangeArrowheads="1"/>
          </p:cNvSpPr>
          <p:nvPr/>
        </p:nvSpPr>
        <p:spPr bwMode="auto">
          <a:xfrm>
            <a:off x="1219200" y="2895600"/>
            <a:ext cx="43815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6000" b="1">
                <a:solidFill>
                  <a:schemeClr val="accent2"/>
                </a:solidFill>
              </a:rPr>
              <a:t>-</a:t>
            </a:r>
          </a:p>
        </p:txBody>
      </p:sp>
      <p:sp>
        <p:nvSpPr>
          <p:cNvPr id="82952" name="Text Box 8"/>
          <p:cNvSpPr txBox="1">
            <a:spLocks noChangeArrowheads="1"/>
          </p:cNvSpPr>
          <p:nvPr/>
        </p:nvSpPr>
        <p:spPr bwMode="auto">
          <a:xfrm>
            <a:off x="7042212" y="5513685"/>
            <a:ext cx="77457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t>+ …</a:t>
            </a:r>
          </a:p>
        </p:txBody>
      </p:sp>
      <p:grpSp>
        <p:nvGrpSpPr>
          <p:cNvPr id="82953" name="Group 9"/>
          <p:cNvGrpSpPr>
            <a:grpSpLocks/>
          </p:cNvGrpSpPr>
          <p:nvPr/>
        </p:nvGrpSpPr>
        <p:grpSpPr bwMode="auto">
          <a:xfrm>
            <a:off x="457200" y="457200"/>
            <a:ext cx="3917950" cy="4648200"/>
            <a:chOff x="-2688" y="240"/>
            <a:chExt cx="2468" cy="2928"/>
          </a:xfrm>
        </p:grpSpPr>
        <p:sp>
          <p:nvSpPr>
            <p:cNvPr id="82954" name="Line 10"/>
            <p:cNvSpPr>
              <a:spLocks noChangeShapeType="1"/>
            </p:cNvSpPr>
            <p:nvPr/>
          </p:nvSpPr>
          <p:spPr bwMode="auto">
            <a:xfrm flipV="1">
              <a:off x="-2352" y="384"/>
              <a:ext cx="0" cy="2784"/>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82955" name="Text Box 11"/>
            <p:cNvSpPr txBox="1">
              <a:spLocks noChangeArrowheads="1"/>
            </p:cNvSpPr>
            <p:nvPr/>
          </p:nvSpPr>
          <p:spPr bwMode="auto">
            <a:xfrm>
              <a:off x="-480" y="2688"/>
              <a:ext cx="260" cy="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3600"/>
                <a:t>x</a:t>
              </a:r>
            </a:p>
          </p:txBody>
        </p:sp>
        <p:sp>
          <p:nvSpPr>
            <p:cNvPr id="82956" name="Text Box 12"/>
            <p:cNvSpPr txBox="1">
              <a:spLocks noChangeArrowheads="1"/>
            </p:cNvSpPr>
            <p:nvPr/>
          </p:nvSpPr>
          <p:spPr bwMode="auto">
            <a:xfrm>
              <a:off x="-2688" y="240"/>
              <a:ext cx="288"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a:t>Y</a:t>
              </a:r>
            </a:p>
          </p:txBody>
        </p:sp>
        <p:sp>
          <p:nvSpPr>
            <p:cNvPr id="82957" name="Line 13"/>
            <p:cNvSpPr>
              <a:spLocks noChangeShapeType="1"/>
            </p:cNvSpPr>
            <p:nvPr/>
          </p:nvSpPr>
          <p:spPr bwMode="auto">
            <a:xfrm>
              <a:off x="-2352" y="3168"/>
              <a:ext cx="2064" cy="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82958" name="Text Box 14"/>
          <p:cNvSpPr txBox="1">
            <a:spLocks noChangeArrowheads="1"/>
          </p:cNvSpPr>
          <p:nvPr/>
        </p:nvSpPr>
        <p:spPr bwMode="auto">
          <a:xfrm>
            <a:off x="649287" y="-146051"/>
            <a:ext cx="7235825" cy="641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0000FF"/>
                </a:solidFill>
                <a:latin typeface="Tahoma" charset="0"/>
              </a:rPr>
              <a:t>Principles of </a:t>
            </a:r>
            <a:r>
              <a:rPr lang="en-US" sz="3600" dirty="0">
                <a:solidFill>
                  <a:srgbClr val="0000FF"/>
                </a:solidFill>
                <a:latin typeface="Tahoma" charset="0"/>
              </a:rPr>
              <a:t>M</a:t>
            </a:r>
            <a:r>
              <a:rPr lang="en-US" dirty="0">
                <a:solidFill>
                  <a:srgbClr val="0000FF"/>
                </a:solidFill>
                <a:latin typeface="Tahoma" charset="0"/>
              </a:rPr>
              <a:t>olecular Dynamics (MD):</a:t>
            </a:r>
          </a:p>
        </p:txBody>
      </p:sp>
      <p:grpSp>
        <p:nvGrpSpPr>
          <p:cNvPr id="82959" name="Group 15"/>
          <p:cNvGrpSpPr>
            <a:grpSpLocks/>
          </p:cNvGrpSpPr>
          <p:nvPr/>
        </p:nvGrpSpPr>
        <p:grpSpPr bwMode="auto">
          <a:xfrm>
            <a:off x="6964791" y="1450985"/>
            <a:ext cx="1943101" cy="1143001"/>
            <a:chOff x="6048" y="816"/>
            <a:chExt cx="1224" cy="720"/>
          </a:xfrm>
        </p:grpSpPr>
        <p:sp>
          <p:nvSpPr>
            <p:cNvPr id="82960" name="Text Box 16"/>
            <p:cNvSpPr txBox="1">
              <a:spLocks noChangeArrowheads="1"/>
            </p:cNvSpPr>
            <p:nvPr/>
          </p:nvSpPr>
          <p:spPr bwMode="auto">
            <a:xfrm>
              <a:off x="6048" y="816"/>
              <a:ext cx="1113"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t>F  =  </a:t>
              </a:r>
              <a:r>
                <a:rPr lang="en-US" sz="2400" dirty="0" err="1"/>
                <a:t>dE</a:t>
              </a:r>
              <a:r>
                <a:rPr lang="en-US" sz="2400" dirty="0"/>
                <a:t>/</a:t>
              </a:r>
              <a:r>
                <a:rPr lang="en-US" sz="2400" dirty="0" err="1"/>
                <a:t>dr</a:t>
              </a:r>
              <a:endParaRPr lang="en-US" sz="2400" dirty="0"/>
            </a:p>
          </p:txBody>
        </p:sp>
        <p:sp>
          <p:nvSpPr>
            <p:cNvPr id="82961" name="Line 17"/>
            <p:cNvSpPr>
              <a:spLocks noChangeShapeType="1"/>
            </p:cNvSpPr>
            <p:nvPr/>
          </p:nvSpPr>
          <p:spPr bwMode="auto">
            <a:xfrm flipV="1">
              <a:off x="6816" y="1152"/>
              <a:ext cx="0" cy="192"/>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82962" name="Text Box 18"/>
            <p:cNvSpPr txBox="1">
              <a:spLocks noChangeArrowheads="1"/>
            </p:cNvSpPr>
            <p:nvPr/>
          </p:nvSpPr>
          <p:spPr bwMode="auto">
            <a:xfrm>
              <a:off x="6096" y="1305"/>
              <a:ext cx="1176"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a:t>System</a:t>
              </a:r>
              <a:r>
                <a:rPr lang="ja-JP" altLang="en-US" sz="1800" dirty="0">
                  <a:latin typeface="Arial"/>
                </a:rPr>
                <a:t>’</a:t>
              </a:r>
              <a:r>
                <a:rPr lang="en-US" sz="1800" dirty="0"/>
                <a:t>s energy</a:t>
              </a:r>
            </a:p>
          </p:txBody>
        </p:sp>
      </p:grpSp>
      <p:grpSp>
        <p:nvGrpSpPr>
          <p:cNvPr id="82963" name="Group 19"/>
          <p:cNvGrpSpPr>
            <a:grpSpLocks/>
          </p:cNvGrpSpPr>
          <p:nvPr/>
        </p:nvGrpSpPr>
        <p:grpSpPr bwMode="auto">
          <a:xfrm>
            <a:off x="1557338" y="5429250"/>
            <a:ext cx="1638300" cy="842963"/>
            <a:chOff x="-1275" y="2268"/>
            <a:chExt cx="1032" cy="531"/>
          </a:xfrm>
        </p:grpSpPr>
        <p:sp>
          <p:nvSpPr>
            <p:cNvPr id="82964" name="Text Box 20"/>
            <p:cNvSpPr txBox="1">
              <a:spLocks noChangeArrowheads="1"/>
            </p:cNvSpPr>
            <p:nvPr/>
          </p:nvSpPr>
          <p:spPr bwMode="auto">
            <a:xfrm>
              <a:off x="-1165" y="2268"/>
              <a:ext cx="482"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t>Kr</a:t>
              </a:r>
              <a:r>
                <a:rPr lang="en-US" sz="2400" baseline="30000" dirty="0"/>
                <a:t>2  </a:t>
              </a:r>
              <a:endParaRPr lang="en-US" sz="2400" dirty="0"/>
            </a:p>
          </p:txBody>
        </p:sp>
        <p:sp>
          <p:nvSpPr>
            <p:cNvPr id="82965" name="Text Box 21"/>
            <p:cNvSpPr txBox="1">
              <a:spLocks noChangeArrowheads="1"/>
            </p:cNvSpPr>
            <p:nvPr/>
          </p:nvSpPr>
          <p:spPr bwMode="auto">
            <a:xfrm>
              <a:off x="-1275" y="2568"/>
              <a:ext cx="103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a:t>Bond stretching</a:t>
              </a:r>
            </a:p>
          </p:txBody>
        </p:sp>
      </p:grpSp>
      <p:grpSp>
        <p:nvGrpSpPr>
          <p:cNvPr id="82966" name="Group 22"/>
          <p:cNvGrpSpPr>
            <a:grpSpLocks/>
          </p:cNvGrpSpPr>
          <p:nvPr/>
        </p:nvGrpSpPr>
        <p:grpSpPr bwMode="auto">
          <a:xfrm>
            <a:off x="2836863" y="5462588"/>
            <a:ext cx="2514600" cy="922338"/>
            <a:chOff x="-1813" y="1905"/>
            <a:chExt cx="1584" cy="581"/>
          </a:xfrm>
        </p:grpSpPr>
        <p:sp>
          <p:nvSpPr>
            <p:cNvPr id="82967" name="Text Box 23"/>
            <p:cNvSpPr txBox="1">
              <a:spLocks noChangeArrowheads="1"/>
            </p:cNvSpPr>
            <p:nvPr/>
          </p:nvSpPr>
          <p:spPr bwMode="auto">
            <a:xfrm>
              <a:off x="-1813" y="1905"/>
              <a:ext cx="158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400" dirty="0"/>
                <a:t>+ A/r</a:t>
              </a:r>
              <a:r>
                <a:rPr lang="en-US" sz="2400" baseline="30000" dirty="0"/>
                <a:t>12 </a:t>
              </a:r>
              <a:r>
                <a:rPr lang="en-US" sz="2400" dirty="0"/>
                <a:t>– B/r</a:t>
              </a:r>
              <a:r>
                <a:rPr lang="en-US" sz="2400" baseline="30000" dirty="0"/>
                <a:t>6 </a:t>
              </a:r>
              <a:endParaRPr lang="en-US" sz="2400" dirty="0"/>
            </a:p>
          </p:txBody>
        </p:sp>
        <p:sp>
          <p:nvSpPr>
            <p:cNvPr id="82968" name="Text Box 24"/>
            <p:cNvSpPr txBox="1">
              <a:spLocks noChangeArrowheads="1"/>
            </p:cNvSpPr>
            <p:nvPr/>
          </p:nvSpPr>
          <p:spPr bwMode="auto">
            <a:xfrm>
              <a:off x="-1596" y="2255"/>
              <a:ext cx="1112"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a:t>VDW interaction</a:t>
              </a:r>
            </a:p>
          </p:txBody>
        </p:sp>
      </p:grpSp>
      <p:grpSp>
        <p:nvGrpSpPr>
          <p:cNvPr id="82969" name="Group 25"/>
          <p:cNvGrpSpPr>
            <a:grpSpLocks/>
          </p:cNvGrpSpPr>
          <p:nvPr/>
        </p:nvGrpSpPr>
        <p:grpSpPr bwMode="auto">
          <a:xfrm>
            <a:off x="5311775" y="5472111"/>
            <a:ext cx="2232025" cy="838200"/>
            <a:chOff x="-1550" y="2199"/>
            <a:chExt cx="1406" cy="528"/>
          </a:xfrm>
        </p:grpSpPr>
        <p:sp>
          <p:nvSpPr>
            <p:cNvPr id="82970" name="Text Box 26"/>
            <p:cNvSpPr txBox="1">
              <a:spLocks noChangeArrowheads="1"/>
            </p:cNvSpPr>
            <p:nvPr/>
          </p:nvSpPr>
          <p:spPr bwMode="auto">
            <a:xfrm>
              <a:off x="-1550" y="2199"/>
              <a:ext cx="97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t>+ Q</a:t>
              </a:r>
              <a:r>
                <a:rPr lang="en-US" sz="2400" baseline="-25000" dirty="0"/>
                <a:t>1</a:t>
              </a:r>
              <a:r>
                <a:rPr lang="en-US" sz="2400" dirty="0"/>
                <a:t>Q</a:t>
              </a:r>
              <a:r>
                <a:rPr lang="en-US" sz="2400" baseline="-25000" dirty="0"/>
                <a:t>2</a:t>
              </a:r>
              <a:r>
                <a:rPr lang="en-US" sz="2400" dirty="0"/>
                <a:t>/r </a:t>
              </a:r>
            </a:p>
          </p:txBody>
        </p:sp>
        <p:sp>
          <p:nvSpPr>
            <p:cNvPr id="82971" name="Text Box 27"/>
            <p:cNvSpPr txBox="1">
              <a:spLocks noChangeArrowheads="1"/>
            </p:cNvSpPr>
            <p:nvPr/>
          </p:nvSpPr>
          <p:spPr bwMode="auto">
            <a:xfrm>
              <a:off x="-1392" y="2496"/>
              <a:ext cx="1248"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1800"/>
                <a:t>Electrostatic forces</a:t>
              </a:r>
            </a:p>
          </p:txBody>
        </p:sp>
      </p:grpSp>
      <p:grpSp>
        <p:nvGrpSpPr>
          <p:cNvPr id="82972" name="Group 28"/>
          <p:cNvGrpSpPr>
            <a:grpSpLocks/>
          </p:cNvGrpSpPr>
          <p:nvPr/>
        </p:nvGrpSpPr>
        <p:grpSpPr bwMode="auto">
          <a:xfrm>
            <a:off x="1676400" y="2971800"/>
            <a:ext cx="1676400" cy="1193800"/>
            <a:chOff x="-1200" y="1680"/>
            <a:chExt cx="1056" cy="752"/>
          </a:xfrm>
        </p:grpSpPr>
        <p:sp>
          <p:nvSpPr>
            <p:cNvPr id="82973" name="Freeform 29"/>
            <p:cNvSpPr>
              <a:spLocks/>
            </p:cNvSpPr>
            <p:nvPr/>
          </p:nvSpPr>
          <p:spPr bwMode="auto">
            <a:xfrm>
              <a:off x="-1200" y="1680"/>
              <a:ext cx="1056" cy="752"/>
            </a:xfrm>
            <a:custGeom>
              <a:avLst/>
              <a:gdLst>
                <a:gd name="T0" fmla="*/ 0 w 1056"/>
                <a:gd name="T1" fmla="*/ 272 h 784"/>
                <a:gd name="T2" fmla="*/ 144 w 1056"/>
                <a:gd name="T3" fmla="*/ 32 h 784"/>
                <a:gd name="T4" fmla="*/ 96 w 1056"/>
                <a:gd name="T5" fmla="*/ 464 h 784"/>
                <a:gd name="T6" fmla="*/ 336 w 1056"/>
                <a:gd name="T7" fmla="*/ 80 h 784"/>
                <a:gd name="T8" fmla="*/ 240 w 1056"/>
                <a:gd name="T9" fmla="*/ 560 h 784"/>
                <a:gd name="T10" fmla="*/ 528 w 1056"/>
                <a:gd name="T11" fmla="*/ 176 h 784"/>
                <a:gd name="T12" fmla="*/ 432 w 1056"/>
                <a:gd name="T13" fmla="*/ 608 h 784"/>
                <a:gd name="T14" fmla="*/ 720 w 1056"/>
                <a:gd name="T15" fmla="*/ 176 h 784"/>
                <a:gd name="T16" fmla="*/ 624 w 1056"/>
                <a:gd name="T17" fmla="*/ 656 h 784"/>
                <a:gd name="T18" fmla="*/ 912 w 1056"/>
                <a:gd name="T19" fmla="*/ 176 h 784"/>
                <a:gd name="T20" fmla="*/ 768 w 1056"/>
                <a:gd name="T21" fmla="*/ 752 h 784"/>
                <a:gd name="T22" fmla="*/ 1056 w 1056"/>
                <a:gd name="T23" fmla="*/ 36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6" h="784">
                  <a:moveTo>
                    <a:pt x="0" y="272"/>
                  </a:moveTo>
                  <a:cubicBezTo>
                    <a:pt x="64" y="136"/>
                    <a:pt x="128" y="0"/>
                    <a:pt x="144" y="32"/>
                  </a:cubicBezTo>
                  <a:cubicBezTo>
                    <a:pt x="160" y="64"/>
                    <a:pt x="64" y="456"/>
                    <a:pt x="96" y="464"/>
                  </a:cubicBezTo>
                  <a:cubicBezTo>
                    <a:pt x="128" y="472"/>
                    <a:pt x="312" y="64"/>
                    <a:pt x="336" y="80"/>
                  </a:cubicBezTo>
                  <a:cubicBezTo>
                    <a:pt x="360" y="96"/>
                    <a:pt x="208" y="544"/>
                    <a:pt x="240" y="560"/>
                  </a:cubicBezTo>
                  <a:cubicBezTo>
                    <a:pt x="272" y="576"/>
                    <a:pt x="496" y="168"/>
                    <a:pt x="528" y="176"/>
                  </a:cubicBezTo>
                  <a:cubicBezTo>
                    <a:pt x="560" y="184"/>
                    <a:pt x="400" y="608"/>
                    <a:pt x="432" y="608"/>
                  </a:cubicBezTo>
                  <a:cubicBezTo>
                    <a:pt x="464" y="608"/>
                    <a:pt x="688" y="168"/>
                    <a:pt x="720" y="176"/>
                  </a:cubicBezTo>
                  <a:cubicBezTo>
                    <a:pt x="752" y="184"/>
                    <a:pt x="592" y="656"/>
                    <a:pt x="624" y="656"/>
                  </a:cubicBezTo>
                  <a:cubicBezTo>
                    <a:pt x="656" y="656"/>
                    <a:pt x="888" y="160"/>
                    <a:pt x="912" y="176"/>
                  </a:cubicBezTo>
                  <a:cubicBezTo>
                    <a:pt x="936" y="192"/>
                    <a:pt x="744" y="720"/>
                    <a:pt x="768" y="752"/>
                  </a:cubicBezTo>
                  <a:cubicBezTo>
                    <a:pt x="792" y="784"/>
                    <a:pt x="924" y="576"/>
                    <a:pt x="1056" y="368"/>
                  </a:cubicBezTo>
                </a:path>
              </a:pathLst>
            </a:custGeom>
            <a:noFill/>
            <a:ln w="57150" cap="flat"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endParaRPr lang="en-US"/>
            </a:p>
          </p:txBody>
        </p:sp>
        <p:sp>
          <p:nvSpPr>
            <p:cNvPr id="82974" name="Text Box 30"/>
            <p:cNvSpPr txBox="1">
              <a:spLocks noChangeArrowheads="1"/>
            </p:cNvSpPr>
            <p:nvPr/>
          </p:nvSpPr>
          <p:spPr bwMode="auto">
            <a:xfrm>
              <a:off x="-1018" y="1836"/>
              <a:ext cx="700" cy="5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solidFill>
                    <a:schemeClr val="accent1"/>
                  </a:solidFill>
                </a:rPr>
                <a:t>Bond</a:t>
              </a:r>
            </a:p>
            <a:p>
              <a:r>
                <a:rPr lang="en-US" sz="2000">
                  <a:solidFill>
                    <a:schemeClr val="accent1"/>
                  </a:solidFill>
                </a:rPr>
                <a:t>spring</a:t>
              </a:r>
            </a:p>
          </p:txBody>
        </p:sp>
      </p:grpSp>
    </p:spTree>
    <p:extLst>
      <p:ext uri="{BB962C8B-B14F-4D97-AF65-F5344CB8AC3E}">
        <p14:creationId xmlns:p14="http://schemas.microsoft.com/office/powerpoint/2010/main" val="1165399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2946"/>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8295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82947"/>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8295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29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8297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294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8296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8296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8295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8295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8296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82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utoUpdateAnimBg="0"/>
      <p:bldP spid="82948" grpId="0" autoUpdateAnimBg="0"/>
      <p:bldP spid="82949" grpId="0" animBg="1"/>
      <p:bldP spid="82950" grpId="0" autoUpdateAnimBg="0"/>
      <p:bldP spid="82951" grpId="0" autoUpdateAnimBg="0"/>
      <p:bldP spid="8295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858264" y="571887"/>
            <a:ext cx="6920735" cy="464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cs typeface="ＭＳ Ｐゴシック" charset="0"/>
              </a:rPr>
              <a:t> </a:t>
            </a:r>
          </a:p>
          <a:p>
            <a:r>
              <a:rPr lang="en-US" sz="2400" dirty="0">
                <a:cs typeface="ＭＳ Ｐゴシック" charset="0"/>
              </a:rPr>
              <a:t/>
            </a:r>
            <a:br>
              <a:rPr lang="en-US" sz="2400" dirty="0">
                <a:cs typeface="ＭＳ Ｐゴシック" charset="0"/>
              </a:rPr>
            </a:br>
            <a:r>
              <a:rPr lang="en-US" sz="2400" dirty="0">
                <a:cs typeface="ＭＳ Ｐゴシック" charset="0"/>
              </a:rPr>
              <a:t>PRICIPLE: </a:t>
            </a:r>
          </a:p>
          <a:p>
            <a:r>
              <a:rPr lang="en-US" sz="2400" dirty="0">
                <a:cs typeface="ＭＳ Ｐゴシック" charset="0"/>
              </a:rPr>
              <a:t>Given positions of each atom x(t) at time t, its </a:t>
            </a:r>
            <a:r>
              <a:rPr lang="en-US" sz="2400" dirty="0" smtClean="0">
                <a:cs typeface="ＭＳ Ｐゴシック" charset="0"/>
              </a:rPr>
              <a:t/>
            </a:r>
            <a:br>
              <a:rPr lang="en-US" sz="2400" dirty="0" smtClean="0">
                <a:cs typeface="ＭＳ Ｐゴシック" charset="0"/>
              </a:rPr>
            </a:br>
            <a:r>
              <a:rPr lang="en-US" sz="2400" dirty="0" smtClean="0">
                <a:cs typeface="ＭＳ Ｐゴシック" charset="0"/>
              </a:rPr>
              <a:t>position </a:t>
            </a:r>
            <a:r>
              <a:rPr lang="en-US" sz="2400" dirty="0">
                <a:cs typeface="ＭＳ Ｐゴシック" charset="0"/>
              </a:rPr>
              <a:t>at next time-step</a:t>
            </a:r>
          </a:p>
          <a:p>
            <a:r>
              <a:rPr lang="en-US" sz="2400" dirty="0">
                <a:cs typeface="ＭＳ Ｐゴシック" charset="0"/>
              </a:rPr>
              <a:t> t + </a:t>
            </a:r>
            <a:r>
              <a:rPr lang="en-US" sz="2400" dirty="0" err="1">
                <a:latin typeface="Symbol" charset="0"/>
                <a:cs typeface="ＭＳ Ｐゴシック" charset="0"/>
              </a:rPr>
              <a:t>D</a:t>
            </a:r>
            <a:r>
              <a:rPr lang="en-US" sz="2400" dirty="0" err="1">
                <a:cs typeface="ＭＳ Ｐゴシック" charset="0"/>
              </a:rPr>
              <a:t>t</a:t>
            </a:r>
            <a:r>
              <a:rPr lang="en-US" sz="2400" dirty="0">
                <a:cs typeface="ＭＳ Ｐゴシック" charset="0"/>
              </a:rPr>
              <a:t> is given by:</a:t>
            </a:r>
          </a:p>
          <a:p>
            <a:endParaRPr lang="en-US" sz="2400" dirty="0">
              <a:cs typeface="ＭＳ Ｐゴシック" charset="0"/>
            </a:endParaRPr>
          </a:p>
          <a:p>
            <a:r>
              <a:rPr lang="en-US" sz="2400" dirty="0">
                <a:cs typeface="ＭＳ Ｐゴシック" charset="0"/>
              </a:rPr>
              <a:t>x(t + </a:t>
            </a:r>
            <a:r>
              <a:rPr lang="en-US" sz="2400" dirty="0" err="1">
                <a:latin typeface="Symbol" charset="0"/>
                <a:cs typeface="ＭＳ Ｐゴシック" charset="0"/>
              </a:rPr>
              <a:t>D</a:t>
            </a:r>
            <a:r>
              <a:rPr lang="en-US" sz="2400" dirty="0" err="1">
                <a:cs typeface="ＭＳ Ｐゴシック" charset="0"/>
              </a:rPr>
              <a:t>t</a:t>
            </a:r>
            <a:r>
              <a:rPr lang="en-US" sz="2400" dirty="0">
                <a:cs typeface="ＭＳ Ｐゴシック" charset="0"/>
              </a:rPr>
              <a:t>)  </a:t>
            </a:r>
            <a:r>
              <a:rPr lang="en-US" sz="2400" dirty="0">
                <a:cs typeface="ＭＳ Ｐゴシック" charset="0"/>
                <a:sym typeface="Wingdings" charset="0"/>
              </a:rPr>
              <a:t> </a:t>
            </a:r>
            <a:r>
              <a:rPr lang="en-US" sz="2400" dirty="0">
                <a:cs typeface="ＭＳ Ｐゴシック" charset="0"/>
              </a:rPr>
              <a:t> x(t) + v(t) </a:t>
            </a:r>
            <a:r>
              <a:rPr lang="en-US" sz="2400" dirty="0" err="1">
                <a:latin typeface="Symbol" charset="0"/>
                <a:cs typeface="ＭＳ Ｐゴシック" charset="0"/>
              </a:rPr>
              <a:t>D</a:t>
            </a:r>
            <a:r>
              <a:rPr lang="en-US" sz="2400" dirty="0" err="1">
                <a:cs typeface="ＭＳ Ｐゴシック" charset="0"/>
              </a:rPr>
              <a:t>t</a:t>
            </a:r>
            <a:r>
              <a:rPr lang="en-US" sz="2400" dirty="0">
                <a:cs typeface="ＭＳ Ｐゴシック" charset="0"/>
              </a:rPr>
              <a:t> + ½*F</a:t>
            </a:r>
            <a:r>
              <a:rPr lang="en-US" sz="2400" b="1" dirty="0">
                <a:latin typeface="Georgia" charset="0"/>
                <a:cs typeface="ＭＳ Ｐゴシック" charset="0"/>
              </a:rPr>
              <a:t>/</a:t>
            </a:r>
            <a:r>
              <a:rPr lang="en-US" sz="2400" dirty="0">
                <a:cs typeface="ＭＳ Ｐゴシック" charset="0"/>
              </a:rPr>
              <a:t>m * (</a:t>
            </a:r>
            <a:r>
              <a:rPr lang="en-US" sz="2400" dirty="0" err="1">
                <a:latin typeface="Symbol" charset="0"/>
                <a:cs typeface="ＭＳ Ｐゴシック" charset="0"/>
              </a:rPr>
              <a:t>D</a:t>
            </a:r>
            <a:r>
              <a:rPr lang="en-US" sz="2400" dirty="0" err="1">
                <a:cs typeface="ＭＳ Ｐゴシック" charset="0"/>
              </a:rPr>
              <a:t>t</a:t>
            </a:r>
            <a:r>
              <a:rPr lang="en-US" sz="2400" dirty="0">
                <a:cs typeface="ＭＳ Ｐゴシック" charset="0"/>
              </a:rPr>
              <a:t>)</a:t>
            </a:r>
            <a:r>
              <a:rPr lang="en-US" sz="2400" baseline="30000" dirty="0">
                <a:cs typeface="ＭＳ Ｐゴシック" charset="0"/>
              </a:rPr>
              <a:t>2</a:t>
            </a:r>
          </a:p>
          <a:p>
            <a:endParaRPr lang="en-US" sz="2400" baseline="30000" dirty="0">
              <a:cs typeface="ＭＳ Ｐゴシック" charset="0"/>
            </a:endParaRPr>
          </a:p>
          <a:p>
            <a:endParaRPr lang="en-US" sz="2400" baseline="30000" dirty="0">
              <a:cs typeface="ＭＳ Ｐゴシック" charset="0"/>
            </a:endParaRPr>
          </a:p>
          <a:p>
            <a:r>
              <a:rPr lang="en-US" sz="2400" dirty="0">
                <a:cs typeface="ＭＳ Ｐゴシック" charset="0"/>
              </a:rPr>
              <a:t>Key parameter: </a:t>
            </a:r>
            <a:r>
              <a:rPr lang="en-US" sz="2400" i="1" dirty="0">
                <a:cs typeface="ＭＳ Ｐゴシック" charset="0"/>
              </a:rPr>
              <a:t>integration time step </a:t>
            </a:r>
            <a:r>
              <a:rPr lang="en-US" sz="2400" i="1" dirty="0">
                <a:latin typeface="Symbol" charset="0"/>
                <a:cs typeface="ＭＳ Ｐゴシック" charset="0"/>
              </a:rPr>
              <a:t>D</a:t>
            </a:r>
            <a:r>
              <a:rPr lang="en-US" sz="2400" i="1" dirty="0">
                <a:cs typeface="ＭＳ Ｐゴシック" charset="0"/>
              </a:rPr>
              <a:t>t</a:t>
            </a:r>
            <a:r>
              <a:rPr lang="en-US" sz="2400" dirty="0">
                <a:cs typeface="ＭＳ Ｐゴシック" charset="0"/>
              </a:rPr>
              <a:t>.  </a:t>
            </a:r>
            <a:r>
              <a:rPr lang="en-US" sz="2400" dirty="0" smtClean="0">
                <a:cs typeface="ＭＳ Ｐゴシック" charset="0"/>
              </a:rPr>
              <a:t/>
            </a:r>
            <a:br>
              <a:rPr lang="en-US" sz="2400" dirty="0" smtClean="0">
                <a:cs typeface="ＭＳ Ｐゴシック" charset="0"/>
              </a:rPr>
            </a:br>
            <a:r>
              <a:rPr lang="en-US" sz="2400" dirty="0" smtClean="0">
                <a:cs typeface="ＭＳ Ｐゴシック" charset="0"/>
              </a:rPr>
              <a:t>Controls </a:t>
            </a:r>
            <a:r>
              <a:rPr lang="en-US" sz="2400" dirty="0">
                <a:cs typeface="ＭＳ Ｐゴシック" charset="0"/>
              </a:rPr>
              <a:t>accuracy and speed</a:t>
            </a:r>
            <a:br>
              <a:rPr lang="en-US" sz="2400" dirty="0">
                <a:cs typeface="ＭＳ Ｐゴシック" charset="0"/>
              </a:rPr>
            </a:br>
            <a:r>
              <a:rPr lang="en-US" sz="2400" dirty="0">
                <a:cs typeface="ＭＳ Ｐゴシック" charset="0"/>
              </a:rPr>
              <a:t>of numerical integration routines. </a:t>
            </a:r>
            <a:endParaRPr lang="en-US" sz="2400" dirty="0">
              <a:solidFill>
                <a:srgbClr val="1D4DD7"/>
              </a:solidFill>
              <a:cs typeface="ＭＳ Ｐゴシック" charset="0"/>
            </a:endParaRPr>
          </a:p>
        </p:txBody>
      </p:sp>
      <p:sp>
        <p:nvSpPr>
          <p:cNvPr id="135171" name="Text Box 3"/>
          <p:cNvSpPr txBox="1">
            <a:spLocks noChangeArrowheads="1"/>
          </p:cNvSpPr>
          <p:nvPr/>
        </p:nvSpPr>
        <p:spPr bwMode="auto">
          <a:xfrm>
            <a:off x="4937125" y="343287"/>
            <a:ext cx="31829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Arial" charset="0"/>
                <a:cs typeface="ＭＳ Ｐゴシック" charset="0"/>
              </a:rPr>
              <a:t>Molecular Dynamics:  </a:t>
            </a:r>
          </a:p>
        </p:txBody>
      </p:sp>
      <p:sp>
        <p:nvSpPr>
          <p:cNvPr id="135172" name="Text Box 4"/>
          <p:cNvSpPr txBox="1">
            <a:spLocks noChangeArrowheads="1"/>
          </p:cNvSpPr>
          <p:nvPr/>
        </p:nvSpPr>
        <p:spPr bwMode="auto">
          <a:xfrm>
            <a:off x="511175" y="5447913"/>
            <a:ext cx="704391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Arial" charset="0"/>
                <a:cs typeface="ＭＳ Ｐゴシック" charset="0"/>
              </a:rPr>
              <a:t>Smaller </a:t>
            </a:r>
            <a:r>
              <a:rPr lang="en-US" sz="2400" dirty="0">
                <a:latin typeface="Symbol" charset="0"/>
                <a:cs typeface="ＭＳ Ｐゴシック" charset="0"/>
              </a:rPr>
              <a:t>D</a:t>
            </a:r>
            <a:r>
              <a:rPr lang="en-US" sz="2400" dirty="0">
                <a:latin typeface="Arial" charset="0"/>
                <a:cs typeface="ＭＳ Ｐゴシック" charset="0"/>
              </a:rPr>
              <a:t>t – more accurate, but need more steps. </a:t>
            </a:r>
          </a:p>
          <a:p>
            <a:pPr eaLnBrk="0" hangingPunct="0"/>
            <a:r>
              <a:rPr lang="en-US" sz="2400" dirty="0">
                <a:latin typeface="Arial" charset="0"/>
                <a:cs typeface="ＭＳ Ｐゴシック" charset="0"/>
              </a:rPr>
              <a:t>How many needed to simulate biology? </a:t>
            </a:r>
            <a:endParaRPr lang="en-US" sz="2400" dirty="0" smtClean="0">
              <a:latin typeface="Arial" charset="0"/>
              <a:cs typeface="ＭＳ Ｐゴシック" charset="0"/>
            </a:endParaRPr>
          </a:p>
          <a:p>
            <a:pPr eaLnBrk="0" hangingPunct="0"/>
            <a:r>
              <a:rPr lang="en-US" sz="2400" dirty="0" smtClean="0">
                <a:latin typeface="Arial" charset="0"/>
                <a:cs typeface="ＭＳ Ｐゴシック" charset="0"/>
              </a:rPr>
              <a:t>How </a:t>
            </a:r>
            <a:r>
              <a:rPr lang="en-US" sz="2400" dirty="0">
                <a:latin typeface="Arial" charset="0"/>
                <a:cs typeface="ＭＳ Ｐゴシック" charset="0"/>
              </a:rPr>
              <a:t>many can one afford?  </a:t>
            </a:r>
          </a:p>
        </p:txBody>
      </p:sp>
      <p:sp>
        <p:nvSpPr>
          <p:cNvPr id="135173" name="Line 5"/>
          <p:cNvSpPr>
            <a:spLocks noChangeShapeType="1"/>
          </p:cNvSpPr>
          <p:nvPr/>
        </p:nvSpPr>
        <p:spPr bwMode="auto">
          <a:xfrm flipH="1">
            <a:off x="5550893" y="2789195"/>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35174" name="Text Box 6"/>
          <p:cNvSpPr txBox="1">
            <a:spLocks noChangeArrowheads="1"/>
          </p:cNvSpPr>
          <p:nvPr/>
        </p:nvSpPr>
        <p:spPr bwMode="auto">
          <a:xfrm>
            <a:off x="4937125" y="28590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endParaRPr lang="en-US" sz="2400">
              <a:latin typeface="Arial" charset="0"/>
              <a:cs typeface="ＭＳ Ｐゴシック" charset="0"/>
            </a:endParaRPr>
          </a:p>
        </p:txBody>
      </p:sp>
      <p:sp>
        <p:nvSpPr>
          <p:cNvPr id="135175" name="Text Box 7"/>
          <p:cNvSpPr txBox="1">
            <a:spLocks noChangeArrowheads="1"/>
          </p:cNvSpPr>
          <p:nvPr/>
        </p:nvSpPr>
        <p:spPr bwMode="auto">
          <a:xfrm>
            <a:off x="6273791" y="2401888"/>
            <a:ext cx="8620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dirty="0">
                <a:latin typeface="Arial" charset="0"/>
                <a:cs typeface="ＭＳ Ｐゴシック" charset="0"/>
              </a:rPr>
              <a:t>force</a:t>
            </a:r>
          </a:p>
        </p:txBody>
      </p:sp>
    </p:spTree>
    <p:extLst>
      <p:ext uri="{BB962C8B-B14F-4D97-AF65-F5344CB8AC3E}">
        <p14:creationId xmlns:p14="http://schemas.microsoft.com/office/powerpoint/2010/main" val="339720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355600"/>
            <a:ext cx="8042276" cy="733332"/>
          </a:xfrm>
        </p:spPr>
        <p:txBody>
          <a:bodyPr/>
          <a:lstStyle/>
          <a:p>
            <a:r>
              <a:rPr lang="en-US" sz="3200" dirty="0" smtClean="0"/>
              <a:t>Minimization of Functions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problem of finding the local minima (or maxima) of a function</a:t>
                </a:r>
              </a:p>
              <a:p>
                <a:r>
                  <a:rPr lang="en-US" dirty="0" smtClean="0"/>
                  <a:t>Function can have one or several variables, e.g. F(</a:t>
                </a:r>
                <a:r>
                  <a:rPr lang="en-US" dirty="0" err="1" smtClean="0"/>
                  <a:t>x,y,z</a:t>
                </a:r>
                <a:r>
                  <a:rPr lang="en-US" dirty="0" smtClean="0"/>
                  <a:t>)</a:t>
                </a:r>
              </a:p>
              <a:p>
                <a:r>
                  <a:rPr lang="en-US" dirty="0" smtClean="0"/>
                  <a:t>The principal technique from calculus:</a:t>
                </a:r>
              </a:p>
              <a:p>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bg-BG" sz="2400" i="1">
                              <a:latin typeface="Cambria Math" charset="0"/>
                            </a:rPr>
                          </m:ctrlPr>
                        </m:fPr>
                        <m:num>
                          <m:r>
                            <a:rPr lang="bg-BG" sz="2400" i="1">
                              <a:latin typeface="Cambria Math" charset="0"/>
                              <a:ea typeface="Cambria Math" charset="0"/>
                              <a:cs typeface="Cambria Math" charset="0"/>
                            </a:rPr>
                            <m:t>𝜕</m:t>
                          </m:r>
                          <m:r>
                            <a:rPr lang="en-US" sz="2400" i="1">
                              <a:latin typeface="Cambria Math" charset="0"/>
                              <a:ea typeface="Cambria Math" charset="0"/>
                              <a:cs typeface="Cambria Math" charset="0"/>
                            </a:rPr>
                            <m:t>𝐹</m:t>
                          </m:r>
                        </m:num>
                        <m:den>
                          <m:r>
                            <a:rPr lang="bg-BG" sz="2400" i="1">
                              <a:latin typeface="Cambria Math" charset="0"/>
                              <a:ea typeface="Cambria Math" charset="0"/>
                              <a:cs typeface="Cambria Math" charset="0"/>
                            </a:rPr>
                            <m:t>𝜕</m:t>
                          </m:r>
                          <m:r>
                            <a:rPr lang="en-US" sz="2400" i="1">
                              <a:latin typeface="Cambria Math" charset="0"/>
                              <a:ea typeface="Cambria Math" charset="0"/>
                              <a:cs typeface="Cambria Math" charset="0"/>
                            </a:rPr>
                            <m:t>𝑥</m:t>
                          </m:r>
                        </m:den>
                      </m:f>
                      <m:r>
                        <a:rPr lang="en-US" sz="2400" b="0" i="1" smtClean="0">
                          <a:latin typeface="Cambria Math" charset="0"/>
                          <a:ea typeface="Cambria Math" charset="0"/>
                          <a:cs typeface="Cambria Math" charset="0"/>
                        </a:rPr>
                        <m:t>=</m:t>
                      </m:r>
                      <m:f>
                        <m:fPr>
                          <m:ctrlPr>
                            <a:rPr lang="bg-BG" sz="2400" i="1">
                              <a:latin typeface="Cambria Math" charset="0"/>
                            </a:rPr>
                          </m:ctrlPr>
                        </m:fPr>
                        <m:num>
                          <m:r>
                            <a:rPr lang="bg-BG" sz="2400" i="1">
                              <a:latin typeface="Cambria Math" charset="0"/>
                              <a:ea typeface="Cambria Math" charset="0"/>
                              <a:cs typeface="Cambria Math" charset="0"/>
                            </a:rPr>
                            <m:t>𝜕</m:t>
                          </m:r>
                          <m:r>
                            <a:rPr lang="en-US" sz="2400" i="1">
                              <a:latin typeface="Cambria Math" charset="0"/>
                              <a:ea typeface="Cambria Math" charset="0"/>
                              <a:cs typeface="Cambria Math" charset="0"/>
                            </a:rPr>
                            <m:t>𝐹</m:t>
                          </m:r>
                        </m:num>
                        <m:den>
                          <m:r>
                            <a:rPr lang="bg-BG" sz="2400" i="1">
                              <a:latin typeface="Cambria Math" charset="0"/>
                              <a:ea typeface="Cambria Math" charset="0"/>
                              <a:cs typeface="Cambria Math" charset="0"/>
                            </a:rPr>
                            <m:t>𝜕</m:t>
                          </m:r>
                          <m:r>
                            <a:rPr lang="en-US" sz="2400" b="0" i="1" smtClean="0">
                              <a:latin typeface="Cambria Math" charset="0"/>
                              <a:ea typeface="Cambria Math" charset="0"/>
                              <a:cs typeface="Cambria Math" charset="0"/>
                            </a:rPr>
                            <m:t>𝑦</m:t>
                          </m:r>
                        </m:den>
                      </m:f>
                      <m:r>
                        <a:rPr lang="en-US" sz="2400" b="0" i="0" smtClean="0">
                          <a:latin typeface="Cambria Math" charset="0"/>
                          <a:ea typeface="Cambria Math" charset="0"/>
                          <a:cs typeface="Cambria Math" charset="0"/>
                        </a:rPr>
                        <m:t>=</m:t>
                      </m:r>
                      <m:f>
                        <m:fPr>
                          <m:ctrlPr>
                            <a:rPr lang="bg-BG" sz="2400" i="1">
                              <a:latin typeface="Cambria Math" charset="0"/>
                            </a:rPr>
                          </m:ctrlPr>
                        </m:fPr>
                        <m:num>
                          <m:r>
                            <a:rPr lang="bg-BG" sz="2400" i="1">
                              <a:latin typeface="Cambria Math" charset="0"/>
                              <a:ea typeface="Cambria Math" charset="0"/>
                              <a:cs typeface="Cambria Math" charset="0"/>
                            </a:rPr>
                            <m:t>𝜕</m:t>
                          </m:r>
                          <m:r>
                            <a:rPr lang="en-US" sz="2400" i="1">
                              <a:latin typeface="Cambria Math" charset="0"/>
                              <a:ea typeface="Cambria Math" charset="0"/>
                              <a:cs typeface="Cambria Math" charset="0"/>
                            </a:rPr>
                            <m:t>𝐹</m:t>
                          </m:r>
                        </m:num>
                        <m:den>
                          <m:r>
                            <a:rPr lang="bg-BG" sz="2400" i="1">
                              <a:latin typeface="Cambria Math" charset="0"/>
                              <a:ea typeface="Cambria Math" charset="0"/>
                              <a:cs typeface="Cambria Math" charset="0"/>
                            </a:rPr>
                            <m:t>𝜕</m:t>
                          </m:r>
                          <m:r>
                            <a:rPr lang="en-US" sz="2400" b="0" i="1" smtClean="0">
                              <a:latin typeface="Cambria Math" charset="0"/>
                              <a:ea typeface="Cambria Math" charset="0"/>
                              <a:cs typeface="Cambria Math" charset="0"/>
                            </a:rPr>
                            <m:t>𝑧</m:t>
                          </m:r>
                        </m:den>
                      </m:f>
                      <m:r>
                        <a:rPr lang="en-US" sz="2400" b="0" i="1" smtClean="0">
                          <a:latin typeface="Cambria Math" charset="0"/>
                          <a:ea typeface="Cambria Math" charset="0"/>
                          <a:cs typeface="Cambria Math" charset="0"/>
                        </a:rPr>
                        <m:t>=0</m:t>
                      </m:r>
                    </m:oMath>
                  </m:oMathPara>
                </a14:m>
                <a:endParaRPr lang="en-US" sz="2400" dirty="0" smtClean="0"/>
              </a:p>
              <a:p>
                <a:pPr>
                  <a:buFont typeface="Arial" charset="0"/>
                  <a:buChar char="•"/>
                </a:pPr>
                <a:r>
                  <a:rPr lang="en-US" dirty="0" smtClean="0"/>
                  <a:t>This direct approach can be difficult to carry out for a function with many variables</a:t>
                </a:r>
              </a:p>
              <a:p>
                <a:pPr>
                  <a:buFont typeface="Arial" charset="0"/>
                  <a:buChar char="•"/>
                </a:pPr>
                <a:r>
                  <a:rPr lang="en-US" dirty="0" smtClean="0"/>
                  <a:t>Example:   </a:t>
                </a:r>
                <a:r>
                  <a:rPr lang="en-US" b="1" dirty="0" smtClean="0"/>
                  <a:t>PROTEIN FOLDING </a:t>
                </a:r>
                <a:r>
                  <a:rPr lang="en-US" dirty="0" smtClean="0"/>
                  <a:t>problem</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7" t="-702"/>
                </a:stretch>
              </a:blipFill>
            </p:spPr>
            <p:txBody>
              <a:bodyPr/>
              <a:lstStyle/>
              <a:p>
                <a:r>
                  <a:rPr lang="en-US">
                    <a:noFill/>
                  </a:rPr>
                  <a:t> </a:t>
                </a:r>
              </a:p>
            </p:txBody>
          </p:sp>
        </mc:Fallback>
      </mc:AlternateContent>
    </p:spTree>
    <p:extLst>
      <p:ext uri="{BB962C8B-B14F-4D97-AF65-F5344CB8AC3E}">
        <p14:creationId xmlns:p14="http://schemas.microsoft.com/office/powerpoint/2010/main" val="1455688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ext Box 3"/>
          <p:cNvSpPr txBox="1">
            <a:spLocks noChangeArrowheads="1"/>
          </p:cNvSpPr>
          <p:nvPr/>
        </p:nvSpPr>
        <p:spPr bwMode="auto">
          <a:xfrm>
            <a:off x="7315200" y="2057400"/>
            <a:ext cx="1676400" cy="338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800" b="1">
                <a:solidFill>
                  <a:srgbClr val="FFFF00"/>
                </a:solidFill>
              </a:rPr>
              <a:t>Can compute </a:t>
            </a:r>
            <a:r>
              <a:rPr lang="en-US" sz="1800" b="1">
                <a:solidFill>
                  <a:srgbClr val="66FF33"/>
                </a:solidFill>
              </a:rPr>
              <a:t>statistical averages</a:t>
            </a:r>
            <a:r>
              <a:rPr lang="en-US" sz="1800" b="1">
                <a:solidFill>
                  <a:srgbClr val="FFFF00"/>
                </a:solidFill>
              </a:rPr>
              <a:t>,</a:t>
            </a:r>
          </a:p>
          <a:p>
            <a:pPr algn="ctr"/>
            <a:r>
              <a:rPr lang="en-US" sz="1800" b="1">
                <a:solidFill>
                  <a:srgbClr val="FF9900"/>
                </a:solidFill>
              </a:rPr>
              <a:t>fluctuations;</a:t>
            </a:r>
            <a:r>
              <a:rPr lang="en-US" sz="1800" b="1">
                <a:solidFill>
                  <a:srgbClr val="008000"/>
                </a:solidFill>
              </a:rPr>
              <a:t> </a:t>
            </a:r>
          </a:p>
          <a:p>
            <a:pPr algn="ctr"/>
            <a:r>
              <a:rPr lang="en-US" sz="1800" b="1">
                <a:solidFill>
                  <a:srgbClr val="FFFF00"/>
                </a:solidFill>
              </a:rPr>
              <a:t>Analyze </a:t>
            </a:r>
            <a:r>
              <a:rPr lang="en-US" sz="1800" b="1">
                <a:solidFill>
                  <a:srgbClr val="33CCFF"/>
                </a:solidFill>
              </a:rPr>
              <a:t>side chain movements</a:t>
            </a:r>
            <a:r>
              <a:rPr lang="en-US" sz="1800" b="1">
                <a:solidFill>
                  <a:srgbClr val="FFFF00"/>
                </a:solidFill>
              </a:rPr>
              <a:t>, </a:t>
            </a:r>
          </a:p>
          <a:p>
            <a:pPr algn="ctr"/>
            <a:r>
              <a:rPr lang="en-US" sz="1800" b="1">
                <a:solidFill>
                  <a:srgbClr val="0066FF"/>
                </a:solidFill>
              </a:rPr>
              <a:t>Cavity dynamics</a:t>
            </a:r>
            <a:r>
              <a:rPr lang="en-US" sz="1800" b="1">
                <a:solidFill>
                  <a:srgbClr val="FFFF00"/>
                </a:solidFill>
              </a:rPr>
              <a:t>, </a:t>
            </a:r>
          </a:p>
          <a:p>
            <a:pPr algn="ctr"/>
            <a:r>
              <a:rPr lang="en-US" sz="1800" b="1">
                <a:solidFill>
                  <a:srgbClr val="FF3399"/>
                </a:solidFill>
              </a:rPr>
              <a:t>Domain motion</a:t>
            </a:r>
            <a:r>
              <a:rPr lang="en-US" sz="1800" b="1">
                <a:solidFill>
                  <a:srgbClr val="FFFF00"/>
                </a:solidFill>
              </a:rPr>
              <a:t>, </a:t>
            </a:r>
          </a:p>
          <a:p>
            <a:pPr algn="ctr"/>
            <a:r>
              <a:rPr lang="en-US" sz="1800" b="1">
                <a:solidFill>
                  <a:srgbClr val="FFFF00"/>
                </a:solidFill>
              </a:rPr>
              <a:t>Etc. </a:t>
            </a:r>
          </a:p>
        </p:txBody>
      </p:sp>
      <p:sp>
        <p:nvSpPr>
          <p:cNvPr id="90116" name="Text Box 4"/>
          <p:cNvSpPr txBox="1">
            <a:spLocks noChangeArrowheads="1"/>
          </p:cNvSpPr>
          <p:nvPr/>
        </p:nvSpPr>
        <p:spPr bwMode="auto">
          <a:xfrm>
            <a:off x="304800" y="3430587"/>
            <a:ext cx="1295400"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800" b="1">
                <a:solidFill>
                  <a:srgbClr val="FFFF00"/>
                </a:solidFill>
              </a:rPr>
              <a:t>Now we have positions of all atoms</a:t>
            </a:r>
          </a:p>
          <a:p>
            <a:pPr algn="ctr"/>
            <a:r>
              <a:rPr lang="en-US" sz="1800" b="1" dirty="0">
                <a:solidFill>
                  <a:srgbClr val="FFFF00"/>
                </a:solidFill>
              </a:rPr>
              <a:t>as a function of time. </a:t>
            </a:r>
          </a:p>
        </p:txBody>
      </p:sp>
      <p:pic>
        <p:nvPicPr>
          <p:cNvPr id="90117" name="molecule_300K.mpg" descr="/Users/onufriev/Documents/TALKS/molecule_300K.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600200" y="762000"/>
            <a:ext cx="5715000" cy="571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90117"/>
                </p:tgtEl>
              </p:cMediaNode>
            </p:video>
            <p:seq concurrent="1" nextAc="seek">
              <p:cTn id="3" restart="whenNotActive" fill="hold" evtFilter="cancelBubble" nodeType="interactiveSeq">
                <p:stCondLst>
                  <p:cond evt="onClick" delay="0">
                    <p:tgtEl>
                      <p:spTgt spid="90117"/>
                    </p:tgtEl>
                  </p:cond>
                </p:stCondLst>
                <p:endSync evt="end" delay="0">
                  <p:rtn val="all"/>
                </p:endSync>
                <p:childTnLst>
                  <p:par>
                    <p:cTn id="4" fill="hold" nodeType="clickPar">
                      <p:stCondLst>
                        <p:cond delay="0"/>
                      </p:stCondLst>
                      <p:childTnLst>
                        <p:par>
                          <p:cTn id="5" fill="hold" nodeType="withGroup">
                            <p:stCondLst>
                              <p:cond delay="0"/>
                            </p:stCondLst>
                            <p:childTnLst>
                              <p:par>
                                <p:cTn id="6" presetID="2" presetClass="mediacall" presetSubtype="0" fill="hold" nodeType="clickEffect">
                                  <p:stCondLst>
                                    <p:cond delay="0"/>
                                  </p:stCondLst>
                                  <p:childTnLst>
                                    <p:cmd type="call" cmd="togglePause">
                                      <p:cBhvr>
                                        <p:cTn id="7" dur="1" fill="hold"/>
                                        <p:tgtEl>
                                          <p:spTgt spid="90117"/>
                                        </p:tgtEl>
                                      </p:cBhvr>
                                    </p:cmd>
                                  </p:childTnLst>
                                </p:cTn>
                              </p:par>
                            </p:childTnLst>
                          </p:cTn>
                        </p:par>
                      </p:childTnLst>
                    </p:cTn>
                  </p:par>
                </p:childTnLst>
              </p:cTn>
              <p:nextCondLst>
                <p:cond evt="onClick" delay="0">
                  <p:tgtEl>
                    <p:spTgt spid="9011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04800" y="122238"/>
            <a:ext cx="7296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cs typeface="ＭＳ Ｐゴシック" charset="0"/>
              </a:rPr>
              <a:t>As a result, we can not quite get into the  </a:t>
            </a:r>
            <a:r>
              <a:rPr lang="ja-JP" altLang="en-US" sz="2000" b="1">
                <a:latin typeface="Arial"/>
                <a:cs typeface="ＭＳ Ｐゴシック" charset="0"/>
              </a:rPr>
              <a:t>“</a:t>
            </a:r>
            <a:r>
              <a:rPr lang="en-US" sz="2000" b="1">
                <a:cs typeface="ＭＳ Ｐゴシック" charset="0"/>
              </a:rPr>
              <a:t>biological</a:t>
            </a:r>
            <a:r>
              <a:rPr lang="ja-JP" altLang="en-US" sz="2000" b="1">
                <a:latin typeface="Arial"/>
                <a:cs typeface="ＭＳ Ｐゴシック" charset="0"/>
              </a:rPr>
              <a:t>”</a:t>
            </a:r>
            <a:r>
              <a:rPr lang="en-US" sz="2000" b="1">
                <a:cs typeface="ＭＳ Ｐゴシック" charset="0"/>
              </a:rPr>
              <a:t> time scales. </a:t>
            </a:r>
          </a:p>
        </p:txBody>
      </p:sp>
      <p:sp>
        <p:nvSpPr>
          <p:cNvPr id="92163" name="Line 3"/>
          <p:cNvSpPr>
            <a:spLocks noChangeShapeType="1"/>
          </p:cNvSpPr>
          <p:nvPr/>
        </p:nvSpPr>
        <p:spPr bwMode="auto">
          <a:xfrm>
            <a:off x="381000" y="2701925"/>
            <a:ext cx="7924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64" name="Text Box 4"/>
          <p:cNvSpPr txBox="1">
            <a:spLocks noChangeArrowheads="1"/>
          </p:cNvSpPr>
          <p:nvPr/>
        </p:nvSpPr>
        <p:spPr bwMode="auto">
          <a:xfrm>
            <a:off x="6765925" y="2819400"/>
            <a:ext cx="219868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ＭＳ Ｐゴシック" charset="0"/>
              </a:rPr>
              <a:t>Characteristic</a:t>
            </a:r>
            <a:br>
              <a:rPr lang="en-US" sz="2400">
                <a:cs typeface="ＭＳ Ｐゴシック" charset="0"/>
              </a:rPr>
            </a:br>
            <a:r>
              <a:rPr lang="en-US" sz="2400">
                <a:cs typeface="ＭＳ Ｐゴシック" charset="0"/>
              </a:rPr>
              <a:t>time scales [sec]</a:t>
            </a:r>
          </a:p>
        </p:txBody>
      </p:sp>
      <p:sp>
        <p:nvSpPr>
          <p:cNvPr id="92165" name="Text Box 5"/>
          <p:cNvSpPr txBox="1">
            <a:spLocks noChangeArrowheads="1"/>
          </p:cNvSpPr>
          <p:nvPr/>
        </p:nvSpPr>
        <p:spPr bwMode="auto">
          <a:xfrm>
            <a:off x="669925" y="2895600"/>
            <a:ext cx="760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a:cs typeface="ＭＳ Ｐゴシック" charset="0"/>
              </a:rPr>
              <a:t>10</a:t>
            </a:r>
            <a:r>
              <a:rPr lang="en-US" sz="2400" b="1" baseline="30000">
                <a:cs typeface="ＭＳ Ｐゴシック" charset="0"/>
              </a:rPr>
              <a:t>-14</a:t>
            </a:r>
            <a:endParaRPr lang="en-US" sz="2400" b="1">
              <a:cs typeface="ＭＳ Ｐゴシック" charset="0"/>
            </a:endParaRPr>
          </a:p>
        </p:txBody>
      </p:sp>
      <p:sp>
        <p:nvSpPr>
          <p:cNvPr id="92166" name="Text Box 6"/>
          <p:cNvSpPr txBox="1">
            <a:spLocks noChangeArrowheads="1"/>
          </p:cNvSpPr>
          <p:nvPr/>
        </p:nvSpPr>
        <p:spPr bwMode="auto">
          <a:xfrm>
            <a:off x="3125788" y="2930525"/>
            <a:ext cx="6588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a:cs typeface="ＭＳ Ｐゴシック" charset="0"/>
              </a:rPr>
              <a:t>10</a:t>
            </a:r>
            <a:r>
              <a:rPr lang="en-US" sz="2400" b="1" baseline="30000">
                <a:cs typeface="ＭＳ Ｐゴシック" charset="0"/>
              </a:rPr>
              <a:t>-6</a:t>
            </a:r>
            <a:endParaRPr lang="en-US" sz="2400" b="1">
              <a:cs typeface="ＭＳ Ｐゴシック" charset="0"/>
            </a:endParaRPr>
          </a:p>
        </p:txBody>
      </p:sp>
      <p:sp>
        <p:nvSpPr>
          <p:cNvPr id="92167" name="Text Box 7"/>
          <p:cNvSpPr txBox="1">
            <a:spLocks noChangeArrowheads="1"/>
          </p:cNvSpPr>
          <p:nvPr/>
        </p:nvSpPr>
        <p:spPr bwMode="auto">
          <a:xfrm>
            <a:off x="4648200" y="2930525"/>
            <a:ext cx="590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a:cs typeface="ＭＳ Ｐゴシック" charset="0"/>
              </a:rPr>
              <a:t>10</a:t>
            </a:r>
            <a:r>
              <a:rPr lang="en-US" sz="2400" b="1" baseline="30000">
                <a:cs typeface="ＭＳ Ｐゴシック" charset="0"/>
              </a:rPr>
              <a:t>0</a:t>
            </a:r>
            <a:endParaRPr lang="en-US" sz="2400" b="1">
              <a:cs typeface="ＭＳ Ｐゴシック" charset="0"/>
            </a:endParaRPr>
          </a:p>
        </p:txBody>
      </p:sp>
      <p:sp>
        <p:nvSpPr>
          <p:cNvPr id="92168" name="Text Box 8"/>
          <p:cNvSpPr txBox="1">
            <a:spLocks noChangeArrowheads="1"/>
          </p:cNvSpPr>
          <p:nvPr/>
        </p:nvSpPr>
        <p:spPr bwMode="auto">
          <a:xfrm>
            <a:off x="661988" y="3292475"/>
            <a:ext cx="1395412"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ＭＳ Ｐゴシック" charset="0"/>
              </a:rPr>
              <a:t>H-C bond</a:t>
            </a:r>
            <a:br>
              <a:rPr lang="en-US" sz="2400">
                <a:cs typeface="ＭＳ Ｐゴシック" charset="0"/>
              </a:rPr>
            </a:br>
            <a:r>
              <a:rPr lang="en-US" sz="2400">
                <a:cs typeface="ＭＳ Ｐゴシック" charset="0"/>
              </a:rPr>
              <a:t>vibration</a:t>
            </a:r>
          </a:p>
        </p:txBody>
      </p:sp>
      <p:sp>
        <p:nvSpPr>
          <p:cNvPr id="92169" name="AutoShape 9"/>
          <p:cNvSpPr>
            <a:spLocks/>
          </p:cNvSpPr>
          <p:nvPr/>
        </p:nvSpPr>
        <p:spPr bwMode="auto">
          <a:xfrm rot="-5462908">
            <a:off x="3924300" y="2740025"/>
            <a:ext cx="457200" cy="1752600"/>
          </a:xfrm>
          <a:prstGeom prst="leftBrace">
            <a:avLst>
              <a:gd name="adj1" fmla="val 31944"/>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70" name="Line 10"/>
          <p:cNvSpPr>
            <a:spLocks noChangeShapeType="1"/>
          </p:cNvSpPr>
          <p:nvPr/>
        </p:nvSpPr>
        <p:spPr bwMode="auto">
          <a:xfrm flipV="1">
            <a:off x="3352800" y="2127250"/>
            <a:ext cx="0" cy="381000"/>
          </a:xfrm>
          <a:prstGeom prst="line">
            <a:avLst/>
          </a:prstGeom>
          <a:noFill/>
          <a:ln w="38100">
            <a:solidFill>
              <a:srgbClr val="0099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71" name="Line 11"/>
          <p:cNvSpPr>
            <a:spLocks noChangeShapeType="1"/>
          </p:cNvSpPr>
          <p:nvPr/>
        </p:nvSpPr>
        <p:spPr bwMode="auto">
          <a:xfrm>
            <a:off x="3352800" y="2133600"/>
            <a:ext cx="46482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72" name="Text Box 12"/>
          <p:cNvSpPr txBox="1">
            <a:spLocks noChangeArrowheads="1"/>
          </p:cNvSpPr>
          <p:nvPr/>
        </p:nvSpPr>
        <p:spPr bwMode="auto">
          <a:xfrm>
            <a:off x="4937125" y="1558925"/>
            <a:ext cx="1125538" cy="466725"/>
          </a:xfrm>
          <a:prstGeom prst="rect">
            <a:avLst/>
          </a:prstGeom>
          <a:noFill/>
          <a:ln w="9525">
            <a:solidFill>
              <a:srgbClr val="00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009900"/>
                </a:solidFill>
                <a:cs typeface="ＭＳ Ｐゴシック" charset="0"/>
              </a:rPr>
              <a:t>biology</a:t>
            </a:r>
          </a:p>
        </p:txBody>
      </p:sp>
      <p:sp>
        <p:nvSpPr>
          <p:cNvPr id="92173" name="Text Box 13"/>
          <p:cNvSpPr txBox="1">
            <a:spLocks noChangeArrowheads="1"/>
          </p:cNvSpPr>
          <p:nvPr/>
        </p:nvSpPr>
        <p:spPr bwMode="auto">
          <a:xfrm>
            <a:off x="510399" y="5373235"/>
            <a:ext cx="8321675"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000" dirty="0">
                <a:cs typeface="ＭＳ Ｐゴシック" charset="0"/>
              </a:rPr>
              <a:t>For stability, </a:t>
            </a:r>
            <a:r>
              <a:rPr lang="en-US" sz="2000" dirty="0">
                <a:latin typeface="Symbol" charset="0"/>
                <a:cs typeface="ＭＳ Ｐゴシック" charset="0"/>
              </a:rPr>
              <a:t>D</a:t>
            </a:r>
            <a:r>
              <a:rPr lang="en-US" sz="2000" dirty="0">
                <a:cs typeface="ＭＳ Ｐゴシック" charset="0"/>
              </a:rPr>
              <a:t>t  must be at least an order of magnitude less than  the fastest motion, </a:t>
            </a:r>
            <a:r>
              <a:rPr lang="en-US" sz="2000" i="1" dirty="0" err="1">
                <a:cs typeface="ＭＳ Ｐゴシック" charset="0"/>
              </a:rPr>
              <a:t>i.e</a:t>
            </a:r>
            <a:r>
              <a:rPr lang="en-US" sz="2000" i="1" dirty="0">
                <a:cs typeface="ＭＳ Ｐゴシック" charset="0"/>
              </a:rPr>
              <a:t> </a:t>
            </a:r>
            <a:r>
              <a:rPr lang="en-US" sz="2000" b="1" dirty="0">
                <a:latin typeface="Symbol" charset="0"/>
                <a:cs typeface="ＭＳ Ｐゴシック" charset="0"/>
              </a:rPr>
              <a:t>D</a:t>
            </a:r>
            <a:r>
              <a:rPr lang="en-US" sz="2000" b="1" dirty="0">
                <a:cs typeface="ＭＳ Ｐゴシック" charset="0"/>
              </a:rPr>
              <a:t>t</a:t>
            </a:r>
            <a:r>
              <a:rPr lang="en-US" sz="2000" b="1" i="1" dirty="0">
                <a:cs typeface="ＭＳ Ｐゴシック" charset="0"/>
              </a:rPr>
              <a:t> </a:t>
            </a:r>
            <a:r>
              <a:rPr lang="en-US" sz="2000" b="1" dirty="0">
                <a:cs typeface="ＭＳ Ｐゴシック" charset="0"/>
              </a:rPr>
              <a:t>~</a:t>
            </a:r>
            <a:r>
              <a:rPr lang="en-US" sz="2000" dirty="0">
                <a:cs typeface="ＭＳ Ｐゴシック" charset="0"/>
              </a:rPr>
              <a:t> </a:t>
            </a:r>
            <a:r>
              <a:rPr lang="en-US" sz="2000" b="1" dirty="0">
                <a:cs typeface="ＭＳ Ｐゴシック" charset="0"/>
              </a:rPr>
              <a:t>10</a:t>
            </a:r>
            <a:r>
              <a:rPr lang="en-US" sz="2000" b="1" baseline="30000" dirty="0">
                <a:cs typeface="ＭＳ Ｐゴシック" charset="0"/>
              </a:rPr>
              <a:t>-15 </a:t>
            </a:r>
            <a:r>
              <a:rPr lang="en-US" sz="2000" b="1" dirty="0">
                <a:cs typeface="ＭＳ Ｐゴシック" charset="0"/>
              </a:rPr>
              <a:t>s.  </a:t>
            </a:r>
            <a:r>
              <a:rPr lang="en-US" sz="2000" dirty="0">
                <a:cs typeface="ＭＳ Ｐゴシック" charset="0"/>
              </a:rPr>
              <a:t> </a:t>
            </a:r>
            <a:r>
              <a:rPr lang="en-US" sz="2000" b="1" dirty="0">
                <a:cs typeface="ＭＳ Ｐゴシック" charset="0"/>
              </a:rPr>
              <a:t>Example: to simulate folding of the fastest folding protein</a:t>
            </a:r>
            <a:r>
              <a:rPr lang="en-US" sz="2000" dirty="0">
                <a:cs typeface="ＭＳ Ｐゴシック" charset="0"/>
              </a:rPr>
              <a:t>,  at least  10</a:t>
            </a:r>
            <a:r>
              <a:rPr lang="en-US" sz="2000" baseline="30000" dirty="0">
                <a:cs typeface="ＭＳ Ｐゴシック" charset="0"/>
              </a:rPr>
              <a:t>-6</a:t>
            </a:r>
            <a:r>
              <a:rPr lang="en-US" sz="2000" dirty="0">
                <a:cs typeface="ＭＳ Ｐゴシック" charset="0"/>
              </a:rPr>
              <a:t>/10</a:t>
            </a:r>
            <a:r>
              <a:rPr lang="en-US" sz="2000" baseline="30000" dirty="0">
                <a:cs typeface="ＭＳ Ｐゴシック" charset="0"/>
              </a:rPr>
              <a:t>-15</a:t>
            </a:r>
            <a:r>
              <a:rPr lang="en-US" sz="2000" dirty="0">
                <a:cs typeface="ＭＳ Ｐゴシック" charset="0"/>
              </a:rPr>
              <a:t> = </a:t>
            </a:r>
            <a:r>
              <a:rPr lang="en-US" sz="2000" b="1" dirty="0">
                <a:cs typeface="ＭＳ Ｐゴシック" charset="0"/>
              </a:rPr>
              <a:t>10</a:t>
            </a:r>
            <a:r>
              <a:rPr lang="en-US" sz="2000" b="1" baseline="30000" dirty="0">
                <a:cs typeface="ＭＳ Ｐゴシック" charset="0"/>
              </a:rPr>
              <a:t>9 </a:t>
            </a:r>
            <a:r>
              <a:rPr lang="en-US" sz="2000" b="1" dirty="0">
                <a:cs typeface="ＭＳ Ｐゴシック" charset="0"/>
              </a:rPr>
              <a:t>steps will be </a:t>
            </a:r>
            <a:r>
              <a:rPr lang="en-US" sz="2000" b="1" dirty="0" smtClean="0">
                <a:cs typeface="ＭＳ Ｐゴシック" charset="0"/>
              </a:rPr>
              <a:t>needed</a:t>
            </a:r>
            <a:r>
              <a:rPr lang="en-US" sz="2000" dirty="0" smtClean="0">
                <a:cs typeface="ＭＳ Ｐゴシック" charset="0"/>
              </a:rPr>
              <a:t>. </a:t>
            </a:r>
            <a:endParaRPr lang="en-US" sz="2000" dirty="0">
              <a:cs typeface="ＭＳ Ｐゴシック" charset="0"/>
            </a:endParaRPr>
          </a:p>
        </p:txBody>
      </p:sp>
      <p:grpSp>
        <p:nvGrpSpPr>
          <p:cNvPr id="92174" name="Group 14"/>
          <p:cNvGrpSpPr>
            <a:grpSpLocks/>
          </p:cNvGrpSpPr>
          <p:nvPr/>
        </p:nvGrpSpPr>
        <p:grpSpPr bwMode="auto">
          <a:xfrm>
            <a:off x="3124200" y="3810000"/>
            <a:ext cx="2590800" cy="1447800"/>
            <a:chOff x="1968" y="2400"/>
            <a:chExt cx="1632" cy="912"/>
          </a:xfrm>
        </p:grpSpPr>
        <p:sp>
          <p:nvSpPr>
            <p:cNvPr id="92175" name="Text Box 15"/>
            <p:cNvSpPr txBox="1">
              <a:spLocks noChangeArrowheads="1"/>
            </p:cNvSpPr>
            <p:nvPr/>
          </p:nvSpPr>
          <p:spPr bwMode="auto">
            <a:xfrm>
              <a:off x="1968" y="2400"/>
              <a:ext cx="127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ＭＳ Ｐゴシック" charset="0"/>
                </a:rPr>
                <a:t>Protein folding</a:t>
              </a:r>
            </a:p>
          </p:txBody>
        </p:sp>
        <p:grpSp>
          <p:nvGrpSpPr>
            <p:cNvPr id="92176" name="Group 16"/>
            <p:cNvGrpSpPr>
              <a:grpSpLocks/>
            </p:cNvGrpSpPr>
            <p:nvPr/>
          </p:nvGrpSpPr>
          <p:grpSpPr bwMode="auto">
            <a:xfrm>
              <a:off x="2112" y="2688"/>
              <a:ext cx="1488" cy="624"/>
              <a:chOff x="2064" y="2112"/>
              <a:chExt cx="2064" cy="1107"/>
            </a:xfrm>
          </p:grpSpPr>
          <p:pic>
            <p:nvPicPr>
              <p:cNvPr id="92177" name="Picture 17" descr="1bb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2112"/>
                <a:ext cx="1152" cy="1107"/>
              </a:xfrm>
              <a:prstGeom prst="rect">
                <a:avLst/>
              </a:prstGeom>
              <a:noFill/>
              <a:extLst>
                <a:ext uri="{909E8E84-426E-40dd-AFC4-6F175D3DCCD1}">
                  <a14:hiddenFill xmlns:a14="http://schemas.microsoft.com/office/drawing/2010/main" xmlns="">
                    <a:solidFill>
                      <a:srgbClr val="FFFFFF"/>
                    </a:solidFill>
                  </a14:hiddenFill>
                </a:ext>
              </a:extLst>
            </p:spPr>
          </p:pic>
          <p:pic>
            <p:nvPicPr>
              <p:cNvPr id="92178" name="Picture 18" descr="1b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 y="2352"/>
                <a:ext cx="768" cy="756"/>
              </a:xfrm>
              <a:prstGeom prst="rect">
                <a:avLst/>
              </a:prstGeom>
              <a:noFill/>
              <a:extLst>
                <a:ext uri="{909E8E84-426E-40dd-AFC4-6F175D3DCCD1}">
                  <a14:hiddenFill xmlns:a14="http://schemas.microsoft.com/office/drawing/2010/main" xmlns="">
                    <a:solidFill>
                      <a:srgbClr val="FFFFFF"/>
                    </a:solidFill>
                  </a14:hiddenFill>
                </a:ext>
              </a:extLst>
            </p:spPr>
          </p:pic>
          <p:sp>
            <p:nvSpPr>
              <p:cNvPr id="92179" name="AutoShape 19"/>
              <p:cNvSpPr>
                <a:spLocks noChangeArrowheads="1"/>
              </p:cNvSpPr>
              <p:nvPr/>
            </p:nvSpPr>
            <p:spPr bwMode="auto">
              <a:xfrm>
                <a:off x="2928" y="2640"/>
                <a:ext cx="528"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92180" name="Line 20"/>
          <p:cNvSpPr>
            <a:spLocks noChangeShapeType="1"/>
          </p:cNvSpPr>
          <p:nvPr/>
        </p:nvSpPr>
        <p:spPr bwMode="auto">
          <a:xfrm>
            <a:off x="990600" y="2590800"/>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81" name="Line 21"/>
          <p:cNvSpPr>
            <a:spLocks noChangeShapeType="1"/>
          </p:cNvSpPr>
          <p:nvPr/>
        </p:nvSpPr>
        <p:spPr bwMode="auto">
          <a:xfrm>
            <a:off x="4953000" y="2590800"/>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82" name="Line 22"/>
          <p:cNvSpPr>
            <a:spLocks noChangeShapeType="1"/>
          </p:cNvSpPr>
          <p:nvPr/>
        </p:nvSpPr>
        <p:spPr bwMode="auto">
          <a:xfrm>
            <a:off x="3429000" y="2590800"/>
            <a:ext cx="0" cy="15240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83" name="Line 23"/>
          <p:cNvSpPr>
            <a:spLocks noChangeShapeType="1"/>
          </p:cNvSpPr>
          <p:nvPr/>
        </p:nvSpPr>
        <p:spPr bwMode="auto">
          <a:xfrm>
            <a:off x="609600" y="1600200"/>
            <a:ext cx="28956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84" name="Line 24"/>
          <p:cNvSpPr>
            <a:spLocks noChangeShapeType="1"/>
          </p:cNvSpPr>
          <p:nvPr/>
        </p:nvSpPr>
        <p:spPr bwMode="auto">
          <a:xfrm>
            <a:off x="3505200" y="1600200"/>
            <a:ext cx="0" cy="9144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85" name="Text Box 25"/>
          <p:cNvSpPr txBox="1">
            <a:spLocks noChangeArrowheads="1"/>
          </p:cNvSpPr>
          <p:nvPr/>
        </p:nvSpPr>
        <p:spPr bwMode="auto">
          <a:xfrm>
            <a:off x="381000" y="1042194"/>
            <a:ext cx="374173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a:solidFill>
                  <a:srgbClr val="FF3300"/>
                </a:solidFill>
                <a:latin typeface="Arial" charset="0"/>
                <a:cs typeface="ＭＳ Ｐゴシック" charset="0"/>
              </a:rPr>
              <a:t>Currently accessible times</a:t>
            </a:r>
          </a:p>
        </p:txBody>
      </p:sp>
      <p:sp>
        <p:nvSpPr>
          <p:cNvPr id="92186" name="Line 26"/>
          <p:cNvSpPr>
            <a:spLocks noChangeShapeType="1"/>
          </p:cNvSpPr>
          <p:nvPr/>
        </p:nvSpPr>
        <p:spPr bwMode="auto">
          <a:xfrm flipV="1">
            <a:off x="685800" y="2819400"/>
            <a:ext cx="0" cy="17526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2187" name="Text Box 27"/>
          <p:cNvSpPr txBox="1">
            <a:spLocks noChangeArrowheads="1"/>
          </p:cNvSpPr>
          <p:nvPr/>
        </p:nvSpPr>
        <p:spPr bwMode="auto">
          <a:xfrm>
            <a:off x="361156" y="4572000"/>
            <a:ext cx="19970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a:solidFill>
                  <a:srgbClr val="FF3300"/>
                </a:solidFill>
                <a:latin typeface="Arial" charset="0"/>
                <a:cs typeface="ＭＳ Ｐゴシック" charset="0"/>
              </a:rPr>
              <a:t>Time-step, </a:t>
            </a:r>
            <a:r>
              <a:rPr lang="en-US" sz="2400" b="1">
                <a:solidFill>
                  <a:srgbClr val="FF3300"/>
                </a:solidFill>
                <a:latin typeface="Symbol" charset="0"/>
                <a:cs typeface="ＭＳ Ｐゴシック" charset="0"/>
              </a:rPr>
              <a:t>D</a:t>
            </a:r>
            <a:r>
              <a:rPr lang="en-US" sz="2400" b="1">
                <a:solidFill>
                  <a:srgbClr val="FF3300"/>
                </a:solidFill>
                <a:latin typeface="Arial" charset="0"/>
                <a:cs typeface="ＭＳ Ｐゴシック" charset="0"/>
              </a:rPr>
              <a:t>t</a:t>
            </a:r>
          </a:p>
        </p:txBody>
      </p:sp>
    </p:spTree>
    <p:extLst>
      <p:ext uri="{BB962C8B-B14F-4D97-AF65-F5344CB8AC3E}">
        <p14:creationId xmlns:p14="http://schemas.microsoft.com/office/powerpoint/2010/main" val="2691642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sy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66800"/>
            <a:ext cx="7848600" cy="4968875"/>
          </a:xfrm>
          <a:prstGeom prst="rect">
            <a:avLst/>
          </a:prstGeom>
          <a:noFill/>
          <a:extLst>
            <a:ext uri="{909E8E84-426E-40dd-AFC4-6F175D3DCCD1}">
              <a14:hiddenFill xmlns:a14="http://schemas.microsoft.com/office/drawing/2010/main" xmlns="">
                <a:solidFill>
                  <a:srgbClr val="FFFFFF"/>
                </a:solidFill>
              </a14:hiddenFill>
            </a:ext>
          </a:extLst>
        </p:spPr>
      </p:pic>
      <p:sp>
        <p:nvSpPr>
          <p:cNvPr id="94211" name="Text Box 3"/>
          <p:cNvSpPr txBox="1">
            <a:spLocks noChangeArrowheads="1"/>
          </p:cNvSpPr>
          <p:nvPr/>
        </p:nvSpPr>
        <p:spPr bwMode="auto">
          <a:xfrm>
            <a:off x="441325" y="2698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endParaRPr lang="en-US" sz="2400">
              <a:cs typeface="ＭＳ Ｐゴシック" charset="0"/>
            </a:endParaRPr>
          </a:p>
        </p:txBody>
      </p:sp>
      <p:sp>
        <p:nvSpPr>
          <p:cNvPr id="94212" name="Text Box 4"/>
          <p:cNvSpPr txBox="1">
            <a:spLocks noChangeArrowheads="1"/>
          </p:cNvSpPr>
          <p:nvPr/>
        </p:nvSpPr>
        <p:spPr bwMode="auto">
          <a:xfrm>
            <a:off x="2209800" y="5410200"/>
            <a:ext cx="6096000"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a:latin typeface="Arial" charset="0"/>
                <a:cs typeface="ＭＳ Ｐゴシック" charset="0"/>
              </a:rPr>
              <a:t>Virginia Tech</a:t>
            </a:r>
            <a:r>
              <a:rPr lang="ja-JP" altLang="en-US" sz="2400">
                <a:latin typeface="Arial" charset="0"/>
                <a:cs typeface="ＭＳ Ｐゴシック" charset="0"/>
              </a:rPr>
              <a:t>’</a:t>
            </a:r>
            <a:r>
              <a:rPr lang="en-US" sz="2400">
                <a:latin typeface="Arial" charset="0"/>
                <a:cs typeface="ＭＳ Ｐゴシック" charset="0"/>
              </a:rPr>
              <a:t>s supercomputer, System-X</a:t>
            </a:r>
          </a:p>
        </p:txBody>
      </p:sp>
      <p:sp>
        <p:nvSpPr>
          <p:cNvPr id="94213" name="Text Box 5"/>
          <p:cNvSpPr txBox="1">
            <a:spLocks noChangeArrowheads="1"/>
          </p:cNvSpPr>
          <p:nvPr/>
        </p:nvSpPr>
        <p:spPr bwMode="auto">
          <a:xfrm>
            <a:off x="669925" y="501650"/>
            <a:ext cx="45894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a:latin typeface="Arial" charset="0"/>
                <a:cs typeface="ＭＳ Ｐゴシック" charset="0"/>
              </a:rPr>
              <a:t>Massive parallel machines help. </a:t>
            </a:r>
          </a:p>
        </p:txBody>
      </p:sp>
    </p:spTree>
    <p:extLst>
      <p:ext uri="{BB962C8B-B14F-4D97-AF65-F5344CB8AC3E}">
        <p14:creationId xmlns:p14="http://schemas.microsoft.com/office/powerpoint/2010/main" val="755460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sn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574675"/>
            <a:ext cx="6019800" cy="570865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96259" name="Group 3"/>
          <p:cNvGrpSpPr>
            <a:grpSpLocks/>
          </p:cNvGrpSpPr>
          <p:nvPr/>
        </p:nvGrpSpPr>
        <p:grpSpPr bwMode="auto">
          <a:xfrm>
            <a:off x="1812925" y="990600"/>
            <a:ext cx="5197475" cy="4953000"/>
            <a:chOff x="1142" y="624"/>
            <a:chExt cx="3274" cy="3120"/>
          </a:xfrm>
        </p:grpSpPr>
        <p:sp>
          <p:nvSpPr>
            <p:cNvPr id="96260" name="Line 4"/>
            <p:cNvSpPr>
              <a:spLocks noChangeShapeType="1"/>
            </p:cNvSpPr>
            <p:nvPr/>
          </p:nvSpPr>
          <p:spPr bwMode="auto">
            <a:xfrm>
              <a:off x="2592" y="624"/>
              <a:ext cx="0" cy="312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261" name="Line 5"/>
            <p:cNvSpPr>
              <a:spLocks noChangeShapeType="1"/>
            </p:cNvSpPr>
            <p:nvPr/>
          </p:nvSpPr>
          <p:spPr bwMode="auto">
            <a:xfrm>
              <a:off x="1200" y="2256"/>
              <a:ext cx="3216"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96262" name="Text Box 6"/>
            <p:cNvSpPr txBox="1">
              <a:spLocks noChangeArrowheads="1"/>
            </p:cNvSpPr>
            <p:nvPr/>
          </p:nvSpPr>
          <p:spPr bwMode="auto">
            <a:xfrm>
              <a:off x="1142" y="698"/>
              <a:ext cx="110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bg1"/>
                  </a:solidFill>
                  <a:cs typeface="ＭＳ Ｐゴシック" charset="0"/>
                </a:rPr>
                <a:t>Processor #1</a:t>
              </a:r>
            </a:p>
          </p:txBody>
        </p:sp>
        <p:sp>
          <p:nvSpPr>
            <p:cNvPr id="96263" name="Text Box 7"/>
            <p:cNvSpPr txBox="1">
              <a:spLocks noChangeArrowheads="1"/>
            </p:cNvSpPr>
            <p:nvPr/>
          </p:nvSpPr>
          <p:spPr bwMode="auto">
            <a:xfrm>
              <a:off x="3312" y="768"/>
              <a:ext cx="110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bg1"/>
                  </a:solidFill>
                  <a:cs typeface="ＭＳ Ｐゴシック" charset="0"/>
                </a:rPr>
                <a:t>Processor #2</a:t>
              </a:r>
            </a:p>
          </p:txBody>
        </p:sp>
        <p:sp>
          <p:nvSpPr>
            <p:cNvPr id="96264" name="Text Box 8"/>
            <p:cNvSpPr txBox="1">
              <a:spLocks noChangeArrowheads="1"/>
            </p:cNvSpPr>
            <p:nvPr/>
          </p:nvSpPr>
          <p:spPr bwMode="auto">
            <a:xfrm>
              <a:off x="3216" y="3120"/>
              <a:ext cx="110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bg1"/>
                  </a:solidFill>
                  <a:cs typeface="ＭＳ Ｐゴシック" charset="0"/>
                </a:rPr>
                <a:t>Processor #3</a:t>
              </a:r>
            </a:p>
          </p:txBody>
        </p:sp>
        <p:sp>
          <p:nvSpPr>
            <p:cNvPr id="96265" name="Text Box 9"/>
            <p:cNvSpPr txBox="1">
              <a:spLocks noChangeArrowheads="1"/>
            </p:cNvSpPr>
            <p:nvPr/>
          </p:nvSpPr>
          <p:spPr bwMode="auto">
            <a:xfrm>
              <a:off x="1296" y="3360"/>
              <a:ext cx="110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bg1"/>
                  </a:solidFill>
                  <a:cs typeface="ＭＳ Ｐゴシック" charset="0"/>
                </a:rPr>
                <a:t>Processor #4</a:t>
              </a:r>
            </a:p>
          </p:txBody>
        </p:sp>
      </p:grpSp>
      <p:sp>
        <p:nvSpPr>
          <p:cNvPr id="96266" name="Text Box 10"/>
          <p:cNvSpPr txBox="1">
            <a:spLocks noChangeArrowheads="1"/>
          </p:cNvSpPr>
          <p:nvPr/>
        </p:nvSpPr>
        <p:spPr bwMode="auto">
          <a:xfrm>
            <a:off x="76200" y="0"/>
            <a:ext cx="6075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ＭＳ Ｐゴシック" charset="0"/>
              </a:rPr>
              <a:t>The </a:t>
            </a:r>
            <a:r>
              <a:rPr lang="ja-JP" altLang="en-US" sz="2400">
                <a:latin typeface="Arial"/>
                <a:cs typeface="ＭＳ Ｐゴシック" charset="0"/>
              </a:rPr>
              <a:t>“</a:t>
            </a:r>
            <a:r>
              <a:rPr lang="en-US" sz="2400">
                <a:cs typeface="ＭＳ Ｐゴシック" charset="0"/>
              </a:rPr>
              <a:t>worst</a:t>
            </a:r>
            <a:r>
              <a:rPr lang="ja-JP" altLang="en-US" sz="2400">
                <a:latin typeface="Arial"/>
                <a:cs typeface="ＭＳ Ｐゴシック" charset="0"/>
              </a:rPr>
              <a:t>”</a:t>
            </a:r>
            <a:r>
              <a:rPr lang="en-US" sz="2400">
                <a:cs typeface="ＭＳ Ｐゴシック" charset="0"/>
              </a:rPr>
              <a:t> problem for parallel computations: </a:t>
            </a:r>
          </a:p>
        </p:txBody>
      </p:sp>
      <p:grpSp>
        <p:nvGrpSpPr>
          <p:cNvPr id="96267" name="Group 11"/>
          <p:cNvGrpSpPr>
            <a:grpSpLocks/>
          </p:cNvGrpSpPr>
          <p:nvPr/>
        </p:nvGrpSpPr>
        <p:grpSpPr bwMode="auto">
          <a:xfrm>
            <a:off x="1508125" y="1641475"/>
            <a:ext cx="5483225" cy="568325"/>
            <a:chOff x="950" y="1034"/>
            <a:chExt cx="3454" cy="358"/>
          </a:xfrm>
        </p:grpSpPr>
        <p:sp>
          <p:nvSpPr>
            <p:cNvPr id="96268" name="Text Box 12"/>
            <p:cNvSpPr txBox="1">
              <a:spLocks noChangeArrowheads="1"/>
            </p:cNvSpPr>
            <p:nvPr/>
          </p:nvSpPr>
          <p:spPr bwMode="auto">
            <a:xfrm>
              <a:off x="950" y="1034"/>
              <a:ext cx="11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bg1"/>
                  </a:solidFill>
                  <a:cs typeface="ＭＳ Ｐゴシック" charset="0"/>
                </a:rPr>
                <a:t>X</a:t>
              </a:r>
              <a:r>
                <a:rPr lang="en-US" sz="2400" baseline="-25000">
                  <a:solidFill>
                    <a:schemeClr val="bg1"/>
                  </a:solidFill>
                  <a:cs typeface="ＭＳ Ｐゴシック" charset="0"/>
                </a:rPr>
                <a:t>1</a:t>
              </a:r>
              <a:r>
                <a:rPr lang="en-US" sz="2400">
                  <a:solidFill>
                    <a:schemeClr val="bg1"/>
                  </a:solidFill>
                  <a:cs typeface="ＭＳ Ｐゴシック" charset="0"/>
                </a:rPr>
                <a:t>, F(on X</a:t>
              </a:r>
              <a:r>
                <a:rPr lang="en-US" sz="2400" baseline="-25000">
                  <a:solidFill>
                    <a:schemeClr val="bg1"/>
                  </a:solidFill>
                  <a:cs typeface="ＭＳ Ｐゴシック" charset="0"/>
                </a:rPr>
                <a:t>1</a:t>
              </a:r>
              <a:r>
                <a:rPr lang="en-US" sz="2400">
                  <a:solidFill>
                    <a:schemeClr val="bg1"/>
                  </a:solidFill>
                  <a:cs typeface="ＭＳ Ｐゴシック" charset="0"/>
                </a:rPr>
                <a:t>) </a:t>
              </a:r>
            </a:p>
          </p:txBody>
        </p:sp>
        <p:sp>
          <p:nvSpPr>
            <p:cNvPr id="96269" name="Text Box 13"/>
            <p:cNvSpPr txBox="1">
              <a:spLocks noChangeArrowheads="1"/>
            </p:cNvSpPr>
            <p:nvPr/>
          </p:nvSpPr>
          <p:spPr bwMode="auto">
            <a:xfrm>
              <a:off x="3264" y="1104"/>
              <a:ext cx="11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chemeClr val="bg1"/>
                  </a:solidFill>
                  <a:cs typeface="ＭＳ Ｐゴシック" charset="0"/>
                </a:rPr>
                <a:t>X</a:t>
              </a:r>
              <a:r>
                <a:rPr lang="en-US" sz="2400" baseline="-25000">
                  <a:solidFill>
                    <a:schemeClr val="bg1"/>
                  </a:solidFill>
                  <a:cs typeface="ＭＳ Ｐゴシック" charset="0"/>
                </a:rPr>
                <a:t>2</a:t>
              </a:r>
              <a:r>
                <a:rPr lang="en-US" sz="2400">
                  <a:solidFill>
                    <a:schemeClr val="bg1"/>
                  </a:solidFill>
                  <a:cs typeface="ＭＳ Ｐゴシック" charset="0"/>
                </a:rPr>
                <a:t>, F(on X</a:t>
              </a:r>
              <a:r>
                <a:rPr lang="en-US" sz="2400" baseline="-25000">
                  <a:solidFill>
                    <a:schemeClr val="bg1"/>
                  </a:solidFill>
                  <a:cs typeface="ＭＳ Ｐゴシック" charset="0"/>
                </a:rPr>
                <a:t>2</a:t>
              </a:r>
              <a:r>
                <a:rPr lang="en-US" sz="2400">
                  <a:solidFill>
                    <a:schemeClr val="bg1"/>
                  </a:solidFill>
                  <a:cs typeface="ＭＳ Ｐゴシック" charset="0"/>
                </a:rPr>
                <a:t>) </a:t>
              </a:r>
            </a:p>
          </p:txBody>
        </p:sp>
      </p:grpSp>
      <p:sp>
        <p:nvSpPr>
          <p:cNvPr id="96270" name="Text Box 14"/>
          <p:cNvSpPr txBox="1">
            <a:spLocks noChangeArrowheads="1"/>
          </p:cNvSpPr>
          <p:nvPr/>
        </p:nvSpPr>
        <p:spPr bwMode="auto">
          <a:xfrm>
            <a:off x="7008813" y="727076"/>
            <a:ext cx="1944688"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cs typeface="ＭＳ Ｐゴシック" charset="0"/>
              </a:rPr>
              <a:t>Force acting</a:t>
            </a:r>
            <a:br>
              <a:rPr lang="en-US" sz="2400">
                <a:cs typeface="ＭＳ Ｐゴシック" charset="0"/>
              </a:rPr>
            </a:br>
            <a:r>
              <a:rPr lang="en-US" sz="2400">
                <a:cs typeface="ＭＳ Ｐゴシック" charset="0"/>
              </a:rPr>
              <a:t>on each atom </a:t>
            </a:r>
            <a:br>
              <a:rPr lang="en-US" sz="2400">
                <a:cs typeface="ＭＳ Ｐゴシック" charset="0"/>
              </a:rPr>
            </a:br>
            <a:r>
              <a:rPr lang="en-US" sz="2400">
                <a:cs typeface="ＭＳ Ｐゴシック" charset="0"/>
              </a:rPr>
              <a:t>depends upon </a:t>
            </a:r>
            <a:br>
              <a:rPr lang="en-US" sz="2400">
                <a:cs typeface="ＭＳ Ｐゴシック" charset="0"/>
              </a:rPr>
            </a:br>
            <a:r>
              <a:rPr lang="en-US" sz="2400">
                <a:cs typeface="ＭＳ Ｐゴシック" charset="0"/>
              </a:rPr>
              <a:t>positions of </a:t>
            </a:r>
            <a:br>
              <a:rPr lang="en-US" sz="2400">
                <a:cs typeface="ＭＳ Ｐゴシック" charset="0"/>
              </a:rPr>
            </a:br>
            <a:r>
              <a:rPr lang="en-US" sz="2400">
                <a:cs typeface="ＭＳ Ｐゴシック" charset="0"/>
              </a:rPr>
              <a:t>every other </a:t>
            </a:r>
            <a:br>
              <a:rPr lang="en-US" sz="2400">
                <a:cs typeface="ＭＳ Ｐゴシック" charset="0"/>
              </a:rPr>
            </a:br>
            <a:r>
              <a:rPr lang="en-US" sz="2400">
                <a:cs typeface="ＭＳ Ｐゴシック" charset="0"/>
              </a:rPr>
              <a:t>atom in the </a:t>
            </a:r>
            <a:br>
              <a:rPr lang="en-US" sz="2400">
                <a:cs typeface="ＭＳ Ｐゴシック" charset="0"/>
              </a:rPr>
            </a:br>
            <a:r>
              <a:rPr lang="en-US" sz="2400">
                <a:cs typeface="ＭＳ Ｐゴシック" charset="0"/>
              </a:rPr>
              <a:t>system. </a:t>
            </a:r>
          </a:p>
        </p:txBody>
      </p:sp>
      <p:grpSp>
        <p:nvGrpSpPr>
          <p:cNvPr id="96271" name="Group 15"/>
          <p:cNvGrpSpPr>
            <a:grpSpLocks/>
          </p:cNvGrpSpPr>
          <p:nvPr/>
        </p:nvGrpSpPr>
        <p:grpSpPr bwMode="auto">
          <a:xfrm>
            <a:off x="2286000" y="2057400"/>
            <a:ext cx="6777038" cy="4057650"/>
            <a:chOff x="1440" y="1296"/>
            <a:chExt cx="4269" cy="2556"/>
          </a:xfrm>
        </p:grpSpPr>
        <p:sp>
          <p:nvSpPr>
            <p:cNvPr id="96272" name="AutoShape 16"/>
            <p:cNvSpPr>
              <a:spLocks noChangeArrowheads="1"/>
            </p:cNvSpPr>
            <p:nvPr/>
          </p:nvSpPr>
          <p:spPr bwMode="auto">
            <a:xfrm>
              <a:off x="2064" y="1296"/>
              <a:ext cx="960" cy="144"/>
            </a:xfrm>
            <a:prstGeom prst="leftRightArrow">
              <a:avLst>
                <a:gd name="adj1" fmla="val 50000"/>
                <a:gd name="adj2" fmla="val 1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273" name="AutoShape 17"/>
            <p:cNvSpPr>
              <a:spLocks noChangeArrowheads="1"/>
            </p:cNvSpPr>
            <p:nvPr/>
          </p:nvSpPr>
          <p:spPr bwMode="auto">
            <a:xfrm>
              <a:off x="1440" y="1440"/>
              <a:ext cx="144" cy="1488"/>
            </a:xfrm>
            <a:prstGeom prst="upDownArrow">
              <a:avLst>
                <a:gd name="adj1" fmla="val 50000"/>
                <a:gd name="adj2" fmla="val 20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274" name="AutoShape 18"/>
            <p:cNvSpPr>
              <a:spLocks noChangeArrowheads="1"/>
            </p:cNvSpPr>
            <p:nvPr/>
          </p:nvSpPr>
          <p:spPr bwMode="auto">
            <a:xfrm rot="-2649803">
              <a:off x="2496" y="1488"/>
              <a:ext cx="144" cy="1488"/>
            </a:xfrm>
            <a:prstGeom prst="upDownArrow">
              <a:avLst>
                <a:gd name="adj1" fmla="val 50000"/>
                <a:gd name="adj2" fmla="val 20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275" name="AutoShape 19"/>
            <p:cNvSpPr>
              <a:spLocks noChangeArrowheads="1"/>
            </p:cNvSpPr>
            <p:nvPr/>
          </p:nvSpPr>
          <p:spPr bwMode="auto">
            <a:xfrm>
              <a:off x="3504" y="1488"/>
              <a:ext cx="144" cy="1488"/>
            </a:xfrm>
            <a:prstGeom prst="upDownArrow">
              <a:avLst>
                <a:gd name="adj1" fmla="val 50000"/>
                <a:gd name="adj2" fmla="val 20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276" name="AutoShape 20"/>
            <p:cNvSpPr>
              <a:spLocks noChangeArrowheads="1"/>
            </p:cNvSpPr>
            <p:nvPr/>
          </p:nvSpPr>
          <p:spPr bwMode="auto">
            <a:xfrm>
              <a:off x="2112" y="3120"/>
              <a:ext cx="960" cy="144"/>
            </a:xfrm>
            <a:prstGeom prst="leftRightArrow">
              <a:avLst>
                <a:gd name="adj1" fmla="val 50000"/>
                <a:gd name="adj2" fmla="val 1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277" name="AutoShape 21"/>
            <p:cNvSpPr>
              <a:spLocks noChangeArrowheads="1"/>
            </p:cNvSpPr>
            <p:nvPr/>
          </p:nvSpPr>
          <p:spPr bwMode="auto">
            <a:xfrm rot="-7812959">
              <a:off x="2448" y="1536"/>
              <a:ext cx="144" cy="1488"/>
            </a:xfrm>
            <a:prstGeom prst="upDownArrow">
              <a:avLst>
                <a:gd name="adj1" fmla="val 50000"/>
                <a:gd name="adj2" fmla="val 20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6278" name="Text Box 22"/>
            <p:cNvSpPr txBox="1">
              <a:spLocks noChangeArrowheads="1"/>
            </p:cNvSpPr>
            <p:nvPr/>
          </p:nvSpPr>
          <p:spPr bwMode="auto">
            <a:xfrm>
              <a:off x="4463" y="2184"/>
              <a:ext cx="1246" cy="16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cs typeface="ＭＳ Ｐゴシック" charset="0"/>
                </a:rPr>
                <a:t>Computed</a:t>
              </a:r>
              <a:br>
                <a:rPr lang="en-US" sz="2400" dirty="0">
                  <a:cs typeface="ＭＳ Ｐゴシック" charset="0"/>
                </a:rPr>
              </a:br>
              <a:r>
                <a:rPr lang="en-US" sz="2400" dirty="0">
                  <a:cs typeface="ＭＳ Ｐゴシック" charset="0"/>
                </a:rPr>
                <a:t>coordinates</a:t>
              </a:r>
              <a:br>
                <a:rPr lang="en-US" sz="2400" dirty="0">
                  <a:cs typeface="ＭＳ Ｐゴシック" charset="0"/>
                </a:rPr>
              </a:br>
              <a:r>
                <a:rPr lang="en-US" sz="2400" dirty="0">
                  <a:cs typeface="ＭＳ Ｐゴシック" charset="0"/>
                </a:rPr>
                <a:t>have to be</a:t>
              </a:r>
              <a:br>
                <a:rPr lang="en-US" sz="2400" dirty="0">
                  <a:cs typeface="ＭＳ Ｐゴシック" charset="0"/>
                </a:rPr>
              </a:br>
              <a:r>
                <a:rPr lang="en-US" sz="2400" dirty="0">
                  <a:cs typeface="ＭＳ Ｐゴシック" charset="0"/>
                </a:rPr>
                <a:t>communicated</a:t>
              </a:r>
              <a:br>
                <a:rPr lang="en-US" sz="2400" dirty="0">
                  <a:cs typeface="ＭＳ Ｐゴシック" charset="0"/>
                </a:rPr>
              </a:br>
              <a:r>
                <a:rPr lang="en-US" sz="2400" dirty="0">
                  <a:cs typeface="ＭＳ Ｐゴシック" charset="0"/>
                </a:rPr>
                <a:t>between all </a:t>
              </a:r>
              <a:br>
                <a:rPr lang="en-US" sz="2400" dirty="0">
                  <a:cs typeface="ＭＳ Ｐゴシック" charset="0"/>
                </a:rPr>
              </a:br>
              <a:r>
                <a:rPr lang="en-US" sz="2400" dirty="0">
                  <a:cs typeface="ＭＳ Ｐゴシック" charset="0"/>
                </a:rPr>
                <a:t>processors </a:t>
              </a:r>
              <a:br>
                <a:rPr lang="en-US" sz="2400" dirty="0">
                  <a:cs typeface="ＭＳ Ｐゴシック" charset="0"/>
                </a:rPr>
              </a:br>
              <a:r>
                <a:rPr lang="en-US" sz="2400" dirty="0">
                  <a:cs typeface="ＭＳ Ｐゴシック" charset="0"/>
                </a:rPr>
                <a:t>at each step</a:t>
              </a:r>
            </a:p>
          </p:txBody>
        </p:sp>
      </p:grpSp>
    </p:spTree>
    <p:extLst>
      <p:ext uri="{BB962C8B-B14F-4D97-AF65-F5344CB8AC3E}">
        <p14:creationId xmlns:p14="http://schemas.microsoft.com/office/powerpoint/2010/main" val="133822645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Modern resolution of </a:t>
            </a:r>
            <a:r>
              <a:rPr lang="en-US" sz="2800" dirty="0" err="1" smtClean="0"/>
              <a:t>Levinthal’s</a:t>
            </a:r>
            <a:r>
              <a:rPr lang="en-US" sz="2800" dirty="0" smtClean="0"/>
              <a:t> paradox: fast folding down very few pathways.</a:t>
            </a:r>
            <a:endParaRPr lang="en-US" sz="2800" dirty="0"/>
          </a:p>
        </p:txBody>
      </p:sp>
      <p:pic>
        <p:nvPicPr>
          <p:cNvPr id="4" name="Content Placeholder 3" descr="F1.large-2.jpg"/>
          <p:cNvPicPr>
            <a:picLocks noGrp="1" noChangeAspect="1"/>
          </p:cNvPicPr>
          <p:nvPr>
            <p:ph idx="1"/>
          </p:nvPr>
        </p:nvPicPr>
        <p:blipFill>
          <a:blip r:embed="rId2">
            <a:extLst>
              <a:ext uri="{28A0092B-C50C-407E-A947-70E740481C1C}">
                <a14:useLocalDpi xmlns:a14="http://schemas.microsoft.com/office/drawing/2010/main" val="0"/>
              </a:ext>
            </a:extLst>
          </a:blip>
          <a:srcRect l="-28476" r="-28476"/>
          <a:stretch>
            <a:fillRect/>
          </a:stretch>
        </p:blipFill>
        <p:spPr>
          <a:xfrm>
            <a:off x="549275" y="2118258"/>
            <a:ext cx="8042275" cy="4343400"/>
          </a:xfrm>
        </p:spPr>
      </p:pic>
    </p:spTree>
    <p:extLst>
      <p:ext uri="{BB962C8B-B14F-4D97-AF65-F5344CB8AC3E}">
        <p14:creationId xmlns:p14="http://schemas.microsoft.com/office/powerpoint/2010/main" val="4041980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685800" y="990600"/>
            <a:ext cx="7772400" cy="1143000"/>
          </a:xfrm>
        </p:spPr>
        <p:txBody>
          <a:bodyPr/>
          <a:lstStyle/>
          <a:p>
            <a:r>
              <a:rPr lang="en-US"/>
              <a:t>Intrigued? </a:t>
            </a:r>
          </a:p>
        </p:txBody>
      </p:sp>
      <p:sp>
        <p:nvSpPr>
          <p:cNvPr id="131075" name="Rectangle 3"/>
          <p:cNvSpPr>
            <a:spLocks noGrp="1" noChangeArrowheads="1"/>
          </p:cNvSpPr>
          <p:nvPr>
            <p:ph type="subTitle" idx="1"/>
          </p:nvPr>
        </p:nvSpPr>
        <p:spPr>
          <a:xfrm>
            <a:off x="609600" y="2362200"/>
            <a:ext cx="8077200" cy="1981200"/>
          </a:xfrm>
        </p:spPr>
        <p:txBody>
          <a:bodyPr/>
          <a:lstStyle/>
          <a:p>
            <a:r>
              <a:rPr lang="en-US"/>
              <a:t>Suggested articles:  </a:t>
            </a:r>
          </a:p>
          <a:p>
            <a:r>
              <a:rPr lang="en-US"/>
              <a:t> 1.</a:t>
            </a:r>
            <a:r>
              <a:rPr lang="ja-JP" altLang="en-US">
                <a:latin typeface="Arial"/>
              </a:rPr>
              <a:t>“</a:t>
            </a:r>
            <a:r>
              <a:rPr lang="en-US"/>
              <a:t>Protein Folding and Misfolding</a:t>
            </a:r>
            <a:r>
              <a:rPr lang="ja-JP" altLang="en-US">
                <a:latin typeface="Arial"/>
              </a:rPr>
              <a:t>”</a:t>
            </a:r>
            <a:r>
              <a:rPr lang="en-US"/>
              <a:t>, C. Dobson, </a:t>
            </a:r>
            <a:r>
              <a:rPr lang="en-US" i="1"/>
              <a:t>Nature</a:t>
            </a:r>
            <a:r>
              <a:rPr lang="en-US"/>
              <a:t> 426, 884 (2003).  </a:t>
            </a:r>
          </a:p>
          <a:p>
            <a:r>
              <a:rPr lang="en-US"/>
              <a:t>2. </a:t>
            </a:r>
            <a:r>
              <a:rPr lang="ja-JP" altLang="en-US">
                <a:latin typeface="Arial"/>
              </a:rPr>
              <a:t>“</a:t>
            </a:r>
            <a:r>
              <a:rPr lang="en-US"/>
              <a:t>Design of a Novel Globular Protein Fold with Atomic-level Accuracy, Kuhlman et al. , </a:t>
            </a:r>
            <a:r>
              <a:rPr lang="en-US" i="1"/>
              <a:t>Science</a:t>
            </a:r>
            <a:r>
              <a:rPr lang="en-US"/>
              <a:t>, 302, 1364,  (2003) </a:t>
            </a:r>
          </a:p>
          <a:p>
            <a:r>
              <a:rPr lang="en-US"/>
              <a:t>+ references therein. </a:t>
            </a:r>
          </a:p>
        </p:txBody>
      </p:sp>
    </p:spTree>
    <p:extLst>
      <p:ext uri="{BB962C8B-B14F-4D97-AF65-F5344CB8AC3E}">
        <p14:creationId xmlns:p14="http://schemas.microsoft.com/office/powerpoint/2010/main" val="319822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19075" y="162766"/>
            <a:ext cx="8343900" cy="1105461"/>
          </a:xfrm>
        </p:spPr>
        <p:txBody>
          <a:bodyPr/>
          <a:lstStyle/>
          <a:p>
            <a:r>
              <a:rPr lang="en-US" altLang="ja-JP" sz="3200" dirty="0">
                <a:effectLst>
                  <a:outerShdw blurRad="38100" dist="38100" dir="2700000" algn="tl">
                    <a:srgbClr val="DDDDDD"/>
                  </a:outerShdw>
                </a:effectLst>
                <a:ea typeface="HGP創英角ﾎﾟｯﾌﾟ体" charset="0"/>
                <a:cs typeface="HGP創英角ﾎﾟｯﾌﾟ体" charset="0"/>
              </a:rPr>
              <a:t>Proteins play </a:t>
            </a:r>
            <a:r>
              <a:rPr lang="en-US" altLang="ja-JP" sz="3200" dirty="0" smtClean="0">
                <a:effectLst>
                  <a:outerShdw blurRad="38100" dist="38100" dir="2700000" algn="tl">
                    <a:srgbClr val="DDDDDD"/>
                  </a:outerShdw>
                </a:effectLst>
                <a:ea typeface="HGP創英角ﾎﾟｯﾌﾟ体" charset="0"/>
                <a:cs typeface="HGP創英角ﾎﾟｯﾌﾟ体" charset="0"/>
              </a:rPr>
              <a:t>most key </a:t>
            </a:r>
            <a:r>
              <a:rPr lang="en-US" altLang="ja-JP" sz="3200" dirty="0">
                <a:effectLst>
                  <a:outerShdw blurRad="38100" dist="38100" dir="2700000" algn="tl">
                    <a:srgbClr val="DDDDDD"/>
                  </a:outerShdw>
                </a:effectLst>
                <a:ea typeface="HGP創英角ﾎﾟｯﾌﾟ体" charset="0"/>
                <a:cs typeface="HGP創英角ﾎﾟｯﾌﾟ体" charset="0"/>
              </a:rPr>
              <a:t>roles in </a:t>
            </a:r>
            <a:r>
              <a:rPr lang="en-US" altLang="ja-JP" sz="3200" dirty="0" smtClean="0">
                <a:effectLst>
                  <a:outerShdw blurRad="38100" dist="38100" dir="2700000" algn="tl">
                    <a:srgbClr val="DDDDDD"/>
                  </a:outerShdw>
                </a:effectLst>
                <a:ea typeface="HGP創英角ﾎﾟｯﾌﾟ体" charset="0"/>
                <a:cs typeface="HGP創英角ﾎﾟｯﾌﾟ体" charset="0"/>
              </a:rPr>
              <a:t>all  </a:t>
            </a:r>
            <a:r>
              <a:rPr lang="en-US" altLang="ja-JP" sz="3200" dirty="0">
                <a:effectLst>
                  <a:outerShdw blurRad="38100" dist="38100" dir="2700000" algn="tl">
                    <a:srgbClr val="DDDDDD"/>
                  </a:outerShdw>
                </a:effectLst>
                <a:ea typeface="HGP創英角ﾎﾟｯﾌﾟ体" charset="0"/>
                <a:cs typeface="HGP創英角ﾎﾟｯﾌﾟ体" charset="0"/>
              </a:rPr>
              <a:t>living </a:t>
            </a:r>
            <a:r>
              <a:rPr lang="en-US" altLang="ja-JP" sz="3200" dirty="0" smtClean="0">
                <a:effectLst>
                  <a:outerShdw blurRad="38100" dist="38100" dir="2700000" algn="tl">
                    <a:srgbClr val="DDDDDD"/>
                  </a:outerShdw>
                </a:effectLst>
                <a:ea typeface="HGP創英角ﾎﾟｯﾌﾟ体" charset="0"/>
                <a:cs typeface="HGP創英角ﾎﾟｯﾌﾟ体" charset="0"/>
              </a:rPr>
              <a:t>system; their miss-folding causes disease</a:t>
            </a:r>
            <a:endParaRPr lang="en-US" altLang="ja-JP" sz="3200" dirty="0">
              <a:effectLst>
                <a:outerShdw blurRad="38100" dist="38100" dir="2700000" algn="tl">
                  <a:srgbClr val="DDDDDD"/>
                </a:outerShdw>
              </a:effectLst>
              <a:ea typeface="HGP創英角ﾎﾟｯﾌﾟ体" charset="0"/>
              <a:cs typeface="HGP創英角ﾎﾟｯﾌﾟ体" charset="0"/>
            </a:endParaRPr>
          </a:p>
        </p:txBody>
      </p:sp>
      <p:sp>
        <p:nvSpPr>
          <p:cNvPr id="8195" name="Rectangle 3"/>
          <p:cNvSpPr>
            <a:spLocks noGrp="1" noChangeArrowheads="1"/>
          </p:cNvSpPr>
          <p:nvPr>
            <p:ph type="body" idx="1"/>
          </p:nvPr>
        </p:nvSpPr>
        <p:spPr>
          <a:xfrm>
            <a:off x="327819" y="1638300"/>
            <a:ext cx="5073650" cy="4521200"/>
          </a:xfrm>
        </p:spPr>
        <p:txBody>
          <a:bodyPr/>
          <a:lstStyle/>
          <a:p>
            <a:pPr>
              <a:lnSpc>
                <a:spcPct val="80000"/>
              </a:lnSpc>
              <a:spcBef>
                <a:spcPct val="80000"/>
              </a:spcBef>
            </a:pPr>
            <a:r>
              <a:rPr lang="en-US" altLang="ja-JP" sz="2200" dirty="0">
                <a:ea typeface="HGP創英角ﾎﾟｯﾌﾟ体" charset="0"/>
                <a:cs typeface="HGP創英角ﾎﾟｯﾌﾟ体" charset="0"/>
              </a:rPr>
              <a:t>Three (out of many many) examples of protein functions</a:t>
            </a:r>
          </a:p>
          <a:p>
            <a:pPr lvl="1">
              <a:lnSpc>
                <a:spcPct val="80000"/>
              </a:lnSpc>
              <a:spcBef>
                <a:spcPct val="80000"/>
              </a:spcBef>
            </a:pPr>
            <a:r>
              <a:rPr lang="en-US" altLang="ja-JP" sz="2200" dirty="0">
                <a:ea typeface="HGP創英角ﾎﾟｯﾌﾟ体" charset="0"/>
                <a:cs typeface="HGP創英角ﾎﾟｯﾌﾟ体" charset="0"/>
              </a:rPr>
              <a:t>Catalysis:</a:t>
            </a:r>
            <a:br>
              <a:rPr lang="en-US" altLang="ja-JP" sz="2200" dirty="0">
                <a:ea typeface="HGP創英角ﾎﾟｯﾌﾟ体" charset="0"/>
                <a:cs typeface="HGP創英角ﾎﾟｯﾌﾟ体" charset="0"/>
              </a:rPr>
            </a:br>
            <a:r>
              <a:rPr lang="en-US" altLang="ja-JP" sz="2000" dirty="0">
                <a:ea typeface="HGP創英角ﾎﾟｯﾌﾟ体" charset="0"/>
                <a:cs typeface="HGP創英角ﾎﾟｯﾌﾟ体" charset="0"/>
              </a:rPr>
              <a:t>Almost all chemical reactions in a living cell are catalyzed by protein enzymes.</a:t>
            </a:r>
            <a:endParaRPr lang="ja-JP" altLang="en-US" sz="2000" dirty="0">
              <a:ea typeface="HGP創英角ﾎﾟｯﾌﾟ体" charset="0"/>
              <a:cs typeface="HGP創英角ﾎﾟｯﾌﾟ体" charset="0"/>
            </a:endParaRPr>
          </a:p>
          <a:p>
            <a:pPr lvl="1">
              <a:lnSpc>
                <a:spcPct val="80000"/>
              </a:lnSpc>
              <a:spcBef>
                <a:spcPct val="80000"/>
              </a:spcBef>
            </a:pPr>
            <a:r>
              <a:rPr lang="en-US" altLang="ja-JP" sz="2200" dirty="0">
                <a:ea typeface="HGP創英角ﾎﾟｯﾌﾟ体" charset="0"/>
                <a:cs typeface="HGP創英角ﾎﾟｯﾌﾟ体" charset="0"/>
              </a:rPr>
              <a:t>Transport:</a:t>
            </a:r>
            <a:r>
              <a:rPr lang="en-US" altLang="ja-JP" sz="2400" dirty="0">
                <a:ea typeface="HGP創英角ﾎﾟｯﾌﾟ体" charset="0"/>
                <a:cs typeface="HGP創英角ﾎﾟｯﾌﾟ体" charset="0"/>
              </a:rPr>
              <a:t/>
            </a:r>
            <a:br>
              <a:rPr lang="en-US" altLang="ja-JP" sz="2400" dirty="0">
                <a:ea typeface="HGP創英角ﾎﾟｯﾌﾟ体" charset="0"/>
                <a:cs typeface="HGP創英角ﾎﾟｯﾌﾟ体" charset="0"/>
              </a:rPr>
            </a:br>
            <a:r>
              <a:rPr lang="en-US" altLang="ja-JP" sz="2000" dirty="0">
                <a:ea typeface="HGP創英角ﾎﾟｯﾌﾟ体" charset="0"/>
                <a:cs typeface="HGP創英角ﾎﾟｯﾌﾟ体" charset="0"/>
              </a:rPr>
              <a:t>Some proteins transports various substances, such as oxygen, ions, and so on.</a:t>
            </a:r>
            <a:endParaRPr lang="ja-JP" altLang="en-US" sz="2000" dirty="0">
              <a:ea typeface="HGP創英角ﾎﾟｯﾌﾟ体" charset="0"/>
              <a:cs typeface="HGP創英角ﾎﾟｯﾌﾟ体" charset="0"/>
            </a:endParaRPr>
          </a:p>
          <a:p>
            <a:pPr lvl="1">
              <a:lnSpc>
                <a:spcPct val="80000"/>
              </a:lnSpc>
              <a:spcBef>
                <a:spcPct val="80000"/>
              </a:spcBef>
            </a:pPr>
            <a:r>
              <a:rPr lang="en-US" altLang="ja-JP" sz="2200" dirty="0">
                <a:ea typeface="HGP創英角ﾎﾟｯﾌﾟ体" charset="0"/>
                <a:cs typeface="HGP創英角ﾎﾟｯﾌﾟ体" charset="0"/>
              </a:rPr>
              <a:t>Information transfer:</a:t>
            </a:r>
            <a:br>
              <a:rPr lang="en-US" altLang="ja-JP" sz="2200" dirty="0">
                <a:ea typeface="HGP創英角ﾎﾟｯﾌﾟ体" charset="0"/>
                <a:cs typeface="HGP創英角ﾎﾟｯﾌﾟ体" charset="0"/>
              </a:rPr>
            </a:br>
            <a:r>
              <a:rPr lang="en-US" altLang="ja-JP" sz="2000" dirty="0">
                <a:ea typeface="HGP創英角ﾎﾟｯﾌﾟ体" charset="0"/>
                <a:cs typeface="HGP創英角ﾎﾟｯﾌﾟ体" charset="0"/>
              </a:rPr>
              <a:t>For example, </a:t>
            </a:r>
            <a:r>
              <a:rPr lang="en-US" altLang="ja-JP" sz="2000" dirty="0" smtClean="0">
                <a:ea typeface="HGP創英角ﾎﾟｯﾌﾟ体" charset="0"/>
                <a:cs typeface="HGP創英角ﾎﾟｯﾌﾟ体" charset="0"/>
              </a:rPr>
              <a:t>hormones (insulin), nerve impulse (membrane ion channels)</a:t>
            </a:r>
          </a:p>
        </p:txBody>
      </p:sp>
      <p:pic>
        <p:nvPicPr>
          <p:cNvPr id="8196" name="Picture 4" descr="AD"/>
          <p:cNvPicPr>
            <a:picLocks noChangeAspect="1" noChangeArrowheads="1"/>
          </p:cNvPicPr>
          <p:nvPr/>
        </p:nvPicPr>
        <p:blipFill>
          <a:blip r:embed="rId3">
            <a:extLst>
              <a:ext uri="{28A0092B-C50C-407E-A947-70E740481C1C}">
                <a14:useLocalDpi xmlns:a14="http://schemas.microsoft.com/office/drawing/2010/main" val="0"/>
              </a:ext>
            </a:extLst>
          </a:blip>
          <a:srcRect l="14519" r="14519"/>
          <a:stretch>
            <a:fillRect/>
          </a:stretch>
        </p:blipFill>
        <p:spPr bwMode="auto">
          <a:xfrm>
            <a:off x="5401469" y="1887445"/>
            <a:ext cx="1655763" cy="15176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insulin"/>
          <p:cNvPicPr>
            <a:picLocks noChangeAspect="1" noChangeArrowheads="1"/>
          </p:cNvPicPr>
          <p:nvPr/>
        </p:nvPicPr>
        <p:blipFill>
          <a:blip r:embed="rId4">
            <a:extLst>
              <a:ext uri="{28A0092B-C50C-407E-A947-70E740481C1C}">
                <a14:useLocalDpi xmlns:a14="http://schemas.microsoft.com/office/drawing/2010/main" val="0"/>
              </a:ext>
            </a:extLst>
          </a:blip>
          <a:srcRect l="14468" r="14468"/>
          <a:stretch>
            <a:fillRect/>
          </a:stretch>
        </p:blipFill>
        <p:spPr bwMode="auto">
          <a:xfrm>
            <a:off x="5398294" y="5103906"/>
            <a:ext cx="1658938" cy="1517650"/>
          </a:xfrm>
          <a:prstGeom prst="rect">
            <a:avLst/>
          </a:prstGeom>
          <a:noFill/>
          <a:extLst>
            <a:ext uri="{909E8E84-426E-40dd-AFC4-6F175D3DCCD1}">
              <a14:hiddenFill xmlns:a14="http://schemas.microsoft.com/office/drawing/2010/main" xmlns="">
                <a:solidFill>
                  <a:srgbClr val="FFFFFF"/>
                </a:solidFill>
              </a14:hiddenFill>
            </a:ext>
          </a:extLst>
        </p:spPr>
      </p:pic>
      <p:sp>
        <p:nvSpPr>
          <p:cNvPr id="8199" name="Text Box 7"/>
          <p:cNvSpPr txBox="1">
            <a:spLocks noChangeArrowheads="1"/>
          </p:cNvSpPr>
          <p:nvPr/>
        </p:nvSpPr>
        <p:spPr bwMode="auto">
          <a:xfrm>
            <a:off x="7204075" y="2270125"/>
            <a:ext cx="1689100" cy="1012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pPr>
            <a:r>
              <a:rPr kumimoji="1" lang="en-US" altLang="ja-JP" sz="1600">
                <a:latin typeface="Tahoma" charset="0"/>
                <a:ea typeface="HGP創英角ﾎﾟｯﾌﾟ体" charset="0"/>
                <a:cs typeface="HGP創英角ﾎﾟｯﾌﾟ体" charset="0"/>
              </a:rPr>
              <a:t>Alcohol dehydrogenase oxidizes alcohols to aldehydes or ketones</a:t>
            </a:r>
          </a:p>
        </p:txBody>
      </p:sp>
      <p:sp>
        <p:nvSpPr>
          <p:cNvPr id="8200" name="Text Box 8"/>
          <p:cNvSpPr txBox="1">
            <a:spLocks noChangeArrowheads="1"/>
          </p:cNvSpPr>
          <p:nvPr/>
        </p:nvSpPr>
        <p:spPr bwMode="auto">
          <a:xfrm>
            <a:off x="5661025" y="4024313"/>
            <a:ext cx="1663700"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pPr>
            <a:r>
              <a:rPr kumimoji="1" lang="en-US" altLang="ja-JP" sz="1600">
                <a:latin typeface="Tahoma" charset="0"/>
                <a:ea typeface="HGP創英角ﾎﾟｯﾌﾟ体" charset="0"/>
                <a:cs typeface="HGP創英角ﾎﾟｯﾌﾟ体" charset="0"/>
              </a:rPr>
              <a:t>Myoglobin stores oxygen</a:t>
            </a:r>
          </a:p>
        </p:txBody>
      </p:sp>
      <p:sp>
        <p:nvSpPr>
          <p:cNvPr id="8201" name="Text Box 9"/>
          <p:cNvSpPr txBox="1">
            <a:spLocks noChangeArrowheads="1"/>
          </p:cNvSpPr>
          <p:nvPr/>
        </p:nvSpPr>
        <p:spPr bwMode="auto">
          <a:xfrm>
            <a:off x="7204075" y="5211763"/>
            <a:ext cx="1631950"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75000"/>
              </a:lnSpc>
              <a:spcBef>
                <a:spcPct val="50000"/>
              </a:spcBef>
            </a:pPr>
            <a:r>
              <a:rPr kumimoji="1" lang="en-US" altLang="ja-JP" sz="1600">
                <a:latin typeface="Tahoma" charset="0"/>
                <a:ea typeface="HGP創英角ﾎﾟｯﾌﾟ体" charset="0"/>
                <a:cs typeface="HGP創英角ﾎﾟｯﾌﾟ体" charset="0"/>
              </a:rPr>
              <a:t>Insulin controls the amount of sugar in the blood</a:t>
            </a:r>
          </a:p>
        </p:txBody>
      </p:sp>
      <p:pic>
        <p:nvPicPr>
          <p:cNvPr id="8202" name="Picture 10" descr="myoglob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9782" y="3493294"/>
            <a:ext cx="1600200" cy="1508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14903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97920" y="399241"/>
            <a:ext cx="8493120" cy="41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128"/>
                <a:cs typeface="msgothic" charset="-128"/>
              </a:defRPr>
            </a:lvl9pPr>
          </a:lstStyle>
          <a:p>
            <a:pPr algn="ctr"/>
            <a:r>
              <a:rPr lang="en-GB" altLang="en-US" sz="1800" b="1" dirty="0">
                <a:latin typeface="Arial" charset="0"/>
              </a:rPr>
              <a:t>The KirBac1.1 potassium channel (PDB 1P7B) embedded in a lipid </a:t>
            </a:r>
            <a:r>
              <a:rPr lang="en-GB" altLang="en-US" sz="1800" b="1" dirty="0" smtClean="0">
                <a:latin typeface="Arial" charset="0"/>
              </a:rPr>
              <a:t>bilayer</a:t>
            </a:r>
            <a:endParaRPr lang="en-GB" altLang="en-US" sz="1800"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640" y="6334921"/>
            <a:ext cx="812160" cy="371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121" y="979561"/>
            <a:ext cx="685152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149121" y="5972041"/>
            <a:ext cx="3918240" cy="3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128"/>
                <a:cs typeface="msgothic" charset="-128"/>
              </a:defRPr>
            </a:lvl9pPr>
          </a:lstStyle>
          <a:p>
            <a:r>
              <a:rPr lang="en-GB" altLang="en-US" sz="1089" b="1">
                <a:latin typeface="Arial" charset="0"/>
              </a:rPr>
              <a:t>Christopher J. Illingworth, and Carmen Domene Proc. R. Soc. A 2009;rspa.2009.0014</a:t>
            </a:r>
          </a:p>
        </p:txBody>
      </p:sp>
      <p:sp>
        <p:nvSpPr>
          <p:cNvPr id="3077" name="Text Box 5"/>
          <p:cNvSpPr txBox="1">
            <a:spLocks noChangeArrowheads="1"/>
          </p:cNvSpPr>
          <p:nvPr/>
        </p:nvSpPr>
        <p:spPr bwMode="auto">
          <a:xfrm>
            <a:off x="97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128"/>
                <a:cs typeface="msgothic" charset="-128"/>
              </a:defRPr>
            </a:lvl9pPr>
          </a:lstStyle>
          <a:p>
            <a:r>
              <a:rPr lang="en-GB" altLang="en-US" sz="907">
                <a:latin typeface="Arial" charset="0"/>
              </a:rPr>
              <a:t>Copyright © 2009 The Royal Society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355600"/>
            <a:ext cx="8042276" cy="657132"/>
          </a:xfrm>
        </p:spPr>
        <p:txBody>
          <a:bodyPr/>
          <a:lstStyle/>
          <a:p>
            <a:r>
              <a:rPr lang="en-US" sz="2800" dirty="0" smtClean="0"/>
              <a:t>Nerve impulse (action potential) in neuron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0272" y="1600200"/>
            <a:ext cx="6100280" cy="4343400"/>
          </a:xfrm>
        </p:spPr>
      </p:pic>
    </p:spTree>
    <p:extLst>
      <p:ext uri="{BB962C8B-B14F-4D97-AF65-F5344CB8AC3E}">
        <p14:creationId xmlns:p14="http://schemas.microsoft.com/office/powerpoint/2010/main" val="939499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52400" y="117475"/>
            <a:ext cx="3638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FF3300"/>
                </a:solidFill>
              </a:rPr>
              <a:t>Protein Structure in 3 steps.</a:t>
            </a:r>
            <a:r>
              <a:rPr lang="en-US" sz="2400" dirty="0"/>
              <a:t> </a:t>
            </a:r>
          </a:p>
        </p:txBody>
      </p:sp>
      <p:pic>
        <p:nvPicPr>
          <p:cNvPr id="76803" name="Picture 3" descr="2-amino-ac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8915400" cy="3971925"/>
          </a:xfrm>
          <a:prstGeom prst="rect">
            <a:avLst/>
          </a:prstGeom>
          <a:noFill/>
          <a:extLst>
            <a:ext uri="{909E8E84-426E-40dd-AFC4-6F175D3DCCD1}">
              <a14:hiddenFill xmlns:a14="http://schemas.microsoft.com/office/drawing/2010/main" xmlns="">
                <a:solidFill>
                  <a:srgbClr val="FFFFFF"/>
                </a:solidFill>
              </a14:hiddenFill>
            </a:ext>
          </a:extLst>
        </p:spPr>
      </p:pic>
      <p:sp>
        <p:nvSpPr>
          <p:cNvPr id="76804" name="AutoShape 4"/>
          <p:cNvSpPr>
            <a:spLocks/>
          </p:cNvSpPr>
          <p:nvPr/>
        </p:nvSpPr>
        <p:spPr bwMode="auto">
          <a:xfrm rot="5354280">
            <a:off x="1638300" y="4152900"/>
            <a:ext cx="457200" cy="2362200"/>
          </a:xfrm>
          <a:prstGeom prst="rightBrace">
            <a:avLst>
              <a:gd name="adj1" fmla="val 43056"/>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05" name="AutoShape 5"/>
          <p:cNvSpPr>
            <a:spLocks/>
          </p:cNvSpPr>
          <p:nvPr/>
        </p:nvSpPr>
        <p:spPr bwMode="auto">
          <a:xfrm rot="5354280">
            <a:off x="6667500" y="4152900"/>
            <a:ext cx="457200" cy="2362200"/>
          </a:xfrm>
          <a:prstGeom prst="rightBrace">
            <a:avLst>
              <a:gd name="adj1" fmla="val 43056"/>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06" name="Text Box 6"/>
          <p:cNvSpPr txBox="1">
            <a:spLocks noChangeArrowheads="1"/>
          </p:cNvSpPr>
          <p:nvPr/>
        </p:nvSpPr>
        <p:spPr bwMode="auto">
          <a:xfrm>
            <a:off x="898525" y="5527675"/>
            <a:ext cx="2020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t>Amino-acid #1</a:t>
            </a:r>
          </a:p>
        </p:txBody>
      </p:sp>
      <p:sp>
        <p:nvSpPr>
          <p:cNvPr id="76807" name="Text Box 7"/>
          <p:cNvSpPr txBox="1">
            <a:spLocks noChangeArrowheads="1"/>
          </p:cNvSpPr>
          <p:nvPr/>
        </p:nvSpPr>
        <p:spPr bwMode="auto">
          <a:xfrm>
            <a:off x="5943600" y="5638800"/>
            <a:ext cx="2020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t>Amino-acid #2</a:t>
            </a:r>
          </a:p>
        </p:txBody>
      </p:sp>
      <p:sp>
        <p:nvSpPr>
          <p:cNvPr id="76808" name="Text Box 8"/>
          <p:cNvSpPr txBox="1">
            <a:spLocks noChangeArrowheads="1"/>
          </p:cNvSpPr>
          <p:nvPr/>
        </p:nvSpPr>
        <p:spPr bwMode="auto">
          <a:xfrm>
            <a:off x="4114800" y="1752600"/>
            <a:ext cx="1784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t>Peptide bond</a:t>
            </a:r>
          </a:p>
        </p:txBody>
      </p:sp>
      <p:sp>
        <p:nvSpPr>
          <p:cNvPr id="76809" name="Line 9"/>
          <p:cNvSpPr>
            <a:spLocks noChangeShapeType="1"/>
          </p:cNvSpPr>
          <p:nvPr/>
        </p:nvSpPr>
        <p:spPr bwMode="auto">
          <a:xfrm>
            <a:off x="4191000" y="2971800"/>
            <a:ext cx="609600" cy="609600"/>
          </a:xfrm>
          <a:prstGeom prst="line">
            <a:avLst/>
          </a:prstGeom>
          <a:noFill/>
          <a:ln w="5715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6810" name="Line 10"/>
          <p:cNvSpPr>
            <a:spLocks noChangeShapeType="1"/>
          </p:cNvSpPr>
          <p:nvPr/>
        </p:nvSpPr>
        <p:spPr bwMode="auto">
          <a:xfrm flipH="1">
            <a:off x="4648200" y="2286000"/>
            <a:ext cx="609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6811" name="Text Box 11"/>
          <p:cNvSpPr txBox="1">
            <a:spLocks noChangeArrowheads="1"/>
          </p:cNvSpPr>
          <p:nvPr/>
        </p:nvSpPr>
        <p:spPr bwMode="auto">
          <a:xfrm>
            <a:off x="152400" y="577850"/>
            <a:ext cx="5821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t>Step 1. Two amino-acids together (di-peptide)</a:t>
            </a:r>
          </a:p>
        </p:txBody>
      </p:sp>
    </p:spTree>
    <p:extLst>
      <p:ext uri="{BB962C8B-B14F-4D97-AF65-F5344CB8AC3E}">
        <p14:creationId xmlns:p14="http://schemas.microsoft.com/office/powerpoint/2010/main" val="1396250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eptide_an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72400" cy="4851400"/>
          </a:xfrm>
          <a:prstGeom prst="rect">
            <a:avLst/>
          </a:prstGeom>
          <a:noFill/>
          <a:ln w="381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77827" name="Text Box 3"/>
          <p:cNvSpPr txBox="1">
            <a:spLocks noChangeArrowheads="1"/>
          </p:cNvSpPr>
          <p:nvPr/>
        </p:nvSpPr>
        <p:spPr bwMode="auto">
          <a:xfrm>
            <a:off x="136525" y="604490"/>
            <a:ext cx="87788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r>
              <a:rPr lang="en-US" sz="2400" dirty="0"/>
              <a:t>Step 2: Most flexible degrees of freedom: </a:t>
            </a:r>
          </a:p>
        </p:txBody>
      </p:sp>
      <p:sp>
        <p:nvSpPr>
          <p:cNvPr id="77828" name="Rectangle 4"/>
          <p:cNvSpPr>
            <a:spLocks noChangeArrowheads="1"/>
          </p:cNvSpPr>
          <p:nvPr/>
        </p:nvSpPr>
        <p:spPr bwMode="auto">
          <a:xfrm>
            <a:off x="3886200" y="4343400"/>
            <a:ext cx="1295400" cy="533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9" name="Rectangle 5"/>
          <p:cNvSpPr>
            <a:spLocks noChangeArrowheads="1"/>
          </p:cNvSpPr>
          <p:nvPr/>
        </p:nvSpPr>
        <p:spPr bwMode="auto">
          <a:xfrm>
            <a:off x="3886200" y="3733800"/>
            <a:ext cx="685800" cy="609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30" name="Line 6"/>
          <p:cNvSpPr>
            <a:spLocks noChangeShapeType="1"/>
          </p:cNvSpPr>
          <p:nvPr/>
        </p:nvSpPr>
        <p:spPr bwMode="auto">
          <a:xfrm flipV="1">
            <a:off x="3886200" y="3810000"/>
            <a:ext cx="762000" cy="457200"/>
          </a:xfrm>
          <a:prstGeom prst="line">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7831" name="Rectangle 7"/>
          <p:cNvSpPr>
            <a:spLocks noChangeArrowheads="1"/>
          </p:cNvSpPr>
          <p:nvPr/>
        </p:nvSpPr>
        <p:spPr bwMode="auto">
          <a:xfrm>
            <a:off x="136525" y="128588"/>
            <a:ext cx="36385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FF3300"/>
                </a:solidFill>
              </a:rPr>
              <a:t>Protein Structure in 3 steps.</a:t>
            </a:r>
            <a:r>
              <a:rPr lang="en-US" sz="2400"/>
              <a:t> </a:t>
            </a:r>
          </a:p>
        </p:txBody>
      </p:sp>
    </p:spTree>
    <p:extLst>
      <p:ext uri="{BB962C8B-B14F-4D97-AF65-F5344CB8AC3E}">
        <p14:creationId xmlns:p14="http://schemas.microsoft.com/office/powerpoint/2010/main" val="1121709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b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352800"/>
            <a:ext cx="3173413" cy="3295650"/>
          </a:xfrm>
          <a:prstGeom prst="rect">
            <a:avLst/>
          </a:prstGeom>
          <a:noFill/>
          <a:extLst>
            <a:ext uri="{909E8E84-426E-40dd-AFC4-6F175D3DCCD1}">
              <a14:hiddenFill xmlns:a14="http://schemas.microsoft.com/office/drawing/2010/main" xmlns="">
                <a:solidFill>
                  <a:srgbClr val="FFFFFF"/>
                </a:solidFill>
              </a14:hiddenFill>
            </a:ext>
          </a:extLst>
        </p:spPr>
      </p:pic>
      <p:sp>
        <p:nvSpPr>
          <p:cNvPr id="52227" name="Text Box 3"/>
          <p:cNvSpPr txBox="1">
            <a:spLocks noChangeArrowheads="1"/>
          </p:cNvSpPr>
          <p:nvPr/>
        </p:nvSpPr>
        <p:spPr bwMode="auto">
          <a:xfrm>
            <a:off x="2119740" y="76200"/>
            <a:ext cx="480291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800" dirty="0" smtClean="0">
                <a:latin typeface="Helvetica" charset="0"/>
              </a:rPr>
              <a:t>The</a:t>
            </a:r>
            <a:r>
              <a:rPr lang="en-US" sz="2400" dirty="0" smtClean="0">
                <a:latin typeface="Helvetica" charset="0"/>
              </a:rPr>
              <a:t> </a:t>
            </a:r>
            <a:r>
              <a:rPr lang="en-US" sz="2800" dirty="0">
                <a:latin typeface="Helvetica" charset="0"/>
              </a:rPr>
              <a:t>protein folding </a:t>
            </a:r>
            <a:r>
              <a:rPr lang="en-US" sz="2800" dirty="0" smtClean="0">
                <a:latin typeface="Helvetica" charset="0"/>
              </a:rPr>
              <a:t>challenge</a:t>
            </a:r>
            <a:endParaRPr lang="en-US" sz="2800" dirty="0">
              <a:latin typeface="Helvetica" charset="0"/>
            </a:endParaRPr>
          </a:p>
        </p:txBody>
      </p:sp>
      <p:sp>
        <p:nvSpPr>
          <p:cNvPr id="52228" name="Text Box 4"/>
          <p:cNvSpPr txBox="1">
            <a:spLocks noChangeArrowheads="1"/>
          </p:cNvSpPr>
          <p:nvPr/>
        </p:nvSpPr>
        <p:spPr bwMode="auto">
          <a:xfrm>
            <a:off x="381000" y="1905000"/>
            <a:ext cx="61102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2400" b="1">
                <a:latin typeface="Helvetica" charset="0"/>
              </a:rPr>
              <a:t>MET—ALA—ALA—ASP—GLU—GLU--….</a:t>
            </a:r>
          </a:p>
        </p:txBody>
      </p:sp>
      <p:sp>
        <p:nvSpPr>
          <p:cNvPr id="52229" name="AutoShape 5"/>
          <p:cNvSpPr>
            <a:spLocks noChangeArrowheads="1"/>
          </p:cNvSpPr>
          <p:nvPr/>
        </p:nvSpPr>
        <p:spPr bwMode="auto">
          <a:xfrm rot="92622" flipV="1">
            <a:off x="2057400" y="2819400"/>
            <a:ext cx="4267200" cy="1828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0">
            <a:gsLst>
              <a:gs pos="0">
                <a:srgbClr val="FFFF00"/>
              </a:gs>
              <a:gs pos="100000">
                <a:srgbClr val="FFFF00">
                  <a:gamma/>
                  <a:shade val="46275"/>
                  <a:invGamma/>
                </a:srgbClr>
              </a:gs>
            </a:gsLst>
            <a:lin ang="5400000" scaled="1"/>
          </a:gra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sz="1600" b="1">
              <a:latin typeface="Helvetica" charset="0"/>
            </a:endParaRPr>
          </a:p>
        </p:txBody>
      </p:sp>
      <p:sp>
        <p:nvSpPr>
          <p:cNvPr id="52230" name="Text Box 6"/>
          <p:cNvSpPr txBox="1">
            <a:spLocks noChangeArrowheads="1"/>
          </p:cNvSpPr>
          <p:nvPr/>
        </p:nvSpPr>
        <p:spPr bwMode="auto">
          <a:xfrm>
            <a:off x="76200" y="4779963"/>
            <a:ext cx="57308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latin typeface="Helvetica" charset="0"/>
              </a:rPr>
              <a:t>Experiment:  amino acid sequence uniquely </a:t>
            </a:r>
          </a:p>
          <a:p>
            <a:r>
              <a:rPr lang="en-US" sz="2000" b="1">
                <a:latin typeface="Helvetica" charset="0"/>
              </a:rPr>
              <a:t>determines protein</a:t>
            </a:r>
            <a:r>
              <a:rPr lang="ja-JP" altLang="en-US" sz="2000" b="1">
                <a:latin typeface="Arial"/>
              </a:rPr>
              <a:t>’</a:t>
            </a:r>
            <a:r>
              <a:rPr lang="en-US" sz="2000" b="1">
                <a:latin typeface="Helvetica" charset="0"/>
              </a:rPr>
              <a:t>s 3D shape (ground state).</a:t>
            </a:r>
          </a:p>
        </p:txBody>
      </p:sp>
      <p:sp>
        <p:nvSpPr>
          <p:cNvPr id="52231" name="Text Box 7"/>
          <p:cNvSpPr txBox="1">
            <a:spLocks noChangeArrowheads="1"/>
          </p:cNvSpPr>
          <p:nvPr/>
        </p:nvSpPr>
        <p:spPr bwMode="auto">
          <a:xfrm>
            <a:off x="3733800" y="609600"/>
            <a:ext cx="4097338"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800" b="1" i="1">
                <a:solidFill>
                  <a:srgbClr val="FF0000"/>
                </a:solidFill>
                <a:latin typeface="Helvetica" charset="0"/>
              </a:rPr>
              <a:t>Nature does it all the time. Can we? </a:t>
            </a:r>
          </a:p>
        </p:txBody>
      </p:sp>
      <p:sp>
        <p:nvSpPr>
          <p:cNvPr id="52232" name="Text Box 8"/>
          <p:cNvSpPr txBox="1">
            <a:spLocks noChangeArrowheads="1"/>
          </p:cNvSpPr>
          <p:nvPr/>
        </p:nvSpPr>
        <p:spPr bwMode="auto">
          <a:xfrm>
            <a:off x="609600" y="1093788"/>
            <a:ext cx="59991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33CC33"/>
                </a:solidFill>
                <a:latin typeface="Helvetica" charset="0"/>
              </a:rPr>
              <a:t>Amino-acid sequence – translated genetic code.</a:t>
            </a:r>
          </a:p>
        </p:txBody>
      </p:sp>
      <p:sp>
        <p:nvSpPr>
          <p:cNvPr id="52233" name="AutoShape 9"/>
          <p:cNvSpPr>
            <a:spLocks/>
          </p:cNvSpPr>
          <p:nvPr/>
        </p:nvSpPr>
        <p:spPr bwMode="auto">
          <a:xfrm rot="5400000">
            <a:off x="2933700" y="-419100"/>
            <a:ext cx="304800" cy="4191000"/>
          </a:xfrm>
          <a:prstGeom prst="leftBrace">
            <a:avLst>
              <a:gd name="adj1" fmla="val 114583"/>
              <a:gd name="adj2" fmla="val 50000"/>
            </a:avLst>
          </a:prstGeom>
          <a:noFill/>
          <a:ln w="9525">
            <a:solidFill>
              <a:srgbClr val="33CC33"/>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234" name="Text Box 10"/>
          <p:cNvSpPr txBox="1">
            <a:spLocks noChangeArrowheads="1"/>
          </p:cNvSpPr>
          <p:nvPr/>
        </p:nvSpPr>
        <p:spPr bwMode="auto">
          <a:xfrm>
            <a:off x="2286000" y="3200400"/>
            <a:ext cx="10144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b="1">
                <a:latin typeface="Helvetica" charset="0"/>
              </a:rPr>
              <a:t>How?</a:t>
            </a:r>
          </a:p>
        </p:txBody>
      </p:sp>
      <p:sp>
        <p:nvSpPr>
          <p:cNvPr id="52235" name="Rectangle 11"/>
          <p:cNvSpPr>
            <a:spLocks noChangeArrowheads="1"/>
          </p:cNvSpPr>
          <p:nvPr/>
        </p:nvSpPr>
        <p:spPr bwMode="auto">
          <a:xfrm>
            <a:off x="-22026" y="5733574"/>
            <a:ext cx="5848076"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000" b="1" dirty="0">
                <a:solidFill>
                  <a:srgbClr val="FF0000"/>
                </a:solidFill>
                <a:latin typeface="Helvetica" charset="0"/>
              </a:rPr>
              <a:t>Why </a:t>
            </a:r>
            <a:r>
              <a:rPr lang="en-US" sz="2000" b="1" dirty="0" smtClean="0">
                <a:solidFill>
                  <a:srgbClr val="FF0000"/>
                </a:solidFill>
                <a:latin typeface="Helvetica" charset="0"/>
              </a:rPr>
              <a:t>bother ?:  </a:t>
            </a:r>
          </a:p>
          <a:p>
            <a:r>
              <a:rPr lang="en-US" b="1" dirty="0">
                <a:solidFill>
                  <a:srgbClr val="FF0000"/>
                </a:solidFill>
                <a:latin typeface="Helvetica" charset="0"/>
              </a:rPr>
              <a:t>P</a:t>
            </a:r>
            <a:r>
              <a:rPr lang="en-US" sz="1800" b="1" dirty="0" smtClean="0">
                <a:solidFill>
                  <a:srgbClr val="FF0000"/>
                </a:solidFill>
                <a:latin typeface="Helvetica" charset="0"/>
              </a:rPr>
              <a:t>rotein</a:t>
            </a:r>
            <a:r>
              <a:rPr lang="ja-JP" altLang="en-US" sz="1800" b="1" dirty="0">
                <a:solidFill>
                  <a:srgbClr val="FF0000"/>
                </a:solidFill>
                <a:latin typeface="Arial"/>
              </a:rPr>
              <a:t>’</a:t>
            </a:r>
            <a:r>
              <a:rPr lang="en-US" sz="1800" b="1" dirty="0">
                <a:solidFill>
                  <a:srgbClr val="FF0000"/>
                </a:solidFill>
                <a:latin typeface="Helvetica" charset="0"/>
              </a:rPr>
              <a:t>s shape determines its biological function.</a:t>
            </a:r>
            <a:r>
              <a:rPr lang="en-US" sz="2400" b="1" dirty="0">
                <a:solidFill>
                  <a:srgbClr val="FF0000"/>
                </a:solidFill>
                <a:latin typeface="Helvetica" charset="0"/>
              </a:rPr>
              <a:t> </a:t>
            </a:r>
          </a:p>
        </p:txBody>
      </p:sp>
    </p:spTree>
    <p:extLst>
      <p:ext uri="{BB962C8B-B14F-4D97-AF65-F5344CB8AC3E}">
        <p14:creationId xmlns:p14="http://schemas.microsoft.com/office/powerpoint/2010/main" val="151669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20" name="Group 4"/>
          <p:cNvGrpSpPr>
            <a:grpSpLocks/>
          </p:cNvGrpSpPr>
          <p:nvPr/>
        </p:nvGrpSpPr>
        <p:grpSpPr bwMode="auto">
          <a:xfrm>
            <a:off x="914400" y="1371600"/>
            <a:ext cx="8264525" cy="1905000"/>
            <a:chOff x="576" y="1200"/>
            <a:chExt cx="5206" cy="1200"/>
          </a:xfrm>
        </p:grpSpPr>
        <p:sp>
          <p:nvSpPr>
            <p:cNvPr id="86021" name="Line 5"/>
            <p:cNvSpPr>
              <a:spLocks noChangeShapeType="1"/>
            </p:cNvSpPr>
            <p:nvPr/>
          </p:nvSpPr>
          <p:spPr bwMode="auto">
            <a:xfrm flipV="1">
              <a:off x="576" y="1680"/>
              <a:ext cx="1152" cy="432"/>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2" name="Line 6"/>
            <p:cNvSpPr>
              <a:spLocks noChangeShapeType="1"/>
            </p:cNvSpPr>
            <p:nvPr/>
          </p:nvSpPr>
          <p:spPr bwMode="auto">
            <a:xfrm rot="16416489" flipH="1">
              <a:off x="1920" y="1536"/>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3" name="Line 7"/>
            <p:cNvSpPr>
              <a:spLocks noChangeShapeType="1"/>
            </p:cNvSpPr>
            <p:nvPr/>
          </p:nvSpPr>
          <p:spPr bwMode="auto">
            <a:xfrm rot="11584748" flipH="1">
              <a:off x="2784" y="1440"/>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4" name="Line 8"/>
            <p:cNvSpPr>
              <a:spLocks noChangeShapeType="1"/>
            </p:cNvSpPr>
            <p:nvPr/>
          </p:nvSpPr>
          <p:spPr bwMode="auto">
            <a:xfrm rot="16124168" flipH="1">
              <a:off x="3696" y="1344"/>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5" name="Line 9"/>
            <p:cNvSpPr>
              <a:spLocks noChangeShapeType="1"/>
            </p:cNvSpPr>
            <p:nvPr/>
          </p:nvSpPr>
          <p:spPr bwMode="auto">
            <a:xfrm rot="11357723" flipH="1">
              <a:off x="4560" y="1200"/>
              <a:ext cx="576" cy="96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6" name="Freeform 10"/>
            <p:cNvSpPr>
              <a:spLocks/>
            </p:cNvSpPr>
            <p:nvPr/>
          </p:nvSpPr>
          <p:spPr bwMode="auto">
            <a:xfrm>
              <a:off x="1536" y="1776"/>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7" name="Freeform 11"/>
            <p:cNvSpPr>
              <a:spLocks/>
            </p:cNvSpPr>
            <p:nvPr/>
          </p:nvSpPr>
          <p:spPr bwMode="auto">
            <a:xfrm rot="-1513831">
              <a:off x="3312" y="1632"/>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8" name="Freeform 12"/>
            <p:cNvSpPr>
              <a:spLocks/>
            </p:cNvSpPr>
            <p:nvPr/>
          </p:nvSpPr>
          <p:spPr bwMode="auto">
            <a:xfrm rot="-11237302">
              <a:off x="2400" y="1968"/>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29" name="Freeform 13"/>
            <p:cNvSpPr>
              <a:spLocks/>
            </p:cNvSpPr>
            <p:nvPr/>
          </p:nvSpPr>
          <p:spPr bwMode="auto">
            <a:xfrm rot="-11237302">
              <a:off x="4176" y="1728"/>
              <a:ext cx="432" cy="208"/>
            </a:xfrm>
            <a:custGeom>
              <a:avLst/>
              <a:gdLst>
                <a:gd name="T0" fmla="*/ 0 w 432"/>
                <a:gd name="T1" fmla="*/ 0 h 208"/>
                <a:gd name="T2" fmla="*/ 192 w 432"/>
                <a:gd name="T3" fmla="*/ 192 h 208"/>
                <a:gd name="T4" fmla="*/ 432 w 432"/>
                <a:gd name="T5" fmla="*/ 96 h 208"/>
              </a:gdLst>
              <a:ahLst/>
              <a:cxnLst>
                <a:cxn ang="0">
                  <a:pos x="T0" y="T1"/>
                </a:cxn>
                <a:cxn ang="0">
                  <a:pos x="T2" y="T3"/>
                </a:cxn>
                <a:cxn ang="0">
                  <a:pos x="T4" y="T5"/>
                </a:cxn>
              </a:cxnLst>
              <a:rect l="0" t="0" r="r" b="b"/>
              <a:pathLst>
                <a:path w="432" h="208">
                  <a:moveTo>
                    <a:pt x="0" y="0"/>
                  </a:moveTo>
                  <a:cubicBezTo>
                    <a:pt x="60" y="88"/>
                    <a:pt x="120" y="176"/>
                    <a:pt x="192" y="192"/>
                  </a:cubicBezTo>
                  <a:cubicBezTo>
                    <a:pt x="264" y="208"/>
                    <a:pt x="384" y="112"/>
                    <a:pt x="432" y="96"/>
                  </a:cubicBezTo>
                </a:path>
              </a:pathLst>
            </a:custGeom>
            <a:noFill/>
            <a:ln w="38100" cmpd="sng">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86030" name="Text Box 14"/>
            <p:cNvSpPr txBox="1">
              <a:spLocks noChangeArrowheads="1"/>
            </p:cNvSpPr>
            <p:nvPr/>
          </p:nvSpPr>
          <p:spPr bwMode="auto">
            <a:xfrm>
              <a:off x="1536" y="1872"/>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1</a:t>
              </a:r>
              <a:endParaRPr lang="en-US" b="1">
                <a:latin typeface="Symbol" charset="0"/>
              </a:endParaRPr>
            </a:p>
          </p:txBody>
        </p:sp>
        <p:sp>
          <p:nvSpPr>
            <p:cNvPr id="86031" name="Text Box 15"/>
            <p:cNvSpPr txBox="1">
              <a:spLocks noChangeArrowheads="1"/>
            </p:cNvSpPr>
            <p:nvPr/>
          </p:nvSpPr>
          <p:spPr bwMode="auto">
            <a:xfrm>
              <a:off x="2448" y="1536"/>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2</a:t>
              </a:r>
              <a:endParaRPr lang="en-US" b="1">
                <a:latin typeface="Symbol" charset="0"/>
              </a:endParaRPr>
            </a:p>
          </p:txBody>
        </p:sp>
        <p:sp>
          <p:nvSpPr>
            <p:cNvPr id="86032" name="Text Box 16"/>
            <p:cNvSpPr txBox="1">
              <a:spLocks noChangeArrowheads="1"/>
            </p:cNvSpPr>
            <p:nvPr/>
          </p:nvSpPr>
          <p:spPr bwMode="auto">
            <a:xfrm>
              <a:off x="3360" y="1776"/>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3</a:t>
              </a:r>
              <a:endParaRPr lang="en-US" b="1">
                <a:latin typeface="Symbol" charset="0"/>
              </a:endParaRPr>
            </a:p>
          </p:txBody>
        </p:sp>
        <p:sp>
          <p:nvSpPr>
            <p:cNvPr id="86033" name="Text Box 17"/>
            <p:cNvSpPr txBox="1">
              <a:spLocks noChangeArrowheads="1"/>
            </p:cNvSpPr>
            <p:nvPr/>
          </p:nvSpPr>
          <p:spPr bwMode="auto">
            <a:xfrm>
              <a:off x="4224" y="1392"/>
              <a:ext cx="333" cy="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b="1">
                  <a:latin typeface="Symbol" charset="0"/>
                </a:rPr>
                <a:t>f</a:t>
              </a:r>
              <a:r>
                <a:rPr lang="en-US" b="1" baseline="-25000">
                  <a:latin typeface="Symbol" charset="0"/>
                </a:rPr>
                <a:t>4</a:t>
              </a:r>
              <a:endParaRPr lang="en-US" b="1">
                <a:latin typeface="Symbol" charset="0"/>
              </a:endParaRPr>
            </a:p>
          </p:txBody>
        </p:sp>
        <p:sp>
          <p:nvSpPr>
            <p:cNvPr id="86034" name="Line 18"/>
            <p:cNvSpPr>
              <a:spLocks noChangeShapeType="1"/>
            </p:cNvSpPr>
            <p:nvPr/>
          </p:nvSpPr>
          <p:spPr bwMode="auto">
            <a:xfrm rot="16885457" flipH="1">
              <a:off x="5278" y="1240"/>
              <a:ext cx="384" cy="624"/>
            </a:xfrm>
            <a:prstGeom prst="line">
              <a:avLst/>
            </a:prstGeom>
            <a:noFill/>
            <a:ln w="571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sp>
        <p:nvSpPr>
          <p:cNvPr id="86037" name="Text Box 21"/>
          <p:cNvSpPr txBox="1">
            <a:spLocks noChangeArrowheads="1"/>
          </p:cNvSpPr>
          <p:nvPr/>
        </p:nvSpPr>
        <p:spPr bwMode="auto">
          <a:xfrm>
            <a:off x="365125" y="385068"/>
            <a:ext cx="642945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spcBef>
                <a:spcPct val="50000"/>
              </a:spcBef>
            </a:pPr>
            <a:r>
              <a:rPr lang="en-US" sz="2400" dirty="0"/>
              <a:t>A protein is simply a chain </a:t>
            </a:r>
            <a:r>
              <a:rPr lang="en-US" sz="2400" dirty="0" smtClean="0"/>
              <a:t>of </a:t>
            </a:r>
            <a:r>
              <a:rPr lang="en-US" sz="2400" dirty="0"/>
              <a:t>amino-acids: </a:t>
            </a:r>
          </a:p>
        </p:txBody>
      </p:sp>
      <p:sp>
        <p:nvSpPr>
          <p:cNvPr id="86038" name="Text Box 22"/>
          <p:cNvSpPr txBox="1">
            <a:spLocks noChangeArrowheads="1"/>
          </p:cNvSpPr>
          <p:nvPr/>
        </p:nvSpPr>
        <p:spPr bwMode="auto">
          <a:xfrm>
            <a:off x="365125" y="3779838"/>
            <a:ext cx="839685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2400" dirty="0"/>
              <a:t>Each configuration {</a:t>
            </a:r>
            <a:r>
              <a:rPr lang="en-US" sz="2400" dirty="0">
                <a:latin typeface="Symbol" charset="0"/>
                <a:sym typeface="Symbol" charset="0"/>
              </a:rPr>
              <a:t>…</a:t>
            </a:r>
            <a:r>
              <a:rPr lang="en-US" sz="2400" dirty="0"/>
              <a:t>} has some </a:t>
            </a:r>
            <a:r>
              <a:rPr lang="en-US" sz="2400" dirty="0" smtClean="0"/>
              <a:t>energy</a:t>
            </a:r>
            <a:r>
              <a:rPr lang="en-US" sz="2400" dirty="0"/>
              <a:t>. </a:t>
            </a:r>
            <a:endParaRPr lang="en-US" sz="2400" dirty="0" smtClean="0"/>
          </a:p>
          <a:p>
            <a:r>
              <a:rPr lang="en-US" sz="2400" dirty="0" smtClean="0"/>
              <a:t>The </a:t>
            </a:r>
            <a:r>
              <a:rPr lang="en-US" sz="2400" b="1" dirty="0"/>
              <a:t>folded</a:t>
            </a:r>
            <a:r>
              <a:rPr lang="en-US" sz="2400" dirty="0"/>
              <a:t> (biologically functional) </a:t>
            </a:r>
            <a:r>
              <a:rPr lang="en-US" sz="2400" dirty="0" smtClean="0"/>
              <a:t>protein has </a:t>
            </a:r>
          </a:p>
          <a:p>
            <a:r>
              <a:rPr lang="en-US" sz="2400" dirty="0" smtClean="0"/>
              <a:t>the </a:t>
            </a:r>
            <a:r>
              <a:rPr lang="en-US" sz="2400" b="1" dirty="0"/>
              <a:t>lowest possible energy - global minimum</a:t>
            </a:r>
            <a:r>
              <a:rPr lang="en-US" sz="2400" dirty="0"/>
              <a:t>. </a:t>
            </a:r>
            <a:endParaRPr lang="en-US" sz="2400" dirty="0" smtClean="0"/>
          </a:p>
          <a:p>
            <a:endParaRPr lang="en-US" sz="2400" dirty="0"/>
          </a:p>
          <a:p>
            <a:r>
              <a:rPr lang="en-US" sz="2400" dirty="0" smtClean="0"/>
              <a:t>So, can we </a:t>
            </a:r>
            <a:r>
              <a:rPr lang="en-US" sz="2400" dirty="0"/>
              <a:t>just find this conformation by some kind of a </a:t>
            </a:r>
          </a:p>
          <a:p>
            <a:r>
              <a:rPr lang="en-US" sz="2400" dirty="0"/>
              <a:t>minimization </a:t>
            </a:r>
            <a:r>
              <a:rPr lang="en-US" sz="2400" dirty="0" smtClean="0"/>
              <a:t>algorithm …  what</a:t>
            </a:r>
            <a:r>
              <a:rPr lang="ja-JP" altLang="en-US" sz="2400" dirty="0">
                <a:latin typeface="Arial"/>
              </a:rPr>
              <a:t>’</a:t>
            </a:r>
            <a:r>
              <a:rPr lang="en-US" sz="2400" dirty="0"/>
              <a:t>s </a:t>
            </a:r>
            <a:r>
              <a:rPr lang="en-US" sz="2400" dirty="0" smtClean="0"/>
              <a:t>the </a:t>
            </a:r>
            <a:r>
              <a:rPr lang="en-US" sz="2400" dirty="0"/>
              <a:t>big deal? </a:t>
            </a:r>
          </a:p>
        </p:txBody>
      </p:sp>
    </p:spTree>
    <p:extLst>
      <p:ext uri="{BB962C8B-B14F-4D97-AF65-F5344CB8AC3E}">
        <p14:creationId xmlns:p14="http://schemas.microsoft.com/office/powerpoint/2010/main" val="3840310359"/>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1031</TotalTime>
  <Words>1040</Words>
  <Application>Microsoft Macintosh PowerPoint</Application>
  <PresentationFormat>On-screen Show (4:3)</PresentationFormat>
  <Paragraphs>170</Paragraphs>
  <Slides>25</Slides>
  <Notes>6</Notes>
  <HiddenSlides>0</HiddenSlides>
  <MMClips>1</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25</vt:i4>
      </vt:variant>
    </vt:vector>
  </HeadingPairs>
  <TitlesOfParts>
    <vt:vector size="40" baseType="lpstr">
      <vt:lpstr>Calibri</vt:lpstr>
      <vt:lpstr>Cambria Math</vt:lpstr>
      <vt:lpstr>Georgia</vt:lpstr>
      <vt:lpstr>Helvetica</vt:lpstr>
      <vt:lpstr>HGP創英角ﾎﾟｯﾌﾟ体</vt:lpstr>
      <vt:lpstr>ＭＳ Ｐゴシック</vt:lpstr>
      <vt:lpstr>msgothic</vt:lpstr>
      <vt:lpstr>News Gothic MT</vt:lpstr>
      <vt:lpstr>Symbol</vt:lpstr>
      <vt:lpstr>Tahoma</vt:lpstr>
      <vt:lpstr>Wingdings</vt:lpstr>
      <vt:lpstr>Wingdings 2</vt:lpstr>
      <vt:lpstr>Arial</vt:lpstr>
      <vt:lpstr>Breeze</vt:lpstr>
      <vt:lpstr>1_Breeze</vt:lpstr>
      <vt:lpstr>Optimization Basis</vt:lpstr>
      <vt:lpstr>Minimization of Functions</vt:lpstr>
      <vt:lpstr>Proteins play most key roles in all  living system; their miss-folding causes disease</vt:lpstr>
      <vt:lpstr>PowerPoint Presentation</vt:lpstr>
      <vt:lpstr>Nerve impulse (action potential) in neuron </vt:lpstr>
      <vt:lpstr>PowerPoint Presentation</vt:lpstr>
      <vt:lpstr>PowerPoint Presentation</vt:lpstr>
      <vt:lpstr>PowerPoint Presentation</vt:lpstr>
      <vt:lpstr>PowerPoint Presentation</vt:lpstr>
      <vt:lpstr>PowerPoint Presentation</vt:lpstr>
      <vt:lpstr>The Levinthal’s paradox (1969)</vt:lpstr>
      <vt:lpstr>PowerPoint Presentation</vt:lpstr>
      <vt:lpstr>PowerPoint Presentation</vt:lpstr>
      <vt:lpstr>PowerPoint Presentation</vt:lpstr>
      <vt:lpstr>Additional complication:  protein folding problem = highly constrained minimization</vt:lpstr>
      <vt:lpstr>Since simple minimization won’t work, choose an alternative.  </vt:lpstr>
      <vt:lpstr>How are proteins folded computationally? </vt:lpstr>
      <vt:lpstr>PowerPoint Presentation</vt:lpstr>
      <vt:lpstr>PowerPoint Presentation</vt:lpstr>
      <vt:lpstr>PowerPoint Presentation</vt:lpstr>
      <vt:lpstr>PowerPoint Presentation</vt:lpstr>
      <vt:lpstr>PowerPoint Presentation</vt:lpstr>
      <vt:lpstr>PowerPoint Presentation</vt:lpstr>
      <vt:lpstr>Modern resolution of Levinthal’s paradox: fast folding down very few pathways.</vt:lpstr>
      <vt:lpstr>Intrigued?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CS4414 </dc:title>
  <dc:creator>Alexey Science</dc:creator>
  <cp:lastModifiedBy>Microsoft Office User</cp:lastModifiedBy>
  <cp:revision>91</cp:revision>
  <dcterms:created xsi:type="dcterms:W3CDTF">2013-01-21T02:49:33Z</dcterms:created>
  <dcterms:modified xsi:type="dcterms:W3CDTF">2017-02-28T06:05:01Z</dcterms:modified>
</cp:coreProperties>
</file>