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737"/>
  </p:normalViewPr>
  <p:slideViewPr>
    <p:cSldViewPr snapToGrid="0" snapToObjects="1">
      <p:cViewPr varScale="1">
        <p:scale>
          <a:sx n="96" d="100"/>
          <a:sy n="96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9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9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4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2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3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9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4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1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38CF-AA1B-B546-8E21-0A74C07D51F5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0FE50-E666-784A-87B5-4B1897E08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Spline Interpolation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Class XVII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071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278"/>
            <a:ext cx="10515600" cy="95415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General definitions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58956"/>
                <a:ext cx="10515600" cy="518160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Spline function is a real function that consists of polynomial pieces joined together with some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smoothness </a:t>
                </a:r>
                <a:r>
                  <a:rPr lang="en-US" dirty="0" smtClean="0"/>
                  <a:t>conditions. I.e. spline is a piecewise polynomial function.</a:t>
                </a:r>
              </a:p>
              <a:p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highest</a:t>
                </a:r>
                <a:r>
                  <a:rPr lang="en-US" dirty="0" smtClean="0"/>
                  <a:t> order of the polynomials of the spline function is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order</a:t>
                </a:r>
                <a:r>
                  <a:rPr lang="en-US" dirty="0" smtClean="0"/>
                  <a:t> of the spline</a:t>
                </a:r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Spline of degree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one </a:t>
                </a:r>
                <a:r>
                  <a:rPr lang="en-US" dirty="0" smtClean="0"/>
                  <a:t>(first degree spline):</a:t>
                </a:r>
                <a:r>
                  <a:rPr lang="en-US" dirty="0" smtClean="0"/>
                  <a:t> </a:t>
                </a:r>
                <a:r>
                  <a:rPr lang="en-US" dirty="0" smtClean="0"/>
                  <a:t>pieces are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linear</a:t>
                </a:r>
                <a:r>
                  <a:rPr lang="en-US" dirty="0" smtClean="0"/>
                  <a:t> polynomials joined together to achieve continuity</a:t>
                </a:r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Each first degree polynomial is described by two parameters,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 </m:t>
                    </m:r>
                    <m:r>
                      <a:rPr lang="en-US" b="0" i="1" smtClean="0">
                        <a:latin typeface="Cambria Math" charset="0"/>
                      </a:rPr>
                      <m:t>𝑎𝑛𝑑</m:t>
                    </m:r>
                    <m:r>
                      <a:rPr lang="en-US" b="0" i="1" smtClean="0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.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If you have </a:t>
                </a:r>
                <a:r>
                  <a:rPr lang="en-US" i="1" dirty="0" smtClean="0"/>
                  <a:t>n+1</a:t>
                </a:r>
                <a:r>
                  <a:rPr lang="en-US" dirty="0" smtClean="0"/>
                  <a:t> data points (knots) you need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functions described by </a:t>
                </a:r>
                <a:r>
                  <a:rPr lang="en-US" i="1" dirty="0" smtClean="0"/>
                  <a:t>2n</a:t>
                </a:r>
                <a:r>
                  <a:rPr lang="en-US" dirty="0" smtClean="0"/>
                  <a:t> parameters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58956"/>
                <a:ext cx="10515600" cy="5181601"/>
              </a:xfrm>
              <a:blipFill rotWithShape="0">
                <a:blip r:embed="rId2"/>
                <a:stretch>
                  <a:fillRect l="-1043" t="-2706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49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751" y="0"/>
            <a:ext cx="89424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9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 degree (quadratic) spline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r>
                  <a:rPr lang="en-US" dirty="0" smtClean="0"/>
                  <a:t>In addition to continuity of polynomials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we have a condition of continuity for the 1-st derivative: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</a:rPr>
                          <m:t>(1)</m:t>
                        </m:r>
                      </m:sup>
                    </m:sSubSup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)=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charset="0"/>
                          </a:rPr>
                          <m:t>+1</m:t>
                        </m:r>
                      </m:sub>
                      <m:sup>
                        <m:r>
                          <a:rPr lang="en-US" b="0" i="1" dirty="0" smtClean="0">
                            <a:latin typeface="Cambria Math" charset="0"/>
                          </a:rPr>
                          <m:t>(1)</m:t>
                        </m:r>
                      </m:sup>
                    </m:sSubSup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charset="0"/>
                          </a:rPr>
                          <m:t>𝑖</m:t>
                        </m:r>
                        <m:r>
                          <a:rPr lang="en-US" i="1" dirty="0">
                            <a:latin typeface="Cambria Math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Quadratic spline is a continuously differentiable piecewise quadratic function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dirty="0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charset="0"/>
                      </a:rPr>
                      <m:t>𝑥</m:t>
                    </m:r>
                    <m:r>
                      <a:rPr lang="en-US" b="0" i="1" dirty="0" smtClean="0"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described by </a:t>
                </a:r>
                <a:r>
                  <a:rPr lang="en-US" i="1" dirty="0" smtClean="0"/>
                  <a:t>3n</a:t>
                </a:r>
                <a:r>
                  <a:rPr lang="en-US" dirty="0" smtClean="0"/>
                  <a:t> coefficients.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49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ubic spline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are polynomials of degree at most 3</a:t>
                </a:r>
              </a:p>
              <a:p>
                <a:r>
                  <a:rPr lang="en-US" dirty="0"/>
                  <a:t>C</a:t>
                </a:r>
                <a:r>
                  <a:rPr lang="en-US" dirty="0" smtClean="0"/>
                  <a:t>ondition </a:t>
                </a:r>
                <a:r>
                  <a:rPr lang="en-US" dirty="0"/>
                  <a:t>of continuity for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first </a:t>
                </a:r>
                <a:r>
                  <a:rPr lang="en-US" dirty="0" smtClean="0"/>
                  <a:t>and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second</a:t>
                </a:r>
                <a:r>
                  <a:rPr lang="en-US" dirty="0" smtClean="0"/>
                  <a:t> derivatives: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charset="0"/>
                          </a:rPr>
                          <m:t>(1)</m:t>
                        </m:r>
                      </m:sup>
                    </m:sSubSup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charset="0"/>
                          </a:rPr>
                          <m:t>𝑖</m:t>
                        </m:r>
                        <m:r>
                          <a:rPr lang="en-US" i="1" dirty="0">
                            <a:latin typeface="Cambria Math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)=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charset="0"/>
                          </a:rPr>
                          <m:t>𝑖</m:t>
                        </m:r>
                        <m:r>
                          <a:rPr lang="en-US" i="1" dirty="0">
                            <a:latin typeface="Cambria Math" charset="0"/>
                          </a:rPr>
                          <m:t>+1</m:t>
                        </m:r>
                      </m:sub>
                      <m:sup>
                        <m:r>
                          <a:rPr lang="en-US" i="1" dirty="0">
                            <a:latin typeface="Cambria Math" charset="0"/>
                          </a:rPr>
                          <m:t>(1)</m:t>
                        </m:r>
                      </m:sup>
                    </m:sSubSup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charset="0"/>
                          </a:rPr>
                          <m:t>𝑖</m:t>
                        </m:r>
                        <m:r>
                          <a:rPr lang="en-US" i="1" dirty="0">
                            <a:latin typeface="Cambria Math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  <m:r>
                          <a:rPr lang="en-US" i="1">
                            <a:latin typeface="Cambria Math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charset="0"/>
                          </a:rPr>
                          <m:t>𝑖</m:t>
                        </m:r>
                        <m:r>
                          <a:rPr lang="en-US" i="1" dirty="0">
                            <a:latin typeface="Cambria Math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)=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charset="0"/>
                          </a:rPr>
                          <m:t>𝑖</m:t>
                        </m:r>
                        <m:r>
                          <a:rPr lang="en-US" i="1" dirty="0">
                            <a:latin typeface="Cambria Math" charset="0"/>
                          </a:rPr>
                          <m:t>+1</m:t>
                        </m:r>
                      </m:sub>
                      <m:sup>
                        <m:r>
                          <a:rPr lang="en-US" i="1" dirty="0">
                            <a:latin typeface="Cambria Math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charset="0"/>
                          </a:rPr>
                          <m:t>2</m:t>
                        </m:r>
                        <m:r>
                          <a:rPr lang="en-US" i="1" dirty="0">
                            <a:latin typeface="Cambria Math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i="1" dirty="0">
                            <a:latin typeface="Cambria Math" charset="0"/>
                          </a:rPr>
                          <m:t>𝑖</m:t>
                        </m:r>
                        <m:r>
                          <a:rPr lang="en-US" i="1" dirty="0">
                            <a:latin typeface="Cambria Math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charset="0"/>
                      </a:rPr>
                      <m:t>𝑥</m:t>
                    </m:r>
                    <m:r>
                      <a:rPr lang="en-US" i="1" dirty="0"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𝑑</m:t>
                        </m:r>
                      </m:e>
                      <m:sub>
                        <m:r>
                          <a:rPr lang="en-US" b="0" i="1" dirty="0" smtClean="0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078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93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Cambria Math</vt:lpstr>
      <vt:lpstr>Arial</vt:lpstr>
      <vt:lpstr>Office Theme</vt:lpstr>
      <vt:lpstr>Spline Interpolation</vt:lpstr>
      <vt:lpstr>General definitions</vt:lpstr>
      <vt:lpstr>PowerPoint Presentation</vt:lpstr>
      <vt:lpstr>Second degree (quadratic) spline</vt:lpstr>
      <vt:lpstr>Cubic spline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Spline Interpolation</dc:title>
  <dc:creator>Microsoft Office User</dc:creator>
  <cp:lastModifiedBy>Microsoft Office User</cp:lastModifiedBy>
  <cp:revision>10</cp:revision>
  <dcterms:created xsi:type="dcterms:W3CDTF">2017-05-06T12:05:54Z</dcterms:created>
  <dcterms:modified xsi:type="dcterms:W3CDTF">2017-05-06T13:16:30Z</dcterms:modified>
</cp:coreProperties>
</file>