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73" r:id="rId4"/>
    <p:sldId id="260" r:id="rId5"/>
    <p:sldId id="262" r:id="rId6"/>
    <p:sldId id="266" r:id="rId7"/>
    <p:sldId id="267" r:id="rId8"/>
    <p:sldId id="269" r:id="rId9"/>
    <p:sldId id="261" r:id="rId10"/>
    <p:sldId id="268" r:id="rId11"/>
    <p:sldId id="272" r:id="rId12"/>
    <p:sldId id="274" r:id="rId13"/>
    <p:sldId id="27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7"/>
    <p:restoredTop sz="94681"/>
  </p:normalViewPr>
  <p:slideViewPr>
    <p:cSldViewPr snapToGrid="0" snapToObjects="1">
      <p:cViewPr varScale="1">
        <p:scale>
          <a:sx n="122" d="100"/>
          <a:sy n="122" d="100"/>
        </p:scale>
        <p:origin x="39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7T19:23:18.353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1448 1318 16383,'-90'2'0,"33"4"0,-1 5 0,2 11 0,0 4 0,-19 9 0,-2 5 0,-8 12 0,2 2 0,10-6 0,0-2 0,-4 2 0,2-2 0,23-9 0,2-2 0,1-2 0,3 0 0,-17 25 0,20-9 0,16 7 0,3 18 0,2 3 0,-5 5 0,7-16 0,2-21 0,2-7 0,2-14 0,3-1 0,2-5 0,2 10 0,0 10 0,3 8 0,1 12 0,3 4 0,0 9 0,0 23 0,2-35 0,2 2 0,2-4 0,0 2 0,3 13 0,3-1 0,-1-18 0,0-2 0,1 5 0,-1-1 0,10 25 0,-1-11 0,-2-17 0,0 2 0,6 2 0,-3 7 0,5 4 0,-2-5 0,1-8 0,3-10 0,2-6 0,0-6 0,11 2 0,4 6 0,15 1 0,10 4 0,8-4 0,-2-5 0,-3 3 0,-11-11 0,-5 5 0,-1-5 0,0-3 0,0 3 0,6-8 0,-11 0 0,6-6 0,7 1 0,2-5 0,25 10 0,1-4 0,4-3 0,3-2 0,-10-10 0,-10-1 0,-2 0 0,-10 0 0,14 0 0,3-6 0,11-6 0,2-1 0,-48 3 0,2-2 0,6-2 0,1-1 0,-6 1 0,1-2 0,20-8 0,0-1 0,-14 4 0,0 0 0,13-1 0,1 0 0,-8-2 0,-1 1 0,6 3 0,3 1 0,5-6 0,3 0 0,6 0 0,1 1 0,1 1 0,2-1 0,0-2 0,0 0 0,-7 2 0,-1 1 0,5 0 0,-1-1 0,-10 0 0,0 0 0,6 0 0,0 0 0,-2-5 0,-1-1 0,3 1 0,1-1 0,-21 5 0,0-1 0,-1 1 0,12-3 0,0-1 0,18-7 0,-1 0 0,-20 8 0,0 1 0,-9 3 0,2-1 0,-1-1 0,22-11 0,-1-1 0,-21 10 0,1-1 0,1 1 0,-3-1 0,0 1 0,1-2 0,0 0 0,-1-1 0,1 1 0,28-11 0,-1 1 0,-1-3 0,0-3 0,-24 13 0,1-1 0,-2 0 0,19-11 0,1-3 0,-18 8 0,1-2 0,-1 0 0,-8 5 0,-1 1 0,-1 0 0,21-13 0,1 0 0,-19 13 0,1 0 0,-3 2 0,14-6 0,-3 0 0,6-6 0,-1 0 0,-8 7 0,-2 0 0,-4 0 0,-2-1 0,-9 3 0,-3 0 0,-1 2 0,-2-1 0,25-29 0,-12 8 0,1 0 0,-12 3 0,4 1 0,-7-10 0,2 0 0,-17 16 0,-2-4 0,-2 4 0,-2-2 0,7-14 0,-1 0 0,-8 8 0,-1 2 0,14-40 0,-9 24 0,-13 27 0,-3 13 0,-12 2 0,-19 0 0,-19-12 0,-21-10 0,25 18 0,-3-2 0,-4 0 0,-2 0 0,-9-7 0,-4 1 0,-13-1 0,-1 1 0,5 0 0,0 1 0,-8 3 0,1 1 0,10 3 0,0 1 0,-3-1 0,-4 1 0,-12-2 0,-2 3 0,2 5 0,-3 2 0,19 8 0,-3 1 0,0 4 0,2 3 0,-1 3 0,1 0 0,4 0 0,0 0 0,0 1 0,-9 1 0,-1 2 0,2-1 0,-18 0 0,1 0 0,25 0 0,-2 0 0,1 0 0,-28 0 0,1 0 0,2 0 0,2 2 0,-3 3 0,0 3 0,4 2 0,0 3 0,-6 8 0,1 3 0,17 1 0,0 1 0,-15 4 0,0 0 0,20-1 0,0-2 0,-10-2 0,-2-3 0,-6-1 0,-2-1 0,7-4 0,-2-1 0,22-5 0,-1 0 0,1-1 0,-19 4 0,1 1 0,-5 4 0,2 1 0,5 1 0,1 1 0,-2 4 0,1 1 0,5 0 0,1-1 0,5 1 0,1-1 0,11-4 0,1 1 0,4-1 0,1-2 0,-39 10 0,7 4 0,1-11 0,1 5 0,-10-2 0,8-1 0,-8 2 0,15-3 0,6-3 0,4-1 0,10 0 0,-2 0 0,6 4 0,-6 1 0,-6 5 0,-11-1 0,-6 7 0,-3-4 0,1 4 0,15-6 0,3 1 0,18-6 0,10-2 0,13-7 0,9-1 0,10-3 0,2-1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7T19:26:04.732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 20 16383,'58'0'0,"-1"0"0,9 0 0,3 0 0,14 0 0,4 0 0,11 0 0,3 0 0,-29 0 0,2 0 0,1 0 0,4 0 0,1 0 0,1 0 0,1 0 0,1 0 0,0 0 0,1 0 0,0 0 0,-1 0 0,-1 0 0,-1 0 0,-3 0 0,23 0 0,-3 0 0,-4 0 0,-2 0 0,-13 0 0,-2 0 0,-3 0 0,-2 0 0,-5 0 0,-2 0 0,-8 0 0,-3 0 0,33 0 0,2 0 0,-9 0 0,4 0 0,-6 0 0,14 0 0,-13 0 0,14 0 0,1 0 0,5 0 0,-44 0 0,2 0 0,0 2 0,1 1 0,6-2 0,2 1 0,-1 0 0,1 0 0,0 0 0,-1-2 0,-4 1 0,-2-2 0,-5 1 0,-1 0 0,39 0 0,-8 0 0,-2 0 0,-18 0 0,5 0 0,-21 0 0,3 0 0,-14 0 0,1 0 0,-6 0 0,0 0 0,0 0 0,0 0 0,0 0 0,0 0 0,0 0 0,-7 0 0,-3 0 0,-7 0 0,-1 0 0,4 0 0,2 0 0,-1 0 0,0 0 0,-7 0 0,4 0 0,9 0 0,9 0 0,3 0 0,1 0 0,-5 0 0,3 0 0,-1 0 0,7-4 0,5-1 0,-2-4 0,2 2 0,-12 2 0,-8 2 0,-8 3 0,-8 0 0,-1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70888" y="1295401"/>
            <a:ext cx="8650224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2000"/>
              </a:spcBef>
              <a:buClr>
                <a:srgbClr val="2C7C9F">
                  <a:lumMod val="60000"/>
                  <a:lumOff val="40000"/>
                </a:srgbClr>
              </a:buClr>
              <a:buSzPct val="110000"/>
              <a:buFont typeface="Wingdings 2" pitchFamily="18" charset="2"/>
              <a:buNone/>
            </a:pPr>
            <a:endParaRPr sz="320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3895" y="1524000"/>
            <a:ext cx="8664211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3895" y="3299013"/>
            <a:ext cx="8664212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1/27/22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695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198" y="611872"/>
            <a:ext cx="5439393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1198" y="1787856"/>
            <a:ext cx="5439393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1/27/22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6787489" y="359393"/>
            <a:ext cx="48768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58929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1/27/22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2514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26389" y="368301"/>
            <a:ext cx="2032000" cy="5575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2365" y="368301"/>
            <a:ext cx="8919635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1/27/22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90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1/27/22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182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4718" y="3352802"/>
            <a:ext cx="11222567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4718" y="4771030"/>
            <a:ext cx="11222567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1/27/22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494640" y="363538"/>
            <a:ext cx="1120272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4905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367" y="2403145"/>
            <a:ext cx="10742084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2367" y="3736006"/>
            <a:ext cx="10742084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1/27/22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978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367" y="107576"/>
            <a:ext cx="10723035" cy="13369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2367" y="1600201"/>
            <a:ext cx="512064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4761" y="1600201"/>
            <a:ext cx="512064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1/27/22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65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365" y="107576"/>
            <a:ext cx="10723035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2365" y="1453225"/>
            <a:ext cx="512064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2365" y="2347416"/>
            <a:ext cx="512064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4760" y="1453225"/>
            <a:ext cx="512064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4760" y="2347416"/>
            <a:ext cx="512064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1/27/22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807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1/27/22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36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1/27/22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488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199" y="611872"/>
            <a:ext cx="512064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765" y="368300"/>
            <a:ext cx="512064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1199" y="1787856"/>
            <a:ext cx="512064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1/27/22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490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2367" y="107576"/>
            <a:ext cx="10723035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2367" y="1600201"/>
            <a:ext cx="10723035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06447" y="627566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1/27/22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611" y="6275669"/>
            <a:ext cx="6454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30541" y="6275669"/>
            <a:ext cx="132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839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609601"/>
            <a:ext cx="8763000" cy="2254625"/>
          </a:xfrm>
        </p:spPr>
        <p:txBody>
          <a:bodyPr/>
          <a:lstStyle/>
          <a:p>
            <a:r>
              <a:rPr lang="en-US" sz="3600" dirty="0"/>
              <a:t>Machine arithmetic and associated errors</a:t>
            </a:r>
            <a:br>
              <a:rPr lang="en-US" sz="3200" dirty="0"/>
            </a:br>
            <a:r>
              <a:rPr lang="en-US" sz="3200" dirty="0"/>
              <a:t>Introduction to error analysis (cont.) </a:t>
            </a:r>
            <a:br>
              <a:rPr lang="en-US" sz="3200" dirty="0"/>
            </a:br>
            <a:r>
              <a:rPr lang="en-US" sz="3200" dirty="0"/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0" y="3429001"/>
            <a:ext cx="12955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prstClr val="black"/>
                </a:solidFill>
                <a:latin typeface="Arial" charset="0"/>
                <a:ea typeface="ＭＳ Ｐゴシック" charset="0"/>
                <a:cs typeface="ＭＳ Ｐゴシック" charset="0"/>
              </a:rPr>
              <a:t>Class III</a:t>
            </a:r>
          </a:p>
        </p:txBody>
      </p:sp>
    </p:spTree>
    <p:extLst>
      <p:ext uri="{BB962C8B-B14F-4D97-AF65-F5344CB8AC3E}">
        <p14:creationId xmlns:p14="http://schemas.microsoft.com/office/powerpoint/2010/main" val="14713181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217" y="0"/>
            <a:ext cx="10723035" cy="877862"/>
          </a:xfrm>
        </p:spPr>
        <p:txBody>
          <a:bodyPr/>
          <a:lstStyle/>
          <a:p>
            <a:r>
              <a:rPr lang="en-US" dirty="0"/>
              <a:t>Loss of significance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362" y="1109681"/>
            <a:ext cx="11270743" cy="55100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Let us consider how a computational subtraction leads to a loss of significance (the number of significant digits) and how this loss can be reduced or eliminated.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Suppose we subtract two very close numbers X1 and X2.  Each have 24 significant binary digits (or 7 decimal digits)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                 X1 = (0.1b</a:t>
            </a:r>
            <a:r>
              <a:rPr lang="en-US" baseline="-25000" dirty="0">
                <a:solidFill>
                  <a:srgbClr val="0070C0"/>
                </a:solidFill>
              </a:rPr>
              <a:t>2</a:t>
            </a:r>
            <a:r>
              <a:rPr lang="en-US" dirty="0">
                <a:solidFill>
                  <a:srgbClr val="0070C0"/>
                </a:solidFill>
              </a:rPr>
              <a:t>b</a:t>
            </a:r>
            <a:r>
              <a:rPr lang="en-US" baseline="-25000" dirty="0">
                <a:solidFill>
                  <a:srgbClr val="0070C0"/>
                </a:solidFill>
              </a:rPr>
              <a:t>3</a:t>
            </a:r>
            <a:r>
              <a:rPr lang="en-US" dirty="0">
                <a:solidFill>
                  <a:srgbClr val="0070C0"/>
                </a:solidFill>
              </a:rPr>
              <a:t>b</a:t>
            </a:r>
            <a:r>
              <a:rPr lang="en-US" baseline="-25000" dirty="0">
                <a:solidFill>
                  <a:srgbClr val="0070C0"/>
                </a:solidFill>
              </a:rPr>
              <a:t>4</a:t>
            </a:r>
            <a:r>
              <a:rPr lang="en-US" dirty="0">
                <a:solidFill>
                  <a:srgbClr val="0070C0"/>
                </a:solidFill>
              </a:rPr>
              <a:t>b</a:t>
            </a:r>
            <a:r>
              <a:rPr lang="en-US" baseline="-25000" dirty="0">
                <a:solidFill>
                  <a:srgbClr val="0070C0"/>
                </a:solidFill>
              </a:rPr>
              <a:t>5</a:t>
            </a:r>
            <a:r>
              <a:rPr lang="is-IS" dirty="0">
                <a:solidFill>
                  <a:srgbClr val="0070C0"/>
                </a:solidFill>
              </a:rPr>
              <a:t>…..... </a:t>
            </a:r>
            <a:r>
              <a:rPr lang="en-US" dirty="0">
                <a:solidFill>
                  <a:srgbClr val="0070C0"/>
                </a:solidFill>
              </a:rPr>
              <a:t>b</a:t>
            </a:r>
            <a:r>
              <a:rPr lang="en-US" baseline="-25000" dirty="0">
                <a:solidFill>
                  <a:srgbClr val="0070C0"/>
                </a:solidFill>
              </a:rPr>
              <a:t>20</a:t>
            </a:r>
            <a:r>
              <a:rPr lang="en-US" dirty="0">
                <a:solidFill>
                  <a:srgbClr val="0070C0"/>
                </a:solidFill>
              </a:rPr>
              <a:t>b</a:t>
            </a:r>
            <a:r>
              <a:rPr lang="en-US" baseline="-25000" dirty="0">
                <a:solidFill>
                  <a:srgbClr val="0070C0"/>
                </a:solidFill>
              </a:rPr>
              <a:t>21</a:t>
            </a:r>
            <a:r>
              <a:rPr lang="en-US" dirty="0">
                <a:solidFill>
                  <a:srgbClr val="0070C0"/>
                </a:solidFill>
              </a:rPr>
              <a:t>b</a:t>
            </a:r>
            <a:r>
              <a:rPr lang="en-US" baseline="-25000" dirty="0">
                <a:solidFill>
                  <a:srgbClr val="0070C0"/>
                </a:solidFill>
              </a:rPr>
              <a:t>22</a:t>
            </a:r>
            <a:r>
              <a:rPr lang="en-US" dirty="0">
                <a:solidFill>
                  <a:srgbClr val="0070C0"/>
                </a:solidFill>
              </a:rPr>
              <a:t>b</a:t>
            </a:r>
            <a:r>
              <a:rPr lang="en-US" baseline="-25000" dirty="0">
                <a:solidFill>
                  <a:srgbClr val="0070C0"/>
                </a:solidFill>
              </a:rPr>
              <a:t>23</a:t>
            </a:r>
            <a:r>
              <a:rPr lang="en-US" dirty="0">
                <a:solidFill>
                  <a:srgbClr val="0070C0"/>
                </a:solidFill>
              </a:rPr>
              <a:t>b</a:t>
            </a:r>
            <a:r>
              <a:rPr lang="en-US" baseline="-25000" dirty="0">
                <a:solidFill>
                  <a:srgbClr val="0070C0"/>
                </a:solidFill>
              </a:rPr>
              <a:t>24 </a:t>
            </a:r>
            <a:r>
              <a:rPr lang="en-US" dirty="0">
                <a:solidFill>
                  <a:srgbClr val="0070C0"/>
                </a:solidFill>
              </a:rPr>
              <a:t>)  x 2^k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             X2</a:t>
            </a:r>
            <a:r>
              <a:rPr lang="en-US" dirty="0">
                <a:solidFill>
                  <a:srgbClr val="0070C0"/>
                </a:solidFill>
              </a:rPr>
              <a:t> = (0.1b</a:t>
            </a:r>
            <a:r>
              <a:rPr lang="en-US" baseline="-25000" dirty="0">
                <a:solidFill>
                  <a:srgbClr val="0070C0"/>
                </a:solidFill>
              </a:rPr>
              <a:t>2</a:t>
            </a:r>
            <a:r>
              <a:rPr lang="en-US" dirty="0">
                <a:solidFill>
                  <a:srgbClr val="0070C0"/>
                </a:solidFill>
              </a:rPr>
              <a:t>b</a:t>
            </a:r>
            <a:r>
              <a:rPr lang="en-US" baseline="-25000" dirty="0">
                <a:solidFill>
                  <a:srgbClr val="0070C0"/>
                </a:solidFill>
              </a:rPr>
              <a:t>3</a:t>
            </a:r>
            <a:r>
              <a:rPr lang="en-US" dirty="0">
                <a:solidFill>
                  <a:srgbClr val="0070C0"/>
                </a:solidFill>
              </a:rPr>
              <a:t>b</a:t>
            </a:r>
            <a:r>
              <a:rPr lang="en-US" baseline="-25000" dirty="0">
                <a:solidFill>
                  <a:srgbClr val="0070C0"/>
                </a:solidFill>
              </a:rPr>
              <a:t>4</a:t>
            </a:r>
            <a:r>
              <a:rPr lang="en-US" dirty="0">
                <a:solidFill>
                  <a:srgbClr val="0070C0"/>
                </a:solidFill>
              </a:rPr>
              <a:t>b</a:t>
            </a:r>
            <a:r>
              <a:rPr lang="en-US" baseline="-25000" dirty="0">
                <a:solidFill>
                  <a:srgbClr val="0070C0"/>
                </a:solidFill>
              </a:rPr>
              <a:t>5</a:t>
            </a:r>
            <a:r>
              <a:rPr lang="is-IS" dirty="0">
                <a:solidFill>
                  <a:srgbClr val="0070C0"/>
                </a:solidFill>
              </a:rPr>
              <a:t>…..... </a:t>
            </a:r>
            <a:r>
              <a:rPr lang="en-US" dirty="0">
                <a:solidFill>
                  <a:srgbClr val="0070C0"/>
                </a:solidFill>
              </a:rPr>
              <a:t>b</a:t>
            </a:r>
            <a:r>
              <a:rPr lang="en-US" baseline="-25000" dirty="0">
                <a:solidFill>
                  <a:srgbClr val="0070C0"/>
                </a:solidFill>
              </a:rPr>
              <a:t>20</a:t>
            </a:r>
            <a:r>
              <a:rPr lang="en-US" dirty="0">
                <a:solidFill>
                  <a:schemeClr val="tx1"/>
                </a:solidFill>
              </a:rPr>
              <a:t>b</a:t>
            </a:r>
            <a:r>
              <a:rPr lang="en-US" baseline="-25000" dirty="0">
                <a:solidFill>
                  <a:schemeClr val="tx1"/>
                </a:solidFill>
              </a:rPr>
              <a:t>21</a:t>
            </a:r>
            <a:r>
              <a:rPr lang="en-US" dirty="0">
                <a:solidFill>
                  <a:schemeClr val="tx1"/>
                </a:solidFill>
              </a:rPr>
              <a:t>b</a:t>
            </a:r>
            <a:r>
              <a:rPr lang="en-US" baseline="-25000" dirty="0">
                <a:solidFill>
                  <a:schemeClr val="tx1"/>
                </a:solidFill>
              </a:rPr>
              <a:t>22</a:t>
            </a:r>
            <a:r>
              <a:rPr lang="en-US" dirty="0">
                <a:solidFill>
                  <a:schemeClr val="tx1"/>
                </a:solidFill>
              </a:rPr>
              <a:t>b</a:t>
            </a:r>
            <a:r>
              <a:rPr lang="en-US" baseline="-25000" dirty="0">
                <a:solidFill>
                  <a:schemeClr val="tx1"/>
                </a:solidFill>
              </a:rPr>
              <a:t>23</a:t>
            </a:r>
            <a:r>
              <a:rPr lang="en-US" dirty="0">
                <a:solidFill>
                  <a:schemeClr val="tx1"/>
                </a:solidFill>
              </a:rPr>
              <a:t>b</a:t>
            </a:r>
            <a:r>
              <a:rPr lang="en-US" baseline="-25000" dirty="0">
                <a:solidFill>
                  <a:schemeClr val="tx1"/>
                </a:solidFill>
              </a:rPr>
              <a:t>24</a:t>
            </a:r>
            <a:r>
              <a:rPr lang="en-US" baseline="-25000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)  x 2^k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                 </a:t>
            </a:r>
            <a:r>
              <a:rPr lang="en-US" dirty="0">
                <a:solidFill>
                  <a:srgbClr val="FF0000"/>
                </a:solidFill>
              </a:rPr>
              <a:t>Z </a:t>
            </a:r>
            <a:r>
              <a:rPr lang="en-US" dirty="0">
                <a:solidFill>
                  <a:srgbClr val="0070C0"/>
                </a:solidFill>
              </a:rPr>
              <a:t>   = (0.0000000</a:t>
            </a:r>
            <a:r>
              <a:rPr lang="is-IS" dirty="0">
                <a:solidFill>
                  <a:srgbClr val="0070C0"/>
                </a:solidFill>
              </a:rPr>
              <a:t>…......... 0</a:t>
            </a:r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baseline="-25000" dirty="0">
                <a:solidFill>
                  <a:srgbClr val="FF0000"/>
                </a:solidFill>
              </a:rPr>
              <a:t>21</a:t>
            </a:r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baseline="-25000" dirty="0">
                <a:solidFill>
                  <a:srgbClr val="FF0000"/>
                </a:solidFill>
              </a:rPr>
              <a:t>22</a:t>
            </a:r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baseline="-25000" dirty="0">
                <a:solidFill>
                  <a:srgbClr val="FF0000"/>
                </a:solidFill>
              </a:rPr>
              <a:t>23</a:t>
            </a:r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baseline="-25000" dirty="0">
                <a:solidFill>
                  <a:srgbClr val="FF0000"/>
                </a:solidFill>
              </a:rPr>
              <a:t>24</a:t>
            </a:r>
            <a:r>
              <a:rPr lang="en-US" baseline="-25000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)  x 2^k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Is Z accurate? Yes.  But it has only 4 significant binary digits (about 1 decimal digit).    I.e. Z=X1-X2 lost 20 significant binary digits (about 6 decimal digits).</a:t>
            </a:r>
          </a:p>
          <a:p>
            <a:pPr marL="0" indent="0" algn="ctr">
              <a:buNone/>
            </a:pPr>
            <a:r>
              <a:rPr lang="en-US" sz="2800" dirty="0">
                <a:solidFill>
                  <a:schemeClr val="tx1"/>
                </a:solidFill>
              </a:rPr>
              <a:t>Numerical subtraction can lead to a loss of significance!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84102" y="3567448"/>
            <a:ext cx="4090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/>
              <a:t>-</a:t>
            </a:r>
            <a:endParaRPr lang="en-US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1500745" y="4307098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5541854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9945" y="259492"/>
            <a:ext cx="10723035" cy="826694"/>
          </a:xfrm>
        </p:spPr>
        <p:txBody>
          <a:bodyPr/>
          <a:lstStyle/>
          <a:p>
            <a:r>
              <a:rPr lang="en-US"/>
              <a:t>Loss of significance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205" y="1600201"/>
            <a:ext cx="11171197" cy="4343400"/>
          </a:xfrm>
        </p:spPr>
        <p:txBody>
          <a:bodyPr/>
          <a:lstStyle/>
          <a:p>
            <a:r>
              <a:rPr lang="en-US" sz="2800" dirty="0"/>
              <a:t>Example:</a:t>
            </a:r>
            <a:r>
              <a:rPr lang="en-US" dirty="0"/>
              <a:t>   X=0.6353     and   Y=0.6311   (4 significant decimal digits)</a:t>
            </a:r>
          </a:p>
          <a:p>
            <a:r>
              <a:rPr lang="en-US" dirty="0"/>
              <a:t>Z = X – Y = 0.0042  (only 2 significant decimal digits), 2 significant digits are lost</a:t>
            </a:r>
          </a:p>
          <a:p>
            <a:endParaRPr lang="en-US" dirty="0"/>
          </a:p>
          <a:p>
            <a:r>
              <a:rPr lang="en-US" dirty="0"/>
              <a:t>A good way to estimate how close are X and Y or how many significant digits will be lost is to calculate the value of the function 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|1– (Y/X)|</a:t>
            </a:r>
          </a:p>
          <a:p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    =  0.0066110</a:t>
            </a:r>
            <a:r>
              <a:rPr lang="is-I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…      </a:t>
            </a:r>
            <a:r>
              <a:rPr lang="is-I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number starts at 3-d decimal digit. First two decimal digits are lost.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105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DE510-DCAA-504B-B312-F6A22474B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Numerical example: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55C085-95D7-1B44-87F2-F5B0D6A78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loss_of_significance.cc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9573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062" y="90153"/>
            <a:ext cx="10723035" cy="787709"/>
          </a:xfrm>
        </p:spPr>
        <p:txBody>
          <a:bodyPr>
            <a:normAutofit fontScale="90000"/>
          </a:bodyPr>
          <a:lstStyle/>
          <a:p>
            <a:r>
              <a:rPr lang="en-US" dirty="0"/>
              <a:t>Loss of significance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74891" y="1431557"/>
                <a:ext cx="11586449" cy="5105167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/>
                  <a:t>Let us consider a function  </a:t>
                </a:r>
                <a:r>
                  <a:rPr lang="en-US" dirty="0">
                    <a:solidFill>
                      <a:srgbClr val="0070C0"/>
                    </a:solidFill>
                  </a:rPr>
                  <a:t>f(x)=</a:t>
                </a:r>
                <a:r>
                  <a:rPr lang="it-IT" dirty="0" err="1">
                    <a:solidFill>
                      <a:srgbClr val="0070C0"/>
                    </a:solidFill>
                  </a:rPr>
                  <a:t>sqrt</a:t>
                </a:r>
                <a:r>
                  <a:rPr lang="it-IT" dirty="0">
                    <a:solidFill>
                      <a:srgbClr val="0070C0"/>
                    </a:solidFill>
                  </a:rPr>
                  <a:t>(x*x + 1.0) - 1.0  </a:t>
                </a:r>
                <a:r>
                  <a:rPr lang="it-IT" dirty="0" err="1">
                    <a:solidFill>
                      <a:srgbClr val="0070C0"/>
                    </a:solidFill>
                  </a:rPr>
                  <a:t>evaluated</a:t>
                </a:r>
                <a:r>
                  <a:rPr lang="it-IT" dirty="0">
                    <a:solidFill>
                      <a:srgbClr val="0070C0"/>
                    </a:solidFill>
                  </a:rPr>
                  <a:t> </a:t>
                </a:r>
                <a:r>
                  <a:rPr lang="it-IT" dirty="0"/>
                  <a:t>in </a:t>
                </a:r>
                <a:r>
                  <a:rPr lang="en-US" dirty="0" err="1">
                    <a:solidFill>
                      <a:srgbClr val="7030A0"/>
                    </a:solidFill>
                  </a:rPr>
                  <a:t>loss_of_significance.cc</a:t>
                </a:r>
                <a:r>
                  <a:rPr lang="en-US" dirty="0">
                    <a:solidFill>
                      <a:srgbClr val="7030A0"/>
                    </a:solidFill>
                  </a:rPr>
                  <a:t>    </a:t>
                </a:r>
                <a:r>
                  <a:rPr lang="en-US" dirty="0"/>
                  <a:t>(see class web page).</a:t>
                </a:r>
              </a:p>
              <a:p>
                <a:pPr marL="0" indent="0">
                  <a:buNone/>
                </a:pPr>
                <a:r>
                  <a:rPr lang="en-US" dirty="0"/>
                  <a:t>At </a:t>
                </a:r>
                <a:r>
                  <a:rPr lang="en-US" dirty="0">
                    <a:solidFill>
                      <a:srgbClr val="0070C0"/>
                    </a:solidFill>
                  </a:rPr>
                  <a:t>x</a:t>
                </a:r>
                <a:r>
                  <a:rPr lang="en-US" dirty="0"/>
                  <a:t> near </a:t>
                </a:r>
                <a:r>
                  <a:rPr 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zero</a:t>
                </a:r>
                <a:r>
                  <a:rPr lang="en-US" dirty="0"/>
                  <a:t> this function subtracts two very close numbers resulting in a complete loss of significance at </a:t>
                </a:r>
                <a:r>
                  <a:rPr lang="en-US" dirty="0">
                    <a:solidFill>
                      <a:srgbClr val="0070C0"/>
                    </a:solidFill>
                  </a:rPr>
                  <a:t>x=1.00E-4</a:t>
                </a:r>
                <a:r>
                  <a:rPr lang="en-US" dirty="0"/>
                  <a:t>  </a:t>
                </a:r>
                <a:r>
                  <a:rPr lang="en-US" dirty="0">
                    <a:solidFill>
                      <a:schemeClr val="tx1"/>
                    </a:solidFill>
                  </a:rPr>
                  <a:t>( x=1.0*10^{-4} ).</a:t>
                </a:r>
              </a:p>
              <a:p>
                <a:pPr marL="0" indent="0">
                  <a:buNone/>
                </a:pPr>
                <a:r>
                  <a:rPr lang="en-US" dirty="0"/>
                  <a:t>Why? </a:t>
                </a:r>
              </a:p>
              <a:p>
                <a:pPr marL="0" indent="0">
                  <a:buNone/>
                </a:pPr>
                <a:r>
                  <a:rPr lang="en-US" dirty="0"/>
                  <a:t>What can we do to decrease (eliminate) this loss?</a:t>
                </a:r>
              </a:p>
              <a:p>
                <a:pPr marL="0" indent="0">
                  <a:buNone/>
                </a:pPr>
                <a:r>
                  <a:rPr lang="en-US" dirty="0"/>
                  <a:t>We can rewrite the function f(x) in another form which avoids subtraction</a:t>
                </a:r>
              </a:p>
              <a:p>
                <a:pPr marL="0" indent="0">
                  <a:buNone/>
                </a:pPr>
                <a:r>
                  <a:rPr lang="en-US" dirty="0"/>
                  <a:t>Use the relation: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charset="0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 charset="0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charset="0"/>
                          </a:rPr>
                          <m:t>𝑏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charset="0"/>
                          </a:rPr>
                          <m:t>𝑎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charset="0"/>
                          </a:rPr>
                          <m:t>+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charset="0"/>
                          </a:rPr>
                          <m:t>𝑏</m:t>
                        </m:r>
                      </m:e>
                    </m:d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 charset="0"/>
                      </a:rPr>
                      <m:t>∗(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 charset="0"/>
                      </a:rPr>
                      <m:t>𝑎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 charset="0"/>
                      </a:rPr>
                      <m:t>−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 charset="0"/>
                      </a:rPr>
                      <m:t>𝑏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 charset="0"/>
                      </a:rPr>
                      <m:t>) </m:t>
                    </m:r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  =&gt;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70C0"/>
                        </a:solidFill>
                        <a:latin typeface="Cambria Math" charset="0"/>
                      </a:rPr>
                      <m:t>(</m:t>
                    </m:r>
                    <m:r>
                      <a:rPr lang="en-US" i="1">
                        <a:solidFill>
                          <a:srgbClr val="0070C0"/>
                        </a:solidFill>
                        <a:latin typeface="Cambria Math" charset="0"/>
                      </a:rPr>
                      <m:t>𝑎</m:t>
                    </m:r>
                    <m:r>
                      <a:rPr lang="en-US" i="1">
                        <a:solidFill>
                          <a:srgbClr val="0070C0"/>
                        </a:solidFill>
                        <a:latin typeface="Cambria Math" charset="0"/>
                      </a:rPr>
                      <m:t>−</m:t>
                    </m:r>
                    <m:r>
                      <a:rPr lang="en-US" i="1">
                        <a:solidFill>
                          <a:srgbClr val="0070C0"/>
                        </a:solidFill>
                        <a:latin typeface="Cambria Math" charset="0"/>
                      </a:rPr>
                      <m:t>𝑏</m:t>
                    </m:r>
                    <m:r>
                      <a:rPr lang="en-US" i="1">
                        <a:solidFill>
                          <a:srgbClr val="0070C0"/>
                        </a:solidFill>
                        <a:latin typeface="Cambria Math" charset="0"/>
                      </a:rPr>
                      <m:t>) </m:t>
                    </m:r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=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0070C0"/>
                        </a:solidFill>
                        <a:latin typeface="Cambria Math" charset="0"/>
                      </a:rPr>
                      <m:t>(</m:t>
                    </m:r>
                    <m:sSup>
                      <m:sSup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charset="0"/>
                          </a:rPr>
                          <m:t>𝑎</m:t>
                        </m:r>
                      </m:e>
                      <m:sup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solidFill>
                          <a:srgbClr val="0070C0"/>
                        </a:solidFill>
                        <a:latin typeface="Cambria Math" charset="0"/>
                      </a:rPr>
                      <m:t>−</m:t>
                    </m:r>
                    <m:sSup>
                      <m:sSup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charset="0"/>
                          </a:rPr>
                          <m:t>𝑏</m:t>
                        </m:r>
                      </m:e>
                      <m:sup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)/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charset="0"/>
                          </a:rPr>
                          <m:t>𝑎</m:t>
                        </m:r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charset="0"/>
                          </a:rPr>
                          <m:t>+</m:t>
                        </m:r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charset="0"/>
                          </a:rPr>
                          <m:t>𝑏</m:t>
                        </m:r>
                      </m:e>
                    </m:d>
                  </m:oMath>
                </a14:m>
                <a:endParaRPr lang="en-US" dirty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:r>
                  <a:rPr lang="en-US" dirty="0"/>
                  <a:t>And write a mathematically equivalent, but numerically </a:t>
                </a:r>
                <a:br>
                  <a:rPr lang="en-US" dirty="0"/>
                </a:br>
                <a:r>
                  <a:rPr lang="en-US" dirty="0" err="1">
                    <a:solidFill>
                      <a:schemeClr val="tx2">
                        <a:lumMod val="75000"/>
                        <a:lumOff val="25000"/>
                      </a:schemeClr>
                    </a:solidFill>
                  </a:rPr>
                  <a:t>better_form_of_f</a:t>
                </a:r>
                <a:r>
                  <a:rPr lang="en-US" dirty="0">
                    <a:solidFill>
                      <a:schemeClr val="tx2">
                        <a:lumMod val="75000"/>
                        <a:lumOff val="25000"/>
                      </a:schemeClr>
                    </a:solidFill>
                  </a:rPr>
                  <a:t>(x)</a:t>
                </a:r>
                <a:r>
                  <a:rPr lang="en-US" dirty="0">
                    <a:solidFill>
                      <a:srgbClr val="0070C0"/>
                    </a:solidFill>
                  </a:rPr>
                  <a:t> = x^2 /(</a:t>
                </a:r>
                <a:r>
                  <a:rPr lang="it-IT" dirty="0" err="1">
                    <a:solidFill>
                      <a:srgbClr val="0070C0"/>
                    </a:solidFill>
                  </a:rPr>
                  <a:t>sqrt</a:t>
                </a:r>
                <a:r>
                  <a:rPr lang="it-IT" dirty="0">
                    <a:solidFill>
                      <a:srgbClr val="0070C0"/>
                    </a:solidFill>
                  </a:rPr>
                  <a:t>(x*x + 1.0) + 1.0 )</a:t>
                </a:r>
                <a:endParaRPr lang="en-US" dirty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74891" y="1431557"/>
                <a:ext cx="11586449" cy="5105167"/>
              </a:xfrm>
              <a:blipFill>
                <a:blip r:embed="rId2"/>
                <a:stretch>
                  <a:fillRect l="-767" t="-1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99846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today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2366" y="1958547"/>
            <a:ext cx="10723035" cy="2996512"/>
          </a:xfrm>
        </p:spPr>
        <p:txBody>
          <a:bodyPr/>
          <a:lstStyle/>
          <a:p>
            <a:r>
              <a:rPr lang="en-US" dirty="0"/>
              <a:t>We recalled round-off and truncation errors in computer operations related to the real number representation in computers</a:t>
            </a:r>
          </a:p>
          <a:p>
            <a:r>
              <a:rPr lang="en-US" dirty="0"/>
              <a:t>We considered a concept of significant digits in a real numbers</a:t>
            </a:r>
          </a:p>
          <a:p>
            <a:r>
              <a:rPr lang="en-US" dirty="0"/>
              <a:t>Loss of significance at subtraction operation and how it can be avoided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803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940" y="197708"/>
            <a:ext cx="10723035" cy="764910"/>
          </a:xfrm>
        </p:spPr>
        <p:txBody>
          <a:bodyPr/>
          <a:lstStyle/>
          <a:p>
            <a:r>
              <a:rPr lang="en-US" dirty="0"/>
              <a:t>Last time: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275" y="1116227"/>
            <a:ext cx="11738919" cy="5630562"/>
          </a:xfrm>
        </p:spPr>
        <p:txBody>
          <a:bodyPr>
            <a:normAutofit/>
          </a:bodyPr>
          <a:lstStyle/>
          <a:p>
            <a:r>
              <a:rPr lang="en-US" dirty="0"/>
              <a:t>Absolute and relative errors.</a:t>
            </a:r>
          </a:p>
          <a:p>
            <a:r>
              <a:rPr lang="en-US" dirty="0"/>
              <a:t>We considered and ran the code </a:t>
            </a:r>
            <a:r>
              <a:rPr lang="en-US" dirty="0" err="1">
                <a:solidFill>
                  <a:srgbClr val="7030A0"/>
                </a:solidFill>
              </a:rPr>
              <a:t>numderivative.cc</a:t>
            </a:r>
            <a:r>
              <a:rPr lang="en-US" dirty="0">
                <a:solidFill>
                  <a:srgbClr val="7030A0"/>
                </a:solidFill>
              </a:rPr>
              <a:t>; </a:t>
            </a:r>
            <a:r>
              <a:rPr lang="en-US" dirty="0"/>
              <a:t>observed two types of errors – truncation and round-off error.</a:t>
            </a:r>
          </a:p>
          <a:p>
            <a:r>
              <a:rPr lang="en-US" dirty="0"/>
              <a:t>Floating-point representation of real numbers in decimal in binary forms.</a:t>
            </a:r>
          </a:p>
          <a:p>
            <a:r>
              <a:rPr lang="en-US" dirty="0"/>
              <a:t>Consequences of a finite space in computer memory for representing real numbers:  the hole at zero, the smallest and the largest real numbers, overflow to machine infinity, machine epsilon.</a:t>
            </a:r>
          </a:p>
          <a:p>
            <a:r>
              <a:rPr lang="en-US" dirty="0"/>
              <a:t>We started to analyze the behavior of the total error in the output of </a:t>
            </a:r>
            <a:r>
              <a:rPr lang="en-US" dirty="0" err="1">
                <a:solidFill>
                  <a:srgbClr val="7030A0"/>
                </a:solidFill>
              </a:rPr>
              <a:t>numderivative.cc</a:t>
            </a:r>
            <a:r>
              <a:rPr lang="en-US" dirty="0">
                <a:solidFill>
                  <a:srgbClr val="7030A0"/>
                </a:solidFill>
              </a:rPr>
              <a:t>  </a:t>
            </a:r>
            <a:r>
              <a:rPr lang="en-US" dirty="0"/>
              <a:t>which calculate the derivative of </a:t>
            </a:r>
            <a:r>
              <a:rPr lang="en-US" dirty="0">
                <a:solidFill>
                  <a:srgbClr val="0070C0"/>
                </a:solidFill>
              </a:rPr>
              <a:t>F(x)  = </a:t>
            </a:r>
            <a:r>
              <a:rPr lang="en-US" dirty="0" err="1">
                <a:solidFill>
                  <a:srgbClr val="0070C0"/>
                </a:solidFill>
              </a:rPr>
              <a:t>exp</a:t>
            </a:r>
            <a:r>
              <a:rPr lang="en-US" dirty="0">
                <a:solidFill>
                  <a:srgbClr val="0070C0"/>
                </a:solidFill>
              </a:rPr>
              <a:t>(x) </a:t>
            </a:r>
            <a:r>
              <a:rPr lang="en-US" dirty="0"/>
              <a:t>at</a:t>
            </a:r>
            <a:r>
              <a:rPr lang="en-US" dirty="0">
                <a:solidFill>
                  <a:srgbClr val="0070C0"/>
                </a:solidFill>
              </a:rPr>
              <a:t> x=1.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85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3618C-917D-254D-8145-8EF6545D8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Accuracy vs. Precision.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8A1FD8-51A4-CF4C-A8BF-AFD540A87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Accuracy: how close the computed (estimated, measured) value is to some “gold standard” true value. </a:t>
            </a:r>
          </a:p>
          <a:p>
            <a:endParaRPr lang="en-US" dirty="0"/>
          </a:p>
          <a:p>
            <a:r>
              <a:rPr lang="en-US" dirty="0"/>
              <a:t>Precision: how many trustworthy digits are in the calculations you operate with.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4DBC703-C0F4-1C45-8670-216D4315DD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984" y="4592205"/>
            <a:ext cx="11353800" cy="166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607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087" y="0"/>
            <a:ext cx="10723035" cy="937905"/>
          </a:xfrm>
        </p:spPr>
        <p:txBody>
          <a:bodyPr/>
          <a:lstStyle/>
          <a:p>
            <a:r>
              <a:rPr lang="en-US" sz="4400" dirty="0"/>
              <a:t>Errors in </a:t>
            </a:r>
            <a:r>
              <a:rPr lang="en-US" sz="4400" dirty="0" err="1">
                <a:solidFill>
                  <a:srgbClr val="7030A0"/>
                </a:solidFill>
              </a:rPr>
              <a:t>numderivative.cc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351" y="1136822"/>
            <a:ext cx="11911914" cy="55976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code calculates </a:t>
            </a:r>
            <a:r>
              <a:rPr lang="en-US" dirty="0">
                <a:solidFill>
                  <a:srgbClr val="0070C0"/>
                </a:solidFill>
              </a:rPr>
              <a:t>F’(x) =  </a:t>
            </a:r>
            <a:r>
              <a:rPr lang="en-US" dirty="0" err="1">
                <a:solidFill>
                  <a:srgbClr val="0070C0"/>
                </a:solidFill>
              </a:rPr>
              <a:t>lim</a:t>
            </a:r>
            <a:r>
              <a:rPr lang="en-US" dirty="0">
                <a:solidFill>
                  <a:srgbClr val="0070C0"/>
                </a:solidFill>
              </a:rPr>
              <a:t>_{h--&gt;0} (F(</a:t>
            </a:r>
            <a:r>
              <a:rPr lang="en-US" dirty="0" err="1">
                <a:solidFill>
                  <a:srgbClr val="0070C0"/>
                </a:solidFill>
              </a:rPr>
              <a:t>x+h</a:t>
            </a:r>
            <a:r>
              <a:rPr lang="en-US" dirty="0">
                <a:solidFill>
                  <a:srgbClr val="0070C0"/>
                </a:solidFill>
              </a:rPr>
              <a:t>)-F(x)) / h  </a:t>
            </a:r>
            <a:r>
              <a:rPr lang="en-US" dirty="0"/>
              <a:t>using </a:t>
            </a:r>
            <a:r>
              <a:rPr lang="en-US" dirty="0">
                <a:solidFill>
                  <a:schemeClr val="accent6"/>
                </a:solidFill>
              </a:rPr>
              <a:t>approximate</a:t>
            </a:r>
            <a:r>
              <a:rPr lang="en-US" dirty="0"/>
              <a:t> equation for </a:t>
            </a:r>
            <a:r>
              <a:rPr lang="en-US" dirty="0">
                <a:solidFill>
                  <a:schemeClr val="accent6"/>
                </a:solidFill>
              </a:rPr>
              <a:t>finite </a:t>
            </a:r>
            <a:r>
              <a:rPr lang="en-US" dirty="0"/>
              <a:t>values of </a:t>
            </a:r>
            <a:r>
              <a:rPr lang="en-US" dirty="0">
                <a:solidFill>
                  <a:srgbClr val="0070C0"/>
                </a:solidFill>
              </a:rPr>
              <a:t>h: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                           F’(x) =~ 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(F(x + h) - F(x))/h</a:t>
            </a:r>
          </a:p>
          <a:p>
            <a:pPr marL="0" indent="0">
              <a:buNone/>
            </a:pPr>
            <a:r>
              <a:rPr lang="en-US" dirty="0"/>
              <a:t>More accurate equation with finite 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h</a:t>
            </a:r>
            <a:r>
              <a:rPr lang="en-US" dirty="0"/>
              <a:t> for </a:t>
            </a:r>
            <a:r>
              <a:rPr lang="en-US" dirty="0">
                <a:solidFill>
                  <a:srgbClr val="0070C0"/>
                </a:solidFill>
              </a:rPr>
              <a:t>F’(x)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(keeps 2 terms in the Taylor series):</a:t>
            </a: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                    </a:t>
            </a:r>
            <a:r>
              <a:rPr lang="en-US" dirty="0">
                <a:solidFill>
                  <a:schemeClr val="tx1"/>
                </a:solidFill>
              </a:rPr>
              <a:t>F(x + h) =~   F(x) + h*F</a:t>
            </a:r>
            <a:r>
              <a:rPr lang="ja-JP" altLang="en-US" dirty="0">
                <a:solidFill>
                  <a:schemeClr val="tx1"/>
                </a:solidFill>
              </a:rPr>
              <a:t>’</a:t>
            </a:r>
            <a:r>
              <a:rPr lang="en-US" dirty="0">
                <a:solidFill>
                  <a:schemeClr val="tx1"/>
                </a:solidFill>
              </a:rPr>
              <a:t>(x) 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+ h^2*F’’(x)/2!</a:t>
            </a:r>
          </a:p>
          <a:p>
            <a:pPr marL="0" indent="0">
              <a:buNone/>
            </a:pPr>
            <a:r>
              <a:rPr lang="en-US" dirty="0"/>
              <a:t>leading to                                                                     error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                     </a:t>
            </a:r>
            <a:r>
              <a:rPr lang="en-US" dirty="0">
                <a:solidFill>
                  <a:schemeClr val="tx1"/>
                </a:solidFill>
              </a:rPr>
              <a:t>F’(x) =~ [F(x + h) - F(x)]/h 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+ h*F’’(x)/2!</a:t>
            </a:r>
          </a:p>
          <a:p>
            <a:pPr marL="0" indent="0">
              <a:buNone/>
            </a:pPr>
            <a:r>
              <a:rPr lang="en-US" dirty="0"/>
              <a:t>Missed in our code </a:t>
            </a:r>
            <a:r>
              <a:rPr lang="en-US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blue term </a:t>
            </a:r>
            <a:r>
              <a:rPr lang="en-US" dirty="0"/>
              <a:t>gives us a </a:t>
            </a:r>
            <a:r>
              <a:rPr lang="en-US" dirty="0">
                <a:solidFill>
                  <a:srgbClr val="0070C0"/>
                </a:solidFill>
              </a:rPr>
              <a:t>truncation error </a:t>
            </a:r>
            <a:r>
              <a:rPr lang="en-US" dirty="0"/>
              <a:t>which goes </a:t>
            </a:r>
            <a:r>
              <a:rPr lang="en-US" b="1" dirty="0"/>
              <a:t>down </a:t>
            </a:r>
            <a:r>
              <a:rPr lang="en-US" dirty="0"/>
              <a:t>with </a:t>
            </a:r>
            <a:r>
              <a:rPr lang="en-US" dirty="0">
                <a:solidFill>
                  <a:srgbClr val="0070C0"/>
                </a:solidFill>
              </a:rPr>
              <a:t>h</a:t>
            </a:r>
            <a:r>
              <a:rPr lang="en-US" dirty="0"/>
              <a:t>.  </a:t>
            </a:r>
          </a:p>
          <a:p>
            <a:pPr marL="0" indent="0">
              <a:buNone/>
            </a:pPr>
            <a:r>
              <a:rPr lang="en-US" dirty="0"/>
              <a:t>The error calculating the first term is the error in subtraction (or “+”) operation. </a:t>
            </a:r>
          </a:p>
          <a:p>
            <a:pPr marL="0" indent="0">
              <a:buNone/>
            </a:pPr>
            <a:endParaRPr lang="en-US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BE5E3CC9-9665-A34B-95C4-EC4B334E980F}"/>
              </a:ext>
            </a:extLst>
          </p:cNvPr>
          <p:cNvCxnSpPr/>
          <p:nvPr/>
        </p:nvCxnSpPr>
        <p:spPr>
          <a:xfrm flipH="1">
            <a:off x="7409793" y="4414345"/>
            <a:ext cx="1229710" cy="15765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708CAD6B-463D-C84F-B5AD-8D4B44EB5A8E}"/>
                  </a:ext>
                </a:extLst>
              </p14:cNvPr>
              <p14:cNvContentPartPr/>
              <p14:nvPr/>
            </p14:nvContentPartPr>
            <p14:xfrm>
              <a:off x="6258753" y="3720281"/>
              <a:ext cx="3403080" cy="170028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708CAD6B-463D-C84F-B5AD-8D4B44EB5A8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205113" y="3612281"/>
                <a:ext cx="3510720" cy="1915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07745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366" y="0"/>
            <a:ext cx="10723035" cy="692364"/>
          </a:xfrm>
        </p:spPr>
        <p:txBody>
          <a:bodyPr/>
          <a:lstStyle/>
          <a:p>
            <a:pPr algn="l"/>
            <a:r>
              <a:rPr lang="en-US" sz="3200" dirty="0"/>
              <a:t>Coming back to our equation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32365" y="1260987"/>
                <a:ext cx="10723035" cy="5386947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>
                    <a:solidFill>
                      <a:schemeClr val="tx1"/>
                    </a:solidFill>
                  </a:rPr>
                  <a:t>F’(x)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≈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>
                    <a:solidFill>
                      <a:srgbClr val="FF0000"/>
                    </a:solidFill>
                  </a:rPr>
                  <a:t>[F(x + h) - F(x)]/h </a:t>
                </a:r>
                <a:r>
                  <a:rPr lang="en-US" dirty="0">
                    <a:solidFill>
                      <a:schemeClr val="tx2">
                        <a:lumMod val="75000"/>
                        <a:lumOff val="25000"/>
                      </a:schemeClr>
                    </a:solidFill>
                  </a:rPr>
                  <a:t>+ h*F’’(x)/2! 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chemeClr val="tx1"/>
                    </a:solidFill>
                  </a:rPr>
                  <a:t>We can write down total error in F’(x) as approximately equal to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chemeClr val="tx1"/>
                    </a:solidFill>
                  </a:rPr>
                  <a:t>Total error  ~  </a:t>
                </a:r>
                <a:r>
                  <a:rPr lang="en-US" dirty="0">
                    <a:solidFill>
                      <a:srgbClr val="FF0000"/>
                    </a:solidFill>
                  </a:rPr>
                  <a:t>|F(x)|</a:t>
                </a:r>
                <a:r>
                  <a:rPr lang="en-US" baseline="-25000" dirty="0">
                    <a:solidFill>
                      <a:srgbClr val="FF0000"/>
                    </a:solidFill>
                  </a:rPr>
                  <a:t>max</a:t>
                </a:r>
                <a:r>
                  <a:rPr lang="en-US" dirty="0">
                    <a:solidFill>
                      <a:srgbClr val="FF0000"/>
                    </a:solidFill>
                  </a:rPr>
                  <a:t>* </a:t>
                </a:r>
                <a:r>
                  <a:rPr lang="en-US" dirty="0" err="1">
                    <a:solidFill>
                      <a:srgbClr val="FF0000"/>
                    </a:solidFill>
                    <a:latin typeface="Symbol" charset="2"/>
                    <a:cs typeface="Symbol" charset="2"/>
                  </a:rPr>
                  <a:t>e</a:t>
                </a:r>
                <a:r>
                  <a:rPr lang="en-US" baseline="-25000" dirty="0" err="1">
                    <a:solidFill>
                      <a:srgbClr val="FF0000"/>
                    </a:solidFill>
                    <a:cs typeface="Symbol" charset="2"/>
                  </a:rPr>
                  <a:t>mach</a:t>
                </a:r>
                <a:r>
                  <a:rPr lang="en-US" dirty="0">
                    <a:solidFill>
                      <a:srgbClr val="FF0000"/>
                    </a:solidFill>
                    <a:cs typeface="Symbol" charset="2"/>
                  </a:rPr>
                  <a:t> / h  </a:t>
                </a:r>
                <a:r>
                  <a:rPr lang="en-US" dirty="0">
                    <a:cs typeface="Symbol" charset="2"/>
                  </a:rPr>
                  <a:t>+ </a:t>
                </a:r>
                <a:r>
                  <a:rPr lang="en-US" dirty="0">
                    <a:solidFill>
                      <a:srgbClr val="0070C0"/>
                    </a:solidFill>
                  </a:rPr>
                  <a:t>| F"(x)|</a:t>
                </a:r>
                <a:r>
                  <a:rPr lang="en-US" baseline="-25000" dirty="0">
                    <a:solidFill>
                      <a:srgbClr val="0070C0"/>
                    </a:solidFill>
                  </a:rPr>
                  <a:t>max</a:t>
                </a:r>
                <a:r>
                  <a:rPr lang="en-US" dirty="0">
                    <a:solidFill>
                      <a:srgbClr val="0070C0"/>
                    </a:solidFill>
                  </a:rPr>
                  <a:t>* h,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chemeClr val="tx1"/>
                    </a:solidFill>
                  </a:rPr>
                  <a:t>a  </a:t>
                </a:r>
                <a:r>
                  <a:rPr lang="en-US" dirty="0">
                    <a:solidFill>
                      <a:schemeClr val="tx1"/>
                    </a:solidFill>
                    <a:cs typeface="Symbol" charset="2"/>
                  </a:rPr>
                  <a:t>sum of </a:t>
                </a:r>
                <a:r>
                  <a:rPr lang="en-US" dirty="0">
                    <a:solidFill>
                      <a:srgbClr val="FF0000"/>
                    </a:solidFill>
                    <a:cs typeface="Symbol" charset="2"/>
                  </a:rPr>
                  <a:t>round-off</a:t>
                </a:r>
                <a:r>
                  <a:rPr lang="en-US" dirty="0">
                    <a:solidFill>
                      <a:srgbClr val="0070C0"/>
                    </a:solidFill>
                    <a:cs typeface="Symbol" charset="2"/>
                  </a:rPr>
                  <a:t> </a:t>
                </a:r>
                <a:r>
                  <a:rPr lang="en-US" dirty="0">
                    <a:solidFill>
                      <a:schemeClr val="tx1"/>
                    </a:solidFill>
                    <a:cs typeface="Symbol" charset="2"/>
                  </a:rPr>
                  <a:t>and</a:t>
                </a:r>
                <a:r>
                  <a:rPr lang="en-US" dirty="0">
                    <a:solidFill>
                      <a:srgbClr val="0070C0"/>
                    </a:solidFill>
                    <a:cs typeface="Symbol" charset="2"/>
                  </a:rPr>
                  <a:t> truncation </a:t>
                </a:r>
                <a:r>
                  <a:rPr lang="en-US" dirty="0">
                    <a:solidFill>
                      <a:schemeClr val="tx1"/>
                    </a:solidFill>
                    <a:cs typeface="Symbol" charset="2"/>
                  </a:rPr>
                  <a:t>errors.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chemeClr val="tx1"/>
                    </a:solidFill>
                    <a:cs typeface="Symbol" charset="2"/>
                  </a:rPr>
                  <a:t>Finding minimum of Tot. err. with respect to </a:t>
                </a:r>
                <a:r>
                  <a:rPr lang="en-US" dirty="0">
                    <a:solidFill>
                      <a:srgbClr val="0070C0"/>
                    </a:solidFill>
                    <a:cs typeface="Symbol" charset="2"/>
                  </a:rPr>
                  <a:t>h</a:t>
                </a:r>
                <a:r>
                  <a:rPr lang="en-US" dirty="0">
                    <a:solidFill>
                      <a:schemeClr val="tx1"/>
                    </a:solidFill>
                    <a:cs typeface="Symbol" charset="2"/>
                  </a:rPr>
                  <a:t> and assuming F” ~ F ~ 1 at x of interest (x=1), as in our example with F(x)=</a:t>
                </a:r>
                <a:r>
                  <a:rPr lang="en-US" dirty="0" err="1">
                    <a:solidFill>
                      <a:schemeClr val="tx1"/>
                    </a:solidFill>
                    <a:cs typeface="Symbol" charset="2"/>
                  </a:rPr>
                  <a:t>exp</a:t>
                </a:r>
                <a:r>
                  <a:rPr lang="en-US" dirty="0">
                    <a:solidFill>
                      <a:schemeClr val="tx1"/>
                    </a:solidFill>
                    <a:cs typeface="Symbol" charset="2"/>
                  </a:rPr>
                  <a:t>(x),</a:t>
                </a:r>
                <a:r>
                  <a:rPr lang="en-US" dirty="0">
                    <a:solidFill>
                      <a:schemeClr val="tx1"/>
                    </a:solidFill>
                  </a:rPr>
                  <a:t>  gives us</a:t>
                </a:r>
              </a:p>
              <a:p>
                <a:pPr marL="0" indent="0" algn="ctr">
                  <a:buNone/>
                </a:pPr>
                <a:r>
                  <a:rPr lang="en-US" dirty="0">
                    <a:solidFill>
                      <a:schemeClr val="tx1"/>
                    </a:solidFill>
                    <a:cs typeface="Symbol" charset="2"/>
                  </a:rPr>
                  <a:t>h  ~ </a:t>
                </a:r>
                <a:r>
                  <a:rPr lang="en-US" dirty="0" err="1">
                    <a:solidFill>
                      <a:schemeClr val="tx1"/>
                    </a:solidFill>
                    <a:cs typeface="Symbol" charset="2"/>
                  </a:rPr>
                  <a:t>sqrt</a:t>
                </a:r>
                <a:r>
                  <a:rPr lang="en-US" dirty="0">
                    <a:solidFill>
                      <a:schemeClr val="tx1"/>
                    </a:solidFill>
                    <a:cs typeface="Symbol" charset="2"/>
                  </a:rPr>
                  <a:t> (</a:t>
                </a:r>
                <a:r>
                  <a:rPr lang="en-US" sz="2800" dirty="0" err="1">
                    <a:solidFill>
                      <a:schemeClr val="tx1"/>
                    </a:solidFill>
                    <a:latin typeface="Symbol" charset="2"/>
                    <a:cs typeface="Symbol" charset="2"/>
                  </a:rPr>
                  <a:t>e</a:t>
                </a:r>
                <a:r>
                  <a:rPr lang="en-US" sz="2800" baseline="-25000" dirty="0" err="1">
                    <a:solidFill>
                      <a:schemeClr val="tx1"/>
                    </a:solidFill>
                    <a:cs typeface="Symbol" charset="2"/>
                  </a:rPr>
                  <a:t>mach</a:t>
                </a:r>
                <a:r>
                  <a:rPr lang="en-US" baseline="-25000" dirty="0">
                    <a:solidFill>
                      <a:schemeClr val="tx1"/>
                    </a:solidFill>
                    <a:cs typeface="Symbol" charset="2"/>
                  </a:rPr>
                  <a:t> </a:t>
                </a:r>
                <a:r>
                  <a:rPr lang="en-US" dirty="0">
                    <a:solidFill>
                      <a:schemeClr val="tx1"/>
                    </a:solidFill>
                    <a:cs typeface="Symbol" charset="2"/>
                  </a:rPr>
                  <a:t>) </a:t>
                </a:r>
              </a:p>
              <a:p>
                <a:pPr marL="0" indent="0">
                  <a:buNone/>
                </a:pPr>
                <a:r>
                  <a:rPr lang="en-US" sz="2800" dirty="0" err="1">
                    <a:solidFill>
                      <a:schemeClr val="tx1"/>
                    </a:solidFill>
                    <a:latin typeface="Symbol" charset="2"/>
                    <a:cs typeface="Symbol" charset="2"/>
                  </a:rPr>
                  <a:t>e</a:t>
                </a:r>
                <a:r>
                  <a:rPr lang="en-US" sz="2800" baseline="-25000" dirty="0" err="1">
                    <a:solidFill>
                      <a:schemeClr val="tx1"/>
                    </a:solidFill>
                    <a:cs typeface="Symbol" charset="2"/>
                  </a:rPr>
                  <a:t>mach</a:t>
                </a:r>
                <a:r>
                  <a:rPr lang="en-US" sz="2800" baseline="-25000" dirty="0">
                    <a:solidFill>
                      <a:schemeClr val="tx1"/>
                    </a:solidFill>
                    <a:cs typeface="Symbol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=</m:t>
                    </m:r>
                    <m:sSup>
                      <m:sSup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Symbol" charset="2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 charset="0"/>
                            <a:cs typeface="Symbol" charset="2"/>
                          </a:rPr>
                          <m:t>2</m:t>
                        </m:r>
                      </m:e>
                      <m:sup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 charset="0"/>
                            <a:cs typeface="Symbol" charset="2"/>
                          </a:rPr>
                          <m:t>−24</m:t>
                        </m:r>
                      </m:sup>
                    </m:sSup>
                    <m:r>
                      <a:rPr lang="en-US" i="1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≈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  <a:cs typeface="Symbol" charset="2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Symbol" charset="2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charset="0"/>
                            <a:cs typeface="Symbol" charset="2"/>
                          </a:rPr>
                          <m:t>10</m:t>
                        </m:r>
                      </m:e>
                      <m:sup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charset="0"/>
                            <a:cs typeface="Symbol" charset="2"/>
                          </a:rPr>
                          <m:t>−7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chemeClr val="tx1"/>
                    </a:solidFill>
                    <a:cs typeface="Symbol" charset="2"/>
                  </a:rPr>
                  <a:t>  for a single precision </a:t>
                </a:r>
                <a:r>
                  <a:rPr lang="en-US">
                    <a:solidFill>
                      <a:schemeClr val="tx1"/>
                    </a:solidFill>
                    <a:cs typeface="Symbol" charset="2"/>
                  </a:rPr>
                  <a:t>or  </a:t>
                </a:r>
              </a:p>
              <a:p>
                <a:pPr marL="0" indent="0">
                  <a:buNone/>
                </a:pPr>
                <a:r>
                  <a:rPr lang="en-US" sz="2800" dirty="0" err="1">
                    <a:solidFill>
                      <a:schemeClr val="tx1"/>
                    </a:solidFill>
                    <a:latin typeface="Symbol" charset="2"/>
                    <a:cs typeface="Symbol" charset="2"/>
                  </a:rPr>
                  <a:t>e</a:t>
                </a:r>
                <a:r>
                  <a:rPr lang="en-US" sz="2800" baseline="-25000" dirty="0" err="1">
                    <a:solidFill>
                      <a:schemeClr val="tx1"/>
                    </a:solidFill>
                    <a:cs typeface="Symbol" charset="2"/>
                  </a:rPr>
                  <a:t>mach</a:t>
                </a:r>
                <a:r>
                  <a:rPr lang="en-US" sz="2800" baseline="-25000" dirty="0">
                    <a:solidFill>
                      <a:schemeClr val="tx1"/>
                    </a:solidFill>
                    <a:cs typeface="Symbol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=</m:t>
                    </m:r>
                    <m:sSup>
                      <m:sSup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Symbol" charset="2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 charset="0"/>
                            <a:cs typeface="Symbol" charset="2"/>
                          </a:rPr>
                          <m:t>2</m:t>
                        </m:r>
                      </m:e>
                      <m:sup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 charset="0"/>
                            <a:cs typeface="Symbol" charset="2"/>
                          </a:rPr>
                          <m:t>−</m:t>
                        </m:r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charset="0"/>
                            <a:cs typeface="Symbol" charset="2"/>
                          </a:rPr>
                          <m:t>53</m:t>
                        </m:r>
                      </m:sup>
                    </m:sSup>
                    <m:r>
                      <a:rPr lang="en-US" i="1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≈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  <a:cs typeface="Symbol" charset="2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Symbol" charset="2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 charset="0"/>
                            <a:cs typeface="Symbol" charset="2"/>
                          </a:rPr>
                          <m:t>10</m:t>
                        </m:r>
                      </m:e>
                      <m:sup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 charset="0"/>
                            <a:cs typeface="Symbol" charset="2"/>
                          </a:rPr>
                          <m:t>−</m:t>
                        </m:r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charset="0"/>
                            <a:cs typeface="Symbol" charset="2"/>
                          </a:rPr>
                          <m:t>16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chemeClr val="tx1"/>
                    </a:solidFill>
                    <a:cs typeface="Symbol" charset="2"/>
                  </a:rPr>
                  <a:t>  for a double precision </a:t>
                </a:r>
              </a:p>
              <a:p>
                <a:pPr marL="0" indent="0">
                  <a:buNone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32365" y="1260987"/>
                <a:ext cx="10723035" cy="5386947"/>
              </a:xfrm>
              <a:blipFill rotWithShape="0">
                <a:blip r:embed="rId2"/>
                <a:stretch>
                  <a:fillRect l="-1137" t="-905" b="-23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1278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911" y="0"/>
            <a:ext cx="10723035" cy="774831"/>
          </a:xfrm>
        </p:spPr>
        <p:txBody>
          <a:bodyPr/>
          <a:lstStyle/>
          <a:p>
            <a:r>
              <a:rPr lang="en-US" dirty="0"/>
              <a:t>Significant digits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565" y="774831"/>
            <a:ext cx="11754465" cy="58244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Suppose we measure a length of a desk with a ruler with metric scale and the smallest distance between ruler marks is 1mm.</a:t>
            </a:r>
          </a:p>
          <a:p>
            <a:pPr marL="0" indent="0">
              <a:buNone/>
            </a:pPr>
            <a:r>
              <a:rPr lang="en-US" dirty="0"/>
              <a:t>Suppose the result of our measurement is  1m 21 cm 4mm or  L=1.214 m</a:t>
            </a:r>
          </a:p>
          <a:p>
            <a:pPr marL="0" indent="0">
              <a:buNone/>
            </a:pPr>
            <a:r>
              <a:rPr lang="en-US" dirty="0"/>
              <a:t>What is wrong if we write down this number as     L=1.214238 m    ?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D5D434B-57CD-9F42-85F9-0721083FAFE7}"/>
                  </a:ext>
                </a:extLst>
              </p14:cNvPr>
              <p14:cNvContentPartPr/>
              <p14:nvPr/>
            </p14:nvContentPartPr>
            <p14:xfrm>
              <a:off x="7465833" y="2625521"/>
              <a:ext cx="2146680" cy="126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D5D434B-57CD-9F42-85F9-0721083FAFE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412193" y="2517881"/>
                <a:ext cx="2254320" cy="228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25067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911" y="0"/>
            <a:ext cx="10723035" cy="774831"/>
          </a:xfrm>
        </p:spPr>
        <p:txBody>
          <a:bodyPr/>
          <a:lstStyle/>
          <a:p>
            <a:r>
              <a:rPr lang="en-US" dirty="0"/>
              <a:t>Significant digits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565" y="774831"/>
            <a:ext cx="11754465" cy="58244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Suppose we measure a length of a desk with a ruler with metric scale and the smallest distance between ruler marks is 1mm.</a:t>
            </a:r>
          </a:p>
          <a:p>
            <a:pPr marL="0" indent="0">
              <a:buNone/>
            </a:pPr>
            <a:r>
              <a:rPr lang="en-US" dirty="0"/>
              <a:t>Suppose the result of our measurement is  1m 21 cm 4mm or  L=1.214 m</a:t>
            </a:r>
          </a:p>
          <a:p>
            <a:pPr marL="0" indent="0">
              <a:buNone/>
            </a:pPr>
            <a:r>
              <a:rPr lang="en-US" dirty="0"/>
              <a:t>What is wrong if we write down this number as     L=1.214238 m    ?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chemeClr val="tx1"/>
                </a:solidFill>
              </a:rPr>
              <a:t>It’s misleading.  </a:t>
            </a:r>
          </a:p>
          <a:p>
            <a:pPr marL="0" indent="0">
              <a:buNone/>
            </a:pPr>
            <a:r>
              <a:rPr lang="en-US" dirty="0"/>
              <a:t>Why?  Because the precision of our measurement is only 1mm or 0.001m and we have only </a:t>
            </a:r>
            <a:r>
              <a:rPr lang="en-US" dirty="0">
                <a:solidFill>
                  <a:schemeClr val="tx1"/>
                </a:solidFill>
              </a:rPr>
              <a:t>4</a:t>
            </a:r>
            <a:r>
              <a:rPr lang="en-US" dirty="0"/>
              <a:t> significant digits in the value of L.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Definition: significant digits are digits beginning with the leftmost nonzero digit and ending with the rightmost correct digit.</a:t>
            </a:r>
            <a:r>
              <a:rPr lang="en-US" dirty="0">
                <a:solidFill>
                  <a:schemeClr val="tx1"/>
                </a:solidFill>
              </a:rPr>
              <a:t> 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The quantity L=0.1214238 x 10^1 m  is accurate to 4 significant digits. We can trust a total of 4 digits as being meaningful.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5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396" y="0"/>
            <a:ext cx="10723035" cy="1664595"/>
          </a:xfrm>
        </p:spPr>
        <p:txBody>
          <a:bodyPr/>
          <a:lstStyle/>
          <a:p>
            <a:r>
              <a:rPr lang="en-US" dirty="0"/>
              <a:t>Significant digits</a:t>
            </a:r>
            <a:br>
              <a:rPr lang="en-US" dirty="0"/>
            </a:br>
            <a:r>
              <a:rPr lang="en-US" sz="1400" dirty="0"/>
              <a:t> </a:t>
            </a:r>
            <a:br>
              <a:rPr lang="en-US" dirty="0"/>
            </a:br>
            <a:r>
              <a:rPr lang="en-US" sz="3600" dirty="0"/>
              <a:t>Example:  diagonal of a square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10396" y="1905395"/>
                <a:ext cx="10723035" cy="4688588"/>
              </a:xfrm>
            </p:spPr>
            <p:txBody>
              <a:bodyPr/>
              <a:lstStyle/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>
                    <a:solidFill>
                      <a:schemeClr val="tx1"/>
                    </a:solidFill>
                  </a:rPr>
                  <a:t>D=s *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 = 0.736 * 1.4142135623 </a:t>
                </a:r>
                <a:r>
                  <a:rPr lang="is-IS" dirty="0">
                    <a:solidFill>
                      <a:schemeClr val="tx1"/>
                    </a:solidFill>
                  </a:rPr>
                  <a:t>… = 1.040861182 ... ?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chemeClr val="tx1"/>
                    </a:solidFill>
                  </a:rPr>
                  <a:t> D=1.041 m or (more conservatively, 3 significant digits!)  D=1.04 m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10396" y="1905395"/>
                <a:ext cx="10723035" cy="4688588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rame 3"/>
          <p:cNvSpPr/>
          <p:nvPr/>
        </p:nvSpPr>
        <p:spPr>
          <a:xfrm>
            <a:off x="701035" y="1905395"/>
            <a:ext cx="2640169" cy="2756079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51538" y="2821769"/>
            <a:ext cx="70434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s=0.736 m   -   length of the side of the square 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055203" y="2332375"/>
            <a:ext cx="1931831" cy="199362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021118" y="2867523"/>
            <a:ext cx="4058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08983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366" y="176981"/>
            <a:ext cx="10723035" cy="751358"/>
          </a:xfrm>
        </p:spPr>
        <p:txBody>
          <a:bodyPr/>
          <a:lstStyle/>
          <a:p>
            <a:r>
              <a:rPr lang="en-US" dirty="0"/>
              <a:t>Machine +/-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065" y="928339"/>
            <a:ext cx="11827935" cy="571499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X1 = (0.1b</a:t>
            </a:r>
            <a:r>
              <a:rPr lang="en-US" baseline="-25000" dirty="0">
                <a:solidFill>
                  <a:srgbClr val="0070C0"/>
                </a:solidFill>
              </a:rPr>
              <a:t>2</a:t>
            </a:r>
            <a:r>
              <a:rPr lang="en-US" dirty="0">
                <a:solidFill>
                  <a:srgbClr val="0070C0"/>
                </a:solidFill>
              </a:rPr>
              <a:t>b</a:t>
            </a:r>
            <a:r>
              <a:rPr lang="en-US" baseline="-25000" dirty="0">
                <a:solidFill>
                  <a:srgbClr val="0070C0"/>
                </a:solidFill>
              </a:rPr>
              <a:t>3  </a:t>
            </a:r>
            <a:r>
              <a:rPr lang="is-IS" dirty="0">
                <a:solidFill>
                  <a:srgbClr val="0070C0"/>
                </a:solidFill>
              </a:rPr>
              <a:t>…</a:t>
            </a:r>
            <a:r>
              <a:rPr lang="en-US" dirty="0">
                <a:solidFill>
                  <a:srgbClr val="0070C0"/>
                </a:solidFill>
              </a:rPr>
              <a:t> b</a:t>
            </a:r>
            <a:r>
              <a:rPr lang="en-US" baseline="-25000" dirty="0">
                <a:solidFill>
                  <a:srgbClr val="0070C0"/>
                </a:solidFill>
              </a:rPr>
              <a:t>23</a:t>
            </a:r>
            <a:r>
              <a:rPr lang="en-US" dirty="0">
                <a:solidFill>
                  <a:srgbClr val="0070C0"/>
                </a:solidFill>
              </a:rPr>
              <a:t>b</a:t>
            </a:r>
            <a:r>
              <a:rPr lang="en-US" baseline="-25000" dirty="0">
                <a:solidFill>
                  <a:srgbClr val="0070C0"/>
                </a:solidFill>
              </a:rPr>
              <a:t>24 </a:t>
            </a:r>
            <a:r>
              <a:rPr lang="en-US" dirty="0">
                <a:solidFill>
                  <a:srgbClr val="0070C0"/>
                </a:solidFill>
              </a:rPr>
              <a:t>)  x 2^k1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X2 = (0.1b</a:t>
            </a:r>
            <a:r>
              <a:rPr lang="en-US" baseline="-25000" dirty="0">
                <a:solidFill>
                  <a:srgbClr val="00B050"/>
                </a:solidFill>
              </a:rPr>
              <a:t>2</a:t>
            </a:r>
            <a:r>
              <a:rPr lang="en-US" dirty="0">
                <a:solidFill>
                  <a:srgbClr val="00B050"/>
                </a:solidFill>
              </a:rPr>
              <a:t>b</a:t>
            </a:r>
            <a:r>
              <a:rPr lang="en-US" baseline="-25000" dirty="0">
                <a:solidFill>
                  <a:srgbClr val="00B050"/>
                </a:solidFill>
              </a:rPr>
              <a:t>3  </a:t>
            </a:r>
            <a:r>
              <a:rPr lang="is-IS" dirty="0">
                <a:solidFill>
                  <a:srgbClr val="00B050"/>
                </a:solidFill>
              </a:rPr>
              <a:t>…</a:t>
            </a:r>
            <a:r>
              <a:rPr lang="en-US" dirty="0">
                <a:solidFill>
                  <a:srgbClr val="00B050"/>
                </a:solidFill>
              </a:rPr>
              <a:t> b</a:t>
            </a:r>
            <a:r>
              <a:rPr lang="en-US" baseline="-25000" dirty="0">
                <a:solidFill>
                  <a:srgbClr val="00B050"/>
                </a:solidFill>
              </a:rPr>
              <a:t>23</a:t>
            </a:r>
            <a:r>
              <a:rPr lang="en-US" dirty="0">
                <a:solidFill>
                  <a:srgbClr val="00B050"/>
                </a:solidFill>
              </a:rPr>
              <a:t>b</a:t>
            </a:r>
            <a:r>
              <a:rPr lang="en-US" baseline="-25000" dirty="0">
                <a:solidFill>
                  <a:srgbClr val="00B050"/>
                </a:solidFill>
              </a:rPr>
              <a:t>24 </a:t>
            </a:r>
            <a:r>
              <a:rPr lang="en-US" dirty="0">
                <a:solidFill>
                  <a:srgbClr val="00B050"/>
                </a:solidFill>
              </a:rPr>
              <a:t>)  x 2^k2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Z=</a:t>
            </a:r>
            <a:r>
              <a:rPr lang="en-US" dirty="0">
                <a:solidFill>
                  <a:srgbClr val="0070C0"/>
                </a:solidFill>
              </a:rPr>
              <a:t>X1</a:t>
            </a:r>
            <a:r>
              <a:rPr lang="en-US" dirty="0">
                <a:solidFill>
                  <a:schemeClr val="tx1"/>
                </a:solidFill>
              </a:rPr>
              <a:t> (+/-) </a:t>
            </a:r>
            <a:r>
              <a:rPr lang="en-US" dirty="0">
                <a:solidFill>
                  <a:srgbClr val="00B050"/>
                </a:solidFill>
              </a:rPr>
              <a:t>X2</a:t>
            </a:r>
            <a:r>
              <a:rPr lang="en-US" dirty="0">
                <a:solidFill>
                  <a:schemeClr val="tx1"/>
                </a:solidFill>
              </a:rPr>
              <a:t>  ?          Case k2 &lt; k1   (e.g. k2=k1 – 2)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       </a:t>
            </a:r>
            <a:r>
              <a:rPr lang="en-US" dirty="0">
                <a:solidFill>
                  <a:srgbClr val="0070C0"/>
                </a:solidFill>
              </a:rPr>
              <a:t>(0.1 b</a:t>
            </a:r>
            <a:r>
              <a:rPr lang="en-US" baseline="-25000" dirty="0">
                <a:solidFill>
                  <a:srgbClr val="0070C0"/>
                </a:solidFill>
              </a:rPr>
              <a:t>2</a:t>
            </a:r>
            <a:r>
              <a:rPr lang="en-US" dirty="0">
                <a:solidFill>
                  <a:srgbClr val="0070C0"/>
                </a:solidFill>
              </a:rPr>
              <a:t>b</a:t>
            </a:r>
            <a:r>
              <a:rPr lang="en-US" baseline="-25000" dirty="0">
                <a:solidFill>
                  <a:srgbClr val="0070C0"/>
                </a:solidFill>
              </a:rPr>
              <a:t>3 </a:t>
            </a:r>
            <a:r>
              <a:rPr lang="is-IS" dirty="0">
                <a:solidFill>
                  <a:srgbClr val="0070C0"/>
                </a:solidFill>
              </a:rPr>
              <a:t>…............</a:t>
            </a:r>
            <a:r>
              <a:rPr lang="en-US" dirty="0">
                <a:solidFill>
                  <a:srgbClr val="0070C0"/>
                </a:solidFill>
              </a:rPr>
              <a:t>b</a:t>
            </a:r>
            <a:r>
              <a:rPr lang="en-US" baseline="-25000" dirty="0">
                <a:solidFill>
                  <a:srgbClr val="0070C0"/>
                </a:solidFill>
              </a:rPr>
              <a:t>23</a:t>
            </a:r>
            <a:r>
              <a:rPr lang="en-US" dirty="0">
                <a:solidFill>
                  <a:srgbClr val="0070C0"/>
                </a:solidFill>
              </a:rPr>
              <a:t>b</a:t>
            </a:r>
            <a:r>
              <a:rPr lang="en-US" baseline="-25000" dirty="0">
                <a:solidFill>
                  <a:srgbClr val="0070C0"/>
                </a:solidFill>
              </a:rPr>
              <a:t>24 </a:t>
            </a:r>
            <a:r>
              <a:rPr lang="en-US" dirty="0">
                <a:solidFill>
                  <a:srgbClr val="0070C0"/>
                </a:solidFill>
              </a:rPr>
              <a:t>0  0  0 0</a:t>
            </a:r>
            <a:r>
              <a:rPr lang="is-IS" dirty="0">
                <a:solidFill>
                  <a:srgbClr val="0070C0"/>
                </a:solidFill>
              </a:rPr>
              <a:t>….</a:t>
            </a:r>
            <a:r>
              <a:rPr lang="en-US" dirty="0">
                <a:solidFill>
                  <a:srgbClr val="0070C0"/>
                </a:solidFill>
              </a:rPr>
              <a:t>0000) x 2^k1   in CPU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       </a:t>
            </a:r>
            <a:r>
              <a:rPr lang="en-US" dirty="0">
                <a:solidFill>
                  <a:srgbClr val="00B050"/>
                </a:solidFill>
              </a:rPr>
              <a:t>(0.0 0 1 b</a:t>
            </a:r>
            <a:r>
              <a:rPr lang="en-US" baseline="-25000" dirty="0">
                <a:solidFill>
                  <a:srgbClr val="00B050"/>
                </a:solidFill>
              </a:rPr>
              <a:t>4</a:t>
            </a:r>
            <a:r>
              <a:rPr lang="en-US" dirty="0">
                <a:solidFill>
                  <a:srgbClr val="00B050"/>
                </a:solidFill>
              </a:rPr>
              <a:t>b</a:t>
            </a:r>
            <a:r>
              <a:rPr lang="en-US" baseline="-25000" dirty="0">
                <a:solidFill>
                  <a:srgbClr val="00B050"/>
                </a:solidFill>
              </a:rPr>
              <a:t>5  </a:t>
            </a:r>
            <a:r>
              <a:rPr lang="en-US" dirty="0">
                <a:solidFill>
                  <a:srgbClr val="00B050"/>
                </a:solidFill>
              </a:rPr>
              <a:t>..</a:t>
            </a:r>
            <a:r>
              <a:rPr lang="is-IS" dirty="0">
                <a:solidFill>
                  <a:srgbClr val="00B050"/>
                </a:solidFill>
              </a:rPr>
              <a:t>…</a:t>
            </a:r>
            <a:r>
              <a:rPr lang="en-US" dirty="0">
                <a:solidFill>
                  <a:srgbClr val="00B050"/>
                </a:solidFill>
              </a:rPr>
              <a:t>b</a:t>
            </a:r>
            <a:r>
              <a:rPr lang="en-US" baseline="-25000" dirty="0">
                <a:solidFill>
                  <a:srgbClr val="00B050"/>
                </a:solidFill>
              </a:rPr>
              <a:t>23</a:t>
            </a:r>
            <a:r>
              <a:rPr lang="en-US" dirty="0">
                <a:solidFill>
                  <a:srgbClr val="00B050"/>
                </a:solidFill>
              </a:rPr>
              <a:t>b</a:t>
            </a:r>
            <a:r>
              <a:rPr lang="en-US" baseline="-25000" dirty="0">
                <a:solidFill>
                  <a:srgbClr val="00B050"/>
                </a:solidFill>
              </a:rPr>
              <a:t>24</a:t>
            </a:r>
            <a:r>
              <a:rPr lang="en-US" dirty="0">
                <a:solidFill>
                  <a:srgbClr val="00B050"/>
                </a:solidFill>
              </a:rPr>
              <a:t>b</a:t>
            </a:r>
            <a:r>
              <a:rPr lang="en-US" baseline="-25000" dirty="0">
                <a:solidFill>
                  <a:srgbClr val="00B050"/>
                </a:solidFill>
              </a:rPr>
              <a:t>25</a:t>
            </a:r>
            <a:r>
              <a:rPr lang="en-US" dirty="0">
                <a:solidFill>
                  <a:srgbClr val="00B050"/>
                </a:solidFill>
              </a:rPr>
              <a:t>b</a:t>
            </a:r>
            <a:r>
              <a:rPr lang="en-US" baseline="-25000" dirty="0">
                <a:solidFill>
                  <a:srgbClr val="00B050"/>
                </a:solidFill>
              </a:rPr>
              <a:t>26</a:t>
            </a:r>
            <a:r>
              <a:rPr lang="en-US" dirty="0">
                <a:solidFill>
                  <a:srgbClr val="00B050"/>
                </a:solidFill>
              </a:rPr>
              <a:t>0 0 </a:t>
            </a:r>
            <a:r>
              <a:rPr lang="is-IS" dirty="0">
                <a:solidFill>
                  <a:srgbClr val="00B050"/>
                </a:solidFill>
              </a:rPr>
              <a:t>…0000) </a:t>
            </a:r>
            <a:r>
              <a:rPr lang="en-US" dirty="0">
                <a:solidFill>
                  <a:srgbClr val="00B050"/>
                </a:solidFill>
              </a:rPr>
              <a:t>x 2^k1   in CPU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 </a:t>
            </a:r>
            <a:r>
              <a:rPr lang="en-US" dirty="0">
                <a:solidFill>
                  <a:srgbClr val="FF0000"/>
                </a:solidFill>
              </a:rPr>
              <a:t>Z = (0.b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baseline="-25000" dirty="0">
                <a:solidFill>
                  <a:srgbClr val="FF0000"/>
                </a:solidFill>
              </a:rPr>
              <a:t>3 </a:t>
            </a:r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baseline="-25000" dirty="0">
                <a:solidFill>
                  <a:srgbClr val="FF0000"/>
                </a:solidFill>
              </a:rPr>
              <a:t>4</a:t>
            </a:r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baseline="-25000" dirty="0">
                <a:solidFill>
                  <a:srgbClr val="FF0000"/>
                </a:solidFill>
              </a:rPr>
              <a:t>5 </a:t>
            </a:r>
            <a:r>
              <a:rPr lang="is-IS" dirty="0">
                <a:solidFill>
                  <a:srgbClr val="FF0000"/>
                </a:solidFill>
              </a:rPr>
              <a:t>…</a:t>
            </a:r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baseline="-25000" dirty="0">
                <a:solidFill>
                  <a:srgbClr val="FF0000"/>
                </a:solidFill>
              </a:rPr>
              <a:t>23</a:t>
            </a:r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baseline="-25000" dirty="0">
                <a:solidFill>
                  <a:srgbClr val="FF0000"/>
                </a:solidFill>
              </a:rPr>
              <a:t>24 </a:t>
            </a:r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baseline="-25000" dirty="0">
                <a:solidFill>
                  <a:srgbClr val="FF0000"/>
                </a:solidFill>
              </a:rPr>
              <a:t>25</a:t>
            </a:r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baseline="-25000" dirty="0">
                <a:solidFill>
                  <a:srgbClr val="FF0000"/>
                </a:solidFill>
              </a:rPr>
              <a:t>26</a:t>
            </a:r>
            <a:r>
              <a:rPr lang="en-US" dirty="0">
                <a:solidFill>
                  <a:srgbClr val="FF0000"/>
                </a:solidFill>
              </a:rPr>
              <a:t>0 0 </a:t>
            </a:r>
            <a:r>
              <a:rPr lang="is-IS" dirty="0">
                <a:solidFill>
                  <a:srgbClr val="FF0000"/>
                </a:solidFill>
              </a:rPr>
              <a:t>…0000) </a:t>
            </a:r>
            <a:r>
              <a:rPr lang="en-US" dirty="0">
                <a:solidFill>
                  <a:srgbClr val="FF0000"/>
                </a:solidFill>
              </a:rPr>
              <a:t>x 2^k1   in CPU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Rounding-off </a:t>
            </a:r>
            <a:r>
              <a:rPr lang="en-US" dirty="0">
                <a:solidFill>
                  <a:srgbClr val="FF0000"/>
                </a:solidFill>
              </a:rPr>
              <a:t>Z</a:t>
            </a:r>
            <a:r>
              <a:rPr lang="en-US" dirty="0">
                <a:solidFill>
                  <a:schemeClr val="tx1"/>
                </a:solidFill>
              </a:rPr>
              <a:t> (down or up, depending on </a:t>
            </a:r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baseline="-25000" dirty="0">
                <a:solidFill>
                  <a:srgbClr val="FF0000"/>
                </a:solidFill>
              </a:rPr>
              <a:t>25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)  new b</a:t>
            </a:r>
            <a:r>
              <a:rPr lang="en-US" baseline="-25000" dirty="0">
                <a:solidFill>
                  <a:schemeClr val="tx1"/>
                </a:solidFill>
              </a:rPr>
              <a:t>24</a:t>
            </a:r>
            <a:r>
              <a:rPr lang="en-US" dirty="0">
                <a:solidFill>
                  <a:schemeClr val="tx1"/>
                </a:solidFill>
              </a:rPr>
              <a:t>  could be 0 or 1 producing a round-off error of mantissa  2^(-24) , a difference between the two possible contributions of b</a:t>
            </a:r>
            <a:r>
              <a:rPr lang="en-US" baseline="-25000" dirty="0">
                <a:solidFill>
                  <a:schemeClr val="tx1"/>
                </a:solidFill>
              </a:rPr>
              <a:t>24  </a:t>
            </a:r>
            <a:r>
              <a:rPr lang="en-US" dirty="0">
                <a:solidFill>
                  <a:schemeClr val="tx1"/>
                </a:solidFill>
              </a:rPr>
              <a:t>to Z.   Note that this error corresponds to </a:t>
            </a:r>
            <a:r>
              <a:rPr lang="en-US" sz="3200" dirty="0" err="1">
                <a:solidFill>
                  <a:schemeClr val="tx1"/>
                </a:solidFill>
                <a:latin typeface="Symbol" charset="2"/>
                <a:cs typeface="Symbol" charset="2"/>
              </a:rPr>
              <a:t>e</a:t>
            </a:r>
            <a:r>
              <a:rPr lang="en-US" sz="3200" baseline="-25000" dirty="0" err="1">
                <a:solidFill>
                  <a:schemeClr val="tx1"/>
                </a:solidFill>
                <a:cs typeface="Symbol" charset="2"/>
              </a:rPr>
              <a:t>mach</a:t>
            </a:r>
            <a:r>
              <a:rPr lang="en-US" sz="3600" baseline="-25000" dirty="0">
                <a:solidFill>
                  <a:schemeClr val="tx1"/>
                </a:solidFill>
                <a:cs typeface="Symbol" charset="2"/>
              </a:rPr>
              <a:t> 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2348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1112</TotalTime>
  <Words>1336</Words>
  <Application>Microsoft Macintosh PowerPoint</Application>
  <PresentationFormat>Widescreen</PresentationFormat>
  <Paragraphs>90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Cambria Math</vt:lpstr>
      <vt:lpstr>News Gothic MT</vt:lpstr>
      <vt:lpstr>Symbol</vt:lpstr>
      <vt:lpstr>Wingdings 2</vt:lpstr>
      <vt:lpstr>Breeze</vt:lpstr>
      <vt:lpstr>Machine arithmetic and associated errors Introduction to error analysis (cont.)   </vt:lpstr>
      <vt:lpstr>Last time:</vt:lpstr>
      <vt:lpstr>Accuracy vs. Precision.</vt:lpstr>
      <vt:lpstr>Errors in numderivative.cc</vt:lpstr>
      <vt:lpstr>Coming back to our equation</vt:lpstr>
      <vt:lpstr>Significant digits</vt:lpstr>
      <vt:lpstr>Significant digits</vt:lpstr>
      <vt:lpstr>Significant digits   Example:  diagonal of a square</vt:lpstr>
      <vt:lpstr>Machine +/- operations</vt:lpstr>
      <vt:lpstr>Loss of significance</vt:lpstr>
      <vt:lpstr>Loss of significance</vt:lpstr>
      <vt:lpstr>Numerical example:</vt:lpstr>
      <vt:lpstr>Loss of significance</vt:lpstr>
      <vt:lpstr>Summary of today Class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arithmetic and associated errors Introduction to error analysis (cont.)   </dc:title>
  <dc:creator>Microsoft Office User</dc:creator>
  <cp:lastModifiedBy>Microsoft Office User</cp:lastModifiedBy>
  <cp:revision>61</cp:revision>
  <dcterms:created xsi:type="dcterms:W3CDTF">2017-01-24T01:02:32Z</dcterms:created>
  <dcterms:modified xsi:type="dcterms:W3CDTF">2022-01-27T19:28:56Z</dcterms:modified>
</cp:coreProperties>
</file>