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3" r:id="rId5"/>
    <p:sldId id="274" r:id="rId6"/>
    <p:sldId id="276" r:id="rId7"/>
    <p:sldId id="258" r:id="rId8"/>
    <p:sldId id="263" r:id="rId9"/>
    <p:sldId id="259" r:id="rId10"/>
    <p:sldId id="268" r:id="rId11"/>
    <p:sldId id="269" r:id="rId12"/>
    <p:sldId id="260" r:id="rId13"/>
    <p:sldId id="271" r:id="rId14"/>
    <p:sldId id="272" r:id="rId15"/>
    <p:sldId id="267" r:id="rId16"/>
    <p:sldId id="261" r:id="rId17"/>
    <p:sldId id="265" r:id="rId18"/>
    <p:sldId id="262" r:id="rId19"/>
    <p:sldId id="264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3" autoAdjust="0"/>
    <p:restoredTop sz="94786" autoAdjust="0"/>
  </p:normalViewPr>
  <p:slideViewPr>
    <p:cSldViewPr snapToGrid="0" snapToObjects="1">
      <p:cViewPr varScale="1">
        <p:scale>
          <a:sx n="115" d="100"/>
          <a:sy n="115" d="100"/>
        </p:scale>
        <p:origin x="17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0:19:43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85 12423,'20'-47'0,"-4"10"0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9T23:00:36.9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298 504 13577,'-64'4'471,"12"-3"1366,16-3-1792,16-1 448,-18 2 381,28-3 437,-3-12-347,-20-30-1155,10-27 269,15-3 264,28 29 0,12 3-51,41-14-274,-24 25 0,3 2-73,0 5 0,3 6-247,9 7 1,-1 6 195,-11 0 1,-2 6-51,44 19 11,-52 33 135,-18 9-45,-7 28 22,-11-10 34,-3-12 134,-22-17 1,-10-2-191,-32 17 73,4-15 0,-8-6 168,8-21 0,-2-7-1780,-14-2 0,4-5 1785,-8-11-100,3-23 33,69-61-67,20 27 0,8-3-68,5-10 1,6 3-79,1 14 1,9 11-85,25 17 1,0 26 1886,-34 35 0,-5 11-1736,15-6 1,-8 4-57,-30 22 1,-18 2-348,-29 15 359,-28-17 644,8-47 0,0-10-499,0-7-17,36-51 1,19-10-230,42 14-600,20-5 1,5 17 420,-12 56 190,-15 25 1,-14 9-46,-44 25 252,-5-18 1,-10-13 632,-43-42-302,66-55 0,10-12-426,-5-9-527,42 0 1,12 18 269,-13 53-169,12 53 79,-35-4 448,-28 20-23,-51-46 415,-22-49-21,42-39-158,47-11-185,36 31 0,13 4-230,37-11-404,-31 21 147,-52 90 134,-37 18 908,14-30 0,-2-4-639,-22 3 11,20-65-33,-1-13-34,11-12 45,9 2 33,17-6-100,26-4 33,24 10-471,34 5 124,-32 18 375,-37 61 0,-13 15-319,-25-2 319,-12 17 1,-12-13 1170,-34-67-269,10-55-661,41 5 0,14-6-213,19-2 1,10 3-181,19-15-245,32 35 302,-13 40 56,25 14-269,-11 13 146,-48 31 0,-14 11-449,-20 22 465,-11-15 1,-16-6 139,-18-30 1,-7-22 638,8-33 1,1-13-461,-1 2 1,6-8-179,13-14 0,17-4 100,41-30-22,11 44-123,14 10 0,8 10-141,-5 23 1,-1 7 174,35 3 10,-43 18 1,-11 10-45,-18 23 89,-2-12 426,-42-8-493,-29-37-190,-40-3 252,38-2 0,2-6 520,-14-34-537,38-32-95,55 15 0,12-1-521,7-20 156,16 58 258,-51 55-705,-11 41 145,-36-3 2790,-22-48-1736,6-16-315,11-68 314,64-18-22,-11 25-482,18 8 471,-23 40-728,-16 5 211,-15 8 495,-34 2-1,26-1-582,6 0 145,52 2-593,5 28 200,-4-17 327,-11 10-3236,-9-32 5397,0-3-1366,-4 1-437,-6 0-90,2 0-34,-7-17 34,11 10 0,-2-11 2159,-1 31-2203,6-3 44,-6 11-728,7-5-57,-1-3 303,1 10 482,10 24 0,2 2 0,-6-15 0,17 53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9T23:01:42.89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241 233 14843,'-5'-37'392,"1"5"-291,3 25 157,0-2 123,0-6-23,0-6-122,1-3-337,0 6-3426,7-4 3538,4 11 23,18-12-57,-1 10-962,-3 31 1018,-12 17-33,-11 21 12,-2-8 3279,0-18-3123,-41 9-45,-4-20-50,-8-3 0,-3-6 531,-25-20-536,14-7 313,88-55-157,33 19-235,14-8-12,21 36 23,-59 25-22,34 0-56,-22 6-12,-11 3 12,7 7-752,-12 20 606,-14-10 34,0 14 302,-18-12 796,-51-5-326,-10-8-33,-21-17-348,29-28-77,38-4-12,23-20-134,36 14-34,-9 8-796,36 14 292,-45 33 279,-3 42 528,-37-8 717,-5 9-236,-8-50-862,12-42-1928,20-1-6854,13 12 8916,6 16 0,-2 23 0,-15-8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9T23:01:50.34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1100 0 19549,'18'37'-11,"-4"-7"22,-14-13-78,0 10 67,0-3 0,0 0 0,0-12-23,0 0 46,0 16-91,0-6 68,0 9 124,-4-4-101,-10 7-12,6-13 34,-4 0-45,12-17-3370,-1 4 3370,1 1 90,-6 8-12,-6 19-67,-4 7-67,1 3 90,6-5 22,5-10 3414,-8 22-3447,6-21 111,-12 32-112,11-38-10,0 26-12,3-26 0,4 1 11,0-10-11,0 1 67,0 14 101,0-3 269,0 14-179,4-3 100,-1 5 482,5 2-436,-3-19 347,7 10-460,-6-27 79,6 17-291,-6-11-12,7 17-45,-6-14 12,2 8 100,-5 1-11,-4 4 34,3 7 515,-3 17-279,-4-7-259,-2 8-10,-2-10-80,-2-18 12,1 1 12,-3 3-68,2-8 56,-20 52-56,13-38 0,-18 50 11,14-17 0,-5 9 11,6-8-44,-3-6-12,8-25-3369,4-11 3403,3-7-11,-14 42-101,3-12 11,-7 34 124,9-31 10,1 4-55,5-18 3347,-2 20-3314,4-10-22,2-7-34,-1 8-11,2 4 56,-1-11 0,-1 18-23,0-26 46,-3 5-34,3 6-1,1-20-10,1 23-12,5-31-22,1 16 56,0-18 23,0 10-46,0-1-44,0 8 67,0 21 34,0-12-3415,-1 13 3381,0-22 22,-1 40-10,-4-7-7,0-13 1,0 2-1,-1-3 1,-1 0-51,1 3 0,1-2 34,-1 27 3426,6 0-3348,1-33-90,-8 47 1,6-43 67,-11 36-23,2-29-44,2-19 33,-1 17-33,8-45 44,0 10 45,-5 46-100,4-41 55,-4 43 0,5-39 1,0-16 44,-8 30-67,3-11 22,-6 53-22,9-42 0,-2 20 23,5-40-3393,-4 8 3393,2 0-35,-3 11 12,4 2 12,0-12 32,0 20-10,-7-7-34,0 16 3358,0-2-3336,6-3 1,2 2-23,-1 9 0,0-13 0,0-2 23,-4-1-35,1-11 24,1-9-35,1 0-44,0-7 67,2-1-11,1-5-23,0 12-11,0-15 68,-4 32-46,-5-18-156,-8 41 134,6-31-22,1 16 67,10-44 90,0-3 145,0-10-549,0 3 0,0 12 280,0-7 169,3 7-79,-3-18-2062,2 0 1872,-2 0-79,0 0-1165,0 9 1378,0-7 11,0 5 314,0-8 157,0 0-527,0-6 0,0-3 11,-2-6-78,-5-56 213,-14 8-34,-5-28-32,-7 29-81,4 16 125,7-4 0,0-4-12,-9-13-23,11 16 1,1 4-11,1 17-45,7 12-34,-1-3 11,4 5-605,0-3 550,6 14 44,2 4 67,0 1-268,8 4 190,22 16 56,-1 1 0,16 14 16,-9 12 1,-2 3-17,4 3 11,-3-1 1,0 4-35,-9-7 1,-4-3 56,1 5-46,10 26 24,-32-57 21,-1-7-44,0 9 0,0-7 0,2 1-393,-2 41 136,1-34 121,-1 38 69,0-49 1344,6-10-671,20-42-752,-9 13-415,12-21-2395,-3-22 3023,-11 37-28,8-17 0,3-2-16,9-8 22,-8 17 0,0-2 89,15-31 112,-11 14-11,-15 23 2978,-12 19-3191,-4 5 11,0 9-403,0-5 437,1 11-549,-1 0 370,-2 0 313,-18 0 158,-6-6-348,-5-2 0,6-5-348,-9-9 348,14 7 34,-12-5-102,-16-10-386,-3 15 1,-7 3 542,-2-5 1,0 1-51,3 3 1,4 4 117,-5 3 100,58 2-682,0 3-1234,0 0 1693,19 12 22,8-1 22,24 10-111,9-9-146,5-2-259,14-2-178,-7 4-89,-23 0 705,-18 0-3090,-30-8 3112,-1-2-1109,-14 7-1569,1 13 2679,-3-3-12,6 10 225,10 5-113,0-14 3594,0 15-3269,-8 9-336,1 6 67,-2-2 303,5-8-392,6-30 134,4 3 504,-2-5 169,1-2-371,-7-46-884,-4-7 291,2-19 11,-1-15 380,5 47-671,0-8-134,0 33 469,3 25 147,8 71-146,-3-38-1,4 44-77,-9-71 145,-2-11 101,-1-3 503,0-5-940,-21-38-44,15-4 357,-14-13-369,19 18-3628,-8 84 2698,0-11 1266,-18 43 0,16-53 0,-4-10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0:19:45.5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94 350 10406,'-32'11'2767,"6"-1"-1982,26-10 459,0 0-1233,-1 3 0,-2 0 34,0 6-45,-3 1 0,1 0 0,0-1 11,3-3 34,-2-2 134,4-2 493,-1 0-44,1-2-146,-1 1-326,0 0-55,-1 0-101,2 2 0,-1 0-11,1-2-135,0 1 146,0-2 325,4 0 751,10-2-482,9-6-78,14-8-192,6-7-77,7-2-90,4-1-79,4 2 12,9-2-46,7-1 24,10-4-40,-19 3 0,2 0-23,-17 7 1,-1 0 33,13-7 1,-3 2 16,2-1 0,-20 11-56,-22 8-101,-8 6-168,-11 2 257,0 0 24,0 2 66,0-1 23,0 1-4235,0-2-2163,0-2 6297,0-11 0,0 8 0,0-7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0:19:46.1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1 645 19414,'90'-22'2421,"-1"-3"-1692,-24-6-805,13-7 238,-33 16 1,1 0-79,3-3 0,0 0-68,3 0 1,-1 0-17,2-1 0,-1 1-11,2-1 0,-1 1-6,1 1 0,-1-1-39,-1 1 0,-1-1 11,-3 3 1,-2-1-113,34-19 290,-17 8-289,-19 6 117,-18 9-331,-13 9-1041,-9 4-1929,-4 5-2338,-5 1 5678,-3 0 0,1 0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0:19:46.9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1 443 19885,'72'-4'1053,"10"-9"-918,4-25-764,-34 16 0,1 0 629,5-2 0,1 0-17,0 0 0,0 0-157,-2 1 0,-1-1-246,-6 2 0,-1 0-689,32-17 214,-20 4-764,-16 7-394,-15 8-1466,-6 5 3519,-7 5 0,-8 4 0,-3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0:19:47.4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1 431 18216,'75'-20'511,"1"1"1,0-1 0,-3-1-395,-21 1 1,-1 0-1002,6-1 0,0-1 973,2 0 1,1 1-51,-2 1 1,-1 1 69,-1 1 1,-1 1-379,-5 1 1,-1 2-920,38-12-1759,-11 3-1515,-10 0 4462,-7 0 0,-28 9 0,-8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0:19:48.0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1 223 14764,'85'-22'403,"0"0"1,-2 1 0,-4 1-365,-15 4 0,-3 1-1075,3 1 0,0 0 1036,-1 1 0,-1 1-135,-4 2 1,-2 2-403,34-2-3441,-25 2 3978,-26 1 0,-22 3 0,-10-2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0:19:49.1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158 935 12434,'-26'-56'1329,"-1"0"1,3 3 0,2 2-333,-5-24-190,10 0-247,6 4 404,7 3-953,18 3-11,17 5 11,37 4-1388,-17 28 0,7 4 1377,15-2 0,7 3-11,13 1 0,5 3 22,-26 5 0,2 2 0,1 1-633,4 1 1,1 1 0,0 1 628,2 1 1,1 1-1,0 0-15,-2 1 1,1 1 0,-2 0 4,-4 2 1,-1 0 0,-2 0-65,24 0 0,-6 1-18,-20 0 1,-6 1-173,18 0-371,-46 0-156,-25 4 1757,-33 11-928,-16 15-45,-34 17-17,29-15 0,0 2 905,-4 4 0,2 3-939,1 6 1,4 3 16,3 3 1,4 2 16,5 1 0,3 1 17,3-1 0,3-1 0,2-2 0,-1 1 33,-7 20 1,-2 1-29,3-16 1,0 1 218,-10 20 1,-2 0-214,4-19 0,-4 1-8,-2-3 1,-5 5 0,1-4-10,-7 10 1,-2-2-300,6-10 0,-2 3 1,2-6 304,-1 0 0,2-4 11,1-3 0,-1-2-11,3-3 0,0-1-67,0-2 0,1-1 67,1-2 0,3 0-123,-22 30-1530,25-7-1339,55-17 3173,45-19 1,-17-13-1,8-11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0:19:49.7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205 172 16266,'2'-74'2600,"-1"13"-2354,-1 40-246,0 10-246,1 7 22,13 4 33,11 11-89,20 6 44,6 13 135,4 2 1,-10 0-12,-13-4 33,-16-3 79,-11-3 90,-25 0-90,-14-3-291,-32 0-292,-13-5 224,-6-5 359,7-5 79,14-3 302,22-9 145,21-9-369,13-13-67,29-11-12,11-3 79,26 1 34,9 5 0,-2 12-57,-6 12-134,-15 8-11,-13 8 11,-16 9 78,-9 5 113,-15 11 10,-12 0-201,-14 0-33,-10-7 10,4-9-268,10-6-1233,15-11-2824,11-15 4348,23-16 0,-12 11 0,11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9T22:59:56.48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6103 23112,'52'-17'370,"-5"-1"-202,-18-2 0,14-11-101,-9 8-56,9-6 236,7-7-191,-21 14 34,31-27-79,-38 29-11,26-22 0,-30 29-45,38-28 45,-28 25 68,36-26-68,-43 29 22,6-5-33,-26 16-34,38-26 34,-9 9 33,13-8 1,2-1 10,-9 7 292,16-9-235,-45 25-90,0-1-12,-5 2 12,5-3-22,4-8 33,-1 3 0,2-3 1,-6 8 21,-2 3-44,-1 2 22,-2 0-11,-1 2-459,1-2 437,2-2 33,7-10 0,1 2 56,2-5-67,-5 7 0,-3 5-11,-3 2-67,3 0 55,-1-2-167,23-17 156,-11 8 34,12-9 67,-17 15-67,-6 4 0,1 0-44,0-1-69,17-7 113,-8 3-11,12-3-68,-15 6 46,-4 4 33,-4 1-23,-1-3 91,2 0-57,4-6 34,15-9 22,-10 8-90,7-4-33,-16 12-145,2 0-146,16-4 313,3-4 0,16-4 23,16-8 78,-28 11 1,9-4 77,-31 9-145,0-1-179,43-18 168,-14 10-34,34-11-22,-19 13-12,-12 4 102,-9 1 156,12-24-179,20-16-11,-9 4-45,21-7 11,4 25 45,-24 6-23,8-1 1,-1 0 33,-12 4-5,2-6 0,-1 0-29,-11 6 17,11-7 1,7-4-85,-6 5 1,2-1 55,12-7 1,0 0 44,-6 5 0,-4 1-45,15-9-1656,-18 11 0,0 1 1667,18-8-548,3 0 1,17-6 0,-13 5 570,-26 10 0,-1 1-210,18-9 1,8-4 0,-16 6 243,-12 1-79,32-13 0,7-1 45,0 3-26,-9 5 0,15-6 0,-14 6 31,-28 12 1,-4 1-173,45-23 0,-8 2 167,-34 13 876,6-8 0,0 0-887,-4 3 22,27-14 0,1 0-11,-15 10 17,1-3 0,-4 2-17,-29 15-28,16-9 0,4-2 17,0 4-1,33-16 1,2 0 11,-20 12 17,-2 0 0,-6 0 5,-26 9-44,5-7 1772,-11 10-1761,4-1-57,41-7 1,9 0 34,-2 0 10,-5 2 0,13-4 1,-14 5 33,0 0-7,-12 0 0,11-6 0,-10 4-4,12-6 7,-17 6 1,8-4-1,-9 4-41,10-3 45,-18 9 1,0-1-12,17-4-11,-12 9 1079,25-10-1085,-1 7 0,3 0 17,-29 8 0,4-2-12,33-9 1,15-5 0,-16 4 11,-32 9 0,-2 1 11,13-6 0,8-3 1,-13 3-68,7-4 462,22-8-406,-24 8-11,-14 6 0,2-1 11,29-12 16,-5 1 1,-3 1 6,-10 2 44,-3-2 1,-4 1-79,-16 8-6,37-17 0,5-1 17,-7 8 17,16-7 0,-4 4 39,-38 15 380,14-5-335,-47 13-101,-2 1-22,11-7-18,14-1 1,7-2 33,-1 0 1,2 0 5,9-4 0,2-1 11,3-1 0,-7 1 1,-8 3 269,5-5 0,8-3-304,0 0 1,1 0 22,-9 3 0,1-1 11,19-8 0,-8 4 23,-23 9-34,7-3-45,5 1 0,3 0 45,20-3-4,-20 7 1,8-3-1,-2 2 21,9-2 0,-5 3 22,-15 5 0,-3 0-16,35-12-12,-71 18-45,3 0 23,41-18 0,10-4-23,5-1 45,18-6 1,-3 4 32,-36 15 113,12-4-146,-37 13-11,2 0-67,28-11 16,-4 6 1,3-1 28,35-11 33,-11 3 0,-3 1 135,-15 4 201,10-6-414,-65 23-168,25-9 235,19-6 112,0-2 392,-2 1-482,-36 12 1,-11 3 10,-3 4-873,0-2 604,-5 3 203,-1 0 21,-7 0-21,-5-3-68,2 0-168,-41-15 157,22 9-168,-31-9 106,12 11 1,-2 2 83,-19-4 68,-2 0 0,0-1 44,6-2-441,-15-3 430,36 4 1,-8 2-80,11 4 35,7 2-360,19 3-245,28 0 660,11 3 124,62 5-90,-26-2 123,22 1 0,11 0-95,0 1 0,-1 0-45,-8-1 0,0-1 84,-7-1 1,2 0 0,-15-2 234,-8-1 263,16-2-655,-63 1-246,9 0 269,1 1-79,24 2 79,-22-1-45,8 1 56,-23-3 941,2-1-1064,-2 1-101,2 1 156,-2 1 68,-2 5 134,-26 28 1,-15 11-141,2 2 1,-2 2-29,-8 11 1,2-1 44,10-17 0,10-8 247,16-10-258,13-21-403,-2 23 358,-2 4-67,-5 26-9719,-6 7 9075,7-78 1,-2 37 0,10-73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s.cs.vt.edu/cs3414/onufriev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Eratosthene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" Type="http://schemas.openxmlformats.org/officeDocument/2006/relationships/image" Target="../media/image3.jp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3.png"/><Relationship Id="rId10" Type="http://schemas.openxmlformats.org/officeDocument/2006/relationships/image" Target="../media/image3.jpg"/><Relationship Id="rId4" Type="http://schemas.openxmlformats.org/officeDocument/2006/relationships/customXml" Target="../ink/ink10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stretchPNAS.jp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51600"/>
            <a:ext cx="6498158" cy="705717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CS3414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683698"/>
            <a:ext cx="6498158" cy="77026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Numerical Methods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Alexey </a:t>
            </a:r>
            <a:r>
              <a:rPr lang="en-US" b="1" dirty="0" err="1">
                <a:solidFill>
                  <a:srgbClr val="FFFF00"/>
                </a:solidFill>
              </a:rPr>
              <a:t>Onufriev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Departments of CS and Physics</a:t>
            </a:r>
          </a:p>
          <a:p>
            <a:r>
              <a:rPr lang="en-US" b="1" dirty="0">
                <a:solidFill>
                  <a:srgbClr val="FFFF00"/>
                </a:solidFill>
              </a:rPr>
              <a:t>VT</a:t>
            </a:r>
          </a:p>
        </p:txBody>
      </p:sp>
    </p:spTree>
    <p:extLst>
      <p:ext uri="{BB962C8B-B14F-4D97-AF65-F5344CB8AC3E}">
        <p14:creationId xmlns:p14="http://schemas.microsoft.com/office/powerpoint/2010/main" val="357640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826206" cy="739034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84861"/>
            <a:ext cx="8042276" cy="5375140"/>
          </a:xfrm>
        </p:spPr>
        <p:txBody>
          <a:bodyPr/>
          <a:lstStyle/>
          <a:p>
            <a:r>
              <a:rPr lang="en-US" dirty="0"/>
              <a:t>Human Genome</a:t>
            </a:r>
          </a:p>
          <a:p>
            <a:r>
              <a:rPr lang="en-US" dirty="0"/>
              <a:t>Stealth Fighter</a:t>
            </a:r>
          </a:p>
          <a:p>
            <a:r>
              <a:rPr lang="en-US" dirty="0"/>
              <a:t>MRI </a:t>
            </a:r>
          </a:p>
          <a:p>
            <a:r>
              <a:rPr lang="en-US" dirty="0"/>
              <a:t>LHS</a:t>
            </a:r>
          </a:p>
          <a:p>
            <a:r>
              <a:rPr lang="en-US" dirty="0"/>
              <a:t>Weather Forecasts</a:t>
            </a:r>
          </a:p>
          <a:p>
            <a:r>
              <a:rPr lang="en-US" dirty="0"/>
              <a:t>Protein Folding </a:t>
            </a:r>
          </a:p>
          <a:p>
            <a:r>
              <a:rPr lang="en-US" dirty="0"/>
              <a:t>??? (input from class)</a:t>
            </a:r>
          </a:p>
        </p:txBody>
      </p:sp>
    </p:spTree>
    <p:extLst>
      <p:ext uri="{BB962C8B-B14F-4D97-AF65-F5344CB8AC3E}">
        <p14:creationId xmlns:p14="http://schemas.microsoft.com/office/powerpoint/2010/main" val="53587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910B-034A-C54F-B714-A2D367E5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DE2CAC-3BC1-414A-8810-1130CC9E5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1600200"/>
            <a:ext cx="5791200" cy="4343400"/>
          </a:xfrm>
        </p:spPr>
      </p:pic>
    </p:spTree>
    <p:extLst>
      <p:ext uri="{BB962C8B-B14F-4D97-AF65-F5344CB8AC3E}">
        <p14:creationId xmlns:p14="http://schemas.microsoft.com/office/powerpoint/2010/main" val="12262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7844613" cy="1088721"/>
          </a:xfrm>
        </p:spPr>
        <p:txBody>
          <a:bodyPr/>
          <a:lstStyle/>
          <a:p>
            <a:r>
              <a:rPr lang="en-US" sz="3200" dirty="0"/>
              <a:t>Numerical methods  for science: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up finding  a solution</a:t>
            </a:r>
          </a:p>
          <a:p>
            <a:endParaRPr lang="en-US" dirty="0"/>
          </a:p>
          <a:p>
            <a:r>
              <a:rPr lang="en-US" dirty="0"/>
              <a:t>Find additional solutions</a:t>
            </a:r>
          </a:p>
          <a:p>
            <a:endParaRPr lang="en-US" dirty="0"/>
          </a:p>
          <a:p>
            <a:r>
              <a:rPr lang="en-US" dirty="0"/>
              <a:t>Find solutions otherwise impossible to find</a:t>
            </a:r>
          </a:p>
          <a:p>
            <a:endParaRPr lang="en-US" dirty="0"/>
          </a:p>
          <a:p>
            <a:r>
              <a:rPr lang="en-US" dirty="0"/>
              <a:t>Discover new fundamental laws??? </a:t>
            </a:r>
          </a:p>
        </p:txBody>
      </p:sp>
    </p:spTree>
    <p:extLst>
      <p:ext uri="{BB962C8B-B14F-4D97-AF65-F5344CB8AC3E}">
        <p14:creationId xmlns:p14="http://schemas.microsoft.com/office/powerpoint/2010/main" val="108124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A551-0DF0-FD44-926E-B221A03F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Wind generator blades: traditional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AA9D4-8A88-FF4E-8C65-A0B2287C5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D9FC3-4B27-8B46-B64F-5B21F7B06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2" y="1600201"/>
            <a:ext cx="6951038" cy="47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2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A551-0DF0-FD44-926E-B221A03F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Wind generator blades: optimized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AA9D4-8A88-FF4E-8C65-A0B2287C5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2D99B-3FA4-3E40-B602-8457FD93D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1600200"/>
            <a:ext cx="8337871" cy="49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9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Where are numerical methods used outside of science?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dirty="0"/>
              <a:t>EVERYWHERE</a:t>
            </a:r>
          </a:p>
          <a:p>
            <a:r>
              <a:rPr lang="en-US" dirty="0"/>
              <a:t>Google (image recognition, search (matrix manipulations) </a:t>
            </a:r>
          </a:p>
          <a:p>
            <a:r>
              <a:rPr lang="en-US" dirty="0"/>
              <a:t>Engineering (any subfields left where these methods are not used heavily? Aerospace, mechanical: differential equations, optimization, solution of equations, matrix manipulations)</a:t>
            </a:r>
          </a:p>
          <a:p>
            <a:r>
              <a:rPr lang="en-US" dirty="0"/>
              <a:t>Finance. (Optimization, extrapolation, data fitting, </a:t>
            </a:r>
            <a:br>
              <a:rPr lang="en-US" dirty="0"/>
            </a:br>
            <a:r>
              <a:rPr lang="en-US" dirty="0"/>
              <a:t>differential equations, statistical analysis)</a:t>
            </a:r>
          </a:p>
          <a:p>
            <a:r>
              <a:rPr lang="en-US" dirty="0"/>
              <a:t>Medicine (Modern imaging. Processing, reconstruction)</a:t>
            </a:r>
          </a:p>
          <a:p>
            <a:r>
              <a:rPr lang="en-US" dirty="0"/>
              <a:t>Modeling of the Covid-19 pandemic.  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88556" y="1961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8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04675"/>
          </a:xfrm>
        </p:spPr>
        <p:txBody>
          <a:bodyPr/>
          <a:lstStyle/>
          <a:p>
            <a:r>
              <a:rPr lang="en-US" dirty="0"/>
              <a:t>What is this class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Gives you the very basics of numerical methods. </a:t>
            </a:r>
          </a:p>
          <a:p>
            <a:r>
              <a:rPr lang="en-US" dirty="0"/>
              <a:t>Shows how numerical math is different from math.</a:t>
            </a:r>
          </a:p>
          <a:p>
            <a:r>
              <a:rPr lang="en-US" dirty="0"/>
              <a:t>Introduces a number of useful tools and concepts.</a:t>
            </a:r>
          </a:p>
          <a:p>
            <a:r>
              <a:rPr lang="en-US" dirty="0"/>
              <a:t>Hands on experience with numerical methods. </a:t>
            </a:r>
          </a:p>
        </p:txBody>
      </p:sp>
    </p:spTree>
    <p:extLst>
      <p:ext uri="{BB962C8B-B14F-4D97-AF65-F5344CB8AC3E}">
        <p14:creationId xmlns:p14="http://schemas.microsoft.com/office/powerpoint/2010/main" val="1464737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class is not: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Programming.</a:t>
            </a:r>
          </a:p>
          <a:p>
            <a:r>
              <a:rPr lang="en-US" dirty="0"/>
              <a:t>In-depth numerical methods, where you learn everything there is to know about one or two common methods (e.g. finite elements, CS5484).</a:t>
            </a:r>
          </a:p>
          <a:p>
            <a:r>
              <a:rPr lang="en-US" dirty="0"/>
              <a:t>Focused on high performance libraries (e.g. LINPACK).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6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844613" cy="720629"/>
          </a:xfrm>
        </p:spPr>
        <p:txBody>
          <a:bodyPr/>
          <a:lstStyle/>
          <a:p>
            <a:r>
              <a:rPr lang="en-US" dirty="0"/>
              <a:t>Specifics. Course structure.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website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>
                <a:hlinkClick r:id="rId2"/>
              </a:rPr>
              <a:t>         http</a:t>
            </a:r>
            <a:r>
              <a:rPr lang="en-US" dirty="0">
                <a:hlinkClick r:id="rId2"/>
              </a:rPr>
              <a:t>://courses.cs.vt.edu/cs3414/onufriev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0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nitty-gritty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TODAY:</a:t>
            </a:r>
            <a:r>
              <a:rPr lang="en-US" dirty="0"/>
              <a:t> Force-Adds.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By next class: </a:t>
            </a:r>
          </a:p>
          <a:p>
            <a:r>
              <a:rPr lang="en-US" dirty="0"/>
              <a:t>Install latest </a:t>
            </a:r>
            <a:r>
              <a:rPr lang="en-US" dirty="0" err="1"/>
              <a:t>Mathematica</a:t>
            </a:r>
            <a:r>
              <a:rPr lang="en-US" dirty="0"/>
              <a:t>  (VT network software)</a:t>
            </a:r>
          </a:p>
          <a:p>
            <a:r>
              <a:rPr lang="en-US" dirty="0"/>
              <a:t>Pre-</a:t>
            </a:r>
            <a:r>
              <a:rPr lang="en-US" dirty="0" err="1"/>
              <a:t>reqs</a:t>
            </a:r>
            <a:r>
              <a:rPr lang="en-US" dirty="0"/>
              <a:t>, </a:t>
            </a:r>
            <a:r>
              <a:rPr lang="en-US"/>
              <a:t>force adds.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3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08" y="107576"/>
            <a:ext cx="8721322" cy="917490"/>
          </a:xfrm>
        </p:spPr>
        <p:txBody>
          <a:bodyPr/>
          <a:lstStyle/>
          <a:p>
            <a:r>
              <a:rPr lang="en-US" dirty="0"/>
              <a:t>Science now: a paradigm shift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221339" y="1582792"/>
            <a:ext cx="18407" cy="200609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39746" y="3588890"/>
            <a:ext cx="346063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52167" y="3441653"/>
            <a:ext cx="13252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theory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8494" y="1527569"/>
            <a:ext cx="200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5148" y="2050789"/>
            <a:ext cx="4061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the Greeks to the recent past, </a:t>
            </a:r>
          </a:p>
          <a:p>
            <a:r>
              <a:rPr lang="en-US" dirty="0"/>
              <a:t>e.g. figuring out Earth’s radius</a:t>
            </a:r>
          </a:p>
          <a:p>
            <a:r>
              <a:rPr lang="en-US" dirty="0"/>
              <a:t>(</a:t>
            </a:r>
            <a:r>
              <a:rPr lang="en-US" dirty="0">
                <a:hlinkClick r:id="rId2"/>
              </a:rPr>
              <a:t>Eratosthenes</a:t>
            </a:r>
            <a:r>
              <a:rPr lang="en-US" dirty="0"/>
              <a:t>, 240 BC)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8494" y="1582792"/>
            <a:ext cx="2625590" cy="4351369"/>
            <a:chOff x="1288494" y="1582792"/>
            <a:chExt cx="2625590" cy="4351369"/>
          </a:xfrm>
        </p:grpSpPr>
        <p:grpSp>
          <p:nvGrpSpPr>
            <p:cNvPr id="16" name="Group 15"/>
            <p:cNvGrpSpPr/>
            <p:nvPr/>
          </p:nvGrpSpPr>
          <p:grpSpPr>
            <a:xfrm>
              <a:off x="1288494" y="3588890"/>
              <a:ext cx="2625590" cy="2345271"/>
              <a:chOff x="1288494" y="3588890"/>
              <a:chExt cx="2625590" cy="2345271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H="1">
                <a:off x="1288494" y="3588890"/>
                <a:ext cx="1932845" cy="2153333"/>
              </a:xfrm>
              <a:prstGeom prst="straightConnector1">
                <a:avLst/>
              </a:prstGeom>
              <a:ln w="57150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693504" y="5410941"/>
                <a:ext cx="22205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/>
                    <a:cs typeface="Arial"/>
                  </a:rPr>
                  <a:t>Computation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40256" y="4932423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Now</a:t>
                </a:r>
              </a:p>
            </p:txBody>
          </p:sp>
        </p:grpSp>
        <p:cxnSp>
          <p:nvCxnSpPr>
            <p:cNvPr id="4" name="Straight Arrow Connector 3"/>
            <p:cNvCxnSpPr/>
            <p:nvPr/>
          </p:nvCxnSpPr>
          <p:spPr>
            <a:xfrm flipH="1" flipV="1">
              <a:off x="3199411" y="1582792"/>
              <a:ext cx="40335" cy="2006098"/>
            </a:xfrm>
            <a:prstGeom prst="straightConnector1">
              <a:avLst/>
            </a:prstGeom>
            <a:ln w="57150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221339" y="3588890"/>
              <a:ext cx="692745" cy="0"/>
            </a:xfrm>
            <a:prstGeom prst="straightConnector1">
              <a:avLst/>
            </a:prstGeom>
            <a:ln w="57150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854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cubePNAS 021.JPG"/>
          <p:cNvPicPr>
            <a:picLocks noChangeAspect="1"/>
          </p:cNvPicPr>
          <p:nvPr/>
        </p:nvPicPr>
        <p:blipFill>
          <a:blip r:embed="rId2" cstate="print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4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107" y="19"/>
            <a:ext cx="4745379" cy="80120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Enjoy!</a:t>
            </a:r>
          </a:p>
        </p:txBody>
      </p:sp>
    </p:spTree>
    <p:extLst>
      <p:ext uri="{BB962C8B-B14F-4D97-AF65-F5344CB8AC3E}">
        <p14:creationId xmlns:p14="http://schemas.microsoft.com/office/powerpoint/2010/main" val="51803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B950-0ADF-6D43-94FE-E3BF3A6B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7844712" cy="596333"/>
          </a:xfrm>
        </p:spPr>
        <p:txBody>
          <a:bodyPr/>
          <a:lstStyle/>
          <a:p>
            <a:r>
              <a:rPr lang="en-US" sz="2000" dirty="0"/>
              <a:t>Finding the Earth’s radius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1F9437A-232B-3147-A238-D4D9E477F9A5}"/>
              </a:ext>
            </a:extLst>
          </p:cNvPr>
          <p:cNvSpPr/>
          <p:nvPr/>
        </p:nvSpPr>
        <p:spPr>
          <a:xfrm>
            <a:off x="2788467" y="2370970"/>
            <a:ext cx="295031" cy="2765362"/>
          </a:xfrm>
          <a:custGeom>
            <a:avLst/>
            <a:gdLst>
              <a:gd name="connsiteX0" fmla="*/ 0 w 295031"/>
              <a:gd name="connsiteY0" fmla="*/ 209268 h 2765362"/>
              <a:gd name="connsiteX1" fmla="*/ 0 w 295031"/>
              <a:gd name="connsiteY1" fmla="*/ 2590329 h 2765362"/>
              <a:gd name="connsiteX2" fmla="*/ 0 w 295031"/>
              <a:gd name="connsiteY2" fmla="*/ 2590329 h 2765362"/>
              <a:gd name="connsiteX3" fmla="*/ 271604 w 295031"/>
              <a:gd name="connsiteY3" fmla="*/ 2590329 h 2765362"/>
              <a:gd name="connsiteX4" fmla="*/ 280658 w 295031"/>
              <a:gd name="connsiteY4" fmla="*/ 227375 h 2765362"/>
              <a:gd name="connsiteX5" fmla="*/ 271604 w 295031"/>
              <a:gd name="connsiteY5" fmla="*/ 227375 h 276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031" h="2765362">
                <a:moveTo>
                  <a:pt x="0" y="209268"/>
                </a:moveTo>
                <a:lnTo>
                  <a:pt x="0" y="2590329"/>
                </a:lnTo>
                <a:lnTo>
                  <a:pt x="0" y="2590329"/>
                </a:lnTo>
                <a:cubicBezTo>
                  <a:pt x="45267" y="2590329"/>
                  <a:pt x="224828" y="2984155"/>
                  <a:pt x="271604" y="2590329"/>
                </a:cubicBezTo>
                <a:cubicBezTo>
                  <a:pt x="318380" y="2196503"/>
                  <a:pt x="280658" y="227375"/>
                  <a:pt x="280658" y="227375"/>
                </a:cubicBezTo>
                <a:cubicBezTo>
                  <a:pt x="280658" y="-166451"/>
                  <a:pt x="276131" y="30462"/>
                  <a:pt x="271604" y="22737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A5C3B313-EE55-1C47-96F9-4719FC8C24D8}"/>
              </a:ext>
            </a:extLst>
          </p:cNvPr>
          <p:cNvSpPr/>
          <p:nvPr/>
        </p:nvSpPr>
        <p:spPr>
          <a:xfrm>
            <a:off x="2801431" y="882420"/>
            <a:ext cx="271604" cy="271604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0C9B79-C930-6A49-ACA0-F695992F4ECE}"/>
              </a:ext>
            </a:extLst>
          </p:cNvPr>
          <p:cNvCxnSpPr/>
          <p:nvPr/>
        </p:nvCxnSpPr>
        <p:spPr>
          <a:xfrm>
            <a:off x="679010" y="2734147"/>
            <a:ext cx="52781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BC466D0-8D96-8349-8B14-67B3665BE855}"/>
              </a:ext>
            </a:extLst>
          </p:cNvPr>
          <p:cNvSpPr/>
          <p:nvPr/>
        </p:nvSpPr>
        <p:spPr>
          <a:xfrm>
            <a:off x="5957180" y="3494638"/>
            <a:ext cx="2290527" cy="23357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66EBF421-54BD-4848-A0E2-7CFE5968EF6A}"/>
              </a:ext>
            </a:extLst>
          </p:cNvPr>
          <p:cNvSpPr/>
          <p:nvPr/>
        </p:nvSpPr>
        <p:spPr>
          <a:xfrm>
            <a:off x="8999145" y="3232087"/>
            <a:ext cx="316871" cy="307818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148C74-0421-724C-BB2F-3BC411A5D573}"/>
              </a:ext>
            </a:extLst>
          </p:cNvPr>
          <p:cNvCxnSpPr/>
          <p:nvPr/>
        </p:nvCxnSpPr>
        <p:spPr>
          <a:xfrm flipH="1">
            <a:off x="7197505" y="3429000"/>
            <a:ext cx="1946495" cy="1333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0E01E8-E2E6-A049-BE37-C2743F874E77}"/>
              </a:ext>
            </a:extLst>
          </p:cNvPr>
          <p:cNvCxnSpPr/>
          <p:nvPr/>
        </p:nvCxnSpPr>
        <p:spPr>
          <a:xfrm flipV="1">
            <a:off x="7197505" y="3014804"/>
            <a:ext cx="1394046" cy="1729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73D804-BCA8-0C4E-A3B1-C32502966A90}"/>
              </a:ext>
            </a:extLst>
          </p:cNvPr>
          <p:cNvCxnSpPr/>
          <p:nvPr/>
        </p:nvCxnSpPr>
        <p:spPr>
          <a:xfrm flipV="1">
            <a:off x="7948943" y="3429000"/>
            <a:ext cx="1195057" cy="391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2C6693-1EAE-384D-80F7-11E1C2AB4BFB}"/>
              </a:ext>
            </a:extLst>
          </p:cNvPr>
          <p:cNvSpPr txBox="1"/>
          <p:nvPr/>
        </p:nvSpPr>
        <p:spPr>
          <a:xfrm>
            <a:off x="2174356" y="5314843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well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97AB00-D909-F645-8810-F82C786930B8}"/>
              </a:ext>
            </a:extLst>
          </p:cNvPr>
          <p:cNvSpPr txBox="1"/>
          <p:nvPr/>
        </p:nvSpPr>
        <p:spPr>
          <a:xfrm>
            <a:off x="3174715" y="1018222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sun</a:t>
            </a:r>
          </a:p>
        </p:txBody>
      </p:sp>
    </p:spTree>
    <p:extLst>
      <p:ext uri="{BB962C8B-B14F-4D97-AF65-F5344CB8AC3E}">
        <p14:creationId xmlns:p14="http://schemas.microsoft.com/office/powerpoint/2010/main" val="316880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BBF4-6396-374D-8EBB-5E5C83FB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8" y="292242"/>
            <a:ext cx="8748838" cy="1336956"/>
          </a:xfrm>
        </p:spPr>
        <p:txBody>
          <a:bodyPr/>
          <a:lstStyle/>
          <a:p>
            <a:r>
              <a:rPr lang="en-US" sz="2400" dirty="0"/>
              <a:t>Flight path of a cannonball (from a 16</a:t>
            </a:r>
            <a:r>
              <a:rPr lang="en-US" sz="2400" baseline="30000" dirty="0"/>
              <a:t>th</a:t>
            </a:r>
            <a:r>
              <a:rPr lang="en-US" sz="2400" dirty="0"/>
              <a:t> century military guide)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BE8F34-7E0B-1949-AB64-768CD9603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8" y="5222568"/>
            <a:ext cx="2224854" cy="148468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32046-8F30-5048-BDE3-6AC7F88A6D8C}"/>
              </a:ext>
            </a:extLst>
          </p:cNvPr>
          <p:cNvGrpSpPr/>
          <p:nvPr/>
        </p:nvGrpSpPr>
        <p:grpSpPr>
          <a:xfrm>
            <a:off x="2483126" y="5021329"/>
            <a:ext cx="357480" cy="159120"/>
            <a:chOff x="2483126" y="5021329"/>
            <a:chExt cx="35748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A9A4053-FDEB-334A-9F0A-8D136EAA6672}"/>
                    </a:ext>
                  </a:extLst>
                </p14:cNvPr>
                <p14:cNvContentPartPr/>
                <p14:nvPr/>
              </p14:nvContentPartPr>
              <p14:xfrm>
                <a:off x="2506886" y="5137249"/>
                <a:ext cx="13320" cy="3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A9A4053-FDEB-334A-9F0A-8D136EAA667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99326" y="5129689"/>
                  <a:ext cx="28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12B79F4-564B-9143-9653-9A72182DC968}"/>
                    </a:ext>
                  </a:extLst>
                </p14:cNvPr>
                <p14:cNvContentPartPr/>
                <p14:nvPr/>
              </p14:nvContentPartPr>
              <p14:xfrm>
                <a:off x="2483126" y="5021329"/>
                <a:ext cx="357480" cy="159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12B79F4-564B-9143-9653-9A72182DC96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75566" y="5013769"/>
                  <a:ext cx="37260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FFBE6A1-6723-D64A-81FC-07FC68178641}"/>
                  </a:ext>
                </a:extLst>
              </p14:cNvPr>
              <p14:cNvContentPartPr/>
              <p14:nvPr/>
            </p14:nvContentPartPr>
            <p14:xfrm>
              <a:off x="3246326" y="4617049"/>
              <a:ext cx="489960" cy="232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FFBE6A1-6723-D64A-81FC-07FC6817864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38766" y="4609489"/>
                <a:ext cx="5050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5248027-AEC6-9C42-B242-1243617DDE07}"/>
                  </a:ext>
                </a:extLst>
              </p14:cNvPr>
              <p14:cNvContentPartPr/>
              <p14:nvPr/>
            </p14:nvContentPartPr>
            <p14:xfrm>
              <a:off x="4294286" y="4289089"/>
              <a:ext cx="383760" cy="159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5248027-AEC6-9C42-B242-1243617DDE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7086" y="4281529"/>
                <a:ext cx="3988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5F4ED4A-41EF-9F46-A896-7FEA7506E12F}"/>
                  </a:ext>
                </a:extLst>
              </p14:cNvPr>
              <p14:cNvContentPartPr/>
              <p14:nvPr/>
            </p14:nvContentPartPr>
            <p14:xfrm>
              <a:off x="5239646" y="3954649"/>
              <a:ext cx="469440" cy="155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5F4ED4A-41EF-9F46-A896-7FEA7506E1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32086" y="3947089"/>
                <a:ext cx="48456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C14056D-59FD-1247-AC21-0C66BEE4634A}"/>
              </a:ext>
            </a:extLst>
          </p:cNvPr>
          <p:cNvGrpSpPr/>
          <p:nvPr/>
        </p:nvGrpSpPr>
        <p:grpSpPr>
          <a:xfrm>
            <a:off x="6380126" y="3187489"/>
            <a:ext cx="1607760" cy="888120"/>
            <a:chOff x="6380126" y="3187489"/>
            <a:chExt cx="1607760" cy="88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2A35A9-80CF-784D-AA3D-468FFF031833}"/>
                    </a:ext>
                  </a:extLst>
                </p14:cNvPr>
                <p14:cNvContentPartPr/>
                <p14:nvPr/>
              </p14:nvContentPartPr>
              <p14:xfrm>
                <a:off x="6380126" y="3875449"/>
                <a:ext cx="375480" cy="80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2A35A9-80CF-784D-AA3D-468FFF0318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72566" y="3868249"/>
                  <a:ext cx="390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B8645ED-5FF1-E647-91F6-D62607907522}"/>
                    </a:ext>
                  </a:extLst>
                </p14:cNvPr>
                <p14:cNvContentPartPr/>
                <p14:nvPr/>
              </p14:nvContentPartPr>
              <p14:xfrm>
                <a:off x="7196606" y="3187489"/>
                <a:ext cx="791280" cy="888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B8645ED-5FF1-E647-91F6-D626079075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89046" y="3180289"/>
                  <a:ext cx="806400" cy="90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C071D83-B595-254E-94B6-1CAD9F05377D}"/>
                  </a:ext>
                </a:extLst>
              </p14:cNvPr>
              <p14:cNvContentPartPr/>
              <p14:nvPr/>
            </p14:nvContentPartPr>
            <p14:xfrm>
              <a:off x="7395686" y="4530649"/>
              <a:ext cx="179280" cy="102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C071D83-B595-254E-94B6-1CAD9F05377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88126" y="4523089"/>
                <a:ext cx="194400" cy="1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752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BBF4-6396-374D-8EBB-5E5C83FB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8" y="292242"/>
            <a:ext cx="8748838" cy="1336956"/>
          </a:xfrm>
        </p:spPr>
        <p:txBody>
          <a:bodyPr/>
          <a:lstStyle/>
          <a:p>
            <a:r>
              <a:rPr lang="en-US" sz="2400" dirty="0"/>
              <a:t>Flight path of a cannonball (from a 16</a:t>
            </a:r>
            <a:r>
              <a:rPr lang="en-US" sz="2400" baseline="30000" dirty="0"/>
              <a:t>th</a:t>
            </a:r>
            <a:r>
              <a:rPr lang="en-US" sz="2400" dirty="0"/>
              <a:t> century military guide, according to Aristotelian Physics)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38F115-C87B-AD41-B16C-867DC6C294DC}"/>
                  </a:ext>
                </a:extLst>
              </p14:cNvPr>
              <p14:cNvContentPartPr/>
              <p14:nvPr/>
            </p14:nvContentPartPr>
            <p14:xfrm>
              <a:off x="2136806" y="3196849"/>
              <a:ext cx="4647240" cy="2197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38F115-C87B-AD41-B16C-867DC6C294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1326" y="3181369"/>
                <a:ext cx="4677840" cy="22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35F59B-417F-5443-9AE3-1F0BE9A15F4C}"/>
                  </a:ext>
                </a:extLst>
              </p14:cNvPr>
              <p14:cNvContentPartPr/>
              <p14:nvPr/>
            </p14:nvContentPartPr>
            <p14:xfrm>
              <a:off x="2060486" y="5222569"/>
              <a:ext cx="269640" cy="248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35F59B-417F-5443-9AE3-1F0BE9A15F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5006" y="5207089"/>
                <a:ext cx="3002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151419-12EF-F940-AED5-E56288EE4E36}"/>
                  </a:ext>
                </a:extLst>
              </p14:cNvPr>
              <p14:cNvContentPartPr/>
              <p14:nvPr/>
            </p14:nvContentPartPr>
            <p14:xfrm>
              <a:off x="6745526" y="3193609"/>
              <a:ext cx="175680" cy="97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151419-12EF-F940-AED5-E56288EE4E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0046" y="3178129"/>
                <a:ext cx="206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FD27C3-D8C5-4A4B-97AF-0792C1BFDC13}"/>
                  </a:ext>
                </a:extLst>
              </p14:cNvPr>
              <p14:cNvContentPartPr/>
              <p14:nvPr/>
            </p14:nvContentPartPr>
            <p14:xfrm>
              <a:off x="6487766" y="3267049"/>
              <a:ext cx="407520" cy="2534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FD27C3-D8C5-4A4B-97AF-0792C1BFDC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2286" y="3251569"/>
                <a:ext cx="438120" cy="2565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8BE8F34-7E0B-1949-AB64-768CD9603C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" y="5222569"/>
            <a:ext cx="2224854" cy="14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4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FB5C5A-1E29-1347-B5C3-0D3B29CE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Flight path of a cannonball according to </a:t>
            </a:r>
            <a:r>
              <a:rPr lang="en-US" sz="2800" dirty="0" err="1"/>
              <a:t>Galielo</a:t>
            </a:r>
            <a:r>
              <a:rPr lang="en-US" sz="2800" dirty="0"/>
              <a:t>.</a:t>
            </a:r>
          </a:p>
        </p:txBody>
      </p:sp>
      <p:pic>
        <p:nvPicPr>
          <p:cNvPr id="1026" name="Picture 2" descr="Projectiles The cannonball in the illustration follows the parabolic  trajectory y = 30 x − x 2 . How far short of the castle does it land? |  bartleby">
            <a:extLst>
              <a:ext uri="{FF2B5EF4-FFF2-40B4-BE49-F238E27FC236}">
                <a16:creationId xmlns:a16="http://schemas.microsoft.com/office/drawing/2014/main" id="{CB6A2F60-6FC0-E74E-A171-86F54BC2D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3" y="1701973"/>
            <a:ext cx="8042276" cy="49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45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586906" cy="757438"/>
          </a:xfrm>
        </p:spPr>
        <p:txBody>
          <a:bodyPr/>
          <a:lstStyle/>
          <a:p>
            <a:r>
              <a:rPr lang="en-US" dirty="0"/>
              <a:t>How it works</a:t>
            </a:r>
          </a:p>
        </p:txBody>
      </p:sp>
      <p:pic>
        <p:nvPicPr>
          <p:cNvPr id="4" name="Picture 3" descr="paradig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03" y="889197"/>
            <a:ext cx="5439373" cy="5543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646" y="6165216"/>
            <a:ext cx="4728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credit: http://</a:t>
            </a:r>
            <a:r>
              <a:rPr lang="en-US" sz="1000" dirty="0" err="1"/>
              <a:t>www.physics.orst.edu</a:t>
            </a:r>
            <a:r>
              <a:rPr lang="en-US" sz="1000" dirty="0"/>
              <a:t>/~</a:t>
            </a:r>
            <a:r>
              <a:rPr lang="en-US" sz="1000" dirty="0" err="1"/>
              <a:t>rubin</a:t>
            </a:r>
            <a:r>
              <a:rPr lang="en-US" sz="1000" dirty="0"/>
              <a:t>/INSTANCES/</a:t>
            </a:r>
            <a:r>
              <a:rPr lang="en-US" sz="1000" dirty="0" err="1"/>
              <a:t>index.html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77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4050"/>
            <a:ext cx="7881429" cy="1370911"/>
          </a:xfrm>
        </p:spPr>
        <p:txBody>
          <a:bodyPr/>
          <a:lstStyle/>
          <a:p>
            <a:r>
              <a:rPr lang="en-US" sz="3200" dirty="0"/>
              <a:t>Computational Science/Scientific Computing in the grand scheme of things.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83348" y="1367084"/>
            <a:ext cx="5153174" cy="4051624"/>
            <a:chOff x="2183348" y="2121689"/>
            <a:chExt cx="5153174" cy="4051624"/>
          </a:xfrm>
        </p:grpSpPr>
        <p:sp>
          <p:nvSpPr>
            <p:cNvPr id="8" name="Oval 7"/>
            <p:cNvSpPr/>
            <p:nvPr/>
          </p:nvSpPr>
          <p:spPr>
            <a:xfrm>
              <a:off x="2183348" y="2576639"/>
              <a:ext cx="2374586" cy="22269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</a:rPr>
                <a:t>Computer Science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961936" y="2121689"/>
              <a:ext cx="2374586" cy="22269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</a:rPr>
                <a:t>Natural Science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608974" y="3946361"/>
              <a:ext cx="2374586" cy="2226952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/>
                  <a:cs typeface="Arial"/>
                </a:rPr>
                <a:t>Math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9552295">
              <a:off x="2927210" y="4303748"/>
              <a:ext cx="1649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Applied math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3627382" y="2834300"/>
              <a:ext cx="2821366" cy="1858861"/>
            </a:xfrm>
            <a:prstGeom prst="hexagon">
              <a:avLst/>
            </a:prstGeom>
            <a:solidFill>
              <a:schemeClr val="accent5">
                <a:lumMod val="40000"/>
                <a:lumOff val="60000"/>
                <a:alpha val="38000"/>
              </a:schemeClr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Computational Science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4522" y="5418708"/>
            <a:ext cx="4705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Computational Science: </a:t>
            </a:r>
          </a:p>
          <a:p>
            <a:r>
              <a:rPr lang="en-US" dirty="0"/>
              <a:t>solving science problems with computers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5992" y="5825774"/>
            <a:ext cx="4458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Pure CS: software and hardware, </a:t>
            </a:r>
          </a:p>
          <a:p>
            <a:r>
              <a:rPr lang="en-US" dirty="0"/>
              <a:t>Stand-alone algorithms (just like math)</a:t>
            </a:r>
          </a:p>
        </p:txBody>
      </p:sp>
    </p:spTree>
    <p:extLst>
      <p:ext uri="{BB962C8B-B14F-4D97-AF65-F5344CB8AC3E}">
        <p14:creationId xmlns:p14="http://schemas.microsoft.com/office/powerpoint/2010/main" val="120575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826206" cy="739034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84861"/>
            <a:ext cx="8042276" cy="5375140"/>
          </a:xfrm>
        </p:spPr>
        <p:txBody>
          <a:bodyPr/>
          <a:lstStyle/>
          <a:p>
            <a:r>
              <a:rPr lang="en-US" dirty="0"/>
              <a:t>?????</a:t>
            </a:r>
          </a:p>
        </p:txBody>
      </p:sp>
    </p:spTree>
    <p:extLst>
      <p:ext uri="{BB962C8B-B14F-4D97-AF65-F5344CB8AC3E}">
        <p14:creationId xmlns:p14="http://schemas.microsoft.com/office/powerpoint/2010/main" val="4260090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484</TotalTime>
  <Words>426</Words>
  <Application>Microsoft Macintosh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News Gothic MT</vt:lpstr>
      <vt:lpstr>Wingdings 2</vt:lpstr>
      <vt:lpstr>Breeze</vt:lpstr>
      <vt:lpstr>CS3414 </vt:lpstr>
      <vt:lpstr>Science now: a paradigm shift</vt:lpstr>
      <vt:lpstr>Finding the Earth’s radius</vt:lpstr>
      <vt:lpstr>Flight path of a cannonball (from a 16th century military guide)</vt:lpstr>
      <vt:lpstr>Flight path of a cannonball (from a 16th century military guide, according to Aristotelian Physics)</vt:lpstr>
      <vt:lpstr>Flight path of a cannonball according to Galielo.</vt:lpstr>
      <vt:lpstr>How it works</vt:lpstr>
      <vt:lpstr>Computational Science/Scientific Computing in the grand scheme of things.</vt:lpstr>
      <vt:lpstr>Examples</vt:lpstr>
      <vt:lpstr>Examples</vt:lpstr>
      <vt:lpstr>PowerPoint Presentation</vt:lpstr>
      <vt:lpstr>Numerical methods  for science:  </vt:lpstr>
      <vt:lpstr>Wind generator blades: traditional</vt:lpstr>
      <vt:lpstr>Wind generator blades: optimized</vt:lpstr>
      <vt:lpstr>Where are numerical methods used outside of science? </vt:lpstr>
      <vt:lpstr>What is this class about?</vt:lpstr>
      <vt:lpstr>What this class is not:</vt:lpstr>
      <vt:lpstr>Specifics. Course structure.</vt:lpstr>
      <vt:lpstr>The nitty-gritty</vt:lpstr>
      <vt:lpstr>Enjoy!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CS4414 </dc:title>
  <dc:creator>Alexey Science</dc:creator>
  <cp:lastModifiedBy>Microsoft Office User</cp:lastModifiedBy>
  <cp:revision>34</cp:revision>
  <dcterms:created xsi:type="dcterms:W3CDTF">2013-01-21T02:49:33Z</dcterms:created>
  <dcterms:modified xsi:type="dcterms:W3CDTF">2022-01-19T00:05:27Z</dcterms:modified>
</cp:coreProperties>
</file>