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2D467-4451-41CF-9C1C-0915B5943B9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918C4-39C7-491D-B410-4F42F27C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6A705A8-E361-47D6-A587-89E3DD9B3F40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8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8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61AE94E2-C4DF-482D-95C7-BA8DC7E73769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10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7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7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6FDD9DF-644A-4684-8475-744BEEC6BBC0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85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85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121A7400-F541-4D0C-87F7-AF5507CECAEB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93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Second figure illustrates how difficult it can be to keep a tree balanced.  In this case, rebalancing the BST to maintain the complete tree shape requires that all nodes be moved.  This is too expensive to be practical.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66E37C88-F32A-4D52-BA70-5629EC96A9FF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0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0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FB57CEE-8A45-4678-822D-4E45558F29B1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1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1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FA5A0D-F57A-44B8-9FE2-D03B68A2E2A2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24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24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0F820BB-12AE-4103-8CEB-7117D702947E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3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3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CFB236C-8BFB-4D43-84D9-3990F2BEBA32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7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44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4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B8E73DE-6E3E-4D4B-B28E-C04812825F19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8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5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5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9503C70-12BB-4635-85CC-28190710AEB4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9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6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6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730F-2D51-4E30-8249-33FABFDE79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8391-2FBC-4F84-B70C-109F76FB5F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1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AADA-4287-499F-B3E7-B2CEB34C7F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0675-1D6C-4895-9A3E-3A95DC232D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7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63C9-15F3-4F08-BDEB-449BC49A94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5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A399C-C2F3-47FB-8E5C-8A2164A473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3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7E79-7BAA-4642-A95A-C9D512B8C2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AFD8-F740-45CD-B3BB-340096C19D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153-9B43-435A-866C-A884B6BDD5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0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247C-DFEF-4296-888C-065990B274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3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EA57-708E-42A7-BEAF-2E9959D395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8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F675-9D7B-4922-88D8-7A2B8F8B55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51AF-7F27-49A2-9E20-F2E419526A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7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5F598-C73D-4CD4-8643-5791140FAEE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985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670AB7F9-8689-4E84-B02F-F6F2DBF04693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2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Tree Indexing (1)</a:t>
            </a:r>
          </a:p>
        </p:txBody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Linear index is poor for insertion/deletion.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Tree index can efficiently support all desired operations: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Insert/delete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Multiple search keys (multiple indices)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Key range search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5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6761581-D9D3-4A5A-9008-4C69815416B2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10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1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 Definition</a:t>
            </a:r>
          </a:p>
        </p:txBody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A B-Tree of order </a:t>
            </a:r>
            <a:r>
              <a:rPr lang="en-US" altLang="en-US" i="1" smtClean="0">
                <a:latin typeface="Helvetica" pitchFamily="26" charset="0"/>
              </a:rPr>
              <a:t>m</a:t>
            </a:r>
            <a:r>
              <a:rPr lang="en-US" altLang="en-US" smtClean="0">
                <a:latin typeface="Helvetica" pitchFamily="26" charset="0"/>
              </a:rPr>
              <a:t> has these properties: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The root is either a leaf or has two children.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mtClean="0">
                <a:latin typeface="Helvetica" pitchFamily="26" charset="0"/>
              </a:rPr>
              <a:t>Each node, except for the root and the leaves, has between </a:t>
            </a:r>
            <a:r>
              <a:rPr lang="en-US" altLang="en-US" smtClean="0">
                <a:latin typeface="Helvetica" pitchFamily="26" charset="0"/>
                <a:sym typeface="Symbol" pitchFamily="26" charset="2"/>
              </a:rPr>
              <a:t></a:t>
            </a:r>
            <a:r>
              <a:rPr lang="en-US" altLang="en-US" i="1" smtClean="0">
                <a:latin typeface="Helvetica" pitchFamily="26" charset="0"/>
              </a:rPr>
              <a:t>m</a:t>
            </a:r>
            <a:r>
              <a:rPr lang="en-US" altLang="en-US" smtClean="0">
                <a:latin typeface="Helvetica" pitchFamily="26" charset="0"/>
              </a:rPr>
              <a:t>/2</a:t>
            </a:r>
            <a:r>
              <a:rPr lang="en-US" altLang="en-US" smtClean="0">
                <a:latin typeface="Helvetica" pitchFamily="26" charset="0"/>
                <a:sym typeface="Symbol" pitchFamily="26" charset="2"/>
              </a:rPr>
              <a:t></a:t>
            </a:r>
            <a:r>
              <a:rPr lang="en-US" altLang="en-US" smtClean="0">
                <a:latin typeface="Helvetica" pitchFamily="26" charset="0"/>
              </a:rPr>
              <a:t> and </a:t>
            </a:r>
            <a:r>
              <a:rPr lang="en-US" altLang="en-US" i="1" smtClean="0">
                <a:latin typeface="Helvetica" pitchFamily="26" charset="0"/>
              </a:rPr>
              <a:t>m</a:t>
            </a:r>
            <a:r>
              <a:rPr lang="en-US" altLang="en-US" smtClean="0">
                <a:latin typeface="Helvetica" pitchFamily="26" charset="0"/>
              </a:rPr>
              <a:t> children.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All leaves are at the same level in the tree, so the tree is always height balanced.</a:t>
            </a:r>
          </a:p>
          <a:p>
            <a:pPr marL="609600" indent="-609600">
              <a:lnSpc>
                <a:spcPct val="40000"/>
              </a:lnSpc>
              <a:buFontTx/>
              <a:buNone/>
            </a:pPr>
            <a:endParaRPr lang="en-US" altLang="en-US" sz="2800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A B-Tree node is usually selected to match the size of a disk block.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A B-Tree node could have hundreds of children.</a:t>
            </a:r>
          </a:p>
        </p:txBody>
      </p:sp>
    </p:spTree>
    <p:extLst>
      <p:ext uri="{BB962C8B-B14F-4D97-AF65-F5344CB8AC3E}">
        <p14:creationId xmlns:p14="http://schemas.microsoft.com/office/powerpoint/2010/main" val="413959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395094A-F93D-46D8-82E9-199F055E5489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11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 Search</a:t>
            </a:r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Generalizes search in a 2-3 Tree.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Do binary search on keys in current node.  If search key is found, then return record.  If current node is a leaf node and key is not found, then report an unsuccessful search.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Otherwise, follow the proper branch and repeat the process.</a:t>
            </a:r>
          </a:p>
        </p:txBody>
      </p:sp>
      <p:pic>
        <p:nvPicPr>
          <p:cNvPr id="202757" name="Picture 4" descr="BTexamp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" r="5045" b="5032"/>
          <a:stretch>
            <a:fillRect/>
          </a:stretch>
        </p:blipFill>
        <p:spPr bwMode="auto">
          <a:xfrm>
            <a:off x="838200" y="3962400"/>
            <a:ext cx="7202488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06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B44C45BD-F66B-404B-A77E-290C010F138A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Tree Indexing (2)</a:t>
            </a:r>
          </a:p>
        </p:txBody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6097587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Difficulties when storing tree index on disk: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Tree must be balanced.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Each path from root to leaf should cover few disk pages.</a:t>
            </a:r>
          </a:p>
        </p:txBody>
      </p:sp>
      <p:pic>
        <p:nvPicPr>
          <p:cNvPr id="193541" name="Picture 4" descr="BSTBal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" t="1335" r="4797" b="1335"/>
          <a:stretch>
            <a:fillRect/>
          </a:stretch>
        </p:blipFill>
        <p:spPr bwMode="auto">
          <a:xfrm>
            <a:off x="1143000" y="4114800"/>
            <a:ext cx="5602288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2" name="Picture 5" descr="PagedB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" r="3297" b="6154"/>
          <a:stretch>
            <a:fillRect/>
          </a:stretch>
        </p:blipFill>
        <p:spPr bwMode="auto">
          <a:xfrm>
            <a:off x="5943600" y="2057400"/>
            <a:ext cx="2201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08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891B2E1-F015-4FD0-AAEC-CD9B17E37A1E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4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2-3 Tree</a:t>
            </a:r>
          </a:p>
        </p:txBody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A 2-3 Tree has the following properties: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A node contains one or two keys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Every internal node has either two children (if it contains one key) or three children (if it contains two keys).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All leaves are at the same level in the tree, so the tree is always height balanced.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The 2-3 Tree has a search tree property analogous to the BST.</a:t>
            </a:r>
          </a:p>
        </p:txBody>
      </p:sp>
    </p:spTree>
    <p:extLst>
      <p:ext uri="{BB962C8B-B14F-4D97-AF65-F5344CB8AC3E}">
        <p14:creationId xmlns:p14="http://schemas.microsoft.com/office/powerpoint/2010/main" val="287578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1AA4711-1098-4F60-8855-F016CE93839A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5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2-3 Tree Example</a:t>
            </a:r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The advantage of the 2-3 Tree over the BST is that it can be updated at low cost.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  <p:pic>
        <p:nvPicPr>
          <p:cNvPr id="195589" name="Picture 4" descr="TTExa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 r="4543" b="3214"/>
          <a:stretch>
            <a:fillRect/>
          </a:stretch>
        </p:blipFill>
        <p:spPr bwMode="auto">
          <a:xfrm>
            <a:off x="838200" y="2743200"/>
            <a:ext cx="74612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1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AC2440F-A8FB-4274-BE6E-DE9491E2EB6C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6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2-3 Tree Insertion (1)</a:t>
            </a:r>
          </a:p>
        </p:txBody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  <p:pic>
        <p:nvPicPr>
          <p:cNvPr id="196613" name="Picture 4" descr="TTExa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 r="4543" b="3214"/>
          <a:stretch>
            <a:fillRect/>
          </a:stretch>
        </p:blipFill>
        <p:spPr bwMode="auto">
          <a:xfrm>
            <a:off x="838200" y="1600200"/>
            <a:ext cx="74612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14" name="Picture 5" descr="TTEasy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" r="4543" b="4396"/>
          <a:stretch>
            <a:fillRect/>
          </a:stretch>
        </p:blipFill>
        <p:spPr bwMode="auto">
          <a:xfrm>
            <a:off x="914400" y="3886200"/>
            <a:ext cx="73152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46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48F82CA-3C98-4798-A413-62BD86D38C35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2-3 Tree Insertion (2)</a:t>
            </a:r>
          </a:p>
        </p:txBody>
      </p:sp>
      <p:pic>
        <p:nvPicPr>
          <p:cNvPr id="197636" name="Picture 4" descr="TTExa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 r="4543" b="3214"/>
          <a:stretch>
            <a:fillRect/>
          </a:stretch>
        </p:blipFill>
        <p:spPr bwMode="auto">
          <a:xfrm>
            <a:off x="838200" y="1600200"/>
            <a:ext cx="74612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7" name="Picture 5" descr="TTProm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r="4564" b="4642"/>
          <a:stretch>
            <a:fillRect/>
          </a:stretch>
        </p:blipFill>
        <p:spPr bwMode="auto">
          <a:xfrm>
            <a:off x="685800" y="3886200"/>
            <a:ext cx="7691438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45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8F7061A-5E8B-47F7-8572-373A567B3A54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8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2-3 Tree Insertion (3)</a:t>
            </a:r>
          </a:p>
        </p:txBody>
      </p:sp>
      <p:pic>
        <p:nvPicPr>
          <p:cNvPr id="198660" name="Picture 4" descr="TTSpl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" t="3729" r="4561" b="1244"/>
          <a:stretch>
            <a:fillRect/>
          </a:stretch>
        </p:blipFill>
        <p:spPr bwMode="auto">
          <a:xfrm>
            <a:off x="1371600" y="1600200"/>
            <a:ext cx="62484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73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25CB9F1-492F-430E-A2EE-DC442031F46F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9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B-Trees (1)</a:t>
            </a:r>
          </a:p>
        </p:txBody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The B-Tree is an extension of the 2-3 Tree.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The B-Tree is now </a:t>
            </a:r>
            <a:r>
              <a:rPr lang="en-US" altLang="en-US" b="1" u="sng" smtClean="0">
                <a:latin typeface="Helvetica" pitchFamily="26" charset="0"/>
              </a:rPr>
              <a:t>the</a:t>
            </a:r>
            <a:r>
              <a:rPr lang="en-US" altLang="en-US" smtClean="0">
                <a:latin typeface="Helvetica" pitchFamily="26" charset="0"/>
              </a:rPr>
              <a:t> standard file organization for applications requiring insertion, deletion, and key range searches.</a:t>
            </a:r>
          </a:p>
        </p:txBody>
      </p:sp>
    </p:spTree>
    <p:extLst>
      <p:ext uri="{BB962C8B-B14F-4D97-AF65-F5344CB8AC3E}">
        <p14:creationId xmlns:p14="http://schemas.microsoft.com/office/powerpoint/2010/main" val="366848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B9395535-C437-45CF-8067-E4865D458C39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0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B-Trees (2)</a:t>
            </a:r>
          </a:p>
        </p:txBody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B-Trees are always balanced.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B-Trees keep similar-valued records together on a disk page, which takes advantage of locality of reference.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mtClean="0">
                <a:latin typeface="Helvetica" pitchFamily="26" charset="0"/>
              </a:rPr>
              <a:t>B-Trees guarantee that every node in the tree will be full at least to a certain minimum percentage.  This improves space efficiency while reducing the typical number of disk fetches necessary during a search or update operation.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909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482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Tree Indexing (1)</vt:lpstr>
      <vt:lpstr>Tree Indexing (2)</vt:lpstr>
      <vt:lpstr>2-3 Tree</vt:lpstr>
      <vt:lpstr>2-3 Tree Example</vt:lpstr>
      <vt:lpstr>2-3 Tree Insertion (1)</vt:lpstr>
      <vt:lpstr>2-3 Tree Insertion (2)</vt:lpstr>
      <vt:lpstr>2-3 Tree Insertion (3)</vt:lpstr>
      <vt:lpstr>B-Trees (1)</vt:lpstr>
      <vt:lpstr>B-Trees (2)</vt:lpstr>
      <vt:lpstr>B-Tree Definition</vt:lpstr>
      <vt:lpstr>B-Tree 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Indexing (1)</dc:title>
  <dc:creator>Cliff</dc:creator>
  <cp:lastModifiedBy>Cliff</cp:lastModifiedBy>
  <cp:revision>1</cp:revision>
  <dcterms:created xsi:type="dcterms:W3CDTF">2013-12-02T20:34:24Z</dcterms:created>
  <dcterms:modified xsi:type="dcterms:W3CDTF">2013-12-02T20:36:27Z</dcterms:modified>
</cp:coreProperties>
</file>