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41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EC0CA5-759E-413E-AA72-8C80983C75ED}" type="datetimeFigureOut">
              <a:rPr lang="en-US" smtClean="0"/>
              <a:t>9/17/2013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DAB6ED-83BC-4388-8547-4F6F509F5A77}" type="slidenum">
              <a:rPr lang="en-US" smtClean="0"/>
              <a:t>‹#›</a:t>
            </a:fld>
            <a:endParaRPr lang="en-US"/>
          </a:p>
        </p:txBody>
      </p:sp>
    </p:spTree>
    <p:extLst>
      <p:ext uri="{BB962C8B-B14F-4D97-AF65-F5344CB8AC3E}">
        <p14:creationId xmlns:p14="http://schemas.microsoft.com/office/powerpoint/2010/main" val="719535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fld id="{FE4DDFF1-4C09-44FA-8A5D-C7C598660423}" type="slidenum">
              <a:rPr lang="en-US" altLang="en-US" sz="1200">
                <a:solidFill>
                  <a:prstClr val="black"/>
                </a:solidFill>
              </a:rPr>
              <a:pPr eaLnBrk="1" hangingPunct="1"/>
              <a:t>1</a:t>
            </a:fld>
            <a:endParaRPr lang="en-US" altLang="en-US" sz="1200">
              <a:solidFill>
                <a:prstClr val="black"/>
              </a:solidFill>
            </a:endParaRPr>
          </a:p>
        </p:txBody>
      </p:sp>
      <p:sp>
        <p:nvSpPr>
          <p:cNvPr id="422915" name="Rectangle 2"/>
          <p:cNvSpPr>
            <a:spLocks noGrp="1" noRot="1" noChangeAspect="1" noChangeArrowheads="1" noTextEdit="1"/>
          </p:cNvSpPr>
          <p:nvPr>
            <p:ph type="sldImg"/>
          </p:nvPr>
        </p:nvSpPr>
        <p:spPr>
          <a:solidFill>
            <a:srgbClr val="FFFFFF"/>
          </a:solidFill>
          <a:ln/>
        </p:spPr>
      </p:sp>
      <p:sp>
        <p:nvSpPr>
          <p:cNvPr id="422916" name="Rectangle 3"/>
          <p:cNvSpPr>
            <a:spLocks noGrp="1" noChangeArrowheads="1"/>
          </p:cNvSpPr>
          <p:nvPr>
            <p:ph type="body" idx="1"/>
          </p:nvPr>
        </p:nvSpPr>
        <p:spPr>
          <a:solidFill>
            <a:srgbClr val="FFFFFF"/>
          </a:solidFill>
          <a:ln>
            <a:solidFill>
              <a:srgbClr val="000000"/>
            </a:solidFill>
          </a:ln>
        </p:spPr>
        <p:txBody>
          <a:bodyPr/>
          <a:lstStyle/>
          <a:p>
            <a:r>
              <a:rPr lang="en-US" altLang="en-US" smtClean="0"/>
              <a:t>Key: When describing what we are looking for, we don’t want to be required to describe the entire record, only one field of the record.  If we already knew everything about the record, we probably wouldn’t need to look for it.</a:t>
            </a:r>
          </a:p>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fld id="{C37DB17D-E732-45D8-88C1-85338B6FC11B}" type="slidenum">
              <a:rPr lang="en-US" altLang="en-US" sz="1200">
                <a:solidFill>
                  <a:prstClr val="black"/>
                </a:solidFill>
              </a:rPr>
              <a:pPr eaLnBrk="1" hangingPunct="1"/>
              <a:t>12</a:t>
            </a:fld>
            <a:endParaRPr lang="en-US" altLang="en-US" sz="1200">
              <a:solidFill>
                <a:prstClr val="black"/>
              </a:solidFill>
            </a:endParaRPr>
          </a:p>
        </p:txBody>
      </p:sp>
      <p:sp>
        <p:nvSpPr>
          <p:cNvPr id="432131" name="Rectangle 2"/>
          <p:cNvSpPr>
            <a:spLocks noGrp="1" noRot="1" noChangeAspect="1" noChangeArrowheads="1" noTextEdit="1"/>
          </p:cNvSpPr>
          <p:nvPr>
            <p:ph type="sldImg"/>
          </p:nvPr>
        </p:nvSpPr>
        <p:spPr>
          <a:solidFill>
            <a:srgbClr val="FFFFFF"/>
          </a:solidFill>
          <a:ln/>
        </p:spPr>
      </p:sp>
      <p:sp>
        <p:nvSpPr>
          <p:cNvPr id="432132" name="Rectangle 3"/>
          <p:cNvSpPr>
            <a:spLocks noGrp="1" noChangeArrowheads="1"/>
          </p:cNvSpPr>
          <p:nvPr>
            <p:ph type="body" idx="1"/>
          </p:nvPr>
        </p:nvSpPr>
        <p:spPr>
          <a:solidFill>
            <a:srgbClr val="FFFFFF"/>
          </a:solidFill>
          <a:ln>
            <a:solidFill>
              <a:srgbClr val="000000"/>
            </a:solidFill>
          </a:ln>
        </p:spPr>
        <p:txBody>
          <a:bodyPr/>
          <a:lstStyle/>
          <a:p>
            <a:r>
              <a:rPr lang="en-US" altLang="en-US" smtClean="0"/>
              <a:t>These terms can be hard to distinguish.  Students will need to remember which is which, since this notation will be used several times during the course.</a:t>
            </a:r>
          </a:p>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fld id="{9656F917-4ECF-450C-AE92-0AAA5840E326}" type="slidenum">
              <a:rPr lang="en-US" altLang="en-US" sz="1200">
                <a:solidFill>
                  <a:prstClr val="black"/>
                </a:solidFill>
              </a:rPr>
              <a:pPr eaLnBrk="1" hangingPunct="1"/>
              <a:t>13</a:t>
            </a:fld>
            <a:endParaRPr lang="en-US" altLang="en-US" sz="1200">
              <a:solidFill>
                <a:prstClr val="black"/>
              </a:solidFill>
            </a:endParaRPr>
          </a:p>
        </p:txBody>
      </p:sp>
      <p:sp>
        <p:nvSpPr>
          <p:cNvPr id="433155" name="Rectangle 2"/>
          <p:cNvSpPr>
            <a:spLocks noGrp="1" noRot="1" noChangeAspect="1" noChangeArrowheads="1" noTextEdit="1"/>
          </p:cNvSpPr>
          <p:nvPr>
            <p:ph type="sldImg"/>
          </p:nvPr>
        </p:nvSpPr>
        <p:spPr>
          <a:solidFill>
            <a:srgbClr val="FFFFFF"/>
          </a:solidFill>
          <a:ln/>
        </p:spPr>
      </p:sp>
      <p:sp>
        <p:nvSpPr>
          <p:cNvPr id="433156" name="Rectangle 3"/>
          <p:cNvSpPr>
            <a:spLocks noGrp="1" noChangeArrowheads="1"/>
          </p:cNvSpPr>
          <p:nvPr>
            <p:ph type="body" idx="1"/>
          </p:nvPr>
        </p:nvSpPr>
        <p:spPr>
          <a:solidFill>
            <a:srgbClr val="FFFFFF"/>
          </a:solidFill>
          <a:ln>
            <a:solidFill>
              <a:srgbClr val="000000"/>
            </a:solidFill>
          </a:ln>
        </p:spPr>
        <p:txBody>
          <a:bodyPr/>
          <a:lstStyle/>
          <a:p>
            <a:r>
              <a:rPr lang="en-US" altLang="en-US" smtClean="0"/>
              <a:t>This theorem is important, because it helps us to calculate space requirements.  It tells us how many nodes are internal and how many are leaf.  We need to know this if we have separate implementations for internal and leaf nodes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fld id="{3933E566-8760-46B6-A26C-EEB5BFC4DE9B}" type="slidenum">
              <a:rPr lang="en-US" altLang="en-US" sz="1200">
                <a:solidFill>
                  <a:prstClr val="black"/>
                </a:solidFill>
              </a:rPr>
              <a:pPr eaLnBrk="1" hangingPunct="1"/>
              <a:t>14</a:t>
            </a:fld>
            <a:endParaRPr lang="en-US" altLang="en-US" sz="1200">
              <a:solidFill>
                <a:prstClr val="black"/>
              </a:solidFill>
            </a:endParaRPr>
          </a:p>
        </p:txBody>
      </p:sp>
      <p:sp>
        <p:nvSpPr>
          <p:cNvPr id="434179" name="Rectangle 2"/>
          <p:cNvSpPr>
            <a:spLocks noGrp="1" noRot="1" noChangeAspect="1" noChangeArrowheads="1" noTextEdit="1"/>
          </p:cNvSpPr>
          <p:nvPr>
            <p:ph type="sldImg"/>
          </p:nvPr>
        </p:nvSpPr>
        <p:spPr>
          <a:solidFill>
            <a:srgbClr val="FFFFFF"/>
          </a:solidFill>
          <a:ln/>
        </p:spPr>
      </p:sp>
      <p:sp>
        <p:nvSpPr>
          <p:cNvPr id="434180" name="Rectangle 3"/>
          <p:cNvSpPr>
            <a:spLocks noGrp="1" noChangeArrowheads="1"/>
          </p:cNvSpPr>
          <p:nvPr>
            <p:ph type="body" idx="1"/>
          </p:nvPr>
        </p:nvSpPr>
        <p:spPr>
          <a:solidFill>
            <a:srgbClr val="FFFFFF"/>
          </a:solidFill>
          <a:ln>
            <a:solidFill>
              <a:srgbClr val="000000"/>
            </a:solidFill>
          </a:ln>
        </p:spPr>
        <p:txBody>
          <a:bodyPr/>
          <a:lstStyle/>
          <a:p>
            <a:r>
              <a:rPr lang="en-US" altLang="en-US" smtClean="0"/>
              <a:t>Note the style of induction proof: NOT “go forward from n to n+1”. Instead, it reduces an arbitrary tree to one that meets the induction hypothesis, and then restores the original tree while maintaining the proof condition. This is generally easier to do (see explanation in Chapter 2).</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fld id="{A11EBC29-5580-4E73-8458-03154AF3D061}" type="slidenum">
              <a:rPr lang="en-US" altLang="en-US" sz="1200">
                <a:solidFill>
                  <a:prstClr val="black"/>
                </a:solidFill>
              </a:rPr>
              <a:pPr eaLnBrk="1" hangingPunct="1"/>
              <a:t>15</a:t>
            </a:fld>
            <a:endParaRPr lang="en-US" altLang="en-US" sz="1200">
              <a:solidFill>
                <a:prstClr val="black"/>
              </a:solidFill>
            </a:endParaRPr>
          </a:p>
        </p:txBody>
      </p:sp>
      <p:sp>
        <p:nvSpPr>
          <p:cNvPr id="435203" name="Rectangle 2"/>
          <p:cNvSpPr>
            <a:spLocks noGrp="1" noRot="1" noChangeAspect="1" noChangeArrowheads="1" noTextEdit="1"/>
          </p:cNvSpPr>
          <p:nvPr>
            <p:ph type="sldImg"/>
          </p:nvPr>
        </p:nvSpPr>
        <p:spPr>
          <a:solidFill>
            <a:srgbClr val="FFFFFF"/>
          </a:solidFill>
          <a:ln/>
        </p:spPr>
      </p:sp>
      <p:sp>
        <p:nvSpPr>
          <p:cNvPr id="435204"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fld id="{107A73D7-1FEE-4468-8355-A276B3F084B1}" type="slidenum">
              <a:rPr lang="en-US" altLang="en-US" sz="1200">
                <a:solidFill>
                  <a:prstClr val="black"/>
                </a:solidFill>
              </a:rPr>
              <a:pPr eaLnBrk="1" hangingPunct="1"/>
              <a:t>16</a:t>
            </a:fld>
            <a:endParaRPr lang="en-US" altLang="en-US" sz="1200">
              <a:solidFill>
                <a:prstClr val="black"/>
              </a:solidFill>
            </a:endParaRPr>
          </a:p>
        </p:txBody>
      </p:sp>
      <p:sp>
        <p:nvSpPr>
          <p:cNvPr id="436227" name="Rectangle 2"/>
          <p:cNvSpPr>
            <a:spLocks noGrp="1" noRot="1" noChangeAspect="1" noChangeArrowheads="1" noTextEdit="1"/>
          </p:cNvSpPr>
          <p:nvPr>
            <p:ph type="sldImg"/>
          </p:nvPr>
        </p:nvSpPr>
        <p:spPr>
          <a:solidFill>
            <a:srgbClr val="FFFFFF"/>
          </a:solidFill>
          <a:ln/>
        </p:spPr>
      </p:sp>
      <p:sp>
        <p:nvSpPr>
          <p:cNvPr id="436228"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Slide Image Placeholder 1"/>
          <p:cNvSpPr>
            <a:spLocks noGrp="1" noRot="1" noChangeAspect="1" noTextEdit="1"/>
          </p:cNvSpPr>
          <p:nvPr>
            <p:ph type="sldImg"/>
          </p:nvPr>
        </p:nvSpPr>
        <p:spPr>
          <a:ln/>
        </p:spPr>
      </p:sp>
      <p:sp>
        <p:nvSpPr>
          <p:cNvPr id="423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Can’t just compare records to each other. Need to extract the key. How? Could have an explicit key field? No. Explicit key method? No. Records can have multiple keys.</a:t>
            </a:r>
          </a:p>
          <a:p>
            <a:r>
              <a:rPr lang="en-US" altLang="en-US" smtClean="0"/>
              <a:t>Could the key method be type sensitive? No, multiple fields in the record can have the same type. There is a fundamental problem: They key is not a property of the record, it is a property of the context in which the record is being used.</a:t>
            </a:r>
          </a:p>
          <a:p>
            <a:endParaRPr lang="en-US" altLang="en-US" smtClean="0"/>
          </a:p>
          <a:p>
            <a:r>
              <a:rPr lang="en-US" altLang="en-US" smtClean="0"/>
              <a:t>Key-Value pair. This is a traditional solution to this problem.</a:t>
            </a:r>
          </a:p>
          <a:p>
            <a:endParaRPr lang="en-US" altLang="en-US" smtClean="0"/>
          </a:p>
          <a:p>
            <a:r>
              <a:rPr lang="en-US" altLang="en-US" smtClean="0"/>
              <a:t>Note that the key is overhead. But this becomes less of a problem as the relative size of the record gets large.</a:t>
            </a:r>
          </a:p>
          <a:p>
            <a:endParaRPr lang="en-US" altLang="en-US" smtClean="0"/>
          </a:p>
        </p:txBody>
      </p:sp>
      <p:sp>
        <p:nvSpPr>
          <p:cNvPr id="423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fld id="{23D07949-F3FD-4F5D-A596-897D7330B6FC}" type="slidenum">
              <a:rPr lang="en-US" altLang="en-US" sz="1200">
                <a:solidFill>
                  <a:prstClr val="black"/>
                </a:solidFill>
              </a:rPr>
              <a:pPr eaLnBrk="1" hangingPunct="1"/>
              <a:t>2</a:t>
            </a:fld>
            <a:endParaRPr lang="en-US" altLang="en-US" sz="120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fld id="{2CDE9328-3A8E-4E97-8E2F-9F27A09A5AD6}" type="slidenum">
              <a:rPr lang="en-US" altLang="en-US" sz="1200">
                <a:solidFill>
                  <a:prstClr val="black"/>
                </a:solidFill>
              </a:rPr>
              <a:pPr eaLnBrk="1" hangingPunct="1"/>
              <a:t>5</a:t>
            </a:fld>
            <a:endParaRPr lang="en-US" altLang="en-US" sz="1200">
              <a:solidFill>
                <a:prstClr val="black"/>
              </a:solidFill>
            </a:endParaRPr>
          </a:p>
        </p:txBody>
      </p:sp>
      <p:sp>
        <p:nvSpPr>
          <p:cNvPr id="424963" name="Rectangle 2"/>
          <p:cNvSpPr>
            <a:spLocks noGrp="1" noRot="1" noChangeAspect="1" noChangeArrowheads="1" noTextEdit="1"/>
          </p:cNvSpPr>
          <p:nvPr>
            <p:ph type="sldImg"/>
          </p:nvPr>
        </p:nvSpPr>
        <p:spPr>
          <a:solidFill>
            <a:srgbClr val="FFFFFF"/>
          </a:solidFill>
          <a:ln/>
        </p:spPr>
      </p:sp>
      <p:sp>
        <p:nvSpPr>
          <p:cNvPr id="424964"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Slide Image Placeholder 1"/>
          <p:cNvSpPr>
            <a:spLocks noGrp="1" noRot="1" noChangeAspect="1" noTextEdit="1"/>
          </p:cNvSpPr>
          <p:nvPr>
            <p:ph type="sldImg"/>
          </p:nvPr>
        </p:nvSpPr>
        <p:spPr>
          <a:ln/>
        </p:spPr>
      </p:sp>
      <p:sp>
        <p:nvSpPr>
          <p:cNvPr id="425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25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fld id="{55600923-427C-445D-A524-857364801BF9}" type="slidenum">
              <a:rPr lang="en-US" altLang="en-US" sz="1200">
                <a:solidFill>
                  <a:prstClr val="black"/>
                </a:solidFill>
              </a:rPr>
              <a:pPr eaLnBrk="1" hangingPunct="1"/>
              <a:t>6</a:t>
            </a:fld>
            <a:endParaRPr lang="en-US" altLang="en-US" sz="120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Slide Image Placeholder 1"/>
          <p:cNvSpPr>
            <a:spLocks noGrp="1" noRot="1" noChangeAspect="1" noTextEdit="1"/>
          </p:cNvSpPr>
          <p:nvPr>
            <p:ph type="sldImg"/>
          </p:nvPr>
        </p:nvSpPr>
        <p:spPr>
          <a:ln/>
        </p:spPr>
      </p:sp>
      <p:sp>
        <p:nvSpPr>
          <p:cNvPr id="427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UALdictionary stands for Unsorted Array-based List (implementation for a) dictionary.</a:t>
            </a:r>
          </a:p>
          <a:p>
            <a:endParaRPr lang="en-US" altLang="en-US" smtClean="0"/>
          </a:p>
        </p:txBody>
      </p:sp>
      <p:sp>
        <p:nvSpPr>
          <p:cNvPr id="427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fld id="{A1E6DCC1-3CE9-4656-B9FD-020819BAF65C}" type="slidenum">
              <a:rPr lang="en-US" altLang="en-US" sz="1200">
                <a:solidFill>
                  <a:prstClr val="black"/>
                </a:solidFill>
              </a:rPr>
              <a:pPr eaLnBrk="1" hangingPunct="1"/>
              <a:t>7</a:t>
            </a:fld>
            <a:endParaRPr lang="en-US" altLang="en-US" sz="120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fld id="{58ACB76F-FF0B-4D25-800D-2A5041EC401E}" type="slidenum">
              <a:rPr lang="en-US" altLang="en-US" sz="1200">
                <a:solidFill>
                  <a:prstClr val="black"/>
                </a:solidFill>
              </a:rPr>
              <a:pPr eaLnBrk="1" hangingPunct="1"/>
              <a:t>8</a:t>
            </a:fld>
            <a:endParaRPr lang="en-US" altLang="en-US" sz="1200">
              <a:solidFill>
                <a:prstClr val="black"/>
              </a:solidFill>
            </a:endParaRPr>
          </a:p>
        </p:txBody>
      </p:sp>
      <p:sp>
        <p:nvSpPr>
          <p:cNvPr id="428035" name="Rectangle 2"/>
          <p:cNvSpPr>
            <a:spLocks noGrp="1" noRot="1" noChangeAspect="1" noChangeArrowheads="1" noTextEdit="1"/>
          </p:cNvSpPr>
          <p:nvPr>
            <p:ph type="sldImg"/>
          </p:nvPr>
        </p:nvSpPr>
        <p:spPr>
          <a:solidFill>
            <a:srgbClr val="FFFFFF"/>
          </a:solidFill>
          <a:ln/>
        </p:spPr>
      </p:sp>
      <p:sp>
        <p:nvSpPr>
          <p:cNvPr id="428036" name="Rectangle 3"/>
          <p:cNvSpPr>
            <a:spLocks noGrp="1" noChangeArrowheads="1"/>
          </p:cNvSpPr>
          <p:nvPr>
            <p:ph type="body" idx="1"/>
          </p:nvPr>
        </p:nvSpPr>
        <p:spPr>
          <a:solidFill>
            <a:srgbClr val="FFFFFF"/>
          </a:solidFill>
          <a:ln>
            <a:solidFill>
              <a:srgbClr val="000000"/>
            </a:solidFill>
          </a:ln>
        </p:spPr>
        <p:txBody>
          <a:bodyPr/>
          <a:lstStyle/>
          <a:p>
            <a:r>
              <a:rPr lang="en-US" altLang="en-US" smtClean="0"/>
              <a:t>Example implementation using the dictionary ADT.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Slide Image Placeholder 1"/>
          <p:cNvSpPr>
            <a:spLocks noGrp="1" noRot="1" noChangeAspect="1" noTextEdit="1"/>
          </p:cNvSpPr>
          <p:nvPr>
            <p:ph type="sldImg"/>
          </p:nvPr>
        </p:nvSpPr>
        <p:spPr>
          <a:ln/>
        </p:spPr>
      </p:sp>
      <p:sp>
        <p:nvSpPr>
          <p:cNvPr id="429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29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fld id="{8E2BF30D-8701-4F39-BC49-07510513CE71}" type="slidenum">
              <a:rPr lang="en-US" altLang="en-US" sz="1200">
                <a:solidFill>
                  <a:prstClr val="black"/>
                </a:solidFill>
              </a:rPr>
              <a:pPr eaLnBrk="1" hangingPunct="1"/>
              <a:t>9</a:t>
            </a:fld>
            <a:endParaRPr lang="en-US" altLang="en-US" sz="120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fld id="{E1F47B03-A5BA-479A-9387-C18B419EB5D6}" type="slidenum">
              <a:rPr lang="en-US" altLang="en-US" sz="1200">
                <a:solidFill>
                  <a:prstClr val="black"/>
                </a:solidFill>
              </a:rPr>
              <a:pPr eaLnBrk="1" hangingPunct="1"/>
              <a:t>10</a:t>
            </a:fld>
            <a:endParaRPr lang="en-US" altLang="en-US" sz="1200">
              <a:solidFill>
                <a:prstClr val="black"/>
              </a:solidFill>
            </a:endParaRPr>
          </a:p>
        </p:txBody>
      </p:sp>
      <p:sp>
        <p:nvSpPr>
          <p:cNvPr id="430083" name="Rectangle 2"/>
          <p:cNvSpPr>
            <a:spLocks noGrp="1" noRot="1" noChangeAspect="1" noChangeArrowheads="1" noTextEdit="1"/>
          </p:cNvSpPr>
          <p:nvPr>
            <p:ph type="sldImg"/>
          </p:nvPr>
        </p:nvSpPr>
        <p:spPr>
          <a:solidFill>
            <a:srgbClr val="FFFFFF"/>
          </a:solidFill>
          <a:ln/>
        </p:spPr>
      </p:sp>
      <p:sp>
        <p:nvSpPr>
          <p:cNvPr id="430084" name="Rectangle 3"/>
          <p:cNvSpPr>
            <a:spLocks noGrp="1" noChangeArrowheads="1"/>
          </p:cNvSpPr>
          <p:nvPr>
            <p:ph type="body" idx="1"/>
          </p:nvPr>
        </p:nvSpPr>
        <p:spPr>
          <a:solidFill>
            <a:srgbClr val="FFFFFF"/>
          </a:solidFill>
          <a:ln>
            <a:solidFill>
              <a:srgbClr val="000000"/>
            </a:solidFill>
          </a:ln>
        </p:spPr>
        <p:txBody>
          <a:bodyPr/>
          <a:lstStyle/>
          <a:p>
            <a:r>
              <a:rPr lang="en-US" altLang="en-US" smtClean="0"/>
              <a:t>Note that this means every node has two children, either or both of which can be empty. Technically, leaf nodes have two empty children.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300">
                <a:solidFill>
                  <a:schemeClr val="tx1"/>
                </a:solidFill>
                <a:latin typeface="Times New Roman" pitchFamily="18" charset="0"/>
              </a:defRPr>
            </a:lvl1pPr>
            <a:lvl2pPr marL="702756" indent="-270291" defTabSz="914485" eaLnBrk="0" hangingPunct="0">
              <a:defRPr sz="2300">
                <a:solidFill>
                  <a:schemeClr val="tx1"/>
                </a:solidFill>
                <a:latin typeface="Times New Roman" pitchFamily="18" charset="0"/>
              </a:defRPr>
            </a:lvl2pPr>
            <a:lvl3pPr marL="1081164" indent="-216233" defTabSz="914485" eaLnBrk="0" hangingPunct="0">
              <a:defRPr sz="2300">
                <a:solidFill>
                  <a:schemeClr val="tx1"/>
                </a:solidFill>
                <a:latin typeface="Times New Roman" pitchFamily="18" charset="0"/>
              </a:defRPr>
            </a:lvl3pPr>
            <a:lvl4pPr marL="1513629" indent="-216233" defTabSz="914485" eaLnBrk="0" hangingPunct="0">
              <a:defRPr sz="2300">
                <a:solidFill>
                  <a:schemeClr val="tx1"/>
                </a:solidFill>
                <a:latin typeface="Times New Roman" pitchFamily="18" charset="0"/>
              </a:defRPr>
            </a:lvl4pPr>
            <a:lvl5pPr marL="1946095" indent="-216233" defTabSz="914485" eaLnBrk="0" hangingPunct="0">
              <a:defRPr sz="2300">
                <a:solidFill>
                  <a:schemeClr val="tx1"/>
                </a:solidFill>
                <a:latin typeface="Times New Roman" pitchFamily="18" charset="0"/>
              </a:defRPr>
            </a:lvl5pPr>
            <a:lvl6pPr marL="2378560" indent="-216233" algn="ctr" defTabSz="914485" eaLnBrk="0" fontAlgn="base" hangingPunct="0">
              <a:spcBef>
                <a:spcPct val="0"/>
              </a:spcBef>
              <a:spcAft>
                <a:spcPct val="0"/>
              </a:spcAft>
              <a:defRPr sz="2300">
                <a:solidFill>
                  <a:schemeClr val="tx1"/>
                </a:solidFill>
                <a:latin typeface="Times New Roman" pitchFamily="18" charset="0"/>
              </a:defRPr>
            </a:lvl6pPr>
            <a:lvl7pPr marL="2811026" indent="-216233" algn="ctr" defTabSz="914485" eaLnBrk="0" fontAlgn="base" hangingPunct="0">
              <a:spcBef>
                <a:spcPct val="0"/>
              </a:spcBef>
              <a:spcAft>
                <a:spcPct val="0"/>
              </a:spcAft>
              <a:defRPr sz="2300">
                <a:solidFill>
                  <a:schemeClr val="tx1"/>
                </a:solidFill>
                <a:latin typeface="Times New Roman" pitchFamily="18" charset="0"/>
              </a:defRPr>
            </a:lvl7pPr>
            <a:lvl8pPr marL="3243491" indent="-216233" algn="ctr" defTabSz="914485" eaLnBrk="0" fontAlgn="base" hangingPunct="0">
              <a:spcBef>
                <a:spcPct val="0"/>
              </a:spcBef>
              <a:spcAft>
                <a:spcPct val="0"/>
              </a:spcAft>
              <a:defRPr sz="2300">
                <a:solidFill>
                  <a:schemeClr val="tx1"/>
                </a:solidFill>
                <a:latin typeface="Times New Roman" pitchFamily="18" charset="0"/>
              </a:defRPr>
            </a:lvl8pPr>
            <a:lvl9pPr marL="3675957" indent="-216233" algn="ctr" defTabSz="914485" eaLnBrk="0" fontAlgn="base" hangingPunct="0">
              <a:spcBef>
                <a:spcPct val="0"/>
              </a:spcBef>
              <a:spcAft>
                <a:spcPct val="0"/>
              </a:spcAft>
              <a:defRPr sz="2300">
                <a:solidFill>
                  <a:schemeClr val="tx1"/>
                </a:solidFill>
                <a:latin typeface="Times New Roman" pitchFamily="18" charset="0"/>
              </a:defRPr>
            </a:lvl9pPr>
          </a:lstStyle>
          <a:p>
            <a:pPr eaLnBrk="1" hangingPunct="1"/>
            <a:fld id="{F78CB841-B4EE-4D3D-907D-5BE340E2A16C}" type="slidenum">
              <a:rPr lang="en-US" altLang="en-US" sz="1200">
                <a:solidFill>
                  <a:prstClr val="black"/>
                </a:solidFill>
              </a:rPr>
              <a:pPr eaLnBrk="1" hangingPunct="1"/>
              <a:t>11</a:t>
            </a:fld>
            <a:endParaRPr lang="en-US" altLang="en-US" sz="1200">
              <a:solidFill>
                <a:prstClr val="black"/>
              </a:solidFill>
            </a:endParaRPr>
          </a:p>
        </p:txBody>
      </p:sp>
      <p:sp>
        <p:nvSpPr>
          <p:cNvPr id="431107" name="Rectangle 2"/>
          <p:cNvSpPr>
            <a:spLocks noGrp="1" noRot="1" noChangeAspect="1" noChangeArrowheads="1" noTextEdit="1"/>
          </p:cNvSpPr>
          <p:nvPr>
            <p:ph type="sldImg"/>
          </p:nvPr>
        </p:nvSpPr>
        <p:spPr>
          <a:solidFill>
            <a:srgbClr val="FFFFFF"/>
          </a:solidFill>
          <a:ln/>
        </p:spPr>
      </p:sp>
      <p:sp>
        <p:nvSpPr>
          <p:cNvPr id="431108" name="Rectangle 3"/>
          <p:cNvSpPr>
            <a:spLocks noGrp="1" noChangeArrowheads="1"/>
          </p:cNvSpPr>
          <p:nvPr>
            <p:ph type="body" idx="1"/>
          </p:nvPr>
        </p:nvSpPr>
        <p:spPr>
          <a:solidFill>
            <a:srgbClr val="FFFFFF"/>
          </a:solidFill>
          <a:ln>
            <a:solidFill>
              <a:srgbClr val="000000"/>
            </a:solidFill>
          </a:ln>
        </p:spPr>
        <p:txBody>
          <a:bodyPr/>
          <a:lstStyle/>
          <a:p>
            <a:r>
              <a:rPr lang="en-US" altLang="en-US" smtClean="0"/>
              <a:t>A has depth 0.  B and C form level 1.  The tree has height 4.  Height = max depth + 1.</a:t>
            </a:r>
          </a:p>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4656696-375B-458D-82BA-23AABB61F2C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51860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B2C7E8C-413D-47F8-A87C-E0C6BAABEDB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163397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74098A-D419-4DBA-84A3-56CAC2811B2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15510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ECED8BF2-9B33-4EF7-8356-28A0B159A78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307783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CBCAE33-A2A7-463F-B11D-DB55B455A02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232366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ECD18E1-FCE3-435C-A7BD-EBF71221021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48176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FD60CD-04C4-4728-93B9-4EC2EE22459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01105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FD519EE-3D5E-4D54-A2E2-A86AD30B3EE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59121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F29394F-8395-4BC4-B96C-25D6F5FBB9B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054296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BA5C94E-8FAD-4BB3-856B-A62F3016F3B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057343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A16652D-E89D-485E-B51D-948622A68DB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17785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B340387-8F09-4E2A-8414-0F3AF318E02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27569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9842DDA-B3D2-4CEC-BFE5-0C856CEB0C1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87874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Times New Roman" pitchFamily="18" charset="0"/>
              </a:defRPr>
            </a:lvl1pPr>
          </a:lstStyle>
          <a:p>
            <a:pPr fontAlgn="base">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lgn="ctr" fontAlgn="base">
              <a:spcBef>
                <a:spcPct val="0"/>
              </a:spcBef>
              <a:spcAft>
                <a:spcPct val="0"/>
              </a:spcAft>
              <a:defRPr/>
            </a:pPr>
            <a:endParaRPr lang="en-US">
              <a:solidFill>
                <a:srgbClr val="FFFFFF"/>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fontAlgn="base">
              <a:spcBef>
                <a:spcPct val="0"/>
              </a:spcBef>
              <a:spcAft>
                <a:spcPct val="0"/>
              </a:spcAft>
              <a:defRPr/>
            </a:pPr>
            <a:fld id="{19C5484A-1CFC-4F24-97B9-E10DCF7DE16F}"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1967185839"/>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ADAF881F-1305-4951-AA89-FD2477687AB4}" type="slidenum">
              <a:rPr lang="en-US" altLang="en-US" sz="1400" smtClean="0">
                <a:solidFill>
                  <a:srgbClr val="FFFFFF"/>
                </a:solidFill>
              </a:rPr>
              <a:pPr eaLnBrk="1" hangingPunct="1"/>
              <a:t>1</a:t>
            </a:fld>
            <a:endParaRPr lang="en-US" altLang="en-US" sz="1400" smtClean="0">
              <a:solidFill>
                <a:srgbClr val="FFFFFF"/>
              </a:solidFill>
            </a:endParaRPr>
          </a:p>
        </p:txBody>
      </p:sp>
      <p:sp>
        <p:nvSpPr>
          <p:cNvPr id="109571"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Dictionary</a:t>
            </a:r>
          </a:p>
        </p:txBody>
      </p:sp>
      <p:sp>
        <p:nvSpPr>
          <p:cNvPr id="109572" name="Rectangle 3"/>
          <p:cNvSpPr>
            <a:spLocks noGrp="1" noChangeArrowheads="1"/>
          </p:cNvSpPr>
          <p:nvPr>
            <p:ph type="body" idx="1"/>
          </p:nvPr>
        </p:nvSpPr>
        <p:spPr>
          <a:xfrm>
            <a:off x="455613" y="1600200"/>
            <a:ext cx="8226425" cy="4572000"/>
          </a:xfrm>
        </p:spPr>
        <p:txBody>
          <a:bodyPr/>
          <a:lstStyle/>
          <a:p>
            <a:pPr>
              <a:lnSpc>
                <a:spcPct val="70000"/>
              </a:lnSpc>
              <a:buFontTx/>
              <a:buNone/>
            </a:pPr>
            <a:r>
              <a:rPr lang="en-US" altLang="en-US" smtClean="0">
                <a:latin typeface="Helvetica" pitchFamily="26" charset="0"/>
              </a:rPr>
              <a:t>Often want to insert records, delete records, search for records.</a:t>
            </a:r>
          </a:p>
          <a:p>
            <a:pPr>
              <a:lnSpc>
                <a:spcPct val="70000"/>
              </a:lnSpc>
              <a:buFontTx/>
              <a:buNone/>
            </a:pPr>
            <a:endParaRPr lang="en-US" altLang="en-US" smtClean="0">
              <a:latin typeface="Helvetica" pitchFamily="26" charset="0"/>
            </a:endParaRPr>
          </a:p>
          <a:p>
            <a:pPr>
              <a:lnSpc>
                <a:spcPct val="70000"/>
              </a:lnSpc>
              <a:buFontTx/>
              <a:buNone/>
            </a:pPr>
            <a:r>
              <a:rPr lang="en-US" altLang="en-US" smtClean="0">
                <a:latin typeface="Helvetica" pitchFamily="26" charset="0"/>
              </a:rPr>
              <a:t>Required concepts:</a:t>
            </a:r>
          </a:p>
          <a:p>
            <a:pPr>
              <a:lnSpc>
                <a:spcPct val="70000"/>
              </a:lnSpc>
            </a:pPr>
            <a:r>
              <a:rPr lang="en-US" altLang="en-US" smtClean="0">
                <a:latin typeface="Helvetica" pitchFamily="26" charset="0"/>
              </a:rPr>
              <a:t>Search key: Describe what we are looking for</a:t>
            </a:r>
          </a:p>
          <a:p>
            <a:pPr>
              <a:lnSpc>
                <a:spcPct val="70000"/>
              </a:lnSpc>
            </a:pPr>
            <a:r>
              <a:rPr lang="en-US" altLang="en-US" smtClean="0">
                <a:latin typeface="Helvetica" pitchFamily="26" charset="0"/>
              </a:rPr>
              <a:t>Key comparison</a:t>
            </a:r>
          </a:p>
          <a:p>
            <a:pPr lvl="1">
              <a:lnSpc>
                <a:spcPct val="70000"/>
              </a:lnSpc>
            </a:pPr>
            <a:r>
              <a:rPr lang="en-US" altLang="en-US" smtClean="0">
                <a:latin typeface="Helvetica" pitchFamily="26" charset="0"/>
              </a:rPr>
              <a:t>Equality: sequential search</a:t>
            </a:r>
          </a:p>
          <a:p>
            <a:pPr lvl="1">
              <a:lnSpc>
                <a:spcPct val="70000"/>
              </a:lnSpc>
            </a:pPr>
            <a:r>
              <a:rPr lang="en-US" altLang="en-US" smtClean="0">
                <a:latin typeface="Helvetica" pitchFamily="26" charset="0"/>
              </a:rPr>
              <a:t>Relative order: sorting</a:t>
            </a:r>
          </a:p>
          <a:p>
            <a:pPr>
              <a:lnSpc>
                <a:spcPct val="70000"/>
              </a:lnSpc>
              <a:buFontTx/>
              <a:buNone/>
            </a:pPr>
            <a:endParaRPr lang="en-US" altLang="en-US" smtClean="0">
              <a:latin typeface="Helvetica" pitchFamily="26" charset="0"/>
            </a:endParaRPr>
          </a:p>
        </p:txBody>
      </p:sp>
    </p:spTree>
    <p:extLst>
      <p:ext uri="{BB962C8B-B14F-4D97-AF65-F5344CB8AC3E}">
        <p14:creationId xmlns:p14="http://schemas.microsoft.com/office/powerpoint/2010/main" val="125618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6C4E3626-2770-4511-B728-573525795670}" type="slidenum">
              <a:rPr lang="en-US" altLang="en-US" sz="1400" smtClean="0">
                <a:solidFill>
                  <a:srgbClr val="FFFFFF"/>
                </a:solidFill>
              </a:rPr>
              <a:pPr eaLnBrk="1" hangingPunct="1"/>
              <a:t>10</a:t>
            </a:fld>
            <a:endParaRPr lang="en-US" altLang="en-US" sz="1400" smtClean="0">
              <a:solidFill>
                <a:srgbClr val="FFFFFF"/>
              </a:solidFill>
            </a:endParaRPr>
          </a:p>
        </p:txBody>
      </p:sp>
      <p:sp>
        <p:nvSpPr>
          <p:cNvPr id="116739"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Binary Trees</a:t>
            </a:r>
          </a:p>
        </p:txBody>
      </p:sp>
      <p:sp>
        <p:nvSpPr>
          <p:cNvPr id="116740" name="Rectangle 3"/>
          <p:cNvSpPr>
            <a:spLocks noGrp="1" noChangeArrowheads="1"/>
          </p:cNvSpPr>
          <p:nvPr>
            <p:ph type="body" idx="1"/>
          </p:nvPr>
        </p:nvSpPr>
        <p:spPr>
          <a:xfrm>
            <a:off x="455613" y="1600200"/>
            <a:ext cx="8226425" cy="4572000"/>
          </a:xfrm>
        </p:spPr>
        <p:txBody>
          <a:bodyPr/>
          <a:lstStyle/>
          <a:p>
            <a:pPr>
              <a:lnSpc>
                <a:spcPct val="90000"/>
              </a:lnSpc>
              <a:buFontTx/>
              <a:buNone/>
            </a:pPr>
            <a:r>
              <a:rPr lang="en-US" altLang="en-US" smtClean="0">
                <a:latin typeface="Helvetica" pitchFamily="26" charset="0"/>
              </a:rPr>
              <a:t>A </a:t>
            </a:r>
            <a:r>
              <a:rPr lang="en-US" altLang="en-US" u="sng" smtClean="0">
                <a:latin typeface="Helvetica" pitchFamily="26" charset="0"/>
              </a:rPr>
              <a:t>binary tree</a:t>
            </a:r>
            <a:r>
              <a:rPr lang="en-US" altLang="en-US" smtClean="0">
                <a:latin typeface="Helvetica" pitchFamily="26" charset="0"/>
              </a:rPr>
              <a:t> is made up of a finite set of nodes that is either </a:t>
            </a:r>
            <a:r>
              <a:rPr lang="en-US" altLang="en-US" u="sng" smtClean="0">
                <a:latin typeface="Helvetica" pitchFamily="26" charset="0"/>
              </a:rPr>
              <a:t>empty</a:t>
            </a:r>
            <a:r>
              <a:rPr lang="en-US" altLang="en-US" smtClean="0">
                <a:latin typeface="Helvetica" pitchFamily="26" charset="0"/>
              </a:rPr>
              <a:t> or consists of a node called the </a:t>
            </a:r>
            <a:r>
              <a:rPr lang="en-US" altLang="en-US" u="sng" smtClean="0">
                <a:latin typeface="Helvetica" pitchFamily="26" charset="0"/>
              </a:rPr>
              <a:t>root</a:t>
            </a:r>
            <a:r>
              <a:rPr lang="en-US" altLang="en-US" smtClean="0">
                <a:latin typeface="Helvetica" pitchFamily="26" charset="0"/>
              </a:rPr>
              <a:t> together with two binary trees, called the left and right </a:t>
            </a:r>
            <a:r>
              <a:rPr lang="en-US" altLang="en-US" u="sng" smtClean="0">
                <a:latin typeface="Helvetica" pitchFamily="26" charset="0"/>
              </a:rPr>
              <a:t>subtrees</a:t>
            </a:r>
            <a:r>
              <a:rPr lang="en-US" altLang="en-US" smtClean="0">
                <a:latin typeface="Helvetica" pitchFamily="26" charset="0"/>
              </a:rPr>
              <a:t>, which are disjoint from each other and from the root.</a:t>
            </a:r>
          </a:p>
        </p:txBody>
      </p:sp>
    </p:spTree>
    <p:extLst>
      <p:ext uri="{BB962C8B-B14F-4D97-AF65-F5344CB8AC3E}">
        <p14:creationId xmlns:p14="http://schemas.microsoft.com/office/powerpoint/2010/main" val="1241102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08326978-76F1-4F7E-B543-D6EBE5B273A8}" type="slidenum">
              <a:rPr lang="en-US" altLang="en-US" sz="1400" smtClean="0">
                <a:solidFill>
                  <a:srgbClr val="FFFFFF"/>
                </a:solidFill>
              </a:rPr>
              <a:pPr eaLnBrk="1" hangingPunct="1"/>
              <a:t>11</a:t>
            </a:fld>
            <a:endParaRPr lang="en-US" altLang="en-US" sz="1400" smtClean="0">
              <a:solidFill>
                <a:srgbClr val="FFFFFF"/>
              </a:solidFill>
            </a:endParaRPr>
          </a:p>
        </p:txBody>
      </p:sp>
      <p:sp>
        <p:nvSpPr>
          <p:cNvPr id="117763"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Binary Tree Example</a:t>
            </a:r>
          </a:p>
        </p:txBody>
      </p:sp>
      <p:sp>
        <p:nvSpPr>
          <p:cNvPr id="117764" name="Rectangle 3"/>
          <p:cNvSpPr>
            <a:spLocks noGrp="1" noChangeArrowheads="1"/>
          </p:cNvSpPr>
          <p:nvPr>
            <p:ph type="body" idx="1"/>
          </p:nvPr>
        </p:nvSpPr>
        <p:spPr>
          <a:xfrm>
            <a:off x="455613" y="1600200"/>
            <a:ext cx="4344987" cy="4495800"/>
          </a:xfrm>
        </p:spPr>
        <p:txBody>
          <a:bodyPr/>
          <a:lstStyle/>
          <a:p>
            <a:pPr>
              <a:lnSpc>
                <a:spcPct val="90000"/>
              </a:lnSpc>
              <a:buFontTx/>
              <a:buNone/>
            </a:pPr>
            <a:r>
              <a:rPr lang="en-US" altLang="en-US" smtClean="0">
                <a:latin typeface="Helvetica" pitchFamily="26" charset="0"/>
              </a:rPr>
              <a:t>Notation: </a:t>
            </a:r>
            <a:r>
              <a:rPr lang="en-US" altLang="en-US" u="sng" smtClean="0">
                <a:latin typeface="Helvetica" pitchFamily="26" charset="0"/>
              </a:rPr>
              <a:t>Node</a:t>
            </a:r>
            <a:r>
              <a:rPr lang="en-US" altLang="en-US" smtClean="0">
                <a:latin typeface="Helvetica" pitchFamily="26" charset="0"/>
              </a:rPr>
              <a:t>, </a:t>
            </a:r>
            <a:r>
              <a:rPr lang="en-US" altLang="en-US" u="sng" smtClean="0">
                <a:latin typeface="Helvetica" pitchFamily="26" charset="0"/>
              </a:rPr>
              <a:t>children</a:t>
            </a:r>
            <a:r>
              <a:rPr lang="en-US" altLang="en-US" smtClean="0">
                <a:latin typeface="Helvetica" pitchFamily="26" charset="0"/>
              </a:rPr>
              <a:t>, </a:t>
            </a:r>
            <a:r>
              <a:rPr lang="en-US" altLang="en-US" u="sng" smtClean="0">
                <a:latin typeface="Helvetica" pitchFamily="26" charset="0"/>
              </a:rPr>
              <a:t>edge</a:t>
            </a:r>
            <a:r>
              <a:rPr lang="en-US" altLang="en-US" smtClean="0">
                <a:latin typeface="Helvetica" pitchFamily="26" charset="0"/>
              </a:rPr>
              <a:t>, </a:t>
            </a:r>
            <a:r>
              <a:rPr lang="en-US" altLang="en-US" u="sng" smtClean="0">
                <a:latin typeface="Helvetica" pitchFamily="26" charset="0"/>
              </a:rPr>
              <a:t>parent</a:t>
            </a:r>
            <a:r>
              <a:rPr lang="en-US" altLang="en-US" smtClean="0">
                <a:latin typeface="Helvetica" pitchFamily="26" charset="0"/>
              </a:rPr>
              <a:t>, </a:t>
            </a:r>
            <a:r>
              <a:rPr lang="en-US" altLang="en-US" u="sng" smtClean="0">
                <a:latin typeface="Helvetica" pitchFamily="26" charset="0"/>
              </a:rPr>
              <a:t>ancestor</a:t>
            </a:r>
            <a:r>
              <a:rPr lang="en-US" altLang="en-US" smtClean="0">
                <a:latin typeface="Helvetica" pitchFamily="26" charset="0"/>
              </a:rPr>
              <a:t>, </a:t>
            </a:r>
            <a:r>
              <a:rPr lang="en-US" altLang="en-US" u="sng" smtClean="0">
                <a:latin typeface="Helvetica" pitchFamily="26" charset="0"/>
              </a:rPr>
              <a:t>descendant</a:t>
            </a:r>
            <a:r>
              <a:rPr lang="en-US" altLang="en-US" smtClean="0">
                <a:latin typeface="Helvetica" pitchFamily="26" charset="0"/>
              </a:rPr>
              <a:t>, </a:t>
            </a:r>
            <a:r>
              <a:rPr lang="en-US" altLang="en-US" u="sng" smtClean="0">
                <a:latin typeface="Helvetica" pitchFamily="26" charset="0"/>
              </a:rPr>
              <a:t>path</a:t>
            </a:r>
            <a:r>
              <a:rPr lang="en-US" altLang="en-US" smtClean="0">
                <a:latin typeface="Helvetica" pitchFamily="26" charset="0"/>
              </a:rPr>
              <a:t>, </a:t>
            </a:r>
            <a:r>
              <a:rPr lang="en-US" altLang="en-US" u="sng" smtClean="0">
                <a:latin typeface="Helvetica" pitchFamily="26" charset="0"/>
              </a:rPr>
              <a:t>depth</a:t>
            </a:r>
            <a:r>
              <a:rPr lang="en-US" altLang="en-US" smtClean="0">
                <a:latin typeface="Helvetica" pitchFamily="26" charset="0"/>
              </a:rPr>
              <a:t>, </a:t>
            </a:r>
            <a:r>
              <a:rPr lang="en-US" altLang="en-US" u="sng" smtClean="0">
                <a:latin typeface="Helvetica" pitchFamily="26" charset="0"/>
              </a:rPr>
              <a:t>height</a:t>
            </a:r>
            <a:r>
              <a:rPr lang="en-US" altLang="en-US" smtClean="0">
                <a:latin typeface="Helvetica" pitchFamily="26" charset="0"/>
              </a:rPr>
              <a:t>, </a:t>
            </a:r>
            <a:r>
              <a:rPr lang="en-US" altLang="en-US" u="sng" smtClean="0">
                <a:latin typeface="Helvetica" pitchFamily="26" charset="0"/>
              </a:rPr>
              <a:t>level</a:t>
            </a:r>
            <a:r>
              <a:rPr lang="en-US" altLang="en-US" smtClean="0">
                <a:latin typeface="Helvetica" pitchFamily="26" charset="0"/>
              </a:rPr>
              <a:t>, </a:t>
            </a:r>
            <a:r>
              <a:rPr lang="en-US" altLang="en-US" u="sng" smtClean="0">
                <a:latin typeface="Helvetica" pitchFamily="26" charset="0"/>
              </a:rPr>
              <a:t>leaf node</a:t>
            </a:r>
            <a:r>
              <a:rPr lang="en-US" altLang="en-US" smtClean="0">
                <a:latin typeface="Helvetica" pitchFamily="26" charset="0"/>
              </a:rPr>
              <a:t>, </a:t>
            </a:r>
            <a:r>
              <a:rPr lang="en-US" altLang="en-US" u="sng" smtClean="0">
                <a:latin typeface="Helvetica" pitchFamily="26" charset="0"/>
              </a:rPr>
              <a:t>internal node</a:t>
            </a:r>
            <a:r>
              <a:rPr lang="en-US" altLang="en-US" smtClean="0">
                <a:latin typeface="Helvetica" pitchFamily="26" charset="0"/>
              </a:rPr>
              <a:t>, </a:t>
            </a:r>
            <a:r>
              <a:rPr lang="en-US" altLang="en-US" u="sng" smtClean="0">
                <a:latin typeface="Helvetica" pitchFamily="26" charset="0"/>
              </a:rPr>
              <a:t>subtree</a:t>
            </a:r>
            <a:r>
              <a:rPr lang="en-US" altLang="en-US" smtClean="0">
                <a:latin typeface="Helvetica" pitchFamily="26" charset="0"/>
              </a:rPr>
              <a:t>.</a:t>
            </a:r>
          </a:p>
          <a:p>
            <a:pPr>
              <a:lnSpc>
                <a:spcPct val="90000"/>
              </a:lnSpc>
              <a:buFontTx/>
              <a:buNone/>
            </a:pPr>
            <a:endParaRPr lang="en-US" altLang="en-US" smtClean="0">
              <a:latin typeface="Helvetica" pitchFamily="26" charset="0"/>
            </a:endParaRPr>
          </a:p>
        </p:txBody>
      </p:sp>
      <p:pic>
        <p:nvPicPr>
          <p:cNvPr id="117765" name="Picture 4" descr="BinExamp"/>
          <p:cNvPicPr>
            <a:picLocks noChangeAspect="1" noChangeArrowheads="1"/>
          </p:cNvPicPr>
          <p:nvPr/>
        </p:nvPicPr>
        <p:blipFill>
          <a:blip r:embed="rId3">
            <a:extLst>
              <a:ext uri="{28A0092B-C50C-407E-A947-70E740481C1C}">
                <a14:useLocalDpi xmlns:a14="http://schemas.microsoft.com/office/drawing/2010/main" val="0"/>
              </a:ext>
            </a:extLst>
          </a:blip>
          <a:srcRect l="4968" t="2606" r="3726" b="3909"/>
          <a:stretch>
            <a:fillRect/>
          </a:stretch>
        </p:blipFill>
        <p:spPr bwMode="auto">
          <a:xfrm>
            <a:off x="4724400" y="1752600"/>
            <a:ext cx="3962400" cy="386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0823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89D0F980-914B-4BD8-B447-B8530E92DD61}" type="slidenum">
              <a:rPr lang="en-US" altLang="en-US" sz="1400" smtClean="0">
                <a:solidFill>
                  <a:srgbClr val="FFFFFF"/>
                </a:solidFill>
              </a:rPr>
              <a:pPr eaLnBrk="1" hangingPunct="1"/>
              <a:t>12</a:t>
            </a:fld>
            <a:endParaRPr lang="en-US" altLang="en-US" sz="1400" smtClean="0">
              <a:solidFill>
                <a:srgbClr val="FFFFFF"/>
              </a:solidFill>
            </a:endParaRPr>
          </a:p>
        </p:txBody>
      </p:sp>
      <p:sp>
        <p:nvSpPr>
          <p:cNvPr id="118787"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Full and Complete Binary Trees</a:t>
            </a:r>
          </a:p>
        </p:txBody>
      </p:sp>
      <p:sp>
        <p:nvSpPr>
          <p:cNvPr id="118788" name="Rectangle 3"/>
          <p:cNvSpPr>
            <a:spLocks noGrp="1" noChangeArrowheads="1"/>
          </p:cNvSpPr>
          <p:nvPr>
            <p:ph type="body" idx="1"/>
          </p:nvPr>
        </p:nvSpPr>
        <p:spPr>
          <a:xfrm>
            <a:off x="381000" y="1600200"/>
            <a:ext cx="8534400" cy="4572000"/>
          </a:xfrm>
        </p:spPr>
        <p:txBody>
          <a:bodyPr/>
          <a:lstStyle/>
          <a:p>
            <a:pPr>
              <a:lnSpc>
                <a:spcPct val="90000"/>
              </a:lnSpc>
              <a:buFontTx/>
              <a:buNone/>
            </a:pPr>
            <a:r>
              <a:rPr lang="en-US" altLang="en-US" u="sng" smtClean="0">
                <a:latin typeface="Helvetica" pitchFamily="26" charset="0"/>
              </a:rPr>
              <a:t>Full</a:t>
            </a:r>
            <a:r>
              <a:rPr lang="en-US" altLang="en-US" smtClean="0">
                <a:latin typeface="Helvetica" pitchFamily="26" charset="0"/>
              </a:rPr>
              <a:t> binary tree: </a:t>
            </a:r>
            <a:r>
              <a:rPr lang="en-US" altLang="en-US" sz="2800" smtClean="0">
                <a:latin typeface="Helvetica" pitchFamily="26" charset="0"/>
              </a:rPr>
              <a:t>Each node is either a leaf or internal node with exactly two non-empty children.</a:t>
            </a:r>
          </a:p>
          <a:p>
            <a:pPr>
              <a:lnSpc>
                <a:spcPct val="20000"/>
              </a:lnSpc>
              <a:buFontTx/>
              <a:buNone/>
            </a:pPr>
            <a:endParaRPr lang="en-US" altLang="en-US" sz="2800" smtClean="0">
              <a:latin typeface="Helvetica" pitchFamily="26" charset="0"/>
            </a:endParaRPr>
          </a:p>
          <a:p>
            <a:pPr>
              <a:lnSpc>
                <a:spcPct val="90000"/>
              </a:lnSpc>
              <a:buFontTx/>
              <a:buNone/>
            </a:pPr>
            <a:r>
              <a:rPr lang="en-US" altLang="en-US" u="sng" smtClean="0">
                <a:latin typeface="Helvetica" pitchFamily="26" charset="0"/>
              </a:rPr>
              <a:t>Complete</a:t>
            </a:r>
            <a:r>
              <a:rPr lang="en-US" altLang="en-US" smtClean="0">
                <a:latin typeface="Helvetica" pitchFamily="26" charset="0"/>
              </a:rPr>
              <a:t> binary tree: </a:t>
            </a:r>
            <a:r>
              <a:rPr lang="en-US" altLang="en-US" sz="2800" smtClean="0">
                <a:latin typeface="Helvetica" pitchFamily="26" charset="0"/>
              </a:rPr>
              <a:t>If the height of the tree is </a:t>
            </a:r>
            <a:r>
              <a:rPr lang="en-US" altLang="en-US" sz="2800" i="1" smtClean="0">
                <a:latin typeface="Helvetica" pitchFamily="26" charset="0"/>
              </a:rPr>
              <a:t>d</a:t>
            </a:r>
            <a:r>
              <a:rPr lang="en-US" altLang="en-US" sz="2800" smtClean="0">
                <a:latin typeface="Helvetica" pitchFamily="26" charset="0"/>
              </a:rPr>
              <a:t>, then all leaves except possibly level </a:t>
            </a:r>
            <a:r>
              <a:rPr lang="en-US" altLang="en-US" sz="2800" i="1" smtClean="0">
                <a:latin typeface="Helvetica" pitchFamily="26" charset="0"/>
              </a:rPr>
              <a:t>d</a:t>
            </a:r>
            <a:r>
              <a:rPr lang="en-US" altLang="en-US" sz="2800" smtClean="0">
                <a:latin typeface="Helvetica" pitchFamily="26" charset="0"/>
              </a:rPr>
              <a:t> are completely full.  The bottom level has all nodes to the left side.</a:t>
            </a:r>
          </a:p>
        </p:txBody>
      </p:sp>
      <p:pic>
        <p:nvPicPr>
          <p:cNvPr id="118789" name="Picture 4" descr="FullComp"/>
          <p:cNvPicPr>
            <a:picLocks noChangeAspect="1" noChangeArrowheads="1"/>
          </p:cNvPicPr>
          <p:nvPr/>
        </p:nvPicPr>
        <p:blipFill>
          <a:blip r:embed="rId3">
            <a:extLst>
              <a:ext uri="{28A0092B-C50C-407E-A947-70E740481C1C}">
                <a14:useLocalDpi xmlns:a14="http://schemas.microsoft.com/office/drawing/2010/main" val="0"/>
              </a:ext>
            </a:extLst>
          </a:blip>
          <a:srcRect l="1158" r="3473" b="2127"/>
          <a:stretch>
            <a:fillRect/>
          </a:stretch>
        </p:blipFill>
        <p:spPr bwMode="auto">
          <a:xfrm>
            <a:off x="1225550" y="4454525"/>
            <a:ext cx="681355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2283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4E97943C-8F6E-4A65-BB1F-D011344AA85D}" type="slidenum">
              <a:rPr lang="en-US" altLang="en-US" sz="1400" smtClean="0">
                <a:solidFill>
                  <a:srgbClr val="FFFFFF"/>
                </a:solidFill>
              </a:rPr>
              <a:pPr eaLnBrk="1" hangingPunct="1"/>
              <a:t>13</a:t>
            </a:fld>
            <a:endParaRPr lang="en-US" altLang="en-US" sz="1400" smtClean="0">
              <a:solidFill>
                <a:srgbClr val="FFFFFF"/>
              </a:solidFill>
            </a:endParaRPr>
          </a:p>
        </p:txBody>
      </p:sp>
      <p:sp>
        <p:nvSpPr>
          <p:cNvPr id="119811"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Full Binary Tree Theorem (1)</a:t>
            </a:r>
          </a:p>
        </p:txBody>
      </p:sp>
      <p:sp>
        <p:nvSpPr>
          <p:cNvPr id="119812" name="Rectangle 3"/>
          <p:cNvSpPr>
            <a:spLocks noGrp="1" noChangeArrowheads="1"/>
          </p:cNvSpPr>
          <p:nvPr>
            <p:ph type="body" idx="1"/>
          </p:nvPr>
        </p:nvSpPr>
        <p:spPr>
          <a:xfrm>
            <a:off x="455613" y="1600200"/>
            <a:ext cx="8226425" cy="4572000"/>
          </a:xfrm>
        </p:spPr>
        <p:txBody>
          <a:bodyPr/>
          <a:lstStyle/>
          <a:p>
            <a:pPr>
              <a:buFontTx/>
              <a:buNone/>
            </a:pPr>
            <a:r>
              <a:rPr lang="en-US" altLang="en-US" sz="2800" b="1" smtClean="0">
                <a:latin typeface="Helvetica" pitchFamily="26" charset="0"/>
              </a:rPr>
              <a:t>Theorem</a:t>
            </a:r>
            <a:r>
              <a:rPr lang="en-US" altLang="en-US" sz="2800" smtClean="0">
                <a:latin typeface="Helvetica" pitchFamily="26" charset="0"/>
              </a:rPr>
              <a:t>: The number of leaves in a non-empty full binary tree is one more than the number of internal nodes.</a:t>
            </a:r>
          </a:p>
          <a:p>
            <a:pPr>
              <a:lnSpc>
                <a:spcPct val="10000"/>
              </a:lnSpc>
              <a:buFontTx/>
              <a:buNone/>
            </a:pPr>
            <a:endParaRPr lang="en-US" altLang="en-US" sz="2800" smtClean="0">
              <a:latin typeface="Helvetica" pitchFamily="26" charset="0"/>
            </a:endParaRPr>
          </a:p>
          <a:p>
            <a:pPr>
              <a:buFontTx/>
              <a:buNone/>
            </a:pPr>
            <a:r>
              <a:rPr lang="en-US" altLang="en-US" sz="2800" b="1" smtClean="0">
                <a:latin typeface="Helvetica" pitchFamily="26" charset="0"/>
              </a:rPr>
              <a:t>Proof</a:t>
            </a:r>
            <a:r>
              <a:rPr lang="en-US" altLang="en-US" sz="2800" smtClean="0">
                <a:latin typeface="Helvetica" pitchFamily="26" charset="0"/>
              </a:rPr>
              <a:t> (by Mathematical Induction):</a:t>
            </a:r>
          </a:p>
          <a:p>
            <a:pPr>
              <a:lnSpc>
                <a:spcPct val="20000"/>
              </a:lnSpc>
              <a:buFontTx/>
              <a:buNone/>
            </a:pPr>
            <a:endParaRPr lang="en-US" altLang="en-US" sz="2800" smtClean="0">
              <a:latin typeface="Helvetica" pitchFamily="26" charset="0"/>
            </a:endParaRPr>
          </a:p>
          <a:p>
            <a:pPr>
              <a:buFontTx/>
              <a:buNone/>
            </a:pPr>
            <a:r>
              <a:rPr lang="en-US" altLang="en-US" sz="2800" b="1" smtClean="0">
                <a:latin typeface="Helvetica" pitchFamily="26" charset="0"/>
              </a:rPr>
              <a:t>Base case</a:t>
            </a:r>
            <a:r>
              <a:rPr lang="en-US" altLang="en-US" sz="2800" smtClean="0">
                <a:latin typeface="Helvetica" pitchFamily="26" charset="0"/>
              </a:rPr>
              <a:t>: </a:t>
            </a:r>
            <a:r>
              <a:rPr lang="en-US" altLang="en-US" sz="2400" smtClean="0">
                <a:latin typeface="Helvetica" pitchFamily="26" charset="0"/>
              </a:rPr>
              <a:t>A full binary tree with 1 internal node must have two leaf nodes.</a:t>
            </a:r>
          </a:p>
          <a:p>
            <a:pPr>
              <a:lnSpc>
                <a:spcPct val="10000"/>
              </a:lnSpc>
              <a:buFontTx/>
              <a:buNone/>
            </a:pPr>
            <a:endParaRPr lang="en-US" altLang="en-US" sz="2400" smtClean="0">
              <a:latin typeface="Helvetica" pitchFamily="26" charset="0"/>
            </a:endParaRPr>
          </a:p>
          <a:p>
            <a:pPr>
              <a:buFontTx/>
              <a:buNone/>
            </a:pPr>
            <a:r>
              <a:rPr lang="en-US" altLang="en-US" sz="2800" b="1" smtClean="0">
                <a:latin typeface="Helvetica" pitchFamily="26" charset="0"/>
              </a:rPr>
              <a:t>Induction Hypothesis</a:t>
            </a:r>
            <a:r>
              <a:rPr lang="en-US" altLang="en-US" sz="2800" smtClean="0">
                <a:latin typeface="Helvetica" pitchFamily="26" charset="0"/>
              </a:rPr>
              <a:t>: </a:t>
            </a:r>
            <a:r>
              <a:rPr lang="en-US" altLang="en-US" sz="2400" smtClean="0">
                <a:latin typeface="Helvetica" pitchFamily="26" charset="0"/>
              </a:rPr>
              <a:t>Assume any full binary tree </a:t>
            </a:r>
            <a:r>
              <a:rPr lang="en-US" altLang="en-US" sz="2400" b="1" smtClean="0">
                <a:latin typeface="Helvetica" pitchFamily="26" charset="0"/>
              </a:rPr>
              <a:t>T</a:t>
            </a:r>
            <a:r>
              <a:rPr lang="en-US" altLang="en-US" sz="2400" smtClean="0">
                <a:latin typeface="Helvetica" pitchFamily="26" charset="0"/>
              </a:rPr>
              <a:t> containing </a:t>
            </a:r>
            <a:r>
              <a:rPr lang="en-US" altLang="en-US" sz="2400" i="1" smtClean="0">
                <a:latin typeface="Helvetica" pitchFamily="26" charset="0"/>
              </a:rPr>
              <a:t>n</a:t>
            </a:r>
            <a:r>
              <a:rPr lang="en-US" altLang="en-US" sz="2400" smtClean="0">
                <a:latin typeface="Helvetica" pitchFamily="26" charset="0"/>
              </a:rPr>
              <a:t>-1 internal nodes has </a:t>
            </a:r>
            <a:r>
              <a:rPr lang="en-US" altLang="en-US" sz="2400" i="1" smtClean="0">
                <a:latin typeface="Helvetica" pitchFamily="26" charset="0"/>
              </a:rPr>
              <a:t>n</a:t>
            </a:r>
            <a:r>
              <a:rPr lang="en-US" altLang="en-US" sz="2400" smtClean="0">
                <a:latin typeface="Helvetica" pitchFamily="26" charset="0"/>
              </a:rPr>
              <a:t> leaves.</a:t>
            </a:r>
          </a:p>
        </p:txBody>
      </p:sp>
    </p:spTree>
    <p:extLst>
      <p:ext uri="{BB962C8B-B14F-4D97-AF65-F5344CB8AC3E}">
        <p14:creationId xmlns:p14="http://schemas.microsoft.com/office/powerpoint/2010/main" val="21716586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A715E544-021D-48E3-8762-253FEBE679C6}" type="slidenum">
              <a:rPr lang="en-US" altLang="en-US" sz="1400" smtClean="0">
                <a:solidFill>
                  <a:srgbClr val="FFFFFF"/>
                </a:solidFill>
              </a:rPr>
              <a:pPr eaLnBrk="1" hangingPunct="1"/>
              <a:t>14</a:t>
            </a:fld>
            <a:endParaRPr lang="en-US" altLang="en-US" sz="1400" smtClean="0">
              <a:solidFill>
                <a:srgbClr val="FFFFFF"/>
              </a:solidFill>
            </a:endParaRPr>
          </a:p>
        </p:txBody>
      </p:sp>
      <p:sp>
        <p:nvSpPr>
          <p:cNvPr id="120835"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Full Binary Tree Theorem (2)</a:t>
            </a:r>
          </a:p>
        </p:txBody>
      </p:sp>
      <p:sp>
        <p:nvSpPr>
          <p:cNvPr id="120836" name="Rectangle 3"/>
          <p:cNvSpPr>
            <a:spLocks noGrp="1" noChangeArrowheads="1"/>
          </p:cNvSpPr>
          <p:nvPr>
            <p:ph type="body" idx="1"/>
          </p:nvPr>
        </p:nvSpPr>
        <p:spPr>
          <a:xfrm>
            <a:off x="455613" y="1600200"/>
            <a:ext cx="8226425" cy="4572000"/>
          </a:xfrm>
        </p:spPr>
        <p:txBody>
          <a:bodyPr/>
          <a:lstStyle/>
          <a:p>
            <a:pPr>
              <a:lnSpc>
                <a:spcPct val="90000"/>
              </a:lnSpc>
              <a:buFontTx/>
              <a:buNone/>
            </a:pPr>
            <a:r>
              <a:rPr lang="en-US" altLang="en-US" b="1" smtClean="0">
                <a:latin typeface="Helvetica" pitchFamily="26" charset="0"/>
              </a:rPr>
              <a:t>Induction Step</a:t>
            </a:r>
            <a:r>
              <a:rPr lang="en-US" altLang="en-US" smtClean="0">
                <a:latin typeface="Helvetica" pitchFamily="26" charset="0"/>
              </a:rPr>
              <a:t>: </a:t>
            </a:r>
            <a:r>
              <a:rPr lang="en-US" altLang="en-US" sz="2800" smtClean="0">
                <a:latin typeface="Helvetica" pitchFamily="26" charset="0"/>
              </a:rPr>
              <a:t>Given tree </a:t>
            </a:r>
            <a:r>
              <a:rPr lang="en-US" altLang="en-US" sz="2800" b="1" smtClean="0">
                <a:latin typeface="Helvetica" pitchFamily="26" charset="0"/>
              </a:rPr>
              <a:t>T</a:t>
            </a:r>
            <a:r>
              <a:rPr lang="en-US" altLang="en-US" sz="2800" smtClean="0">
                <a:latin typeface="Helvetica" pitchFamily="26" charset="0"/>
              </a:rPr>
              <a:t> with n internal nodes, pick internal node </a:t>
            </a:r>
            <a:r>
              <a:rPr lang="en-US" altLang="en-US" sz="2800" i="1" smtClean="0">
                <a:latin typeface="Helvetica" pitchFamily="26" charset="0"/>
              </a:rPr>
              <a:t>I</a:t>
            </a:r>
            <a:r>
              <a:rPr lang="en-US" altLang="en-US" sz="2800" smtClean="0">
                <a:latin typeface="Helvetica" pitchFamily="26" charset="0"/>
              </a:rPr>
              <a:t> with two leaf children.  Remove </a:t>
            </a:r>
            <a:r>
              <a:rPr lang="en-US" altLang="en-US" sz="2800" i="1" smtClean="0">
                <a:latin typeface="Helvetica" pitchFamily="26" charset="0"/>
              </a:rPr>
              <a:t>I</a:t>
            </a:r>
            <a:r>
              <a:rPr lang="en-US" altLang="en-US" sz="2800" smtClean="0">
                <a:latin typeface="Helvetica" pitchFamily="26" charset="0"/>
              </a:rPr>
              <a:t>’s children, call resulting tree </a:t>
            </a:r>
            <a:r>
              <a:rPr lang="en-US" altLang="en-US" sz="2800" b="1" smtClean="0">
                <a:latin typeface="Helvetica" pitchFamily="26" charset="0"/>
              </a:rPr>
              <a:t>T’</a:t>
            </a:r>
            <a:r>
              <a:rPr lang="en-US" altLang="en-US" sz="2800" smtClean="0">
                <a:latin typeface="Helvetica" pitchFamily="26" charset="0"/>
              </a:rPr>
              <a:t>.</a:t>
            </a:r>
          </a:p>
          <a:p>
            <a:pPr>
              <a:lnSpc>
                <a:spcPct val="10000"/>
              </a:lnSpc>
              <a:buFontTx/>
              <a:buNone/>
            </a:pPr>
            <a:endParaRPr lang="en-US" altLang="en-US" sz="2800" smtClean="0">
              <a:latin typeface="Helvetica" pitchFamily="26" charset="0"/>
            </a:endParaRPr>
          </a:p>
          <a:p>
            <a:pPr>
              <a:lnSpc>
                <a:spcPct val="90000"/>
              </a:lnSpc>
              <a:buFontTx/>
              <a:buNone/>
            </a:pPr>
            <a:r>
              <a:rPr lang="en-US" altLang="en-US" sz="2800" smtClean="0">
                <a:latin typeface="Helvetica" pitchFamily="26" charset="0"/>
              </a:rPr>
              <a:t>By induction hypothesis, </a:t>
            </a:r>
            <a:r>
              <a:rPr lang="en-US" altLang="en-US" sz="2800" b="1" smtClean="0">
                <a:latin typeface="Helvetica" pitchFamily="26" charset="0"/>
              </a:rPr>
              <a:t>T’</a:t>
            </a:r>
            <a:r>
              <a:rPr lang="en-US" altLang="en-US" sz="2800" smtClean="0">
                <a:latin typeface="Helvetica" pitchFamily="26" charset="0"/>
              </a:rPr>
              <a:t> is a full binary tree with n leaves.</a:t>
            </a:r>
          </a:p>
          <a:p>
            <a:pPr>
              <a:lnSpc>
                <a:spcPct val="20000"/>
              </a:lnSpc>
              <a:buFontTx/>
              <a:buNone/>
            </a:pPr>
            <a:endParaRPr lang="en-US" altLang="en-US" sz="2800" smtClean="0">
              <a:latin typeface="Helvetica" pitchFamily="26" charset="0"/>
            </a:endParaRPr>
          </a:p>
          <a:p>
            <a:pPr>
              <a:lnSpc>
                <a:spcPct val="90000"/>
              </a:lnSpc>
              <a:buFontTx/>
              <a:buNone/>
            </a:pPr>
            <a:r>
              <a:rPr lang="en-US" altLang="en-US" sz="2800" smtClean="0">
                <a:latin typeface="Helvetica" pitchFamily="26" charset="0"/>
              </a:rPr>
              <a:t>Restore </a:t>
            </a:r>
            <a:r>
              <a:rPr lang="en-US" altLang="en-US" sz="2800" i="1" smtClean="0">
                <a:latin typeface="Helvetica" pitchFamily="26" charset="0"/>
              </a:rPr>
              <a:t>I</a:t>
            </a:r>
            <a:r>
              <a:rPr lang="en-US" altLang="en-US" sz="2800" smtClean="0">
                <a:latin typeface="Helvetica" pitchFamily="26" charset="0"/>
              </a:rPr>
              <a:t>’s two children.  The number of internal nodes has now gone up by 1 to reach </a:t>
            </a:r>
            <a:r>
              <a:rPr lang="en-US" altLang="en-US" sz="2800" i="1" smtClean="0">
                <a:latin typeface="Helvetica" pitchFamily="26" charset="0"/>
              </a:rPr>
              <a:t>n</a:t>
            </a:r>
            <a:r>
              <a:rPr lang="en-US" altLang="en-US" sz="2800" smtClean="0">
                <a:latin typeface="Helvetica" pitchFamily="26" charset="0"/>
              </a:rPr>
              <a:t>.  The number of leaves has also gone up by 1.</a:t>
            </a:r>
          </a:p>
        </p:txBody>
      </p:sp>
    </p:spTree>
    <p:extLst>
      <p:ext uri="{BB962C8B-B14F-4D97-AF65-F5344CB8AC3E}">
        <p14:creationId xmlns:p14="http://schemas.microsoft.com/office/powerpoint/2010/main" val="211748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4C90A76B-BA1E-439E-88BE-45DAB29B4394}" type="slidenum">
              <a:rPr lang="en-US" altLang="en-US" sz="1400" smtClean="0">
                <a:solidFill>
                  <a:srgbClr val="FFFFFF"/>
                </a:solidFill>
              </a:rPr>
              <a:pPr eaLnBrk="1" hangingPunct="1"/>
              <a:t>15</a:t>
            </a:fld>
            <a:endParaRPr lang="en-US" altLang="en-US" sz="1400" smtClean="0">
              <a:solidFill>
                <a:srgbClr val="FFFFFF"/>
              </a:solidFill>
            </a:endParaRPr>
          </a:p>
        </p:txBody>
      </p:sp>
      <p:sp>
        <p:nvSpPr>
          <p:cNvPr id="121859"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Full Binary Tree Corollary</a:t>
            </a:r>
          </a:p>
        </p:txBody>
      </p:sp>
      <p:sp>
        <p:nvSpPr>
          <p:cNvPr id="121860" name="Rectangle 3"/>
          <p:cNvSpPr>
            <a:spLocks noGrp="1" noChangeArrowheads="1"/>
          </p:cNvSpPr>
          <p:nvPr>
            <p:ph type="body" idx="1"/>
          </p:nvPr>
        </p:nvSpPr>
        <p:spPr>
          <a:xfrm>
            <a:off x="455613" y="1600200"/>
            <a:ext cx="8226425" cy="4572000"/>
          </a:xfrm>
        </p:spPr>
        <p:txBody>
          <a:bodyPr/>
          <a:lstStyle/>
          <a:p>
            <a:pPr>
              <a:lnSpc>
                <a:spcPct val="90000"/>
              </a:lnSpc>
              <a:buFontTx/>
              <a:buNone/>
            </a:pPr>
            <a:r>
              <a:rPr lang="en-US" altLang="en-US" b="1" smtClean="0">
                <a:latin typeface="Helvetica" pitchFamily="26" charset="0"/>
              </a:rPr>
              <a:t>Theorem</a:t>
            </a:r>
            <a:r>
              <a:rPr lang="en-US" altLang="en-US" smtClean="0">
                <a:latin typeface="Helvetica" pitchFamily="26" charset="0"/>
              </a:rPr>
              <a:t>: The number of null pointers in a non-empty tree is one more than the number of nodes in the tree.</a:t>
            </a:r>
          </a:p>
          <a:p>
            <a:pPr>
              <a:lnSpc>
                <a:spcPct val="90000"/>
              </a:lnSpc>
              <a:buFontTx/>
              <a:buNone/>
            </a:pPr>
            <a:endParaRPr lang="en-US" altLang="en-US" b="1" smtClean="0">
              <a:latin typeface="Helvetica" pitchFamily="26" charset="0"/>
            </a:endParaRPr>
          </a:p>
          <a:p>
            <a:pPr>
              <a:lnSpc>
                <a:spcPct val="90000"/>
              </a:lnSpc>
              <a:buFontTx/>
              <a:buNone/>
            </a:pPr>
            <a:r>
              <a:rPr lang="en-US" altLang="en-US" b="1" smtClean="0">
                <a:latin typeface="Helvetica" pitchFamily="26" charset="0"/>
              </a:rPr>
              <a:t>Proof</a:t>
            </a:r>
            <a:r>
              <a:rPr lang="en-US" altLang="en-US" smtClean="0">
                <a:latin typeface="Helvetica" pitchFamily="26" charset="0"/>
              </a:rPr>
              <a:t>: Replace all null pointers with a pointer to an empty leaf node.  This is a full binary tree.</a:t>
            </a:r>
          </a:p>
        </p:txBody>
      </p:sp>
    </p:spTree>
    <p:extLst>
      <p:ext uri="{BB962C8B-B14F-4D97-AF65-F5344CB8AC3E}">
        <p14:creationId xmlns:p14="http://schemas.microsoft.com/office/powerpoint/2010/main" val="3007978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07C8074A-662E-4A7D-87CC-FF4B217FE557}" type="slidenum">
              <a:rPr lang="en-US" altLang="en-US" sz="1400" smtClean="0">
                <a:solidFill>
                  <a:srgbClr val="FFFFFF"/>
                </a:solidFill>
              </a:rPr>
              <a:pPr eaLnBrk="1" hangingPunct="1"/>
              <a:t>16</a:t>
            </a:fld>
            <a:endParaRPr lang="en-US" altLang="en-US" sz="1400" smtClean="0">
              <a:solidFill>
                <a:srgbClr val="FFFFFF"/>
              </a:solidFill>
            </a:endParaRPr>
          </a:p>
        </p:txBody>
      </p:sp>
      <p:sp>
        <p:nvSpPr>
          <p:cNvPr id="122883"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Binary Tree Node Class</a:t>
            </a:r>
          </a:p>
        </p:txBody>
      </p:sp>
      <p:sp>
        <p:nvSpPr>
          <p:cNvPr id="122884" name="Rectangle 3"/>
          <p:cNvSpPr>
            <a:spLocks noGrp="1" noChangeArrowheads="1"/>
          </p:cNvSpPr>
          <p:nvPr>
            <p:ph type="body" idx="1"/>
          </p:nvPr>
        </p:nvSpPr>
        <p:spPr>
          <a:xfrm>
            <a:off x="455613" y="1600200"/>
            <a:ext cx="8226425" cy="4572000"/>
          </a:xfrm>
        </p:spPr>
        <p:txBody>
          <a:bodyPr/>
          <a:lstStyle/>
          <a:p>
            <a:pPr>
              <a:lnSpc>
                <a:spcPct val="60000"/>
              </a:lnSpc>
              <a:buFontTx/>
              <a:buNone/>
            </a:pPr>
            <a:r>
              <a:rPr lang="en-US" altLang="en-US" sz="2400" b="1" smtClean="0">
                <a:latin typeface="Courier New" pitchFamily="26" charset="0"/>
              </a:rPr>
              <a:t>/** ADT for binary tree nodes */</a:t>
            </a:r>
          </a:p>
          <a:p>
            <a:pPr>
              <a:lnSpc>
                <a:spcPct val="60000"/>
              </a:lnSpc>
              <a:buFontTx/>
              <a:buNone/>
            </a:pPr>
            <a:r>
              <a:rPr lang="en-US" altLang="en-US" sz="2400" b="1" smtClean="0">
                <a:latin typeface="Courier New" pitchFamily="26" charset="0"/>
              </a:rPr>
              <a:t>public interface BinNode&lt;E&gt; {</a:t>
            </a:r>
          </a:p>
          <a:p>
            <a:pPr>
              <a:lnSpc>
                <a:spcPct val="60000"/>
              </a:lnSpc>
              <a:buFontTx/>
              <a:buNone/>
            </a:pPr>
            <a:r>
              <a:rPr lang="en-US" altLang="en-US" sz="2400" b="1" smtClean="0">
                <a:latin typeface="Courier New" pitchFamily="26" charset="0"/>
              </a:rPr>
              <a:t>  /** Return and set the element value */</a:t>
            </a:r>
          </a:p>
          <a:p>
            <a:pPr>
              <a:lnSpc>
                <a:spcPct val="60000"/>
              </a:lnSpc>
              <a:buFontTx/>
              <a:buNone/>
            </a:pPr>
            <a:r>
              <a:rPr lang="en-US" altLang="en-US" sz="2400" b="1" smtClean="0">
                <a:latin typeface="Courier New" pitchFamily="26" charset="0"/>
              </a:rPr>
              <a:t>  public E element();</a:t>
            </a:r>
          </a:p>
          <a:p>
            <a:pPr>
              <a:lnSpc>
                <a:spcPct val="60000"/>
              </a:lnSpc>
              <a:buFontTx/>
              <a:buNone/>
            </a:pPr>
            <a:r>
              <a:rPr lang="en-US" altLang="en-US" sz="2400" b="1" smtClean="0">
                <a:latin typeface="Courier New" pitchFamily="26" charset="0"/>
              </a:rPr>
              <a:t>  public E setElement(E v);</a:t>
            </a:r>
          </a:p>
          <a:p>
            <a:pPr>
              <a:lnSpc>
                <a:spcPct val="60000"/>
              </a:lnSpc>
              <a:buFontTx/>
              <a:buNone/>
            </a:pPr>
            <a:endParaRPr lang="en-US" altLang="en-US" sz="2400" b="1" smtClean="0">
              <a:latin typeface="Courier New" pitchFamily="26" charset="0"/>
            </a:endParaRPr>
          </a:p>
          <a:p>
            <a:pPr>
              <a:lnSpc>
                <a:spcPct val="60000"/>
              </a:lnSpc>
              <a:buFontTx/>
              <a:buNone/>
            </a:pPr>
            <a:r>
              <a:rPr lang="en-US" altLang="en-US" sz="2400" b="1" smtClean="0">
                <a:latin typeface="Courier New" pitchFamily="26" charset="0"/>
              </a:rPr>
              <a:t>  /** Return the left child */</a:t>
            </a:r>
          </a:p>
          <a:p>
            <a:pPr>
              <a:lnSpc>
                <a:spcPct val="60000"/>
              </a:lnSpc>
              <a:buFontTx/>
              <a:buNone/>
            </a:pPr>
            <a:r>
              <a:rPr lang="en-US" altLang="en-US" sz="2400" b="1" smtClean="0">
                <a:latin typeface="Courier New" pitchFamily="26" charset="0"/>
              </a:rPr>
              <a:t>  public BinNode&lt;E&gt; left();</a:t>
            </a:r>
          </a:p>
          <a:p>
            <a:pPr>
              <a:lnSpc>
                <a:spcPct val="60000"/>
              </a:lnSpc>
              <a:buFontTx/>
              <a:buNone/>
            </a:pPr>
            <a:endParaRPr lang="en-US" altLang="en-US" sz="2400" b="1" smtClean="0">
              <a:latin typeface="Courier New" pitchFamily="26" charset="0"/>
            </a:endParaRPr>
          </a:p>
          <a:p>
            <a:pPr>
              <a:lnSpc>
                <a:spcPct val="60000"/>
              </a:lnSpc>
              <a:buFontTx/>
              <a:buNone/>
            </a:pPr>
            <a:r>
              <a:rPr lang="en-US" altLang="en-US" sz="2400" b="1" smtClean="0">
                <a:latin typeface="Courier New" pitchFamily="26" charset="0"/>
              </a:rPr>
              <a:t>  /** Return the right child */</a:t>
            </a:r>
          </a:p>
          <a:p>
            <a:pPr>
              <a:lnSpc>
                <a:spcPct val="60000"/>
              </a:lnSpc>
              <a:buFontTx/>
              <a:buNone/>
            </a:pPr>
            <a:r>
              <a:rPr lang="en-US" altLang="en-US" sz="2400" b="1" smtClean="0">
                <a:latin typeface="Courier New" pitchFamily="26" charset="0"/>
              </a:rPr>
              <a:t>  public BinNode&lt;E&gt; right();</a:t>
            </a:r>
          </a:p>
          <a:p>
            <a:pPr>
              <a:lnSpc>
                <a:spcPct val="60000"/>
              </a:lnSpc>
              <a:buFontTx/>
              <a:buNone/>
            </a:pPr>
            <a:endParaRPr lang="en-US" altLang="en-US" sz="2400" b="1" smtClean="0">
              <a:latin typeface="Courier New" pitchFamily="26" charset="0"/>
            </a:endParaRPr>
          </a:p>
          <a:p>
            <a:pPr>
              <a:lnSpc>
                <a:spcPct val="60000"/>
              </a:lnSpc>
              <a:buFontTx/>
              <a:buNone/>
            </a:pPr>
            <a:r>
              <a:rPr lang="en-US" altLang="en-US" sz="2400" b="1" smtClean="0">
                <a:latin typeface="Courier New" pitchFamily="26" charset="0"/>
              </a:rPr>
              <a:t>  /** Return true if this is a leaf node */</a:t>
            </a:r>
          </a:p>
          <a:p>
            <a:pPr>
              <a:lnSpc>
                <a:spcPct val="60000"/>
              </a:lnSpc>
              <a:buFontTx/>
              <a:buNone/>
            </a:pPr>
            <a:r>
              <a:rPr lang="en-US" altLang="en-US" sz="2400" b="1" smtClean="0">
                <a:latin typeface="Courier New" pitchFamily="26" charset="0"/>
              </a:rPr>
              <a:t>  public boolean isLeaf();</a:t>
            </a:r>
          </a:p>
          <a:p>
            <a:pPr>
              <a:lnSpc>
                <a:spcPct val="60000"/>
              </a:lnSpc>
              <a:buFontTx/>
              <a:buNone/>
            </a:pPr>
            <a:r>
              <a:rPr lang="en-US" altLang="en-US" sz="2400" b="1" smtClean="0">
                <a:latin typeface="Courier New" pitchFamily="26" charset="0"/>
              </a:rPr>
              <a:t>}</a:t>
            </a:r>
          </a:p>
        </p:txBody>
      </p:sp>
    </p:spTree>
    <p:extLst>
      <p:ext uri="{BB962C8B-B14F-4D97-AF65-F5344CB8AC3E}">
        <p14:creationId xmlns:p14="http://schemas.microsoft.com/office/powerpoint/2010/main" val="2680013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lstStyle/>
          <a:p>
            <a:r>
              <a:rPr lang="en-US" altLang="en-US" smtClean="0">
                <a:latin typeface="Helvetica" pitchFamily="26" charset="0"/>
              </a:rPr>
              <a:t>Records and Keys</a:t>
            </a:r>
          </a:p>
        </p:txBody>
      </p:sp>
      <p:sp>
        <p:nvSpPr>
          <p:cNvPr id="110595" name="Content Placeholder 2"/>
          <p:cNvSpPr>
            <a:spLocks noGrp="1"/>
          </p:cNvSpPr>
          <p:nvPr>
            <p:ph idx="1"/>
          </p:nvPr>
        </p:nvSpPr>
        <p:spPr/>
        <p:txBody>
          <a:bodyPr/>
          <a:lstStyle/>
          <a:p>
            <a:r>
              <a:rPr lang="en-US" altLang="en-US" dirty="0" smtClean="0">
                <a:latin typeface="Helvetica" pitchFamily="26" charset="0"/>
              </a:rPr>
              <a:t>Problem: How do we extract the key from a record?</a:t>
            </a:r>
          </a:p>
          <a:p>
            <a:r>
              <a:rPr lang="en-US" altLang="en-US" dirty="0" smtClean="0">
                <a:latin typeface="Helvetica" pitchFamily="26" charset="0"/>
              </a:rPr>
              <a:t>Records can have multiple keys.</a:t>
            </a:r>
          </a:p>
          <a:p>
            <a:r>
              <a:rPr lang="en-US" altLang="en-US" dirty="0" smtClean="0">
                <a:latin typeface="Helvetica" pitchFamily="26" charset="0"/>
              </a:rPr>
              <a:t>Fundamentally, the key is not a property of the record, but of the context.</a:t>
            </a:r>
          </a:p>
          <a:p>
            <a:r>
              <a:rPr lang="en-US" altLang="en-US" dirty="0" smtClean="0">
                <a:latin typeface="Helvetica" pitchFamily="26" charset="0"/>
              </a:rPr>
              <a:t>Solution: We will explicitly store the key with the record.</a:t>
            </a:r>
          </a:p>
          <a:p>
            <a:pPr>
              <a:buFontTx/>
              <a:buNone/>
            </a:pPr>
            <a:endParaRPr lang="en-US" altLang="en-US" dirty="0" smtClean="0"/>
          </a:p>
        </p:txBody>
      </p:sp>
      <p:sp>
        <p:nvSpPr>
          <p:cNvPr id="1105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47C8E09D-9E3F-4E4C-8E06-131FE8AA3F46}" type="slidenum">
              <a:rPr lang="en-US" altLang="en-US" sz="1400" smtClean="0">
                <a:solidFill>
                  <a:srgbClr val="FFFFFF"/>
                </a:solidFill>
              </a:rPr>
              <a:pPr eaLnBrk="1" hangingPunct="1"/>
              <a:t>2</a:t>
            </a:fld>
            <a:endParaRPr lang="en-US" altLang="en-US" sz="1400" smtClean="0">
              <a:solidFill>
                <a:srgbClr val="FFFFFF"/>
              </a:solidFill>
            </a:endParaRPr>
          </a:p>
        </p:txBody>
      </p:sp>
    </p:spTree>
    <p:extLst>
      <p:ext uri="{BB962C8B-B14F-4D97-AF65-F5344CB8AC3E}">
        <p14:creationId xmlns:p14="http://schemas.microsoft.com/office/powerpoint/2010/main" val="3255864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Key-Value Pair 1</a:t>
            </a:r>
            <a:endParaRPr lang="en-US" dirty="0"/>
          </a:p>
        </p:txBody>
      </p:sp>
      <p:sp>
        <p:nvSpPr>
          <p:cNvPr id="3" name="Content Placeholder 2"/>
          <p:cNvSpPr>
            <a:spLocks noGrp="1"/>
          </p:cNvSpPr>
          <p:nvPr>
            <p:ph idx="1"/>
          </p:nvPr>
        </p:nvSpPr>
        <p:spPr/>
        <p:txBody>
          <a:bodyPr/>
          <a:lstStyle/>
          <a:p>
            <a:pPr marL="0" indent="0">
              <a:buNone/>
            </a:pPr>
            <a:r>
              <a:rPr lang="en-US" sz="2000" dirty="0" smtClean="0">
                <a:latin typeface="Courier New" panose="02070309020205020404" pitchFamily="49" charset="0"/>
                <a:cs typeface="Courier New" panose="02070309020205020404" pitchFamily="49" charset="0"/>
              </a:rPr>
              <a:t>Class </a:t>
            </a:r>
            <a:r>
              <a:rPr lang="en-US" sz="2000" dirty="0" err="1" smtClean="0">
                <a:latin typeface="Courier New" panose="02070309020205020404" pitchFamily="49" charset="0"/>
                <a:cs typeface="Courier New" panose="02070309020205020404" pitchFamily="49" charset="0"/>
              </a:rPr>
              <a:t>KVPair</a:t>
            </a:r>
            <a:r>
              <a:rPr lang="en-US" sz="2000" dirty="0" smtClean="0">
                <a:latin typeface="Courier New" panose="02070309020205020404" pitchFamily="49" charset="0"/>
                <a:cs typeface="Courier New" panose="02070309020205020404" pitchFamily="49" charset="0"/>
              </a:rPr>
              <a:t> {</a:t>
            </a:r>
          </a:p>
          <a:p>
            <a:pPr marL="0" indent="0">
              <a:buNone/>
            </a:pP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int</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theKey</a:t>
            </a:r>
            <a:r>
              <a:rPr lang="en-US" sz="2000" dirty="0" smtClean="0">
                <a:latin typeface="Courier New" panose="02070309020205020404" pitchFamily="49" charset="0"/>
                <a:cs typeface="Courier New" panose="02070309020205020404" pitchFamily="49" charset="0"/>
              </a:rPr>
              <a:t>;</a:t>
            </a:r>
          </a:p>
          <a:p>
            <a:pPr marL="0" indent="0">
              <a:buNone/>
            </a:pP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Object </a:t>
            </a:r>
            <a:r>
              <a:rPr lang="en-US" sz="2000" dirty="0" err="1" smtClean="0">
                <a:latin typeface="Courier New" panose="02070309020205020404" pitchFamily="49" charset="0"/>
                <a:cs typeface="Courier New" panose="02070309020205020404" pitchFamily="49" charset="0"/>
              </a:rPr>
              <a:t>theVal</a:t>
            </a:r>
            <a:r>
              <a:rPr lang="en-US" sz="2000" dirty="0" smtClean="0">
                <a:latin typeface="Courier New" panose="02070309020205020404" pitchFamily="49" charset="0"/>
                <a:cs typeface="Courier New" panose="02070309020205020404" pitchFamily="49" charset="0"/>
              </a:rPr>
              <a:t>;</a:t>
            </a:r>
          </a:p>
          <a:p>
            <a:pPr marL="0" indent="0">
              <a:buNone/>
            </a:pPr>
            <a:endParaRPr lang="en-US" sz="2000" dirty="0">
              <a:latin typeface="Courier New" panose="02070309020205020404" pitchFamily="49" charset="0"/>
              <a:cs typeface="Courier New" panose="02070309020205020404" pitchFamily="49" charset="0"/>
            </a:endParaRPr>
          </a:p>
          <a:p>
            <a:pPr marL="0" indent="0">
              <a:buNone/>
            </a:pP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KVPair</a:t>
            </a:r>
            <a:r>
              <a:rPr lang="en-US" sz="2000" dirty="0" smtClean="0">
                <a:latin typeface="Courier New" panose="02070309020205020404" pitchFamily="49" charset="0"/>
                <a:cs typeface="Courier New" panose="02070309020205020404" pitchFamily="49" charset="0"/>
              </a:rPr>
              <a:t>(</a:t>
            </a:r>
            <a:r>
              <a:rPr lang="en-US" sz="2000" dirty="0" err="1" smtClean="0">
                <a:latin typeface="Courier New" panose="02070309020205020404" pitchFamily="49" charset="0"/>
                <a:cs typeface="Courier New" panose="02070309020205020404" pitchFamily="49" charset="0"/>
              </a:rPr>
              <a:t>int</a:t>
            </a:r>
            <a:r>
              <a:rPr lang="en-US" sz="2000" dirty="0" smtClean="0">
                <a:latin typeface="Courier New" panose="02070309020205020404" pitchFamily="49" charset="0"/>
                <a:cs typeface="Courier New" panose="02070309020205020404" pitchFamily="49" charset="0"/>
              </a:rPr>
              <a:t> k, Object v) {</a:t>
            </a:r>
          </a:p>
          <a:p>
            <a:pPr marL="0" indent="0">
              <a:buNone/>
            </a:pP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theKey</a:t>
            </a:r>
            <a:r>
              <a:rPr lang="en-US" sz="2000" dirty="0" smtClean="0">
                <a:latin typeface="Courier New" panose="02070309020205020404" pitchFamily="49" charset="0"/>
                <a:cs typeface="Courier New" panose="02070309020205020404" pitchFamily="49" charset="0"/>
              </a:rPr>
              <a:t> = k;</a:t>
            </a:r>
          </a:p>
          <a:p>
            <a:pPr marL="0" indent="0">
              <a:buNone/>
            </a:pP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theVal</a:t>
            </a:r>
            <a:r>
              <a:rPr lang="en-US" sz="2000" dirty="0" smtClean="0">
                <a:latin typeface="Courier New" panose="02070309020205020404" pitchFamily="49" charset="0"/>
                <a:cs typeface="Courier New" panose="02070309020205020404" pitchFamily="49" charset="0"/>
              </a:rPr>
              <a:t> = v;</a:t>
            </a:r>
          </a:p>
          <a:p>
            <a:pPr marL="0" indent="0">
              <a:buNone/>
            </a:pPr>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a:t>
            </a:r>
          </a:p>
          <a:p>
            <a:pPr marL="0" indent="0">
              <a:buNone/>
            </a:pPr>
            <a:endParaRPr lang="en-US" sz="2000" dirty="0" smtClean="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pPr>
              <a:defRPr/>
            </a:pPr>
            <a:fld id="{DECD18E1-FCE3-435C-A7BD-EBF712210219}" type="slidenum">
              <a:rPr lang="en-US" smtClean="0">
                <a:solidFill>
                  <a:srgbClr val="FFFFFF"/>
                </a:solidFill>
              </a:rPr>
              <a:pPr>
                <a:defRPr/>
              </a:pPr>
              <a:t>3</a:t>
            </a:fld>
            <a:endParaRPr lang="en-US">
              <a:solidFill>
                <a:srgbClr val="FFFFFF"/>
              </a:solidFill>
            </a:endParaRPr>
          </a:p>
        </p:txBody>
      </p:sp>
    </p:spTree>
    <p:extLst>
      <p:ext uri="{BB962C8B-B14F-4D97-AF65-F5344CB8AC3E}">
        <p14:creationId xmlns:p14="http://schemas.microsoft.com/office/powerpoint/2010/main" val="2554413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Key-Value Pair 2</a:t>
            </a:r>
            <a:endParaRPr lang="en-US" dirty="0"/>
          </a:p>
        </p:txBody>
      </p:sp>
      <p:sp>
        <p:nvSpPr>
          <p:cNvPr id="3" name="Content Placeholder 2"/>
          <p:cNvSpPr>
            <a:spLocks noGrp="1"/>
          </p:cNvSpPr>
          <p:nvPr>
            <p:ph idx="1"/>
          </p:nvPr>
        </p:nvSpPr>
        <p:spPr/>
        <p:txBody>
          <a:bodyPr/>
          <a:lstStyle/>
          <a:p>
            <a:pPr marL="0" lvl="0" indent="0">
              <a:buNone/>
            </a:pPr>
            <a:endParaRPr lang="en-US" sz="2000" dirty="0">
              <a:solidFill>
                <a:srgbClr val="FFFFFF"/>
              </a:solidFill>
              <a:latin typeface="Courier New" panose="02070309020205020404" pitchFamily="49" charset="0"/>
              <a:cs typeface="Courier New" panose="02070309020205020404" pitchFamily="49" charset="0"/>
            </a:endParaRPr>
          </a:p>
          <a:p>
            <a:pPr marL="0" lvl="0" indent="0">
              <a:buNone/>
            </a:pPr>
            <a:r>
              <a:rPr lang="en-US" sz="2000" dirty="0">
                <a:solidFill>
                  <a:srgbClr val="FFFFFF"/>
                </a:solidFill>
                <a:latin typeface="Courier New" panose="02070309020205020404" pitchFamily="49" charset="0"/>
                <a:cs typeface="Courier New" panose="02070309020205020404" pitchFamily="49" charset="0"/>
              </a:rPr>
              <a:t>  </a:t>
            </a:r>
            <a:r>
              <a:rPr lang="en-US" sz="2000" dirty="0" err="1">
                <a:solidFill>
                  <a:srgbClr val="FFFFFF"/>
                </a:solidFill>
                <a:latin typeface="Courier New" panose="02070309020205020404" pitchFamily="49" charset="0"/>
                <a:cs typeface="Courier New" panose="02070309020205020404" pitchFamily="49" charset="0"/>
              </a:rPr>
              <a:t>int</a:t>
            </a:r>
            <a:r>
              <a:rPr lang="en-US" sz="2000" dirty="0">
                <a:solidFill>
                  <a:srgbClr val="FFFFFF"/>
                </a:solidFill>
                <a:latin typeface="Courier New" panose="02070309020205020404" pitchFamily="49" charset="0"/>
                <a:cs typeface="Courier New" panose="02070309020205020404" pitchFamily="49" charset="0"/>
              </a:rPr>
              <a:t> key() {</a:t>
            </a:r>
          </a:p>
          <a:p>
            <a:pPr marL="0" lvl="0" indent="0">
              <a:buNone/>
            </a:pPr>
            <a:r>
              <a:rPr lang="en-US" sz="2000" dirty="0">
                <a:solidFill>
                  <a:srgbClr val="FFFFFF"/>
                </a:solidFill>
                <a:latin typeface="Courier New" panose="02070309020205020404" pitchFamily="49" charset="0"/>
                <a:cs typeface="Courier New" panose="02070309020205020404" pitchFamily="49" charset="0"/>
              </a:rPr>
              <a:t>    return </a:t>
            </a:r>
            <a:r>
              <a:rPr lang="en-US" sz="2000" dirty="0" err="1">
                <a:solidFill>
                  <a:srgbClr val="FFFFFF"/>
                </a:solidFill>
                <a:latin typeface="Courier New" panose="02070309020205020404" pitchFamily="49" charset="0"/>
                <a:cs typeface="Courier New" panose="02070309020205020404" pitchFamily="49" charset="0"/>
              </a:rPr>
              <a:t>theKey</a:t>
            </a:r>
            <a:r>
              <a:rPr lang="en-US" sz="2000" dirty="0">
                <a:solidFill>
                  <a:srgbClr val="FFFFFF"/>
                </a:solidFill>
                <a:latin typeface="Courier New" panose="02070309020205020404" pitchFamily="49" charset="0"/>
                <a:cs typeface="Courier New" panose="02070309020205020404" pitchFamily="49" charset="0"/>
              </a:rPr>
              <a:t>;</a:t>
            </a:r>
          </a:p>
          <a:p>
            <a:pPr marL="0" lvl="0" indent="0">
              <a:buNone/>
            </a:pPr>
            <a:r>
              <a:rPr lang="en-US" sz="2000" dirty="0">
                <a:solidFill>
                  <a:srgbClr val="FFFFFF"/>
                </a:solidFill>
                <a:latin typeface="Courier New" panose="02070309020205020404" pitchFamily="49" charset="0"/>
                <a:cs typeface="Courier New" panose="02070309020205020404" pitchFamily="49" charset="0"/>
              </a:rPr>
              <a:t>  </a:t>
            </a:r>
            <a:r>
              <a:rPr lang="en-US" sz="2000" dirty="0" smtClean="0">
                <a:solidFill>
                  <a:srgbClr val="FFFFFF"/>
                </a:solidFill>
                <a:latin typeface="Courier New" panose="02070309020205020404" pitchFamily="49" charset="0"/>
                <a:cs typeface="Courier New" panose="02070309020205020404" pitchFamily="49" charset="0"/>
              </a:rPr>
              <a:t>}</a:t>
            </a:r>
          </a:p>
          <a:p>
            <a:pPr marL="0" lvl="0" indent="0">
              <a:buNone/>
            </a:pPr>
            <a:endParaRPr lang="en-US" sz="2000" dirty="0">
              <a:solidFill>
                <a:srgbClr val="FFFFFF"/>
              </a:solidFill>
              <a:latin typeface="Courier New" panose="02070309020205020404" pitchFamily="49" charset="0"/>
              <a:cs typeface="Courier New" panose="02070309020205020404" pitchFamily="49" charset="0"/>
            </a:endParaRPr>
          </a:p>
          <a:p>
            <a:pPr marL="0" lvl="0" indent="0">
              <a:buNone/>
            </a:pPr>
            <a:r>
              <a:rPr lang="en-US" sz="2000" dirty="0" smtClean="0">
                <a:solidFill>
                  <a:srgbClr val="FFFFFF"/>
                </a:solidFill>
                <a:latin typeface="Courier New" panose="02070309020205020404" pitchFamily="49" charset="0"/>
                <a:cs typeface="Courier New" panose="02070309020205020404" pitchFamily="49" charset="0"/>
              </a:rPr>
              <a:t>  Object value() {</a:t>
            </a:r>
          </a:p>
          <a:p>
            <a:pPr marL="0" lvl="0" indent="0">
              <a:buNone/>
            </a:pPr>
            <a:r>
              <a:rPr lang="en-US" sz="2000" dirty="0">
                <a:solidFill>
                  <a:srgbClr val="FFFFFF"/>
                </a:solidFill>
                <a:latin typeface="Courier New" panose="02070309020205020404" pitchFamily="49" charset="0"/>
                <a:cs typeface="Courier New" panose="02070309020205020404" pitchFamily="49" charset="0"/>
              </a:rPr>
              <a:t> </a:t>
            </a:r>
            <a:r>
              <a:rPr lang="en-US" sz="2000" dirty="0" smtClean="0">
                <a:solidFill>
                  <a:srgbClr val="FFFFFF"/>
                </a:solidFill>
                <a:latin typeface="Courier New" panose="02070309020205020404" pitchFamily="49" charset="0"/>
                <a:cs typeface="Courier New" panose="02070309020205020404" pitchFamily="49" charset="0"/>
              </a:rPr>
              <a:t>   return </a:t>
            </a:r>
            <a:r>
              <a:rPr lang="en-US" sz="2000" dirty="0" err="1" smtClean="0">
                <a:solidFill>
                  <a:srgbClr val="FFFFFF"/>
                </a:solidFill>
                <a:latin typeface="Courier New" panose="02070309020205020404" pitchFamily="49" charset="0"/>
                <a:cs typeface="Courier New" panose="02070309020205020404" pitchFamily="49" charset="0"/>
              </a:rPr>
              <a:t>theVal</a:t>
            </a:r>
            <a:r>
              <a:rPr lang="en-US" sz="2000" dirty="0" smtClean="0">
                <a:solidFill>
                  <a:srgbClr val="FFFFFF"/>
                </a:solidFill>
                <a:latin typeface="Courier New" panose="02070309020205020404" pitchFamily="49" charset="0"/>
                <a:cs typeface="Courier New" panose="02070309020205020404" pitchFamily="49" charset="0"/>
              </a:rPr>
              <a:t>;</a:t>
            </a:r>
          </a:p>
          <a:p>
            <a:pPr marL="0" lvl="0" indent="0">
              <a:buNone/>
            </a:pPr>
            <a:r>
              <a:rPr lang="en-US" sz="2000" dirty="0">
                <a:solidFill>
                  <a:srgbClr val="FFFFFF"/>
                </a:solidFill>
                <a:latin typeface="Courier New" panose="02070309020205020404" pitchFamily="49" charset="0"/>
                <a:cs typeface="Courier New" panose="02070309020205020404" pitchFamily="49" charset="0"/>
              </a:rPr>
              <a:t> </a:t>
            </a:r>
            <a:r>
              <a:rPr lang="en-US" sz="2000" dirty="0" smtClean="0">
                <a:solidFill>
                  <a:srgbClr val="FFFFFF"/>
                </a:solidFill>
                <a:latin typeface="Courier New" panose="02070309020205020404" pitchFamily="49" charset="0"/>
                <a:cs typeface="Courier New" panose="02070309020205020404" pitchFamily="49" charset="0"/>
              </a:rPr>
              <a:t> }</a:t>
            </a:r>
          </a:p>
          <a:p>
            <a:pPr marL="0" lvl="0" indent="0">
              <a:buNone/>
            </a:pPr>
            <a:r>
              <a:rPr lang="en-US" sz="2000" dirty="0" smtClean="0">
                <a:solidFill>
                  <a:srgbClr val="FFFFFF"/>
                </a:solidFill>
                <a:latin typeface="Courier New" panose="02070309020205020404" pitchFamily="49" charset="0"/>
                <a:cs typeface="Courier New" panose="02070309020205020404" pitchFamily="49" charset="0"/>
              </a:rPr>
              <a:t>}</a:t>
            </a:r>
            <a:endParaRPr lang="en-US" sz="2000" dirty="0">
              <a:solidFill>
                <a:srgbClr val="FFFFFF"/>
              </a:solidFill>
              <a:latin typeface="Helvetica" panose="020B0604020202020204" pitchFamily="34" charset="0"/>
              <a:cs typeface="Helvetica" panose="020B0604020202020204" pitchFamily="34" charset="0"/>
            </a:endParaRPr>
          </a:p>
          <a:p>
            <a:pPr marL="0" lvl="0" indent="0">
              <a:buNone/>
            </a:pPr>
            <a:r>
              <a:rPr lang="en-US" sz="2800" dirty="0" smtClean="0">
                <a:solidFill>
                  <a:srgbClr val="FFFFFF"/>
                </a:solidFill>
                <a:latin typeface="Helvetica" panose="020B0604020202020204" pitchFamily="34" charset="0"/>
                <a:cs typeface="Helvetica" panose="020B0604020202020204" pitchFamily="34" charset="0"/>
              </a:rPr>
              <a:t>Improvements: Make it comparable, and use any comparable object for the key</a:t>
            </a:r>
            <a:endParaRPr lang="en-US" sz="2800" dirty="0">
              <a:solidFill>
                <a:srgbClr val="FFFFFF"/>
              </a:solidFill>
              <a:latin typeface="Helvetica" panose="020B0604020202020204" pitchFamily="34" charset="0"/>
              <a:cs typeface="Helvetica" panose="020B0604020202020204" pitchFamily="34" charset="0"/>
            </a:endParaRPr>
          </a:p>
        </p:txBody>
      </p:sp>
      <p:sp>
        <p:nvSpPr>
          <p:cNvPr id="4" name="Slide Number Placeholder 3"/>
          <p:cNvSpPr>
            <a:spLocks noGrp="1"/>
          </p:cNvSpPr>
          <p:nvPr>
            <p:ph type="sldNum" sz="quarter" idx="12"/>
          </p:nvPr>
        </p:nvSpPr>
        <p:spPr/>
        <p:txBody>
          <a:bodyPr/>
          <a:lstStyle/>
          <a:p>
            <a:pPr>
              <a:defRPr/>
            </a:pPr>
            <a:fld id="{DECD18E1-FCE3-435C-A7BD-EBF712210219}" type="slidenum">
              <a:rPr lang="en-US" smtClean="0">
                <a:solidFill>
                  <a:srgbClr val="FFFFFF"/>
                </a:solidFill>
              </a:rPr>
              <a:pPr>
                <a:defRPr/>
              </a:pPr>
              <a:t>4</a:t>
            </a:fld>
            <a:endParaRPr lang="en-US">
              <a:solidFill>
                <a:srgbClr val="FFFFFF"/>
              </a:solidFill>
            </a:endParaRPr>
          </a:p>
        </p:txBody>
      </p:sp>
    </p:spTree>
    <p:extLst>
      <p:ext uri="{BB962C8B-B14F-4D97-AF65-F5344CB8AC3E}">
        <p14:creationId xmlns:p14="http://schemas.microsoft.com/office/powerpoint/2010/main" val="1053808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C11CC7D9-FF30-4A07-A28E-4C368A14D21C}" type="slidenum">
              <a:rPr lang="en-US" altLang="en-US" sz="1400" smtClean="0">
                <a:solidFill>
                  <a:srgbClr val="FFFFFF"/>
                </a:solidFill>
              </a:rPr>
              <a:pPr eaLnBrk="1" hangingPunct="1"/>
              <a:t>5</a:t>
            </a:fld>
            <a:endParaRPr lang="en-US" altLang="en-US" sz="1400" smtClean="0">
              <a:solidFill>
                <a:srgbClr val="FFFFFF"/>
              </a:solidFill>
            </a:endParaRPr>
          </a:p>
        </p:txBody>
      </p:sp>
      <p:sp>
        <p:nvSpPr>
          <p:cNvPr id="111619"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Dictionary ADT</a:t>
            </a:r>
          </a:p>
        </p:txBody>
      </p:sp>
      <p:sp>
        <p:nvSpPr>
          <p:cNvPr id="111620" name="Rectangle 3"/>
          <p:cNvSpPr>
            <a:spLocks noGrp="1" noChangeArrowheads="1"/>
          </p:cNvSpPr>
          <p:nvPr>
            <p:ph type="body" idx="1"/>
          </p:nvPr>
        </p:nvSpPr>
        <p:spPr>
          <a:xfrm>
            <a:off x="152400" y="1371600"/>
            <a:ext cx="8991600" cy="4572000"/>
          </a:xfrm>
        </p:spPr>
        <p:txBody>
          <a:bodyPr/>
          <a:lstStyle/>
          <a:p>
            <a:pPr>
              <a:lnSpc>
                <a:spcPct val="70000"/>
              </a:lnSpc>
              <a:buFontTx/>
              <a:buNone/>
            </a:pPr>
            <a:r>
              <a:rPr lang="en-US" altLang="en-US" sz="2400" b="1" dirty="0" smtClean="0">
                <a:latin typeface="Courier New" pitchFamily="26" charset="0"/>
              </a:rPr>
              <a:t>public interface Dictionary&lt;Key, E&gt; {</a:t>
            </a:r>
          </a:p>
          <a:p>
            <a:pPr>
              <a:lnSpc>
                <a:spcPct val="70000"/>
              </a:lnSpc>
              <a:buFontTx/>
              <a:buNone/>
            </a:pPr>
            <a:endParaRPr lang="en-US" altLang="en-US" sz="2400" b="1" dirty="0" smtClean="0">
              <a:latin typeface="Courier New" pitchFamily="26" charset="0"/>
            </a:endParaRPr>
          </a:p>
          <a:p>
            <a:pPr>
              <a:lnSpc>
                <a:spcPct val="70000"/>
              </a:lnSpc>
              <a:buFontTx/>
              <a:buNone/>
            </a:pPr>
            <a:r>
              <a:rPr lang="en-US" altLang="en-US" sz="2400" b="1" dirty="0" smtClean="0">
                <a:latin typeface="Courier New" pitchFamily="26" charset="0"/>
              </a:rPr>
              <a:t>  public void clear();</a:t>
            </a:r>
          </a:p>
          <a:p>
            <a:pPr>
              <a:lnSpc>
                <a:spcPct val="70000"/>
              </a:lnSpc>
              <a:buFontTx/>
              <a:buNone/>
            </a:pPr>
            <a:r>
              <a:rPr lang="en-US" altLang="en-US" sz="2400" b="1" dirty="0" smtClean="0">
                <a:latin typeface="Courier New" pitchFamily="26" charset="0"/>
              </a:rPr>
              <a:t>  public void insert(Key k, E e);</a:t>
            </a:r>
          </a:p>
          <a:p>
            <a:pPr>
              <a:lnSpc>
                <a:spcPct val="70000"/>
              </a:lnSpc>
              <a:buFontTx/>
              <a:buNone/>
            </a:pPr>
            <a:r>
              <a:rPr lang="en-US" altLang="en-US" sz="2400" b="1" dirty="0" smtClean="0">
                <a:latin typeface="Courier New" pitchFamily="26" charset="0"/>
              </a:rPr>
              <a:t>  public E remove(Key k); // Null if none</a:t>
            </a:r>
          </a:p>
          <a:p>
            <a:pPr>
              <a:lnSpc>
                <a:spcPct val="70000"/>
              </a:lnSpc>
              <a:buFontTx/>
              <a:buNone/>
            </a:pPr>
            <a:r>
              <a:rPr lang="en-US" altLang="en-US" sz="2400" b="1" dirty="0" smtClean="0">
                <a:latin typeface="Courier New" pitchFamily="26" charset="0"/>
              </a:rPr>
              <a:t>  public E </a:t>
            </a:r>
            <a:r>
              <a:rPr lang="en-US" altLang="en-US" sz="2400" b="1" dirty="0" err="1" smtClean="0">
                <a:latin typeface="Courier New" pitchFamily="26" charset="0"/>
              </a:rPr>
              <a:t>removeAny</a:t>
            </a:r>
            <a:r>
              <a:rPr lang="en-US" altLang="en-US" sz="2400" b="1" dirty="0" smtClean="0">
                <a:latin typeface="Courier New" pitchFamily="26" charset="0"/>
              </a:rPr>
              <a:t>();   // Null if none</a:t>
            </a:r>
          </a:p>
          <a:p>
            <a:pPr>
              <a:lnSpc>
                <a:spcPct val="70000"/>
              </a:lnSpc>
              <a:buFontTx/>
              <a:buNone/>
            </a:pPr>
            <a:r>
              <a:rPr lang="en-US" altLang="en-US" sz="2400" b="1" dirty="0" smtClean="0">
                <a:latin typeface="Courier New" pitchFamily="26" charset="0"/>
              </a:rPr>
              <a:t>  public E find(Key k);   // Null if none</a:t>
            </a:r>
          </a:p>
          <a:p>
            <a:pPr>
              <a:lnSpc>
                <a:spcPct val="70000"/>
              </a:lnSpc>
              <a:buFontTx/>
              <a:buNone/>
            </a:pPr>
            <a:r>
              <a:rPr lang="en-US" altLang="en-US" sz="2400" b="1" dirty="0" smtClean="0">
                <a:latin typeface="Courier New" pitchFamily="26" charset="0"/>
              </a:rPr>
              <a:t>  public </a:t>
            </a:r>
            <a:r>
              <a:rPr lang="en-US" altLang="en-US" sz="2400" b="1" dirty="0" err="1" smtClean="0">
                <a:latin typeface="Courier New" pitchFamily="26" charset="0"/>
              </a:rPr>
              <a:t>int</a:t>
            </a:r>
            <a:r>
              <a:rPr lang="en-US" altLang="en-US" sz="2400" b="1" dirty="0" smtClean="0">
                <a:latin typeface="Courier New" pitchFamily="26" charset="0"/>
              </a:rPr>
              <a:t> size();</a:t>
            </a:r>
          </a:p>
          <a:p>
            <a:pPr>
              <a:lnSpc>
                <a:spcPct val="70000"/>
              </a:lnSpc>
              <a:buFontTx/>
              <a:buNone/>
            </a:pPr>
            <a:r>
              <a:rPr lang="en-US" altLang="en-US" sz="2400" b="1" dirty="0" smtClean="0">
                <a:latin typeface="Courier New" pitchFamily="26" charset="0"/>
              </a:rPr>
              <a:t>};</a:t>
            </a:r>
          </a:p>
          <a:p>
            <a:pPr>
              <a:lnSpc>
                <a:spcPct val="70000"/>
              </a:lnSpc>
              <a:buFontTx/>
              <a:buNone/>
            </a:pPr>
            <a:endParaRPr lang="en-US" altLang="en-US" sz="2400" dirty="0" smtClean="0">
              <a:latin typeface="Courier New" pitchFamily="26" charset="0"/>
            </a:endParaRPr>
          </a:p>
        </p:txBody>
      </p:sp>
    </p:spTree>
    <p:extLst>
      <p:ext uri="{BB962C8B-B14F-4D97-AF65-F5344CB8AC3E}">
        <p14:creationId xmlns:p14="http://schemas.microsoft.com/office/powerpoint/2010/main" val="2436212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a:xfrm>
            <a:off x="685800" y="381000"/>
            <a:ext cx="7772400" cy="1143000"/>
          </a:xfrm>
        </p:spPr>
        <p:txBody>
          <a:bodyPr/>
          <a:lstStyle/>
          <a:p>
            <a:r>
              <a:rPr lang="en-US" altLang="en-US" smtClean="0">
                <a:latin typeface="Helvetica" pitchFamily="26" charset="0"/>
              </a:rPr>
              <a:t>Payroll Class</a:t>
            </a:r>
          </a:p>
        </p:txBody>
      </p:sp>
      <p:sp>
        <p:nvSpPr>
          <p:cNvPr id="112643" name="Content Placeholder 2"/>
          <p:cNvSpPr>
            <a:spLocks noGrp="1"/>
          </p:cNvSpPr>
          <p:nvPr>
            <p:ph idx="1"/>
          </p:nvPr>
        </p:nvSpPr>
        <p:spPr>
          <a:xfrm>
            <a:off x="0" y="1600200"/>
            <a:ext cx="9144000" cy="4114800"/>
          </a:xfrm>
        </p:spPr>
        <p:txBody>
          <a:bodyPr/>
          <a:lstStyle/>
          <a:p>
            <a:pPr>
              <a:lnSpc>
                <a:spcPct val="60000"/>
              </a:lnSpc>
              <a:buFontTx/>
              <a:buNone/>
            </a:pPr>
            <a:r>
              <a:rPr lang="en-US" altLang="en-US" sz="2400" b="1" smtClean="0">
                <a:latin typeface="Courier New" pitchFamily="26" charset="0"/>
                <a:cs typeface="Courier New" pitchFamily="26" charset="0"/>
              </a:rPr>
              <a:t>// Simple payroll entry: ID, name, address</a:t>
            </a:r>
          </a:p>
          <a:p>
            <a:pPr>
              <a:lnSpc>
                <a:spcPct val="60000"/>
              </a:lnSpc>
              <a:buFontTx/>
              <a:buNone/>
            </a:pPr>
            <a:r>
              <a:rPr lang="en-US" altLang="en-US" sz="2400" b="1" smtClean="0">
                <a:latin typeface="Courier New" pitchFamily="26" charset="0"/>
                <a:cs typeface="Courier New" pitchFamily="26" charset="0"/>
              </a:rPr>
              <a:t>class Payroll {</a:t>
            </a:r>
          </a:p>
          <a:p>
            <a:pPr>
              <a:lnSpc>
                <a:spcPct val="60000"/>
              </a:lnSpc>
              <a:buFontTx/>
              <a:buNone/>
            </a:pPr>
            <a:r>
              <a:rPr lang="en-US" altLang="en-US" sz="2400" b="1" smtClean="0">
                <a:latin typeface="Courier New" pitchFamily="26" charset="0"/>
                <a:cs typeface="Courier New" pitchFamily="26" charset="0"/>
              </a:rPr>
              <a:t>  private Integer ID;</a:t>
            </a:r>
          </a:p>
          <a:p>
            <a:pPr>
              <a:lnSpc>
                <a:spcPct val="60000"/>
              </a:lnSpc>
              <a:buFontTx/>
              <a:buNone/>
            </a:pPr>
            <a:r>
              <a:rPr lang="en-US" altLang="en-US" sz="2400" b="1" smtClean="0">
                <a:latin typeface="Courier New" pitchFamily="26" charset="0"/>
                <a:cs typeface="Courier New" pitchFamily="26" charset="0"/>
              </a:rPr>
              <a:t>  private String name;</a:t>
            </a:r>
          </a:p>
          <a:p>
            <a:pPr>
              <a:lnSpc>
                <a:spcPct val="60000"/>
              </a:lnSpc>
              <a:buFontTx/>
              <a:buNone/>
            </a:pPr>
            <a:r>
              <a:rPr lang="en-US" altLang="en-US" sz="2400" b="1" smtClean="0">
                <a:latin typeface="Courier New" pitchFamily="26" charset="0"/>
                <a:cs typeface="Courier New" pitchFamily="26" charset="0"/>
              </a:rPr>
              <a:t>  private String address;</a:t>
            </a:r>
          </a:p>
          <a:p>
            <a:pPr>
              <a:lnSpc>
                <a:spcPct val="60000"/>
              </a:lnSpc>
              <a:buFontTx/>
              <a:buNone/>
            </a:pPr>
            <a:endParaRPr lang="en-US" altLang="en-US" sz="2400" b="1" smtClean="0">
              <a:latin typeface="Courier New" pitchFamily="26" charset="0"/>
              <a:cs typeface="Courier New" pitchFamily="26" charset="0"/>
            </a:endParaRPr>
          </a:p>
          <a:p>
            <a:pPr>
              <a:lnSpc>
                <a:spcPct val="60000"/>
              </a:lnSpc>
              <a:buFontTx/>
              <a:buNone/>
            </a:pPr>
            <a:r>
              <a:rPr lang="en-US" altLang="en-US" sz="2400" b="1" smtClean="0">
                <a:latin typeface="Courier New" pitchFamily="26" charset="0"/>
                <a:cs typeface="Courier New" pitchFamily="26" charset="0"/>
              </a:rPr>
              <a:t>  Payroll(int inID, String inname, String inaddr) {</a:t>
            </a:r>
          </a:p>
          <a:p>
            <a:pPr>
              <a:lnSpc>
                <a:spcPct val="60000"/>
              </a:lnSpc>
              <a:buFontTx/>
              <a:buNone/>
            </a:pPr>
            <a:r>
              <a:rPr lang="en-US" altLang="en-US" sz="2400" b="1" smtClean="0">
                <a:latin typeface="Courier New" pitchFamily="26" charset="0"/>
                <a:cs typeface="Courier New" pitchFamily="26" charset="0"/>
              </a:rPr>
              <a:t>    ID = inID;</a:t>
            </a:r>
          </a:p>
          <a:p>
            <a:pPr>
              <a:lnSpc>
                <a:spcPct val="60000"/>
              </a:lnSpc>
              <a:buFontTx/>
              <a:buNone/>
            </a:pPr>
            <a:r>
              <a:rPr lang="en-US" altLang="en-US" sz="2400" b="1" smtClean="0">
                <a:latin typeface="Courier New" pitchFamily="26" charset="0"/>
                <a:cs typeface="Courier New" pitchFamily="26" charset="0"/>
              </a:rPr>
              <a:t>    name = inname;</a:t>
            </a:r>
          </a:p>
          <a:p>
            <a:pPr>
              <a:lnSpc>
                <a:spcPct val="60000"/>
              </a:lnSpc>
              <a:buFontTx/>
              <a:buNone/>
            </a:pPr>
            <a:r>
              <a:rPr lang="en-US" altLang="en-US" sz="2400" b="1" smtClean="0">
                <a:latin typeface="Courier New" pitchFamily="26" charset="0"/>
                <a:cs typeface="Courier New" pitchFamily="26" charset="0"/>
              </a:rPr>
              <a:t>    address = inaddr;</a:t>
            </a:r>
          </a:p>
          <a:p>
            <a:pPr>
              <a:lnSpc>
                <a:spcPct val="60000"/>
              </a:lnSpc>
              <a:buFontTx/>
              <a:buNone/>
            </a:pPr>
            <a:r>
              <a:rPr lang="en-US" altLang="en-US" sz="2400" b="1" smtClean="0">
                <a:latin typeface="Courier New" pitchFamily="26" charset="0"/>
                <a:cs typeface="Courier New" pitchFamily="26" charset="0"/>
              </a:rPr>
              <a:t>  }</a:t>
            </a:r>
          </a:p>
          <a:p>
            <a:pPr>
              <a:lnSpc>
                <a:spcPct val="60000"/>
              </a:lnSpc>
              <a:buFontTx/>
              <a:buNone/>
            </a:pPr>
            <a:endParaRPr lang="en-US" altLang="en-US" sz="2400" b="1" smtClean="0">
              <a:latin typeface="Courier New" pitchFamily="26" charset="0"/>
              <a:cs typeface="Courier New" pitchFamily="26" charset="0"/>
            </a:endParaRPr>
          </a:p>
          <a:p>
            <a:pPr>
              <a:lnSpc>
                <a:spcPct val="60000"/>
              </a:lnSpc>
              <a:buFontTx/>
              <a:buNone/>
            </a:pPr>
            <a:r>
              <a:rPr lang="en-US" altLang="en-US" sz="2400" b="1" smtClean="0">
                <a:latin typeface="Courier New" pitchFamily="26" charset="0"/>
                <a:cs typeface="Courier New" pitchFamily="26" charset="0"/>
              </a:rPr>
              <a:t>  public Integer getID() { return ID; }</a:t>
            </a:r>
          </a:p>
          <a:p>
            <a:pPr>
              <a:lnSpc>
                <a:spcPct val="60000"/>
              </a:lnSpc>
              <a:buFontTx/>
              <a:buNone/>
            </a:pPr>
            <a:r>
              <a:rPr lang="en-US" altLang="en-US" sz="2400" b="1" smtClean="0">
                <a:latin typeface="Courier New" pitchFamily="26" charset="0"/>
                <a:cs typeface="Courier New" pitchFamily="26" charset="0"/>
              </a:rPr>
              <a:t>  public String getname() { return name; }</a:t>
            </a:r>
          </a:p>
          <a:p>
            <a:pPr>
              <a:lnSpc>
                <a:spcPct val="60000"/>
              </a:lnSpc>
              <a:buFontTx/>
              <a:buNone/>
            </a:pPr>
            <a:r>
              <a:rPr lang="en-US" altLang="en-US" sz="2400" b="1" smtClean="0">
                <a:latin typeface="Courier New" pitchFamily="26" charset="0"/>
                <a:cs typeface="Courier New" pitchFamily="26" charset="0"/>
              </a:rPr>
              <a:t>  public String getaddr() { return address; }</a:t>
            </a:r>
          </a:p>
          <a:p>
            <a:pPr>
              <a:lnSpc>
                <a:spcPct val="60000"/>
              </a:lnSpc>
              <a:buFontTx/>
              <a:buNone/>
            </a:pPr>
            <a:r>
              <a:rPr lang="en-US" altLang="en-US" sz="2400" b="1" smtClean="0">
                <a:latin typeface="Courier New" pitchFamily="26" charset="0"/>
                <a:cs typeface="Courier New" pitchFamily="26" charset="0"/>
              </a:rPr>
              <a:t>}</a:t>
            </a:r>
          </a:p>
          <a:p>
            <a:endParaRPr lang="en-US" altLang="en-US" smtClean="0"/>
          </a:p>
        </p:txBody>
      </p:sp>
      <p:sp>
        <p:nvSpPr>
          <p:cNvPr id="1126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31E13F1B-68CA-4684-8D11-E70FA84587A0}" type="slidenum">
              <a:rPr lang="en-US" altLang="en-US" sz="1400" smtClean="0">
                <a:solidFill>
                  <a:srgbClr val="FFFFFF"/>
                </a:solidFill>
              </a:rPr>
              <a:pPr eaLnBrk="1" hangingPunct="1"/>
              <a:t>6</a:t>
            </a:fld>
            <a:endParaRPr lang="en-US" altLang="en-US" sz="1400" smtClean="0">
              <a:solidFill>
                <a:srgbClr val="FFFFFF"/>
              </a:solidFill>
            </a:endParaRPr>
          </a:p>
        </p:txBody>
      </p:sp>
    </p:spTree>
    <p:extLst>
      <p:ext uri="{BB962C8B-B14F-4D97-AF65-F5344CB8AC3E}">
        <p14:creationId xmlns:p14="http://schemas.microsoft.com/office/powerpoint/2010/main" val="1756590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a:xfrm>
            <a:off x="685800" y="381000"/>
            <a:ext cx="7772400" cy="1143000"/>
          </a:xfrm>
        </p:spPr>
        <p:txBody>
          <a:bodyPr/>
          <a:lstStyle/>
          <a:p>
            <a:r>
              <a:rPr lang="en-US" altLang="en-US" smtClean="0">
                <a:latin typeface="Helvetica" pitchFamily="26" charset="0"/>
              </a:rPr>
              <a:t>Using Dictionary</a:t>
            </a:r>
          </a:p>
        </p:txBody>
      </p:sp>
      <p:sp>
        <p:nvSpPr>
          <p:cNvPr id="113667" name="Content Placeholder 2"/>
          <p:cNvSpPr>
            <a:spLocks noGrp="1"/>
          </p:cNvSpPr>
          <p:nvPr>
            <p:ph idx="1"/>
          </p:nvPr>
        </p:nvSpPr>
        <p:spPr>
          <a:xfrm>
            <a:off x="0" y="1524000"/>
            <a:ext cx="9144000" cy="4114800"/>
          </a:xfrm>
        </p:spPr>
        <p:txBody>
          <a:bodyPr/>
          <a:lstStyle/>
          <a:p>
            <a:pPr>
              <a:lnSpc>
                <a:spcPct val="60000"/>
              </a:lnSpc>
              <a:buFontTx/>
              <a:buNone/>
            </a:pPr>
            <a:r>
              <a:rPr lang="en-US" altLang="en-US" sz="2400" b="1" smtClean="0">
                <a:latin typeface="Courier New" pitchFamily="26" charset="0"/>
                <a:cs typeface="Courier New" pitchFamily="26" charset="0"/>
              </a:rPr>
              <a:t>// IDdict organizes Payroll records by ID</a:t>
            </a:r>
          </a:p>
          <a:p>
            <a:pPr>
              <a:lnSpc>
                <a:spcPct val="60000"/>
              </a:lnSpc>
              <a:buFontTx/>
              <a:buNone/>
            </a:pPr>
            <a:r>
              <a:rPr lang="en-US" altLang="en-US" sz="2400" b="1" smtClean="0">
                <a:latin typeface="Courier New" pitchFamily="26" charset="0"/>
                <a:cs typeface="Courier New" pitchFamily="26" charset="0"/>
              </a:rPr>
              <a:t>Dictionary&lt;Integer, Payroll&gt; IDdict =</a:t>
            </a:r>
          </a:p>
          <a:p>
            <a:pPr>
              <a:lnSpc>
                <a:spcPct val="60000"/>
              </a:lnSpc>
              <a:buFontTx/>
              <a:buNone/>
            </a:pPr>
            <a:r>
              <a:rPr lang="en-US" altLang="en-US" sz="2400" b="1" smtClean="0">
                <a:latin typeface="Courier New" pitchFamily="26" charset="0"/>
                <a:cs typeface="Courier New" pitchFamily="26" charset="0"/>
              </a:rPr>
              <a:t>   new UALdictionary&lt;Integer, Payroll&gt;();</a:t>
            </a:r>
          </a:p>
          <a:p>
            <a:pPr>
              <a:lnSpc>
                <a:spcPct val="60000"/>
              </a:lnSpc>
              <a:buFontTx/>
              <a:buNone/>
            </a:pPr>
            <a:endParaRPr lang="en-US" altLang="en-US" sz="2400" b="1" smtClean="0">
              <a:latin typeface="Courier New" pitchFamily="26" charset="0"/>
              <a:cs typeface="Courier New" pitchFamily="26" charset="0"/>
            </a:endParaRPr>
          </a:p>
          <a:p>
            <a:pPr>
              <a:lnSpc>
                <a:spcPct val="60000"/>
              </a:lnSpc>
              <a:buFontTx/>
              <a:buNone/>
            </a:pPr>
            <a:r>
              <a:rPr lang="en-US" altLang="en-US" sz="2400" b="1" smtClean="0">
                <a:latin typeface="Courier New" pitchFamily="26" charset="0"/>
                <a:cs typeface="Courier New" pitchFamily="26" charset="0"/>
              </a:rPr>
              <a:t>// namedict organizes Payroll records by name</a:t>
            </a:r>
          </a:p>
          <a:p>
            <a:pPr>
              <a:lnSpc>
                <a:spcPct val="60000"/>
              </a:lnSpc>
              <a:buFontTx/>
              <a:buNone/>
            </a:pPr>
            <a:r>
              <a:rPr lang="en-US" altLang="en-US" sz="2400" b="1" smtClean="0">
                <a:latin typeface="Courier New" pitchFamily="26" charset="0"/>
                <a:cs typeface="Courier New" pitchFamily="26" charset="0"/>
              </a:rPr>
              <a:t>Dictionary&lt;String, Payroll&gt; namedict =</a:t>
            </a:r>
          </a:p>
          <a:p>
            <a:pPr>
              <a:lnSpc>
                <a:spcPct val="60000"/>
              </a:lnSpc>
              <a:buFontTx/>
              <a:buNone/>
            </a:pPr>
            <a:r>
              <a:rPr lang="en-US" altLang="en-US" sz="2400" b="1" smtClean="0">
                <a:latin typeface="Courier New" pitchFamily="26" charset="0"/>
                <a:cs typeface="Courier New" pitchFamily="26" charset="0"/>
              </a:rPr>
              <a:t>      new UALdictionary&lt;String, Payroll&gt;();</a:t>
            </a:r>
          </a:p>
          <a:p>
            <a:pPr>
              <a:lnSpc>
                <a:spcPct val="60000"/>
              </a:lnSpc>
              <a:buFontTx/>
              <a:buNone/>
            </a:pPr>
            <a:endParaRPr lang="en-US" altLang="en-US" sz="2400" b="1" smtClean="0">
              <a:latin typeface="Courier New" pitchFamily="26" charset="0"/>
              <a:cs typeface="Courier New" pitchFamily="26" charset="0"/>
            </a:endParaRPr>
          </a:p>
          <a:p>
            <a:pPr>
              <a:lnSpc>
                <a:spcPct val="60000"/>
              </a:lnSpc>
              <a:buFontTx/>
              <a:buNone/>
            </a:pPr>
            <a:r>
              <a:rPr lang="en-US" altLang="en-US" sz="2400" b="1" smtClean="0">
                <a:latin typeface="Courier New" pitchFamily="26" charset="0"/>
                <a:cs typeface="Courier New" pitchFamily="26" charset="0"/>
              </a:rPr>
              <a:t>Payroll foo1 = new Payroll(5, "Joe", "Anytown");</a:t>
            </a:r>
          </a:p>
          <a:p>
            <a:pPr>
              <a:lnSpc>
                <a:spcPct val="60000"/>
              </a:lnSpc>
              <a:buFontTx/>
              <a:buNone/>
            </a:pPr>
            <a:r>
              <a:rPr lang="en-US" altLang="en-US" sz="2400" b="1" smtClean="0">
                <a:latin typeface="Courier New" pitchFamily="26" charset="0"/>
                <a:cs typeface="Courier New" pitchFamily="26" charset="0"/>
              </a:rPr>
              <a:t>Payroll foo2 = new Payroll(10, "John", "Mytown");</a:t>
            </a:r>
          </a:p>
          <a:p>
            <a:pPr>
              <a:lnSpc>
                <a:spcPct val="60000"/>
              </a:lnSpc>
              <a:buFontTx/>
              <a:buNone/>
            </a:pPr>
            <a:r>
              <a:rPr lang="en-US" altLang="en-US" sz="2400" b="1" smtClean="0">
                <a:latin typeface="Courier New" pitchFamily="26" charset="0"/>
                <a:cs typeface="Courier New" pitchFamily="26" charset="0"/>
              </a:rPr>
              <a:t>IDdict.insert(foo1.getID(), foo1);</a:t>
            </a:r>
          </a:p>
          <a:p>
            <a:pPr>
              <a:lnSpc>
                <a:spcPct val="60000"/>
              </a:lnSpc>
              <a:buFontTx/>
              <a:buNone/>
            </a:pPr>
            <a:r>
              <a:rPr lang="en-US" altLang="en-US" sz="2400" b="1" smtClean="0">
                <a:latin typeface="Courier New" pitchFamily="26" charset="0"/>
                <a:cs typeface="Courier New" pitchFamily="26" charset="0"/>
              </a:rPr>
              <a:t>IDdict.insert(foo2.getID(), foo2);</a:t>
            </a:r>
          </a:p>
          <a:p>
            <a:pPr>
              <a:lnSpc>
                <a:spcPct val="60000"/>
              </a:lnSpc>
              <a:buFontTx/>
              <a:buNone/>
            </a:pPr>
            <a:r>
              <a:rPr lang="en-US" altLang="en-US" sz="2400" b="1" smtClean="0">
                <a:latin typeface="Courier New" pitchFamily="26" charset="0"/>
                <a:cs typeface="Courier New" pitchFamily="26" charset="0"/>
              </a:rPr>
              <a:t>namedict.insert(foo1.getname(), foo1);</a:t>
            </a:r>
          </a:p>
          <a:p>
            <a:pPr>
              <a:lnSpc>
                <a:spcPct val="60000"/>
              </a:lnSpc>
              <a:buFontTx/>
              <a:buNone/>
            </a:pPr>
            <a:r>
              <a:rPr lang="en-US" altLang="en-US" sz="2400" b="1" smtClean="0">
                <a:latin typeface="Courier New" pitchFamily="26" charset="0"/>
                <a:cs typeface="Courier New" pitchFamily="26" charset="0"/>
              </a:rPr>
              <a:t>namedict.insert(foo2.getname(), foo2);</a:t>
            </a:r>
          </a:p>
          <a:p>
            <a:pPr>
              <a:lnSpc>
                <a:spcPct val="60000"/>
              </a:lnSpc>
              <a:buFontTx/>
              <a:buNone/>
            </a:pPr>
            <a:r>
              <a:rPr lang="en-US" altLang="en-US" sz="2400" b="1" smtClean="0">
                <a:latin typeface="Courier New" pitchFamily="26" charset="0"/>
                <a:cs typeface="Courier New" pitchFamily="26" charset="0"/>
              </a:rPr>
              <a:t>Payroll findfoo1 = IDdict.find(5);</a:t>
            </a:r>
          </a:p>
          <a:p>
            <a:pPr>
              <a:lnSpc>
                <a:spcPct val="60000"/>
              </a:lnSpc>
              <a:buFontTx/>
              <a:buNone/>
            </a:pPr>
            <a:r>
              <a:rPr lang="en-US" altLang="en-US" sz="2400" b="1" smtClean="0">
                <a:latin typeface="Courier New" pitchFamily="26" charset="0"/>
                <a:cs typeface="Courier New" pitchFamily="26" charset="0"/>
              </a:rPr>
              <a:t>Payroll findfoo2 = namedict.find("John");</a:t>
            </a:r>
          </a:p>
          <a:p>
            <a:pPr>
              <a:buFontTx/>
              <a:buNone/>
            </a:pPr>
            <a:endParaRPr lang="en-US" altLang="en-US" smtClean="0"/>
          </a:p>
        </p:txBody>
      </p:sp>
      <p:sp>
        <p:nvSpPr>
          <p:cNvPr id="1136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0C7505CF-FA13-4058-BF45-8D70600C8799}" type="slidenum">
              <a:rPr lang="en-US" altLang="en-US" sz="1400" smtClean="0">
                <a:solidFill>
                  <a:srgbClr val="FFFFFF"/>
                </a:solidFill>
              </a:rPr>
              <a:pPr eaLnBrk="1" hangingPunct="1"/>
              <a:t>7</a:t>
            </a:fld>
            <a:endParaRPr lang="en-US" altLang="en-US" sz="1400" smtClean="0">
              <a:solidFill>
                <a:srgbClr val="FFFFFF"/>
              </a:solidFill>
            </a:endParaRPr>
          </a:p>
        </p:txBody>
      </p:sp>
    </p:spTree>
    <p:extLst>
      <p:ext uri="{BB962C8B-B14F-4D97-AF65-F5344CB8AC3E}">
        <p14:creationId xmlns:p14="http://schemas.microsoft.com/office/powerpoint/2010/main" val="3484133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1FFB1B7F-FA6E-447D-BDD7-24B29D1FE0D6}" type="slidenum">
              <a:rPr lang="en-US" altLang="en-US" sz="1400" smtClean="0">
                <a:solidFill>
                  <a:srgbClr val="FFFFFF"/>
                </a:solidFill>
              </a:rPr>
              <a:pPr eaLnBrk="1" hangingPunct="1"/>
              <a:t>8</a:t>
            </a:fld>
            <a:endParaRPr lang="en-US" altLang="en-US" sz="1400" smtClean="0">
              <a:solidFill>
                <a:srgbClr val="FFFFFF"/>
              </a:solidFill>
            </a:endParaRPr>
          </a:p>
        </p:txBody>
      </p:sp>
      <p:sp>
        <p:nvSpPr>
          <p:cNvPr id="114691" name="Rectangle 2"/>
          <p:cNvSpPr>
            <a:spLocks noGrp="1" noChangeArrowheads="1"/>
          </p:cNvSpPr>
          <p:nvPr>
            <p:ph type="title"/>
          </p:nvPr>
        </p:nvSpPr>
        <p:spPr>
          <a:xfrm>
            <a:off x="455613" y="365125"/>
            <a:ext cx="8226425" cy="914400"/>
          </a:xfrm>
        </p:spPr>
        <p:txBody>
          <a:bodyPr/>
          <a:lstStyle/>
          <a:p>
            <a:r>
              <a:rPr lang="en-US" altLang="en-US" smtClean="0">
                <a:latin typeface="Helvetica" pitchFamily="26" charset="0"/>
              </a:rPr>
              <a:t>Unsorted List Dictionary</a:t>
            </a:r>
          </a:p>
        </p:txBody>
      </p:sp>
      <p:sp>
        <p:nvSpPr>
          <p:cNvPr id="114692" name="Rectangle 3"/>
          <p:cNvSpPr>
            <a:spLocks noGrp="1" noChangeArrowheads="1"/>
          </p:cNvSpPr>
          <p:nvPr>
            <p:ph type="body" idx="1"/>
          </p:nvPr>
        </p:nvSpPr>
        <p:spPr>
          <a:xfrm>
            <a:off x="0" y="1447800"/>
            <a:ext cx="9144000" cy="4572000"/>
          </a:xfrm>
        </p:spPr>
        <p:txBody>
          <a:bodyPr/>
          <a:lstStyle/>
          <a:p>
            <a:pPr>
              <a:lnSpc>
                <a:spcPct val="60000"/>
              </a:lnSpc>
              <a:buFontTx/>
              <a:buNone/>
            </a:pPr>
            <a:r>
              <a:rPr lang="en-US" altLang="en-US" sz="2400" b="1" smtClean="0">
                <a:latin typeface="Courier New" pitchFamily="26" charset="0"/>
              </a:rPr>
              <a:t>class UALdictionary&lt;Key, E&gt;</a:t>
            </a:r>
          </a:p>
          <a:p>
            <a:pPr>
              <a:lnSpc>
                <a:spcPct val="60000"/>
              </a:lnSpc>
              <a:buFontTx/>
              <a:buNone/>
            </a:pPr>
            <a:r>
              <a:rPr lang="en-US" altLang="en-US" sz="2400" b="1" smtClean="0">
                <a:latin typeface="Courier New" pitchFamily="26" charset="0"/>
              </a:rPr>
              <a:t>      implements Dictionary&lt;Key, E&gt; {</a:t>
            </a:r>
          </a:p>
          <a:p>
            <a:pPr>
              <a:lnSpc>
                <a:spcPct val="60000"/>
              </a:lnSpc>
              <a:buFontTx/>
              <a:buNone/>
            </a:pPr>
            <a:endParaRPr lang="en-US" altLang="en-US" sz="2400" b="1" smtClean="0">
              <a:latin typeface="Courier New" pitchFamily="26" charset="0"/>
            </a:endParaRPr>
          </a:p>
          <a:p>
            <a:pPr>
              <a:lnSpc>
                <a:spcPct val="60000"/>
              </a:lnSpc>
              <a:buFontTx/>
              <a:buNone/>
            </a:pPr>
            <a:r>
              <a:rPr lang="en-US" altLang="en-US" sz="2400" b="1" smtClean="0">
                <a:latin typeface="Courier New" pitchFamily="26" charset="0"/>
              </a:rPr>
              <a:t>  private static final int defaultSize = 10; </a:t>
            </a:r>
          </a:p>
          <a:p>
            <a:pPr>
              <a:lnSpc>
                <a:spcPct val="60000"/>
              </a:lnSpc>
              <a:buFontTx/>
              <a:buNone/>
            </a:pPr>
            <a:r>
              <a:rPr lang="en-US" altLang="en-US" sz="2400" b="1" smtClean="0">
                <a:latin typeface="Courier New" pitchFamily="26" charset="0"/>
              </a:rPr>
              <a:t>  private AList&lt;KVpair&lt;Key, E&gt;&gt; list;</a:t>
            </a:r>
          </a:p>
          <a:p>
            <a:pPr>
              <a:lnSpc>
                <a:spcPct val="60000"/>
              </a:lnSpc>
              <a:buFontTx/>
              <a:buNone/>
            </a:pPr>
            <a:endParaRPr lang="en-US" altLang="en-US" sz="2400" b="1" smtClean="0">
              <a:latin typeface="Courier New" pitchFamily="26" charset="0"/>
            </a:endParaRPr>
          </a:p>
          <a:p>
            <a:pPr>
              <a:lnSpc>
                <a:spcPct val="60000"/>
              </a:lnSpc>
              <a:buFontTx/>
              <a:buNone/>
            </a:pPr>
            <a:r>
              <a:rPr lang="en-US" altLang="en-US" sz="2400" b="1" smtClean="0">
                <a:latin typeface="Courier New" pitchFamily="26" charset="0"/>
              </a:rPr>
              <a:t>  // Constructors</a:t>
            </a:r>
          </a:p>
          <a:p>
            <a:pPr>
              <a:lnSpc>
                <a:spcPct val="60000"/>
              </a:lnSpc>
              <a:buFontTx/>
              <a:buNone/>
            </a:pPr>
            <a:r>
              <a:rPr lang="en-US" altLang="en-US" sz="2400" b="1" smtClean="0">
                <a:latin typeface="Courier New" pitchFamily="26" charset="0"/>
              </a:rPr>
              <a:t>  UALdictionary() { this(defaultSize); }</a:t>
            </a:r>
          </a:p>
          <a:p>
            <a:pPr>
              <a:lnSpc>
                <a:spcPct val="60000"/>
              </a:lnSpc>
              <a:buFontTx/>
              <a:buNone/>
            </a:pPr>
            <a:r>
              <a:rPr lang="en-US" altLang="en-US" sz="2400" b="1" smtClean="0">
                <a:latin typeface="Courier New" pitchFamily="26" charset="0"/>
              </a:rPr>
              <a:t>  UALdictionary(int sz)</a:t>
            </a:r>
          </a:p>
          <a:p>
            <a:pPr>
              <a:lnSpc>
                <a:spcPct val="60000"/>
              </a:lnSpc>
              <a:buFontTx/>
              <a:buNone/>
            </a:pPr>
            <a:r>
              <a:rPr lang="en-US" altLang="en-US" sz="2400" b="1" smtClean="0">
                <a:latin typeface="Courier New" pitchFamily="26" charset="0"/>
              </a:rPr>
              <a:t>    { list = new AList&lt;KVpair&lt;Key, E&gt;&gt;(sz); }</a:t>
            </a:r>
          </a:p>
          <a:p>
            <a:pPr>
              <a:lnSpc>
                <a:spcPct val="60000"/>
              </a:lnSpc>
              <a:buFontTx/>
              <a:buNone/>
            </a:pPr>
            <a:endParaRPr lang="en-US" altLang="en-US" sz="2400" b="1" smtClean="0">
              <a:latin typeface="Courier New" pitchFamily="26" charset="0"/>
            </a:endParaRPr>
          </a:p>
          <a:p>
            <a:pPr>
              <a:lnSpc>
                <a:spcPct val="60000"/>
              </a:lnSpc>
              <a:buFontTx/>
              <a:buNone/>
            </a:pPr>
            <a:r>
              <a:rPr lang="en-US" altLang="en-US" sz="2400" b="1" smtClean="0">
                <a:latin typeface="Courier New" pitchFamily="26" charset="0"/>
              </a:rPr>
              <a:t>  public void clear() { list.clear(); }</a:t>
            </a:r>
          </a:p>
          <a:p>
            <a:pPr>
              <a:lnSpc>
                <a:spcPct val="60000"/>
              </a:lnSpc>
              <a:buFontTx/>
              <a:buNone/>
            </a:pPr>
            <a:endParaRPr lang="en-US" altLang="en-US" sz="2400" b="1" smtClean="0">
              <a:latin typeface="Courier New" pitchFamily="26" charset="0"/>
            </a:endParaRPr>
          </a:p>
          <a:p>
            <a:pPr>
              <a:lnSpc>
                <a:spcPct val="60000"/>
              </a:lnSpc>
              <a:buFontTx/>
              <a:buNone/>
            </a:pPr>
            <a:r>
              <a:rPr lang="en-US" altLang="en-US" sz="2400" b="1" smtClean="0">
                <a:latin typeface="Courier New" pitchFamily="26" charset="0"/>
              </a:rPr>
              <a:t>  /** Insert an element: append to list */</a:t>
            </a:r>
          </a:p>
          <a:p>
            <a:pPr>
              <a:lnSpc>
                <a:spcPct val="60000"/>
              </a:lnSpc>
              <a:buFontTx/>
              <a:buNone/>
            </a:pPr>
            <a:r>
              <a:rPr lang="en-US" altLang="en-US" sz="2400" b="1" smtClean="0">
                <a:latin typeface="Courier New" pitchFamily="26" charset="0"/>
              </a:rPr>
              <a:t>  public void insert(Key k, E e) {</a:t>
            </a:r>
          </a:p>
          <a:p>
            <a:pPr>
              <a:lnSpc>
                <a:spcPct val="60000"/>
              </a:lnSpc>
              <a:buFontTx/>
              <a:buNone/>
            </a:pPr>
            <a:r>
              <a:rPr lang="en-US" altLang="en-US" sz="2400" b="1" smtClean="0">
                <a:latin typeface="Courier New" pitchFamily="26" charset="0"/>
              </a:rPr>
              <a:t>    KVpair&lt;Key,E&gt; temp = new KVpair&lt;Key,E&gt;(k, e);</a:t>
            </a:r>
          </a:p>
          <a:p>
            <a:pPr>
              <a:lnSpc>
                <a:spcPct val="60000"/>
              </a:lnSpc>
              <a:buFontTx/>
              <a:buNone/>
            </a:pPr>
            <a:r>
              <a:rPr lang="en-US" altLang="en-US" sz="2400" b="1" smtClean="0">
                <a:latin typeface="Courier New" pitchFamily="26" charset="0"/>
              </a:rPr>
              <a:t>    list.append(temp);</a:t>
            </a:r>
          </a:p>
          <a:p>
            <a:pPr>
              <a:lnSpc>
                <a:spcPct val="60000"/>
              </a:lnSpc>
              <a:buFontTx/>
              <a:buNone/>
            </a:pPr>
            <a:r>
              <a:rPr lang="en-US" altLang="en-US" sz="2400" b="1" smtClean="0">
                <a:latin typeface="Courier New" pitchFamily="26" charset="0"/>
              </a:rPr>
              <a:t>  }</a:t>
            </a:r>
          </a:p>
          <a:p>
            <a:pPr>
              <a:lnSpc>
                <a:spcPct val="60000"/>
              </a:lnSpc>
              <a:buFontTx/>
              <a:buNone/>
            </a:pPr>
            <a:endParaRPr lang="en-US" altLang="en-US" sz="2400" smtClean="0">
              <a:latin typeface="Courier New" pitchFamily="26" charset="0"/>
            </a:endParaRPr>
          </a:p>
          <a:p>
            <a:pPr>
              <a:lnSpc>
                <a:spcPct val="60000"/>
              </a:lnSpc>
              <a:buFontTx/>
              <a:buNone/>
            </a:pPr>
            <a:endParaRPr lang="en-US" altLang="en-US" sz="2400" smtClean="0">
              <a:latin typeface="Courier New" pitchFamily="26" charset="0"/>
            </a:endParaRPr>
          </a:p>
        </p:txBody>
      </p:sp>
    </p:spTree>
    <p:extLst>
      <p:ext uri="{BB962C8B-B14F-4D97-AF65-F5344CB8AC3E}">
        <p14:creationId xmlns:p14="http://schemas.microsoft.com/office/powerpoint/2010/main" val="4271230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p:txBody>
          <a:bodyPr/>
          <a:lstStyle/>
          <a:p>
            <a:r>
              <a:rPr lang="en-US" altLang="en-US" smtClean="0">
                <a:latin typeface="Helvetica" pitchFamily="26" charset="0"/>
              </a:rPr>
              <a:t>Sorted vs. Unsorted List Dictionaries</a:t>
            </a:r>
          </a:p>
        </p:txBody>
      </p:sp>
      <p:sp>
        <p:nvSpPr>
          <p:cNvPr id="115715" name="Content Placeholder 2"/>
          <p:cNvSpPr>
            <a:spLocks noGrp="1"/>
          </p:cNvSpPr>
          <p:nvPr>
            <p:ph idx="1"/>
          </p:nvPr>
        </p:nvSpPr>
        <p:spPr/>
        <p:txBody>
          <a:bodyPr/>
          <a:lstStyle/>
          <a:p>
            <a:r>
              <a:rPr lang="en-US" altLang="en-US" smtClean="0">
                <a:latin typeface="Helvetica" pitchFamily="26" charset="0"/>
              </a:rPr>
              <a:t>If list were sorted</a:t>
            </a:r>
          </a:p>
          <a:p>
            <a:pPr lvl="1"/>
            <a:r>
              <a:rPr lang="en-US" altLang="en-US" smtClean="0">
                <a:latin typeface="Helvetica" pitchFamily="26" charset="0"/>
              </a:rPr>
              <a:t>Could use binary search to speed search</a:t>
            </a:r>
          </a:p>
          <a:p>
            <a:pPr lvl="1"/>
            <a:r>
              <a:rPr lang="en-US" altLang="en-US" smtClean="0">
                <a:latin typeface="Helvetica" pitchFamily="26" charset="0"/>
              </a:rPr>
              <a:t>Would need to insert in order, slowing insert</a:t>
            </a:r>
          </a:p>
          <a:p>
            <a:r>
              <a:rPr lang="en-US" altLang="en-US" smtClean="0">
                <a:latin typeface="Helvetica" pitchFamily="26" charset="0"/>
              </a:rPr>
              <a:t>Which is better?</a:t>
            </a:r>
          </a:p>
          <a:p>
            <a:pPr lvl="1"/>
            <a:r>
              <a:rPr lang="en-US" altLang="en-US" smtClean="0">
                <a:latin typeface="Helvetica" pitchFamily="26" charset="0"/>
              </a:rPr>
              <a:t>If lots of searches, sorted list is good</a:t>
            </a:r>
          </a:p>
          <a:p>
            <a:pPr lvl="1"/>
            <a:r>
              <a:rPr lang="en-US" altLang="en-US" smtClean="0">
                <a:latin typeface="Helvetica" pitchFamily="26" charset="0"/>
              </a:rPr>
              <a:t>If inserts are as likely as searches, then sorting is no benefit.</a:t>
            </a:r>
          </a:p>
        </p:txBody>
      </p:sp>
      <p:sp>
        <p:nvSpPr>
          <p:cNvPr id="1157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fld id="{1C73BB96-46F9-4E92-B29D-C2EA7C7ED492}" type="slidenum">
              <a:rPr lang="en-US" altLang="en-US" sz="1400" smtClean="0">
                <a:solidFill>
                  <a:srgbClr val="FFFFFF"/>
                </a:solidFill>
              </a:rPr>
              <a:pPr eaLnBrk="1" hangingPunct="1"/>
              <a:t>9</a:t>
            </a:fld>
            <a:endParaRPr lang="en-US" altLang="en-US" sz="1400" smtClean="0">
              <a:solidFill>
                <a:srgbClr val="FFFFFF"/>
              </a:solidFill>
            </a:endParaRPr>
          </a:p>
        </p:txBody>
      </p:sp>
    </p:spTree>
    <p:extLst>
      <p:ext uri="{BB962C8B-B14F-4D97-AF65-F5344CB8AC3E}">
        <p14:creationId xmlns:p14="http://schemas.microsoft.com/office/powerpoint/2010/main" val="2207232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1380</Words>
  <Application>Microsoft Office PowerPoint</Application>
  <PresentationFormat>On-screen Show (4:3)</PresentationFormat>
  <Paragraphs>189</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Dictionary</vt:lpstr>
      <vt:lpstr>Records and Keys</vt:lpstr>
      <vt:lpstr>Key-Value Pair 1</vt:lpstr>
      <vt:lpstr>Key-Value Pair 2</vt:lpstr>
      <vt:lpstr>Dictionary ADT</vt:lpstr>
      <vt:lpstr>Payroll Class</vt:lpstr>
      <vt:lpstr>Using Dictionary</vt:lpstr>
      <vt:lpstr>Unsorted List Dictionary</vt:lpstr>
      <vt:lpstr>Sorted vs. Unsorted List Dictionaries</vt:lpstr>
      <vt:lpstr>Binary Trees</vt:lpstr>
      <vt:lpstr>Binary Tree Example</vt:lpstr>
      <vt:lpstr>Full and Complete Binary Trees</vt:lpstr>
      <vt:lpstr>Full Binary Tree Theorem (1)</vt:lpstr>
      <vt:lpstr>Full Binary Tree Theorem (2)</vt:lpstr>
      <vt:lpstr>Full Binary Tree Corollary</vt:lpstr>
      <vt:lpstr>Binary Tree Node Class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Dictionary</dc:title>
  <dc:creator>Cliff</dc:creator>
  <cp:lastModifiedBy>Cliff</cp:lastModifiedBy>
  <cp:revision>1</cp:revision>
  <dcterms:created xsi:type="dcterms:W3CDTF">2013-09-17T17:10:38Z</dcterms:created>
  <dcterms:modified xsi:type="dcterms:W3CDTF">2013-09-17T17:11:19Z</dcterms:modified>
</cp:coreProperties>
</file>