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40" autoAdjust="0"/>
  </p:normalViewPr>
  <p:slideViewPr>
    <p:cSldViewPr>
      <p:cViewPr varScale="1">
        <p:scale>
          <a:sx n="71" d="100"/>
          <a:sy n="71" d="100"/>
        </p:scale>
        <p:origin x="-10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7E16E-CEDE-4B65-A406-99837C016C15}" type="datetimeFigureOut">
              <a:rPr lang="en-US" smtClean="0"/>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1185E-C356-492B-A764-7EE5F9C59272}" type="slidenum">
              <a:rPr lang="en-US" smtClean="0"/>
              <a:t>‹#›</a:t>
            </a:fld>
            <a:endParaRPr lang="en-US"/>
          </a:p>
        </p:txBody>
      </p:sp>
    </p:spTree>
    <p:extLst>
      <p:ext uri="{BB962C8B-B14F-4D97-AF65-F5344CB8AC3E}">
        <p14:creationId xmlns:p14="http://schemas.microsoft.com/office/powerpoint/2010/main" val="491491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748973E0-0DA2-4B9C-8C5F-3B5BBE98A56C}" type="slidenum">
              <a:rPr lang="en-US" sz="1200">
                <a:solidFill>
                  <a:prstClr val="black"/>
                </a:solidFill>
              </a:rPr>
              <a:pPr eaLnBrk="1" hangingPunct="1"/>
              <a:t>1</a:t>
            </a:fld>
            <a:endParaRPr lang="en-US" sz="1200">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7A08A4D7-23B3-4093-B70F-5D0680E941B7}" type="slidenum">
              <a:rPr lang="en-GB" sz="1200">
                <a:solidFill>
                  <a:prstClr val="black"/>
                </a:solidFill>
              </a:rPr>
              <a:pPr eaLnBrk="1" hangingPunct="1"/>
              <a:t>2</a:t>
            </a:fld>
            <a:endParaRPr lang="en-GB" sz="1200">
              <a:solidFill>
                <a:prstClr val="black"/>
              </a:solidFill>
            </a:endParaRPr>
          </a:p>
        </p:txBody>
      </p:sp>
      <p:sp>
        <p:nvSpPr>
          <p:cNvPr id="56323" name="Text Box 1"/>
          <p:cNvSpPr>
            <a:spLocks noGrp="1" noRot="1" noChangeAspect="1" noChangeArrowheads="1" noTextEdit="1"/>
          </p:cNvSpPr>
          <p:nvPr>
            <p:ph type="sldImg"/>
          </p:nvPr>
        </p:nvSpPr>
        <p:spPr>
          <a:solidFill>
            <a:srgbClr val="FFFFFF"/>
          </a:solidFill>
          <a:ln/>
        </p:spPr>
      </p:sp>
      <p:sp>
        <p:nvSpPr>
          <p:cNvPr id="56324" name="Text Box 2"/>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For me, programming takes a lot of focus and concentration. One concern for me is the many details to remember. I use “</a:t>
            </a:r>
            <a:r>
              <a:rPr lang="en-US" dirty="0" err="1" smtClean="0"/>
              <a:t>todo</a:t>
            </a:r>
            <a:r>
              <a:rPr lang="en-US" dirty="0" smtClean="0"/>
              <a:t>” lists a lot. I find things like the </a:t>
            </a:r>
            <a:r>
              <a:rPr lang="en-US" dirty="0" err="1" smtClean="0"/>
              <a:t>GitHub</a:t>
            </a:r>
            <a:r>
              <a:rPr lang="en-US" dirty="0" smtClean="0"/>
              <a:t> Issue Tracker invaluable for bigger projects (but that might be overkill for CS3114 class projects). The key thing is to write down any details that occur to you that you don’t want to deal with right this instant.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5ADCAA28-EBEB-471D-8039-95877CA8AD67}" type="slidenum">
              <a:rPr lang="en-GB" sz="1200">
                <a:solidFill>
                  <a:prstClr val="black"/>
                </a:solidFill>
              </a:rPr>
              <a:pPr eaLnBrk="1" hangingPunct="1"/>
              <a:t>3</a:t>
            </a:fld>
            <a:endParaRPr lang="en-GB" sz="1200">
              <a:solidFill>
                <a:prstClr val="black"/>
              </a:solidFill>
            </a:endParaRPr>
          </a:p>
        </p:txBody>
      </p:sp>
      <p:sp>
        <p:nvSpPr>
          <p:cNvPr id="57347" name="Text Box 1"/>
          <p:cNvSpPr>
            <a:spLocks noGrp="1" noRot="1" noChangeAspect="1" noChangeArrowheads="1" noTextEdit="1"/>
          </p:cNvSpPr>
          <p:nvPr>
            <p:ph type="sldImg"/>
          </p:nvPr>
        </p:nvSpPr>
        <p:spPr>
          <a:solidFill>
            <a:srgbClr val="FFFFFF"/>
          </a:solidFill>
          <a:ln/>
        </p:spPr>
      </p:sp>
      <p:sp>
        <p:nvSpPr>
          <p:cNvPr id="57348" name="Text Box 2"/>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C892E9E3-91D5-4891-8A18-D1B46B928BC7}" type="slidenum">
              <a:rPr lang="en-GB" sz="1200">
                <a:solidFill>
                  <a:prstClr val="black"/>
                </a:solidFill>
              </a:rPr>
              <a:pPr eaLnBrk="1" hangingPunct="1"/>
              <a:t>4</a:t>
            </a:fld>
            <a:endParaRPr lang="en-GB" sz="1200">
              <a:solidFill>
                <a:prstClr val="black"/>
              </a:solidFill>
            </a:endParaRPr>
          </a:p>
        </p:txBody>
      </p:sp>
      <p:sp>
        <p:nvSpPr>
          <p:cNvPr id="58371" name="Text Box 1"/>
          <p:cNvSpPr>
            <a:spLocks noGrp="1" noRot="1" noChangeAspect="1" noChangeArrowheads="1" noTextEdit="1"/>
          </p:cNvSpPr>
          <p:nvPr>
            <p:ph type="sldImg"/>
          </p:nvPr>
        </p:nvSpPr>
        <p:spPr>
          <a:solidFill>
            <a:srgbClr val="FFFFFF"/>
          </a:solidFill>
          <a:ln/>
        </p:spPr>
      </p:sp>
      <p:sp>
        <p:nvSpPr>
          <p:cNvPr id="58372" name="Text Box 2"/>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FB91A9B0-267B-4698-8FE6-82C027C5126F}" type="slidenum">
              <a:rPr lang="en-US" sz="1200">
                <a:solidFill>
                  <a:prstClr val="black"/>
                </a:solidFill>
              </a:rPr>
              <a:pPr eaLnBrk="1" hangingPunct="1"/>
              <a:t>5</a:t>
            </a:fld>
            <a:endParaRPr 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985DCD63-5FA6-4D5E-92C9-8D370EB0C63D}" type="slidenum">
              <a:rPr lang="en-GB" sz="1200">
                <a:solidFill>
                  <a:prstClr val="black"/>
                </a:solidFill>
              </a:rPr>
              <a:pPr eaLnBrk="1" hangingPunct="1"/>
              <a:t>6</a:t>
            </a:fld>
            <a:endParaRPr lang="en-GB" sz="1200">
              <a:solidFill>
                <a:prstClr val="black"/>
              </a:solidFill>
            </a:endParaRPr>
          </a:p>
        </p:txBody>
      </p:sp>
      <p:sp>
        <p:nvSpPr>
          <p:cNvPr id="60419" name="Text Box 1"/>
          <p:cNvSpPr>
            <a:spLocks noGrp="1" noRot="1" noChangeAspect="1" noChangeArrowheads="1" noTextEdit="1"/>
          </p:cNvSpPr>
          <p:nvPr>
            <p:ph type="sldImg"/>
          </p:nvPr>
        </p:nvSpPr>
        <p:spPr>
          <a:solidFill>
            <a:srgbClr val="FFFFFF"/>
          </a:solidFill>
          <a:ln/>
        </p:spPr>
      </p:sp>
      <p:sp>
        <p:nvSpPr>
          <p:cNvPr id="60420" name="Text Box 2"/>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601555-05BC-4736-A7D0-555D17A1ABD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7612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92116E-1727-45F3-A5E0-287556A88E0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7223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D70BD0-8344-4EC0-BD1A-15BB6E03EF5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84852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5A6E20A4-50BE-43FF-9367-54357FAC468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9796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6AE59-E48D-4E2B-9683-7F422D4B491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2723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A1825A-A55E-4B7E-A32A-BD411433996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9207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1A33BF-1B63-44EA-89CA-4497A32A5F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8751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1AEFAA-D4E8-40C9-A3D2-C10352A7FE9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2610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2EB592D-E711-465E-BDB4-F4ACB23C1DA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8679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2F5C792-4633-4E79-A023-803E643058B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1482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32FE804-8E53-4AD4-B47A-49DAD67593B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1290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531580-58DC-4242-A0D2-B5CED8B0F29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3392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39142B-67F9-4C21-B3B7-90ABFF26814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70625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lgn="ct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fontAlgn="base">
              <a:spcBef>
                <a:spcPct val="0"/>
              </a:spcBef>
              <a:spcAft>
                <a:spcPct val="0"/>
              </a:spcAft>
              <a:defRPr/>
            </a:pPr>
            <a:fld id="{236DFEC8-65AF-4460-9EAA-BB0A9AC16FCB}"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55025191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4294967295"/>
          </p:nvPr>
        </p:nvSpPr>
        <p:spPr>
          <a:xfrm>
            <a:off x="685800" y="609600"/>
            <a:ext cx="7772400" cy="5486400"/>
          </a:xfrm>
        </p:spPr>
        <p:txBody>
          <a:bodyPr/>
          <a:lstStyle/>
          <a:p>
            <a:pPr algn="ctr" eaLnBrk="1" hangingPunct="1">
              <a:lnSpc>
                <a:spcPct val="90000"/>
              </a:lnSpc>
              <a:buFontTx/>
              <a:buNone/>
            </a:pPr>
            <a:r>
              <a:rPr lang="en-US" sz="2800" smtClean="0">
                <a:latin typeface="Helvetica" pitchFamily="26" charset="0"/>
              </a:rPr>
              <a:t>Coursenotes</a:t>
            </a:r>
          </a:p>
          <a:p>
            <a:pPr algn="ctr" eaLnBrk="1" hangingPunct="1">
              <a:lnSpc>
                <a:spcPct val="90000"/>
              </a:lnSpc>
              <a:buFontTx/>
              <a:buNone/>
            </a:pPr>
            <a:endParaRPr lang="en-US" sz="3600" smtClean="0">
              <a:latin typeface="Helvetica" pitchFamily="26" charset="0"/>
            </a:endParaRPr>
          </a:p>
          <a:p>
            <a:pPr algn="ctr" eaLnBrk="1" hangingPunct="1">
              <a:lnSpc>
                <a:spcPct val="90000"/>
              </a:lnSpc>
              <a:buFontTx/>
              <a:buNone/>
            </a:pPr>
            <a:r>
              <a:rPr lang="en-US" sz="3600" smtClean="0">
                <a:latin typeface="Helvetica" pitchFamily="26" charset="0"/>
              </a:rPr>
              <a:t>CS3114: Data Structures and</a:t>
            </a:r>
          </a:p>
          <a:p>
            <a:pPr algn="ctr" eaLnBrk="1" hangingPunct="1">
              <a:lnSpc>
                <a:spcPct val="90000"/>
              </a:lnSpc>
              <a:buFontTx/>
              <a:buNone/>
            </a:pPr>
            <a:r>
              <a:rPr lang="en-US" sz="3600" smtClean="0">
                <a:latin typeface="Helvetica" pitchFamily="26" charset="0"/>
              </a:rPr>
              <a:t>Algorithms</a:t>
            </a:r>
            <a:endParaRPr lang="en-US" smtClean="0">
              <a:latin typeface="Helvetica" pitchFamily="26" charset="0"/>
            </a:endParaRPr>
          </a:p>
          <a:p>
            <a:pPr algn="ctr" eaLnBrk="1" hangingPunct="1">
              <a:lnSpc>
                <a:spcPct val="90000"/>
              </a:lnSpc>
              <a:buFontTx/>
              <a:buNone/>
            </a:pPr>
            <a:endParaRPr lang="en-US" smtClean="0">
              <a:latin typeface="Helvetica" pitchFamily="26" charset="0"/>
            </a:endParaRPr>
          </a:p>
          <a:p>
            <a:pPr algn="ctr" eaLnBrk="1" hangingPunct="1">
              <a:lnSpc>
                <a:spcPct val="90000"/>
              </a:lnSpc>
              <a:buFontTx/>
              <a:buNone/>
            </a:pPr>
            <a:r>
              <a:rPr lang="en-US" sz="2800" smtClean="0">
                <a:latin typeface="Helvetica" pitchFamily="26" charset="0"/>
              </a:rPr>
              <a:t>Clifford A. Shaffer</a:t>
            </a:r>
          </a:p>
          <a:p>
            <a:pPr algn="ctr" eaLnBrk="1" hangingPunct="1">
              <a:lnSpc>
                <a:spcPct val="90000"/>
              </a:lnSpc>
              <a:buFontTx/>
              <a:buNone/>
            </a:pPr>
            <a:r>
              <a:rPr lang="en-US" sz="2800" smtClean="0">
                <a:latin typeface="Helvetica" pitchFamily="26" charset="0"/>
              </a:rPr>
              <a:t>Department of Computer Science</a:t>
            </a:r>
          </a:p>
          <a:p>
            <a:pPr algn="ctr" eaLnBrk="1" hangingPunct="1">
              <a:lnSpc>
                <a:spcPct val="90000"/>
              </a:lnSpc>
              <a:buFontTx/>
              <a:buNone/>
            </a:pPr>
            <a:r>
              <a:rPr lang="en-US" sz="2800" smtClean="0">
                <a:latin typeface="Helvetica" pitchFamily="26" charset="0"/>
              </a:rPr>
              <a:t>Virginia Tech</a:t>
            </a:r>
          </a:p>
          <a:p>
            <a:pPr algn="ctr" eaLnBrk="1" hangingPunct="1">
              <a:lnSpc>
                <a:spcPct val="90000"/>
              </a:lnSpc>
              <a:buFontTx/>
              <a:buNone/>
            </a:pPr>
            <a:r>
              <a:rPr lang="en-US" sz="2800" smtClean="0">
                <a:latin typeface="Helvetica" pitchFamily="26" charset="0"/>
              </a:rPr>
              <a:t>Copyright © 2008-2013</a:t>
            </a:r>
          </a:p>
          <a:p>
            <a:pPr algn="ctr" eaLnBrk="1" hangingPunct="1">
              <a:lnSpc>
                <a:spcPct val="90000"/>
              </a:lnSpc>
              <a:buFontTx/>
              <a:buNone/>
            </a:pPr>
            <a:endParaRPr lang="en-US" sz="1200" smtClean="0">
              <a:latin typeface="Helvetica" pitchFamily="26" charset="0"/>
            </a:endParaRPr>
          </a:p>
        </p:txBody>
      </p:sp>
    </p:spTree>
    <p:extLst>
      <p:ext uri="{BB962C8B-B14F-4D97-AF65-F5344CB8AC3E}">
        <p14:creationId xmlns:p14="http://schemas.microsoft.com/office/powerpoint/2010/main" val="3860778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57200" y="381000"/>
            <a:ext cx="8229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ctr" eaLnBrk="1" fontAlgn="base" hangingPunct="1">
              <a:spcBef>
                <a:spcPct val="0"/>
              </a:spcBef>
              <a:spcAft>
                <a:spcPct val="0"/>
              </a:spcAft>
            </a:pPr>
            <a:r>
              <a:rPr lang="en-GB" sz="4400" dirty="0">
                <a:solidFill>
                  <a:srgbClr val="FFFF00"/>
                </a:solidFill>
                <a:latin typeface="Helvetica" pitchFamily="26" charset="0"/>
              </a:rPr>
              <a:t>Scheduling</a:t>
            </a:r>
          </a:p>
        </p:txBody>
      </p:sp>
      <p:sp>
        <p:nvSpPr>
          <p:cNvPr id="3075" name="Text Box 2"/>
          <p:cNvSpPr txBox="1">
            <a:spLocks noChangeArrowheads="1"/>
          </p:cNvSpPr>
          <p:nvPr/>
        </p:nvSpPr>
        <p:spPr bwMode="auto">
          <a:xfrm>
            <a:off x="481013" y="1295400"/>
            <a:ext cx="8229600"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1pPr>
            <a:lvl2pPr marL="741363" indent="-28416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2pPr>
            <a:lvl3pPr marL="11430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3pPr>
            <a:lvl4pPr marL="16002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4pPr>
            <a:lvl5pPr marL="20574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9pPr>
          </a:lstStyle>
          <a:p>
            <a:pPr eaLnBrk="1" fontAlgn="base" hangingPunct="1">
              <a:spcBef>
                <a:spcPts val="700"/>
              </a:spcBef>
              <a:spcAft>
                <a:spcPct val="0"/>
              </a:spcAft>
              <a:buFont typeface="Arial" charset="0"/>
              <a:buChar char="•"/>
            </a:pPr>
            <a:r>
              <a:rPr lang="en-GB" sz="3200" dirty="0">
                <a:solidFill>
                  <a:srgbClr val="FFFFFF"/>
                </a:solidFill>
                <a:latin typeface="Helvetica" pitchFamily="26" charset="0"/>
              </a:rPr>
              <a:t>Managing large-scale projects involves scheduling activities</a:t>
            </a:r>
          </a:p>
          <a:p>
            <a:pPr lvl="1" eaLnBrk="1" fontAlgn="base" hangingPunct="1">
              <a:spcBef>
                <a:spcPts val="600"/>
              </a:spcBef>
              <a:spcAft>
                <a:spcPct val="0"/>
              </a:spcAft>
              <a:buFont typeface="Arial" charset="0"/>
              <a:buChar char="–"/>
            </a:pPr>
            <a:r>
              <a:rPr lang="en-GB" sz="2800" dirty="0">
                <a:solidFill>
                  <a:srgbClr val="FFFFFF"/>
                </a:solidFill>
                <a:latin typeface="Helvetica" pitchFamily="26" charset="0"/>
              </a:rPr>
              <a:t>It is human nature to work better toward intermediate milestones.</a:t>
            </a:r>
          </a:p>
          <a:p>
            <a:pPr eaLnBrk="1" fontAlgn="base" hangingPunct="1">
              <a:spcBef>
                <a:spcPts val="700"/>
              </a:spcBef>
              <a:spcAft>
                <a:spcPct val="0"/>
              </a:spcAft>
              <a:buFont typeface="Arial" charset="0"/>
              <a:buChar char="•"/>
            </a:pPr>
            <a:r>
              <a:rPr lang="en-GB" sz="3200" dirty="0">
                <a:solidFill>
                  <a:srgbClr val="FFFFFF"/>
                </a:solidFill>
                <a:latin typeface="Helvetica" pitchFamily="26" charset="0"/>
              </a:rPr>
              <a:t>The same concepts can/should be applied to mid-sized projects encountered in class.</a:t>
            </a:r>
          </a:p>
          <a:p>
            <a:pPr lvl="1" eaLnBrk="1" fontAlgn="base" hangingPunct="1">
              <a:spcBef>
                <a:spcPts val="600"/>
              </a:spcBef>
              <a:spcAft>
                <a:spcPct val="0"/>
              </a:spcAft>
              <a:buFont typeface="Arial" charset="0"/>
              <a:buChar char="–"/>
            </a:pPr>
            <a:r>
              <a:rPr lang="en-GB" sz="2800" dirty="0">
                <a:solidFill>
                  <a:srgbClr val="FFFFFF"/>
                </a:solidFill>
                <a:latin typeface="Helvetica" pitchFamily="26" charset="0"/>
              </a:rPr>
              <a:t>For any project needing more than a week to complete, break into parts and design a schedule with milestones and deliverables.</a:t>
            </a:r>
          </a:p>
          <a:p>
            <a:pPr lvl="1" eaLnBrk="1" fontAlgn="base" hangingPunct="1">
              <a:spcBef>
                <a:spcPts val="600"/>
              </a:spcBef>
              <a:spcAft>
                <a:spcPct val="0"/>
              </a:spcAft>
              <a:buFont typeface="Arial" charset="0"/>
              <a:buChar char="–"/>
            </a:pPr>
            <a:r>
              <a:rPr lang="en-GB" sz="2800" dirty="0">
                <a:solidFill>
                  <a:srgbClr val="FFFFFF"/>
                </a:solidFill>
                <a:latin typeface="Helvetica" pitchFamily="26" charset="0"/>
              </a:rPr>
              <a:t>Find some way to keep track of details.</a:t>
            </a:r>
          </a:p>
        </p:txBody>
      </p:sp>
    </p:spTree>
    <p:extLst>
      <p:ext uri="{BB962C8B-B14F-4D97-AF65-F5344CB8AC3E}">
        <p14:creationId xmlns:p14="http://schemas.microsoft.com/office/powerpoint/2010/main" val="32844841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57200" y="274638"/>
            <a:ext cx="8229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ctr" eaLnBrk="1" fontAlgn="base" hangingPunct="1">
              <a:spcBef>
                <a:spcPct val="0"/>
              </a:spcBef>
              <a:spcAft>
                <a:spcPct val="0"/>
              </a:spcAft>
            </a:pPr>
            <a:r>
              <a:rPr lang="en-GB" sz="4400" dirty="0">
                <a:solidFill>
                  <a:srgbClr val="FFFF00"/>
                </a:solidFill>
                <a:latin typeface="Helvetica" pitchFamily="26" charset="0"/>
              </a:rPr>
              <a:t>Real Results #1</a:t>
            </a:r>
          </a:p>
        </p:txBody>
      </p:sp>
      <p:grpSp>
        <p:nvGrpSpPr>
          <p:cNvPr id="4099" name="Group 2"/>
          <p:cNvGrpSpPr>
            <a:grpSpLocks/>
          </p:cNvGrpSpPr>
          <p:nvPr/>
        </p:nvGrpSpPr>
        <p:grpSpPr bwMode="auto">
          <a:xfrm>
            <a:off x="1371600" y="1447800"/>
            <a:ext cx="6323013" cy="5049838"/>
            <a:chOff x="864" y="912"/>
            <a:chExt cx="3983" cy="3181"/>
          </a:xfrm>
        </p:grpSpPr>
        <p:pic>
          <p:nvPicPr>
            <p:cNvPr id="410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 y="912"/>
              <a:ext cx="3984" cy="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2" name="Text Box 4"/>
            <p:cNvSpPr txBox="1">
              <a:spLocks noChangeArrowheads="1"/>
            </p:cNvSpPr>
            <p:nvPr/>
          </p:nvSpPr>
          <p:spPr bwMode="auto">
            <a:xfrm>
              <a:off x="864" y="912"/>
              <a:ext cx="3984" cy="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pPr>
              <a:endParaRPr lang="en-US">
                <a:solidFill>
                  <a:srgbClr val="FFFFFF"/>
                </a:solidFill>
              </a:endParaRPr>
            </a:p>
          </p:txBody>
        </p:sp>
      </p:grpSp>
      <p:sp>
        <p:nvSpPr>
          <p:cNvPr id="4100" name="TextBox 5"/>
          <p:cNvSpPr txBox="1">
            <a:spLocks noChangeArrowheads="1"/>
          </p:cNvSpPr>
          <p:nvPr/>
        </p:nvSpPr>
        <p:spPr bwMode="auto">
          <a:xfrm>
            <a:off x="2057400" y="5943600"/>
            <a:ext cx="5486400" cy="4619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pPr>
            <a:r>
              <a:rPr lang="en-US">
                <a:solidFill>
                  <a:srgbClr val="000000"/>
                </a:solidFill>
              </a:rPr>
              <a:t>Amount Done 1 Week Prior to Due Date</a:t>
            </a:r>
          </a:p>
        </p:txBody>
      </p:sp>
    </p:spTree>
    <p:extLst>
      <p:ext uri="{BB962C8B-B14F-4D97-AF65-F5344CB8AC3E}">
        <p14:creationId xmlns:p14="http://schemas.microsoft.com/office/powerpoint/2010/main" val="23811324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274638"/>
            <a:ext cx="8229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ctr" eaLnBrk="1" fontAlgn="base" hangingPunct="1">
              <a:spcBef>
                <a:spcPct val="0"/>
              </a:spcBef>
              <a:spcAft>
                <a:spcPct val="0"/>
              </a:spcAft>
            </a:pPr>
            <a:r>
              <a:rPr lang="en-GB" sz="4400" dirty="0">
                <a:solidFill>
                  <a:srgbClr val="FFFF00"/>
                </a:solidFill>
                <a:latin typeface="Helvetica" pitchFamily="26" charset="0"/>
              </a:rPr>
              <a:t>Real Results #2</a:t>
            </a:r>
          </a:p>
        </p:txBody>
      </p:sp>
      <p:sp>
        <p:nvSpPr>
          <p:cNvPr id="5123" name="Text Box 2"/>
          <p:cNvSpPr txBox="1">
            <a:spLocks noChangeArrowheads="1"/>
          </p:cNvSpPr>
          <p:nvPr/>
        </p:nvSpPr>
        <p:spPr bwMode="auto">
          <a:xfrm>
            <a:off x="457200" y="1600200"/>
            <a:ext cx="8229600"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1pPr>
            <a:lvl2pPr marL="741363" indent="-28416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2pPr>
            <a:lvl3pPr marL="11430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3pPr>
            <a:lvl4pPr marL="16002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4pPr>
            <a:lvl5pPr marL="20574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9pPr>
          </a:lstStyle>
          <a:p>
            <a:pPr eaLnBrk="1" fontAlgn="base" hangingPunct="1">
              <a:spcBef>
                <a:spcPts val="700"/>
              </a:spcBef>
              <a:spcAft>
                <a:spcPct val="0"/>
              </a:spcAft>
              <a:buFont typeface="Arial" charset="0"/>
              <a:buChar char="•"/>
            </a:pPr>
            <a:r>
              <a:rPr lang="en-GB" sz="3200">
                <a:solidFill>
                  <a:srgbClr val="FFFFFF"/>
                </a:solidFill>
                <a:latin typeface="Helvetica" pitchFamily="26" charset="0"/>
              </a:rPr>
              <a:t>Results were significant:</a:t>
            </a:r>
          </a:p>
          <a:p>
            <a:pPr lvl="1" eaLnBrk="1" fontAlgn="base" hangingPunct="1">
              <a:spcBef>
                <a:spcPts val="600"/>
              </a:spcBef>
              <a:spcAft>
                <a:spcPct val="0"/>
              </a:spcAft>
              <a:buFont typeface="Arial" charset="0"/>
              <a:buChar char="–"/>
            </a:pPr>
            <a:r>
              <a:rPr lang="en-GB" sz="2800">
                <a:solidFill>
                  <a:srgbClr val="FFFFFF"/>
                </a:solidFill>
                <a:latin typeface="Helvetica" pitchFamily="26" charset="0"/>
              </a:rPr>
              <a:t>90% of scores below median were students who did less than 50% of the project prior to the last week.</a:t>
            </a:r>
          </a:p>
          <a:p>
            <a:pPr lvl="1" eaLnBrk="1" fontAlgn="base" hangingPunct="1">
              <a:spcBef>
                <a:spcPts val="600"/>
              </a:spcBef>
              <a:spcAft>
                <a:spcPct val="0"/>
              </a:spcAft>
              <a:buFont typeface="Arial" charset="0"/>
              <a:buChar char="–"/>
            </a:pPr>
            <a:r>
              <a:rPr lang="en-GB" sz="2800">
                <a:solidFill>
                  <a:srgbClr val="FFFFFF"/>
                </a:solidFill>
                <a:latin typeface="Helvetica" pitchFamily="26" charset="0"/>
              </a:rPr>
              <a:t>Few did poorly who put in &gt; 50% time early</a:t>
            </a:r>
          </a:p>
          <a:p>
            <a:pPr lvl="1" eaLnBrk="1" fontAlgn="base" hangingPunct="1">
              <a:spcBef>
                <a:spcPts val="600"/>
              </a:spcBef>
              <a:spcAft>
                <a:spcPct val="0"/>
              </a:spcAft>
              <a:buFont typeface="Arial" charset="0"/>
              <a:buChar char="–"/>
            </a:pPr>
            <a:r>
              <a:rPr lang="en-GB" sz="2800">
                <a:solidFill>
                  <a:srgbClr val="FFFFFF"/>
                </a:solidFill>
                <a:latin typeface="Helvetica" pitchFamily="26" charset="0"/>
              </a:rPr>
              <a:t>Some did well who didn’t put in &gt;50% time early, but most who did well put in the early time</a:t>
            </a:r>
          </a:p>
        </p:txBody>
      </p:sp>
    </p:spTree>
    <p:extLst>
      <p:ext uri="{BB962C8B-B14F-4D97-AF65-F5344CB8AC3E}">
        <p14:creationId xmlns:p14="http://schemas.microsoft.com/office/powerpoint/2010/main" val="1925006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p:txBody>
          <a:bodyPr/>
          <a:lstStyle/>
          <a:p>
            <a:r>
              <a:rPr lang="en-US" dirty="0" smtClean="0">
                <a:latin typeface="Helvetica" pitchFamily="26" charset="0"/>
              </a:rPr>
              <a:t>Real Results #3</a:t>
            </a:r>
          </a:p>
        </p:txBody>
      </p:sp>
      <p:sp>
        <p:nvSpPr>
          <p:cNvPr id="4" name="Content Placeholder 3"/>
          <p:cNvSpPr>
            <a:spLocks noGrp="1"/>
          </p:cNvSpPr>
          <p:nvPr>
            <p:ph idx="1"/>
          </p:nvPr>
        </p:nvSpPr>
        <p:spPr/>
        <p:txBody>
          <a:bodyPr/>
          <a:lstStyle/>
          <a:p>
            <a:pPr marL="341313" indent="-34131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latin typeface="Helvetica"/>
              </a:rPr>
              <a:t>Correlations:</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latin typeface="Helvetica"/>
              </a:rPr>
              <a:t>Strong correlation between early time and high score</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latin typeface="Helvetica"/>
              </a:rPr>
              <a:t>No correlation between time spent and score</a:t>
            </a:r>
          </a:p>
          <a:p>
            <a:pPr marL="741363" lvl="1" indent="-284163">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latin typeface="Helvetica"/>
              </a:rPr>
              <a:t>No correlation between % early time and total time</a:t>
            </a:r>
          </a:p>
          <a:p>
            <a:pPr>
              <a:defRPr/>
            </a:pPr>
            <a:endParaRPr lang="en-US" dirty="0"/>
          </a:p>
        </p:txBody>
      </p:sp>
      <p:sp>
        <p:nvSpPr>
          <p:cNvPr id="614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BBED520-9CDE-41B1-A596-7814BD3AB57C}" type="slidenum">
              <a:rPr lang="en-US" sz="1400" smtClean="0">
                <a:solidFill>
                  <a:srgbClr val="FFFFFF"/>
                </a:solidFill>
              </a:rPr>
              <a:pPr eaLnBrk="1" hangingPunct="1"/>
              <a:t>5</a:t>
            </a:fld>
            <a:endParaRPr lang="en-US" sz="1400" smtClean="0">
              <a:solidFill>
                <a:srgbClr val="FFFFFF"/>
              </a:solidFill>
            </a:endParaRPr>
          </a:p>
        </p:txBody>
      </p:sp>
    </p:spTree>
    <p:extLst>
      <p:ext uri="{BB962C8B-B14F-4D97-AF65-F5344CB8AC3E}">
        <p14:creationId xmlns:p14="http://schemas.microsoft.com/office/powerpoint/2010/main" val="4167036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274638"/>
            <a:ext cx="82296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ctr" eaLnBrk="1" fontAlgn="base" hangingPunct="1">
              <a:spcBef>
                <a:spcPct val="0"/>
              </a:spcBef>
              <a:spcAft>
                <a:spcPct val="0"/>
              </a:spcAft>
            </a:pPr>
            <a:r>
              <a:rPr lang="en-GB" sz="4400">
                <a:solidFill>
                  <a:srgbClr val="FFFF00"/>
                </a:solidFill>
                <a:latin typeface="Helvetica" pitchFamily="26" charset="0"/>
              </a:rPr>
              <a:t>What is the Mechanism?</a:t>
            </a:r>
          </a:p>
        </p:txBody>
      </p:sp>
      <p:sp>
        <p:nvSpPr>
          <p:cNvPr id="7171" name="Text Box 2"/>
          <p:cNvSpPr txBox="1">
            <a:spLocks noChangeArrowheads="1"/>
          </p:cNvSpPr>
          <p:nvPr/>
        </p:nvSpPr>
        <p:spPr bwMode="auto">
          <a:xfrm>
            <a:off x="228600" y="1600200"/>
            <a:ext cx="86868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1pPr>
            <a:lvl2pPr marL="741363" indent="-28416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2pPr>
            <a:lvl3pPr marL="11430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3pPr>
            <a:lvl4pPr marL="16002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4pPr>
            <a:lvl5pPr marL="2057400" indent="-22860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tx1"/>
                </a:solidFill>
                <a:latin typeface="Times New Roman" pitchFamily="18" charset="0"/>
              </a:defRPr>
            </a:lvl9pPr>
          </a:lstStyle>
          <a:p>
            <a:pPr eaLnBrk="1" fontAlgn="base" hangingPunct="1">
              <a:spcBef>
                <a:spcPts val="700"/>
              </a:spcBef>
              <a:spcAft>
                <a:spcPct val="0"/>
              </a:spcAft>
              <a:buFont typeface="Arial" charset="0"/>
              <a:buChar char="•"/>
            </a:pPr>
            <a:r>
              <a:rPr lang="en-GB" sz="3200">
                <a:solidFill>
                  <a:srgbClr val="FFFFFF"/>
                </a:solidFill>
                <a:latin typeface="Helvetica" pitchFamily="26" charset="0"/>
              </a:rPr>
              <a:t>Correlations are not causal</a:t>
            </a:r>
          </a:p>
          <a:p>
            <a:pPr lvl="1" eaLnBrk="1" fontAlgn="base" hangingPunct="1">
              <a:spcBef>
                <a:spcPts val="600"/>
              </a:spcBef>
              <a:spcAft>
                <a:spcPct val="0"/>
              </a:spcAft>
              <a:buFont typeface="Arial" charset="0"/>
              <a:buChar char="–"/>
            </a:pPr>
            <a:r>
              <a:rPr lang="en-GB" sz="2800">
                <a:solidFill>
                  <a:srgbClr val="FFFFFF"/>
                </a:solidFill>
                <a:latin typeface="Helvetica" pitchFamily="26" charset="0"/>
              </a:rPr>
              <a:t>Do they behave that way because they are good, or does behaving that way make them good?</a:t>
            </a:r>
          </a:p>
          <a:p>
            <a:pPr eaLnBrk="1" fontAlgn="base" hangingPunct="1">
              <a:spcBef>
                <a:spcPts val="700"/>
              </a:spcBef>
              <a:spcAft>
                <a:spcPct val="0"/>
              </a:spcAft>
              <a:buFont typeface="Arial" charset="0"/>
              <a:buChar char="•"/>
            </a:pPr>
            <a:r>
              <a:rPr lang="en-GB" sz="3200">
                <a:solidFill>
                  <a:srgbClr val="FFFFFF"/>
                </a:solidFill>
                <a:latin typeface="Helvetica" pitchFamily="26" charset="0"/>
              </a:rPr>
              <a:t>Spreading projects over time allows the “sleep on it” heuristic to operate</a:t>
            </a:r>
          </a:p>
          <a:p>
            <a:pPr eaLnBrk="1" fontAlgn="base" hangingPunct="1">
              <a:spcBef>
                <a:spcPts val="700"/>
              </a:spcBef>
              <a:spcAft>
                <a:spcPct val="0"/>
              </a:spcAft>
              <a:buFont typeface="Arial" charset="0"/>
              <a:buChar char="•"/>
            </a:pPr>
            <a:r>
              <a:rPr lang="en-GB" sz="3200">
                <a:solidFill>
                  <a:srgbClr val="FFFFFF"/>
                </a:solidFill>
                <a:latin typeface="Helvetica" pitchFamily="26" charset="0"/>
              </a:rPr>
              <a:t>Avoiding the “zombie” effect makes people more productive (and cuts time requirements)</a:t>
            </a:r>
          </a:p>
        </p:txBody>
      </p:sp>
    </p:spTree>
    <p:extLst>
      <p:ext uri="{BB962C8B-B14F-4D97-AF65-F5344CB8AC3E}">
        <p14:creationId xmlns:p14="http://schemas.microsoft.com/office/powerpoint/2010/main" val="3429062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334</Words>
  <Application>Microsoft Office PowerPoint</Application>
  <PresentationFormat>On-screen Show (4:3)</PresentationFormat>
  <Paragraphs>40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PowerPoint Presentation</vt:lpstr>
      <vt:lpstr>PowerPoint Presentation</vt:lpstr>
      <vt:lpstr>Real Results #3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dc:creator>
  <cp:lastModifiedBy>Cliff</cp:lastModifiedBy>
  <cp:revision>6</cp:revision>
  <dcterms:created xsi:type="dcterms:W3CDTF">2013-09-03T13:43:00Z</dcterms:created>
  <dcterms:modified xsi:type="dcterms:W3CDTF">2013-09-03T18:02:44Z</dcterms:modified>
</cp:coreProperties>
</file>