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83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horzBarState="maximized">
    <p:restoredLeft sz="21473" autoAdjust="0"/>
    <p:restoredTop sz="86402" autoAdjust="0"/>
  </p:normalViewPr>
  <p:slideViewPr>
    <p:cSldViewPr>
      <p:cViewPr varScale="1">
        <p:scale>
          <a:sx n="85" d="100"/>
          <a:sy n="85" d="100"/>
        </p:scale>
        <p:origin x="-103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684" y="-72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579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fld id="{634FCD4D-D9F4-4433-A12C-3CF5DFB89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662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A53A88A-827B-4945-B7B9-56F158311A3A}" type="slidenum">
              <a:rPr lang="en-US" altLang="en-US" sz="1200" smtClean="0">
                <a:latin typeface="Times" pitchFamily="18" charset="0"/>
              </a:rPr>
              <a:pPr/>
              <a:t>1</a:t>
            </a:fld>
            <a:endParaRPr lang="en-US" altLang="en-US" sz="120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05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0 w 193"/>
                <a:gd name="T3" fmla="*/ 0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124 w 193"/>
                <a:gd name="T3" fmla="*/ 4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0 w 193"/>
                <a:gd name="T3" fmla="*/ 0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3 w 193"/>
                <a:gd name="T3" fmla="*/ 500432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172200" y="153988"/>
            <a:ext cx="2314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Arial" charset="0"/>
                <a:cs typeface="Arial" charset="0"/>
              </a:rPr>
              <a:t>Regular Expressions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ACBFEC64-AF4D-45FE-9B19-9D1801D66C75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2005-2015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General Concept and Example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A </a:t>
            </a:r>
            <a:r>
              <a:rPr lang="en-US" sz="2000" i="1"/>
              <a:t>regular expression</a:t>
            </a:r>
            <a:r>
              <a:rPr lang="en-US" sz="2000"/>
              <a:t> is a sequence of characters that specifies a set of strings, which are said to </a:t>
            </a:r>
            <a:r>
              <a:rPr lang="en-US" sz="2000" i="1"/>
              <a:t>match</a:t>
            </a:r>
            <a:r>
              <a:rPr lang="en-US" sz="2000"/>
              <a:t> the regular expression.</a:t>
            </a:r>
          </a:p>
          <a:p>
            <a:endParaRPr lang="en-US" sz="2000"/>
          </a:p>
          <a:p>
            <a:r>
              <a:rPr lang="en-US" sz="2000"/>
              <a:t>For example, in one flavor of regular expression syntax:</a:t>
            </a:r>
          </a:p>
          <a:p>
            <a:endParaRPr lang="en-US" sz="2000"/>
          </a:p>
          <a:p>
            <a:r>
              <a:rPr lang="en-US" sz="2000"/>
              <a:t>	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gli..ering</a:t>
            </a:r>
            <a:r>
              <a:rPr lang="en-US" sz="2000"/>
              <a:t>	</a:t>
            </a:r>
            <a:r>
              <a:rPr lang="en-US" sz="2000">
                <a:sym typeface="Wingdings" pitchFamily="2" charset="2"/>
              </a:rPr>
              <a:t>	set of strings that begin with "gli", </a:t>
            </a:r>
          </a:p>
          <a:p>
            <a:r>
              <a:rPr lang="en-US" sz="2000">
                <a:sym typeface="Wingdings" pitchFamily="2" charset="2"/>
              </a:rPr>
              <a:t>				followed by any two characters, </a:t>
            </a:r>
          </a:p>
          <a:p>
            <a:r>
              <a:rPr lang="en-US" sz="2000">
                <a:sym typeface="Wingdings" pitchFamily="2" charset="2"/>
              </a:rPr>
              <a:t>				followed by "ering"</a:t>
            </a:r>
            <a:endParaRPr lang="en-US" sz="2000"/>
          </a:p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 Syntax </a:t>
            </a:r>
            <a:r>
              <a:rPr lang="en-US" altLang="en-US" dirty="0" err="1" smtClean="0">
                <a:latin typeface="Arial" charset="0"/>
                <a:cs typeface="Arial" charset="0"/>
              </a:rPr>
              <a:t>Metacharacters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39775"/>
            <a:ext cx="86106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backslash (\)</a:t>
            </a:r>
          </a:p>
          <a:p>
            <a:pPr marL="465138">
              <a:defRPr/>
            </a:pPr>
            <a:r>
              <a:rPr lang="en-US" sz="2000" dirty="0"/>
              <a:t>escapes other </a:t>
            </a:r>
            <a:r>
              <a:rPr lang="en-US" sz="2000" dirty="0" err="1"/>
              <a:t>metacharacters</a:t>
            </a:r>
            <a:endParaRPr lang="en-US" sz="2000" dirty="0"/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now\.</a:t>
            </a:r>
            <a:r>
              <a:rPr lang="en-US" sz="2000" dirty="0"/>
              <a:t> is matched by "now."</a:t>
            </a:r>
          </a:p>
          <a:p>
            <a:pPr marL="914400" indent="-914400">
              <a:defRPr/>
            </a:pPr>
            <a:endParaRPr lang="en-US" sz="2000" dirty="0"/>
          </a:p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square brackets []</a:t>
            </a:r>
          </a:p>
          <a:p>
            <a:pPr marL="465138">
              <a:defRPr/>
            </a:pPr>
            <a:r>
              <a:rPr lang="en-US" sz="2000" dirty="0"/>
              <a:t>specify a set of characters as a set; any character in the set will match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aeiou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/>
              <a:t> is matched by any vowel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[a-z]</a:t>
            </a:r>
            <a:r>
              <a:rPr lang="en-US" sz="2000" dirty="0"/>
              <a:t> is matched by any lower-case letter</a:t>
            </a:r>
          </a:p>
          <a:p>
            <a:pPr marL="465138">
              <a:defRPr/>
            </a:pPr>
            <a:r>
              <a:rPr lang="en-US" sz="2000" dirty="0"/>
              <a:t>^ specifies the complement (negation) of the set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[^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aeiou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/>
              <a:t> is matched by any character but 'a', 'e', 'i', 'o' and 'u'</a:t>
            </a:r>
          </a:p>
          <a:p>
            <a:pPr marL="914400" indent="-914400">
              <a:defRPr/>
            </a:pPr>
            <a:endParaRPr lang="en-US" sz="2000" dirty="0"/>
          </a:p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parentheses ()</a:t>
            </a:r>
          </a:p>
          <a:p>
            <a:pPr marL="465138">
              <a:defRPr/>
            </a:pPr>
            <a:r>
              <a:rPr lang="en-US" sz="2000" dirty="0"/>
              <a:t>forms a group of characters to be treated as a unit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2000" dirty="0"/>
              <a:t> is matched by </a:t>
            </a:r>
            <a:r>
              <a:rPr lang="en-US" sz="2000" dirty="0" err="1"/>
              <a:t>abc</a:t>
            </a:r>
            <a:r>
              <a:rPr lang="en-US" sz="2000" dirty="0"/>
              <a:t>, </a:t>
            </a:r>
            <a:r>
              <a:rPr lang="en-US" sz="2000" dirty="0" err="1"/>
              <a:t>abcbc</a:t>
            </a:r>
            <a:r>
              <a:rPr lang="en-US" sz="2000" dirty="0"/>
              <a:t>, </a:t>
            </a:r>
            <a:r>
              <a:rPr lang="en-US" sz="2000" dirty="0" err="1"/>
              <a:t>abcbcbc</a:t>
            </a:r>
            <a:r>
              <a:rPr lang="en-US" sz="2000" dirty="0"/>
              <a:t>, etc.</a:t>
            </a:r>
          </a:p>
          <a:p>
            <a:pPr marL="465138"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braces {}</a:t>
            </a:r>
          </a:p>
          <a:p>
            <a:pPr marL="465138">
              <a:defRPr/>
            </a:pPr>
            <a:r>
              <a:rPr lang="en-US" sz="2000" dirty="0"/>
              <a:t>specifies the number of repetitions of an RE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[a-z]{3}</a:t>
            </a:r>
            <a:r>
              <a:rPr lang="en-US" sz="2000" dirty="0"/>
              <a:t> is matched by any three lower-case letters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 Syntax Examples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457200" y="762000"/>
            <a:ext cx="8382000" cy="954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'equal(ly)?$'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twenty pounds; so that the whole rope will bear a strain nearly equal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even now beholding him; aye, and into the eye that is even now equally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457200" y="2259013"/>
            <a:ext cx="8382000" cy="267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'^f[aeiou]t'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fathoms down, and 'the weeds were wrapped about his head,' and all the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father was a High Chief, a King; his uncle a High Priest; and on the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future investigators, who may complete what I have here but begun. If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fetch another for a considerable time. That is to say, he would then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fathoms of rope; as, after deep sounding, he floats up again, and shows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fitted to sustain the weight of an almost solid mass of brick and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fatal cork, forth flew the fiend, and shrivelled up his home. Now, for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 Syntax Examples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457200" y="762000"/>
            <a:ext cx="8382000" cy="2462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'^f[aeiou]+t'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foot of it. But I got a dreaming and sprawling about one night, and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footfall in the passage, and saw a glimmer of light come into the room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fathoms down, and 'the weeds were wrapped about his head,' and all the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feet high; consisting of the long, huge slabs of limber black bone taken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features of the leviathan, most naturalists have recognised him for one.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future investigators, who may complete what I have here but begun. If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faithfully narrated here, as they will not fail to elucidate several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fitted to sustain the weight of an almost solid mass of brick and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57200" y="3432175"/>
            <a:ext cx="8382000" cy="1384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'br(ing){2}'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myself involuntarily pausing before coffin warehouses, and bringing up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justified his bringing his harpoon into breakfast with him, and using it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bringing in good interest.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 Syntax Examples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57200" y="2283023"/>
            <a:ext cx="8382000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'1(0){,4}' SomeNumbers.txt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85800"/>
            <a:ext cx="86106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According to the man page for </a:t>
            </a:r>
            <a:r>
              <a:rPr lang="en-US" sz="2000" dirty="0" err="1" smtClean="0">
                <a:latin typeface="+mn-lt"/>
                <a:cs typeface="Courier New" pitchFamily="49" charset="0"/>
              </a:rPr>
              <a:t>grep</a:t>
            </a:r>
            <a:r>
              <a:rPr lang="en-US" sz="2000" dirty="0" smtClean="0">
                <a:latin typeface="+mn-lt"/>
                <a:cs typeface="Courier New" pitchFamily="49" charset="0"/>
              </a:rPr>
              <a:t>, the repetition expression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{,m}</a:t>
            </a:r>
            <a:r>
              <a:rPr lang="en-US" sz="2000" dirty="0" smtClean="0">
                <a:latin typeface="+mn-lt"/>
                <a:cs typeface="Courier New" pitchFamily="49" charset="0"/>
              </a:rPr>
              <a:t> should cause a match to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+mn-lt"/>
                <a:cs typeface="Courier New" pitchFamily="49" charset="0"/>
              </a:rPr>
              <a:t> or fewer occurrences of the RE to which it is applied.</a:t>
            </a:r>
          </a:p>
          <a:p>
            <a:pPr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So, the following should match 1, 10, 100, 1000 and 10000: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019961"/>
            <a:ext cx="86106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However, the GNU implementation 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000" dirty="0" smtClean="0">
                <a:latin typeface="+mn-lt"/>
                <a:cs typeface="Courier New" pitchFamily="49" charset="0"/>
              </a:rPr>
              <a:t>, does not implement this as described.</a:t>
            </a:r>
          </a:p>
          <a:p>
            <a:pPr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Instead, you should use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{0,m}</a:t>
            </a:r>
            <a:r>
              <a:rPr lang="en-US" sz="2000" dirty="0" smtClean="0">
                <a:latin typeface="+mn-lt"/>
                <a:cs typeface="Courier New" pitchFamily="49" charset="0"/>
              </a:rPr>
              <a:t>, as in: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200" y="4416623"/>
            <a:ext cx="8382000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'1(0){0,4}' SomeNumbers.txt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13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 Syntax </a:t>
            </a:r>
            <a:r>
              <a:rPr lang="en-US" altLang="en-US" dirty="0" err="1" smtClean="0">
                <a:latin typeface="Arial" charset="0"/>
                <a:cs typeface="Arial" charset="0"/>
              </a:rPr>
              <a:t>Metacharacters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39775"/>
            <a:ext cx="86106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word boundaries (\&lt;</a:t>
            </a:r>
            <a:r>
              <a:rPr lang="en-US" sz="2000" dirty="0">
                <a:latin typeface="+mn-lt"/>
                <a:cs typeface="Courier New" pitchFamily="49" charset="0"/>
              </a:rPr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\&gt;)</a:t>
            </a:r>
          </a:p>
          <a:p>
            <a:pPr marL="465138">
              <a:defRPr/>
            </a:pPr>
            <a:r>
              <a:rPr lang="en-US" sz="2000" dirty="0"/>
              <a:t>specifies to only match entire words (in a loose sense)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\&lt;fat\&gt; </a:t>
            </a:r>
            <a:r>
              <a:rPr lang="en-US" sz="2000" dirty="0"/>
              <a:t>is matched by "fat" but not "father" or "fathom"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457200" y="2133600"/>
            <a:ext cx="8382000" cy="1384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'\&lt;fat\&gt;'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nothing certain. They grow exceeding fat, insomuch that an incredible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DUTCH SAILOR. Grand snoozing to-night, maty; fat night for that. I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exceeding richness. He is the great prize ox of the sea, too fat to be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381000" y="40386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Of course, grep doesn't "understand" English.  Word boundaries are indicated by the beginnings and ends of alphanumeric sequences of characters.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More Regular Expressions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381000" y="8382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Ending a sentence with a preposition is something up with which I will not put.</a:t>
            </a:r>
          </a:p>
          <a:p>
            <a:pPr algn="r"/>
            <a:r>
              <a:rPr lang="en-US" sz="2000"/>
              <a:t>W Churchill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381000" y="2111375"/>
            <a:ext cx="861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Some people, when confronted with a problem, think "I know, I'll use regular expressions." Now they have two problems.</a:t>
            </a:r>
          </a:p>
          <a:p>
            <a:pPr algn="r"/>
            <a:r>
              <a:rPr lang="en-US" sz="2000"/>
              <a:t>Jamie Zawinski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Example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381000" y="742950"/>
            <a:ext cx="8610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How can you search a file for sentences that end with a preposition?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It seems we need to determine two things:</a:t>
            </a:r>
          </a:p>
          <a:p>
            <a:pPr>
              <a:defRPr/>
            </a:pPr>
            <a:endParaRPr lang="en-US" sz="2000" dirty="0" smtClean="0"/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what are prepositions?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what characters might mark the end of a sentence?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287655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second question seems to be fairly easy: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! ?</a:t>
            </a:r>
          </a:p>
          <a:p>
            <a:pPr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Some sentences end with a double-quotation mark, but that will probably be preceded by one of the marks above.  And some end with an ellipsis…</a:t>
            </a:r>
          </a:p>
          <a:p>
            <a:pPr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This suggests:</a:t>
            </a:r>
          </a:p>
          <a:p>
            <a:pPr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 algn="ctr"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[.?!]|\.\.\.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Example</a:t>
            </a: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381000" y="742950"/>
            <a:ext cx="86106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828800" algn="l"/>
                <a:tab pos="3657600" algn="l"/>
                <a:tab pos="5427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1828800" algn="l"/>
                <a:tab pos="3657600" algn="l"/>
                <a:tab pos="5427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1828800" algn="l"/>
                <a:tab pos="3657600" algn="l"/>
                <a:tab pos="5427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1828800" algn="l"/>
                <a:tab pos="3657600" algn="l"/>
                <a:tab pos="5427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1828800" algn="l"/>
                <a:tab pos="3657600" algn="l"/>
                <a:tab pos="5427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657600" algn="l"/>
                <a:tab pos="5427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657600" algn="l"/>
                <a:tab pos="5427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657600" algn="l"/>
                <a:tab pos="5427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  <a:tab pos="3657600" algn="l"/>
                <a:tab pos="542766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So, what are prepositions?  A preposition relates a noun or pronoun to another word in a sentence.</a:t>
            </a:r>
          </a:p>
          <a:p>
            <a:endParaRPr lang="en-US" sz="2000"/>
          </a:p>
          <a:p>
            <a:r>
              <a:rPr lang="en-US" sz="2000"/>
              <a:t>One source says there are 150 of them and gives the following partial list:</a:t>
            </a:r>
          </a:p>
          <a:p>
            <a:endParaRPr lang="en-US" sz="2000"/>
          </a:p>
          <a:p>
            <a:r>
              <a:rPr lang="en-US" sz="1600"/>
              <a:t>aboard 	about 	above 	across 	after 	against </a:t>
            </a:r>
          </a:p>
          <a:p>
            <a:r>
              <a:rPr lang="en-US" sz="1600"/>
              <a:t>along 	amid 	among 	anti 	around 	as </a:t>
            </a:r>
          </a:p>
          <a:p>
            <a:r>
              <a:rPr lang="en-US" sz="1600"/>
              <a:t>at	before 	behind 	below 	beneath 	beside </a:t>
            </a:r>
          </a:p>
          <a:p>
            <a:r>
              <a:rPr lang="en-US" sz="1600"/>
              <a:t>besides 	between 	beyond 	but 	by	concerning </a:t>
            </a:r>
          </a:p>
          <a:p>
            <a:r>
              <a:rPr lang="en-US" sz="1600"/>
              <a:t>considering	despite 	down 	during	except 	excepting excluding	following 	for 	from	in 	inside </a:t>
            </a:r>
          </a:p>
          <a:p>
            <a:r>
              <a:rPr lang="en-US" sz="1600"/>
              <a:t>into	like	minus	near	of 	off 	</a:t>
            </a:r>
          </a:p>
          <a:p>
            <a:r>
              <a:rPr lang="en-US" sz="1600"/>
              <a:t>on 	onto 	opposite 	outside 	over	past 	</a:t>
            </a:r>
          </a:p>
          <a:p>
            <a:r>
              <a:rPr lang="en-US" sz="1600"/>
              <a:t>per 	plus	regarding 	round	save 	since	</a:t>
            </a:r>
          </a:p>
          <a:p>
            <a:r>
              <a:rPr lang="en-US" sz="1600"/>
              <a:t>than 	through 	to 	toward 	towards	under </a:t>
            </a:r>
          </a:p>
          <a:p>
            <a:r>
              <a:rPr lang="en-US" sz="1600"/>
              <a:t>underneath 	unlike 	until 	up 	upon	versus </a:t>
            </a:r>
          </a:p>
          <a:p>
            <a:r>
              <a:rPr lang="en-US" sz="1600"/>
              <a:t>via	with 	within 	without</a:t>
            </a:r>
          </a:p>
          <a:p>
            <a:endParaRPr lang="en-US" sz="1600"/>
          </a:p>
          <a:p>
            <a:r>
              <a:rPr lang="en-US" sz="2000"/>
              <a:t>Allegedly, the most common ones are:</a:t>
            </a:r>
          </a:p>
          <a:p>
            <a:endParaRPr lang="en-US" sz="2000"/>
          </a:p>
          <a:p>
            <a:pPr algn="ctr"/>
            <a:r>
              <a:rPr lang="en-US" sz="2000"/>
              <a:t>to, of, in, for, on, with, at, by, from, up, about, into, over, after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Example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457200" y="1295400"/>
            <a:ext cx="8382000" cy="4616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'(\&lt;to\&gt;|\&lt;of\&gt;|\&lt;in\&gt;|\&lt;for\&gt;|\&lt;on\&gt;|\&lt;with\&gt;|\&lt;at\&gt;|\&lt;by\&gt;|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       \&lt;from\&gt;|\&lt;up\&gt;|\&lt;about\&gt;|\&lt;into\&gt;|\&lt;over\&gt;|\&lt;after\&gt;)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      ([.?!]|\.\.\.)'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once a whale in Spitzbergen that was white all over." --A VOYAGE TO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up a pair of as pretty rainbows as a Christian would wish to look at.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as they possibly can without falling in. And there they stand--miles of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penny that I ever heard of. On the contrary, passengers themselves must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one lodges in.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as a looker on.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the tidiest, certainly none of the finest. I began to twitch all over.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leaving a little interval between, for my back to settle down in. But I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till spoken to. Holding a light in one hand, and that identical New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out a sort of tomahawk, and a seal-skin wallet with the hair on. Placing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he never would have dreamt of getting under the bed to put them on. At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be sure there is more in that man than you perhaps think for.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night previous, and whom I had not as yet had a good look at. They were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to. Then the Captain knows that Jonah is a fugitive; but at the same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an adventurous whaleman to embark from. He at once resolved to accompany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whom I now companied with.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381000" y="742950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This suggests the regular expression used below: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POSIX Character Classes</a:t>
            </a: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381000" y="74295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The POSIX  definition of extended regular expressions includes definitions of some classes of characters, including: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600200"/>
          <a:ext cx="8305800" cy="461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4089400"/>
                <a:gridCol w="2768600"/>
              </a:tblGrid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POSIX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ASCII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alnum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[A-Za-z0-9]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alphanumeric characters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[:alpha:]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[A-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-z]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alphabetic characters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[:blank:]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 \t]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space and tab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[:digit:]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[0-9]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[:graph:]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[\x21-\x7E]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visible characters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[:print:]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[\x20-\x7E]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visible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characters and space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[:lower:]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[a-z]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lower-case letters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[:upper:]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[A-Z]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upper-case letters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[:space:]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 \t\r\n\v\f]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whitespace characters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[: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punct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[][!"#$%&amp;'()*+,./:;&lt;=&gt;?@\^_`{|}~-]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punctuation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>
                <a:latin typeface="Arial" charset="0"/>
                <a:cs typeface="Arial" charset="0"/>
              </a:rPr>
              <a:t>Some Systems That Use REs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grep</a:t>
            </a:r>
          </a:p>
          <a:p>
            <a:endParaRPr lang="en-US" sz="2000"/>
          </a:p>
          <a:p>
            <a:r>
              <a:rPr lang="en-US" sz="2000"/>
              <a:t>vi/emacs/other text editors</a:t>
            </a:r>
          </a:p>
          <a:p>
            <a:endParaRPr lang="en-US" sz="2000"/>
          </a:p>
          <a:p>
            <a:r>
              <a:rPr lang="en-US" sz="2000"/>
              <a:t>most command shells (e.g., csh, bash, Windows shell)</a:t>
            </a:r>
          </a:p>
          <a:p>
            <a:endParaRPr lang="en-US" sz="2000"/>
          </a:p>
          <a:p>
            <a:r>
              <a:rPr lang="en-US" sz="2000"/>
              <a:t>many programming languages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Unfortunately, this does not imply that all use the same syntax rules for REs.</a:t>
            </a:r>
          </a:p>
          <a:p>
            <a:endParaRPr lang="en-US" sz="2000"/>
          </a:p>
          <a:p>
            <a:r>
              <a:rPr lang="en-US" sz="2000"/>
              <a:t>For historical reasons, there are many variations (flavors) of RE syntax.</a:t>
            </a:r>
          </a:p>
          <a:p>
            <a:endParaRPr lang="en-US" sz="2000"/>
          </a:p>
          <a:p>
            <a:r>
              <a:rPr lang="en-US" sz="2000"/>
              <a:t>For the sake of sanity, we will restrict ourselves to the grep flavor.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Example</a:t>
            </a: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381000" y="742950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Let's use a character class to look for digits in a file (note the syntax):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457200" y="1295400"/>
            <a:ext cx="8382000" cy="5048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[[:digit:]]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Last Updated: January 3, 2009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Posting Date: December 25, 2008 [EBook #2701]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Release Date: June, 2001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In chapters 24, 89, and 90, we substituted a capital L for the symbol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NARRATIVE TAKEN DOWN FROM HIS MOUTH BY KING ALFRED, A.D. 890.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GREENLAND, A.D. 1671 HARRIS COLL.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"Several whales have come in upon this coast (Fife) Anno 1652, one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informed), besides a vast quantity of oil, did afford 500 weight of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STRAFFORD'S LETTER FROM THE BERMUDAS. PHIL. TRANS. A.D. 1668.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northward of us." --CAPTAIN COWLEY'S VOYAGE ROUND THE GLOBE, A.D. 1729.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ON BANKS'S AND SOLANDER'S VOYAGE TO ICELAND IN 1772.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--THOMAS JEFFERSON'S WHALE MEMORIAL TO THE FRENCH MINISTER IN 1778.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"In 40 degrees south, we saw Spermacetti Whales, but did not take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"In the year 1690 some persons were on a high hill observing the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SAID VESSEL. NEW YORK, 1821.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of this one whale, amounted altogether to 10,440 yards or nearly six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--THOMAS BEALE'S HISTORY OF THE SPERM WHALE, 1839.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--FREDERICK DEBELL BENNETT'S WHALING VOYAGE ROUND THE GLOBE, 1840.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October 13.  "There she blows," was sung out from the mast-head.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--J. ROSS BROWNE'S ETCHINGS OF A WHALING CRUIZE.  1846.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Example</a:t>
            </a: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381000" y="74295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Let's use character classes to look for strings that consist of one or more alphabetic characters followed immediately by one or more digits: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457200" y="1676400"/>
            <a:ext cx="8382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'[[:alpha:]]+[[:digit:]]+'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upwards of L1,000,000? And lastly, how comes it that we whalemen of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Savesoul's income of L100,000 seized from the scant bread and cheese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without any of Savesoul's help) what is that globular L100,000 but a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fish high and dry, promising themselves a good L150 from the precious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PROVIDED IN PARAGRAPH F3.  YOU AGREE THAT THE FOUNDATION, THE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Why the POSIX Classes?</a:t>
            </a: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381000" y="742950"/>
            <a:ext cx="8610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Suppose you need to use a regular expression for a search on a system that does not use ASCII encoding for characters?</a:t>
            </a:r>
          </a:p>
          <a:p>
            <a:endParaRPr lang="en-US" sz="2000"/>
          </a:p>
          <a:p>
            <a:r>
              <a:rPr lang="en-US" sz="2000"/>
              <a:t>The order in which character codes are assigned to characters may not be compatible with ASCII.</a:t>
            </a:r>
          </a:p>
          <a:p>
            <a:endParaRPr lang="en-US" sz="2000"/>
          </a:p>
          <a:p>
            <a:r>
              <a:rPr lang="en-US" sz="2000"/>
              <a:t>So, it could be that A-Z doesn't define a valid range that includes all capital letters and nothing else.</a:t>
            </a:r>
          </a:p>
          <a:p>
            <a:endParaRPr lang="en-US" sz="2000"/>
          </a:p>
          <a:p>
            <a:r>
              <a:rPr lang="en-US" sz="2000"/>
              <a:t>Now, you might be able to figure out a workable range specification…</a:t>
            </a:r>
          </a:p>
          <a:p>
            <a:endParaRPr lang="en-US" sz="2000"/>
          </a:p>
          <a:p>
            <a:r>
              <a:rPr lang="en-US" sz="2000"/>
              <a:t>… but you wouldn't have a portable solution.</a:t>
            </a:r>
          </a:p>
          <a:p>
            <a:endParaRPr lang="en-US" sz="2000"/>
          </a:p>
          <a:p>
            <a:r>
              <a:rPr lang="en-US" sz="2000"/>
              <a:t>The POSIX classes give us a way to manage these issues in a portable manner.</a:t>
            </a:r>
          </a:p>
          <a:p>
            <a:endParaRPr lang="en-US" sz="2000"/>
          </a:p>
          <a:p>
            <a:r>
              <a:rPr lang="en-US" sz="2000"/>
              <a:t>Fortunately, GNU grep does support the POSIX classes described earlier.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Examples</a:t>
            </a: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381000" y="742950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What do you think the following searches will find?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57200" y="1676400"/>
            <a:ext cx="8382000" cy="307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'\&lt;the\&gt;\&lt;Pequod\&gt;' MobyDick.txt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457200" y="2435225"/>
            <a:ext cx="8382000" cy="307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'\&lt;[Cc]aptain\&gt;\&lt;Ahab\&gt;' MobyDick.txt</a:t>
            </a: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457200" y="3121025"/>
            <a:ext cx="8382000" cy="307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'\&lt;[Cc]aptain\&gt; \&lt;Ahab\&gt;' MobyDick.txt</a:t>
            </a:r>
          </a:p>
        </p:txBody>
      </p:sp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457200" y="3806825"/>
            <a:ext cx="8382000" cy="307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'\&lt;better\&gt; \&lt;than\&gt; \&lt;nothing\&gt;' MobyDick.txt</a:t>
            </a:r>
          </a:p>
        </p:txBody>
      </p:sp>
      <p:sp>
        <p:nvSpPr>
          <p:cNvPr id="23560" name="TextBox 9"/>
          <p:cNvSpPr txBox="1">
            <a:spLocks noChangeArrowheads="1"/>
          </p:cNvSpPr>
          <p:nvPr/>
        </p:nvSpPr>
        <p:spPr bwMode="auto">
          <a:xfrm>
            <a:off x="457200" y="4492625"/>
            <a:ext cx="8382000" cy="307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'better than nothing' MobyDick.txt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err="1" smtClean="0">
                <a:latin typeface="Arial" charset="0"/>
                <a:cs typeface="Arial" charset="0"/>
              </a:rPr>
              <a:t>grep</a:t>
            </a:r>
            <a:r>
              <a:rPr lang="en-US" altLang="en-US" dirty="0" smtClean="0">
                <a:latin typeface="Arial" charset="0"/>
                <a:cs typeface="Arial" charset="0"/>
              </a:rPr>
              <a:t> man(</a:t>
            </a:r>
            <a:r>
              <a:rPr lang="en-US" altLang="en-US" dirty="0" err="1" smtClean="0">
                <a:latin typeface="Arial" charset="0"/>
                <a:cs typeface="Arial" charset="0"/>
              </a:rPr>
              <a:t>ual</a:t>
            </a:r>
            <a:r>
              <a:rPr lang="en-US" altLang="en-US" dirty="0" smtClean="0">
                <a:latin typeface="Arial" charset="0"/>
                <a:cs typeface="Arial" charset="0"/>
              </a:rPr>
              <a:t>) Page</a:t>
            </a:r>
          </a:p>
        </p:txBody>
      </p: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457200" y="762000"/>
            <a:ext cx="8382000" cy="5478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-i, --ignore-case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Ignore case distinctions in both the PATTERN and the input files.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-v, --invert-match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Invert the sense of matching, to select non-matching lines.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-w, --word-regexp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Select only those lines containing matches that form whole words.  The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test is that the matching substring must either be at the beginning of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the line, or preceded by a non-word constituent character.  Similarly, 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it must be either at  the  end of  the  line  or followed by a non-word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constituent character.  Word-constituent characters are letters, digits,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and the underscore.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-x, --line-regexp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Select only those matches that exactly match the whole line.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-c, --count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Suppress normal output; instead print a count of matching lines for each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input file.  With the -v, --invert-match option (see below), count non-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matching lines.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-o, --only-matching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Print only the matched (non-empty) parts of a matching line, with each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such part on a separate output line.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err="1" smtClean="0">
                <a:latin typeface="Arial" charset="0"/>
                <a:cs typeface="Arial" charset="0"/>
              </a:rPr>
              <a:t>grep</a:t>
            </a:r>
            <a:r>
              <a:rPr lang="en-US" altLang="en-US" dirty="0" smtClean="0">
                <a:latin typeface="Arial" charset="0"/>
                <a:cs typeface="Arial" charset="0"/>
              </a:rPr>
              <a:t> man(</a:t>
            </a:r>
            <a:r>
              <a:rPr lang="en-US" altLang="en-US" dirty="0" err="1" smtClean="0">
                <a:latin typeface="Arial" charset="0"/>
                <a:cs typeface="Arial" charset="0"/>
              </a:rPr>
              <a:t>ual</a:t>
            </a:r>
            <a:r>
              <a:rPr lang="en-US" altLang="en-US" dirty="0" smtClean="0">
                <a:latin typeface="Arial" charset="0"/>
                <a:cs typeface="Arial" charset="0"/>
              </a:rPr>
              <a:t>) Page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457200" y="762000"/>
            <a:ext cx="8382000" cy="5694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-m NUM, --max-count=NUM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Stop reading a file after NUM matching lines.  If the input is standard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input from a regular file, and NUM matching lines are  output,  grep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ensures  that  the  standard input is positioned to just after the last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matching line before exiting, regardless of the presence of trailing 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context lines.  This enables a calling process to  resume  a  search.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When  grep stops  after NUM matching lines, it outputs any trailing 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context lines.  When the -c or --count option is also used, grep does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not output a count greater than NUM.  When the -v or --invert-match 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option is also used, grep stops after outputting NUM non-matching lines.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-n, --line-number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Prefix each line of output with the 1-based line number within its input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file.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-A NUM, --after-context=NUM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Print  NUM  lines  of  trailing  context  after  matching lines.  Places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a line containing a group separator (--) between contiguous groups of 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matches.  With the -o or --only-matching option, this has no effect and 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a warning is given.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-B NUM, --before-context=NUM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Print NUM lines of leading context before matching lines.  Places a  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line  containing  a  group  separator  (--)  between contiguous groups 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of matches.  With the -o or --only-matching option, this has no effect 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and a warning is given.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>
                <a:latin typeface="Arial" charset="0"/>
                <a:cs typeface="Arial" charset="0"/>
              </a:rPr>
              <a:t>RE Syntax Metacharacters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739775"/>
            <a:ext cx="86106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>
              <a:defRPr/>
            </a:pPr>
            <a:r>
              <a:rPr lang="en-US" sz="2000" dirty="0"/>
              <a:t>Most characters simply stand for themselves.</a:t>
            </a:r>
          </a:p>
          <a:p>
            <a:pPr marL="914400" indent="-914400">
              <a:defRPr/>
            </a:pPr>
            <a:endParaRPr lang="en-US" sz="2000" dirty="0"/>
          </a:p>
          <a:p>
            <a:pPr marL="914400" indent="-914400">
              <a:defRPr/>
            </a:pPr>
            <a:r>
              <a:rPr lang="en-US" sz="2000" dirty="0"/>
              <a:t>Metacharacters have special meaning:</a:t>
            </a:r>
          </a:p>
          <a:p>
            <a:pPr marL="914400" indent="-914400">
              <a:defRPr/>
            </a:pPr>
            <a:endParaRPr lang="en-US" sz="2000" dirty="0"/>
          </a:p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period (.)</a:t>
            </a:r>
          </a:p>
          <a:p>
            <a:pPr marL="465138">
              <a:defRPr/>
            </a:pPr>
            <a:r>
              <a:rPr lang="en-US" sz="2000" dirty="0"/>
              <a:t>matches any single character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a.c</a:t>
            </a:r>
            <a:r>
              <a:rPr lang="en-US" sz="2000" dirty="0"/>
              <a:t> is matched by </a:t>
            </a:r>
            <a:r>
              <a:rPr lang="en-US" sz="2000" dirty="0" err="1"/>
              <a:t>aac</a:t>
            </a:r>
            <a:r>
              <a:rPr lang="en-US" sz="2000" dirty="0"/>
              <a:t>, </a:t>
            </a:r>
            <a:r>
              <a:rPr lang="en-US" sz="2000" dirty="0" err="1"/>
              <a:t>abc</a:t>
            </a:r>
            <a:r>
              <a:rPr lang="en-US" sz="2000" dirty="0"/>
              <a:t>, a)c, etc.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b..t</a:t>
            </a:r>
            <a:r>
              <a:rPr lang="en-US" sz="2000" dirty="0"/>
              <a:t> is matched by beet, best, boot, </a:t>
            </a:r>
            <a:r>
              <a:rPr lang="en-US" sz="2000" dirty="0" err="1"/>
              <a:t>bart</a:t>
            </a:r>
            <a:r>
              <a:rPr lang="en-US" sz="2000" dirty="0"/>
              <a:t>, etc.</a:t>
            </a:r>
          </a:p>
          <a:p>
            <a:pPr marL="914400" indent="-914400">
              <a:defRPr/>
            </a:pPr>
            <a:endParaRPr lang="en-US" sz="2000" dirty="0"/>
          </a:p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asterisk (*) </a:t>
            </a:r>
          </a:p>
          <a:p>
            <a:pPr marL="465138">
              <a:defRPr/>
            </a:pPr>
            <a:r>
              <a:rPr lang="en-US" sz="2000" dirty="0"/>
              <a:t>matches zero or more occurrences of the preceding RE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*c</a:t>
            </a:r>
            <a:r>
              <a:rPr lang="en-US" sz="2000" dirty="0"/>
              <a:t> is matched by ac, </a:t>
            </a:r>
            <a:r>
              <a:rPr lang="en-US" sz="2000" dirty="0" err="1"/>
              <a:t>abc</a:t>
            </a:r>
            <a:r>
              <a:rPr lang="en-US" sz="2000" dirty="0"/>
              <a:t>, </a:t>
            </a:r>
            <a:r>
              <a:rPr lang="en-US" sz="2000" dirty="0" err="1"/>
              <a:t>abbc</a:t>
            </a:r>
            <a:r>
              <a:rPr lang="en-US" sz="2000" dirty="0"/>
              <a:t>, </a:t>
            </a:r>
            <a:r>
              <a:rPr lang="en-US" sz="2000" dirty="0" err="1"/>
              <a:t>abbbc</a:t>
            </a:r>
            <a:r>
              <a:rPr lang="en-US" sz="2000" dirty="0"/>
              <a:t>, etc.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</a:t>
            </a:r>
            <a:r>
              <a:rPr lang="en-US" sz="2000" dirty="0"/>
              <a:t> is matched by all strings</a:t>
            </a:r>
          </a:p>
          <a:p>
            <a:pPr marL="914400" indent="-914400">
              <a:defRPr/>
            </a:pPr>
            <a:endParaRPr lang="en-US" sz="2000" dirty="0"/>
          </a:p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plus (+)</a:t>
            </a:r>
          </a:p>
          <a:p>
            <a:pPr marL="465138">
              <a:defRPr/>
            </a:pPr>
            <a:r>
              <a:rPr lang="en-US" sz="2000" dirty="0"/>
              <a:t>matches one or more occurrences of the preceding RE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ab+c</a:t>
            </a:r>
            <a:r>
              <a:rPr lang="en-US" sz="2000" dirty="0"/>
              <a:t> is matched by </a:t>
            </a:r>
            <a:r>
              <a:rPr lang="en-US" sz="2000" dirty="0" err="1"/>
              <a:t>abc</a:t>
            </a:r>
            <a:r>
              <a:rPr lang="en-US" sz="2000" dirty="0"/>
              <a:t>, </a:t>
            </a:r>
            <a:r>
              <a:rPr lang="en-US" sz="2000" dirty="0" err="1"/>
              <a:t>abbc</a:t>
            </a:r>
            <a:r>
              <a:rPr lang="en-US" sz="2000" dirty="0"/>
              <a:t>, </a:t>
            </a:r>
            <a:r>
              <a:rPr lang="en-US" sz="2000" dirty="0" err="1"/>
              <a:t>abbbc</a:t>
            </a:r>
            <a:r>
              <a:rPr lang="en-US" sz="2000" dirty="0"/>
              <a:t>, etc., but not by ac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 Syntax Examples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457200" y="739775"/>
            <a:ext cx="8382000" cy="3754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gli..er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a fine frosty night; how Orion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glitters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; what northern lights! Let them</a:t>
            </a:r>
          </a:p>
          <a:p>
            <a:r>
              <a:rPr lang="en-US" sz="1400" u="sng">
                <a:latin typeface="Courier New" pitchFamily="49" charset="0"/>
                <a:cs typeface="Courier New" pitchFamily="49" charset="0"/>
              </a:rPr>
              <a:t>glittering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teeth resembling ivory saws; others were tufted with knots of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footfall in the passage, and saw a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glimmer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of light come into the room</a:t>
            </a:r>
          </a:p>
          <a:p>
            <a:r>
              <a:rPr lang="en-US" sz="1400" u="sng">
                <a:latin typeface="Courier New" pitchFamily="49" charset="0"/>
                <a:cs typeface="Courier New" pitchFamily="49" charset="0"/>
              </a:rPr>
              <a:t>glittering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in the clear, cold air. Huge hills and mountains of casks on</a:t>
            </a:r>
          </a:p>
          <a:p>
            <a:r>
              <a:rPr lang="en-US" sz="1400" u="sng">
                <a:latin typeface="Courier New" pitchFamily="49" charset="0"/>
                <a:cs typeface="Courier New" pitchFamily="49" charset="0"/>
              </a:rPr>
              <a:t>glittering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expression--all this sufficiently proclaimed him an inheritor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looked celestial; seemed some plumed and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glittering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god uprising from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suddenly relieved hull rolled away from it, to far down her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glittering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the wife sat frozen at the window, with tearless eyes,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glitteringly</a:t>
            </a:r>
          </a:p>
          <a:p>
            <a:r>
              <a:rPr lang="en-US" sz="1400" u="sng">
                <a:latin typeface="Courier New" pitchFamily="49" charset="0"/>
                <a:cs typeface="Courier New" pitchFamily="49" charset="0"/>
              </a:rPr>
              <a:t>glittering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fiddle-bows of whale ivory, were presiding over the hilarious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glimmer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into sight. Glancing upwards, he cried: "See! see!" and once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At the first faintest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glimmering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of the dawn, his iron voice was heard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leeward; and Ahab heading the onset. A pale, death-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glimmer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lit up</a:t>
            </a:r>
          </a:p>
          <a:p>
            <a:r>
              <a:rPr lang="en-US" sz="1400" u="sng">
                <a:latin typeface="Courier New" pitchFamily="49" charset="0"/>
                <a:cs typeface="Courier New" pitchFamily="49" charset="0"/>
              </a:rPr>
              <a:t>glittering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mouth yawned beneath the boat like an open-doored marble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methodic intervals, the whale's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glittering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spout was regularly announced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the moment, intolerably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glittered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and glared like a glacier; and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953000"/>
            <a:ext cx="86106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cs typeface="Courier New" pitchFamily="49" charset="0"/>
              </a:rPr>
              <a:t>Note the use of the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–E</a:t>
            </a:r>
            <a:r>
              <a:rPr lang="en-US" sz="2000" dirty="0">
                <a:latin typeface="+mn-lt"/>
                <a:cs typeface="Courier New" pitchFamily="49" charset="0"/>
              </a:rPr>
              <a:t> switch in the example here.  This specifies to </a:t>
            </a:r>
            <a:r>
              <a:rPr lang="en-US" sz="2000" dirty="0" err="1">
                <a:latin typeface="+mn-lt"/>
                <a:cs typeface="Courier New" pitchFamily="49" charset="0"/>
              </a:rPr>
              <a:t>grep</a:t>
            </a:r>
            <a:r>
              <a:rPr lang="en-US" sz="2000" dirty="0">
                <a:latin typeface="+mn-lt"/>
                <a:cs typeface="Courier New" pitchFamily="49" charset="0"/>
              </a:rPr>
              <a:t> to use certain extensions to the basic RE syntax; rather than fuss about the difference, we will simply invoke </a:t>
            </a:r>
            <a:r>
              <a:rPr lang="en-US" sz="2000" dirty="0" err="1">
                <a:latin typeface="+mn-lt"/>
                <a:cs typeface="Courier New" pitchFamily="49" charset="0"/>
              </a:rPr>
              <a:t>grep</a:t>
            </a:r>
            <a:r>
              <a:rPr lang="en-US" sz="2000" dirty="0">
                <a:latin typeface="+mn-lt"/>
                <a:cs typeface="Courier New" pitchFamily="49" charset="0"/>
              </a:rPr>
              <a:t> with this switch in all cases.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 Syntax Examples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57200" y="739775"/>
            <a:ext cx="8382000" cy="2462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–n -E fe+d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278:     Tho' stuf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fed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with hoops and armed with ribs of whale."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746:I stuf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fed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a shirt or two into my old carpet-bag, tucked it under my arm,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1267:Whether that mattress was stuf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fed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with corn-cobs or broken crockery,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1381:he puf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fed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out great clouds of tobacco smoke. The next moment the light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1822:But Faith, like a jackal,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feed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s among the tombs, and even from these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2644:How I snuf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fed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that Tartar air!--how I spurned that turnpike earth!--that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2903:Hosea's brindled cow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feed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ing on fish remnants, and marching along the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4929:own. Yet now, </a:t>
            </a:r>
            <a:r>
              <a:rPr lang="en-US" sz="1400" u="sng">
                <a:latin typeface="Courier New" pitchFamily="49" charset="0"/>
                <a:cs typeface="Courier New" pitchFamily="49" charset="0"/>
              </a:rPr>
              <a:t>fed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erated along one keel, what a set these Isolatoes were!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4635500"/>
            <a:ext cx="8382000" cy="1384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travel+er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the great New England traveller, and Mungo Park, the Scotch one; of all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palsied universe lies before us a leper; and like wilful travellers in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more travellers than in any other part.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8610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cs typeface="Courier New" pitchFamily="49" charset="0"/>
              </a:rPr>
              <a:t>Note the use of the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–n</a:t>
            </a:r>
            <a:r>
              <a:rPr lang="en-US" sz="2000" dirty="0">
                <a:latin typeface="+mn-lt"/>
                <a:cs typeface="Courier New" pitchFamily="49" charset="0"/>
              </a:rPr>
              <a:t> switch in the example here.  This specifies to </a:t>
            </a:r>
            <a:r>
              <a:rPr lang="en-US" sz="2000" dirty="0" err="1">
                <a:latin typeface="+mn-lt"/>
                <a:cs typeface="Courier New" pitchFamily="49" charset="0"/>
              </a:rPr>
              <a:t>grep</a:t>
            </a:r>
            <a:r>
              <a:rPr lang="en-US" sz="2000" dirty="0">
                <a:latin typeface="+mn-lt"/>
                <a:cs typeface="Courier New" pitchFamily="49" charset="0"/>
              </a:rPr>
              <a:t> to report line numbers along with the matching lines.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 Syntax </a:t>
            </a:r>
            <a:r>
              <a:rPr lang="en-US" altLang="en-US" dirty="0" err="1" smtClean="0">
                <a:latin typeface="Arial" charset="0"/>
                <a:cs typeface="Arial" charset="0"/>
              </a:rPr>
              <a:t>Metacharacters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39775"/>
            <a:ext cx="86106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question mark (?)</a:t>
            </a:r>
          </a:p>
          <a:p>
            <a:pPr marL="465138">
              <a:defRPr/>
            </a:pPr>
            <a:r>
              <a:rPr lang="en-US" sz="2000" dirty="0"/>
              <a:t>matches zero or one occurrence of the preceding RE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ab?c</a:t>
            </a:r>
            <a:r>
              <a:rPr lang="en-US" sz="2000" dirty="0"/>
              <a:t> is matched by ac and </a:t>
            </a:r>
            <a:r>
              <a:rPr lang="en-US" sz="2000" dirty="0" err="1"/>
              <a:t>abc</a:t>
            </a:r>
            <a:r>
              <a:rPr lang="en-US" sz="2000" dirty="0"/>
              <a:t>, but not by </a:t>
            </a:r>
            <a:r>
              <a:rPr lang="en-US" sz="2000" dirty="0" err="1"/>
              <a:t>abbc</a:t>
            </a:r>
            <a:endParaRPr lang="en-US" sz="2000" dirty="0"/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b.?t</a:t>
            </a:r>
            <a:r>
              <a:rPr lang="en-US" sz="2000" dirty="0"/>
              <a:t> is matched by </a:t>
            </a:r>
            <a:r>
              <a:rPr lang="en-US" sz="2000" dirty="0" err="1"/>
              <a:t>bt</a:t>
            </a:r>
            <a:r>
              <a:rPr lang="en-US" sz="2000" dirty="0"/>
              <a:t>, bat, bet, </a:t>
            </a:r>
            <a:r>
              <a:rPr lang="en-US" sz="2000" dirty="0" err="1"/>
              <a:t>bxt</a:t>
            </a:r>
            <a:r>
              <a:rPr lang="en-US" sz="2000" dirty="0"/>
              <a:t>, etc.</a:t>
            </a:r>
          </a:p>
          <a:p>
            <a:pPr marL="914400" indent="-914400">
              <a:defRPr/>
            </a:pPr>
            <a:endParaRPr lang="en-US" sz="2000" dirty="0"/>
          </a:p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logical or (|) </a:t>
            </a:r>
          </a:p>
          <a:p>
            <a:pPr marL="465138">
              <a:defRPr/>
            </a:pPr>
            <a:r>
              <a:rPr lang="en-US" sz="2000" dirty="0"/>
              <a:t>matches the RE before | or the RE after |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abc|def</a:t>
            </a:r>
            <a:r>
              <a:rPr lang="en-US" sz="2000" dirty="0"/>
              <a:t> is matched by </a:t>
            </a:r>
            <a:r>
              <a:rPr lang="en-US" sz="2000" dirty="0" err="1"/>
              <a:t>abc</a:t>
            </a:r>
            <a:r>
              <a:rPr lang="en-US" sz="2000" dirty="0"/>
              <a:t> and </a:t>
            </a:r>
            <a:r>
              <a:rPr lang="en-US" sz="2000" dirty="0" err="1"/>
              <a:t>def</a:t>
            </a:r>
            <a:r>
              <a:rPr lang="en-US" sz="2000" dirty="0"/>
              <a:t> and nothing else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RE Syntax Examples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457200" y="762000"/>
            <a:ext cx="8382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fee?d 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  Tho' stuffed with hoops and armed with ribs of whale."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I stuffed a shirt or two into my old carpet-bag, tucked it under my arm,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Whether that mattress was stuffed with corn-cobs or broken crockery,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he puffed out great clouds of tobacco smoke. The next moment the light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457200" y="2743200"/>
            <a:ext cx="8382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'equal|same'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and some other articles of the same nature in their boats, in order to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"And pray, sir, what in the world is equal to it?" --EDMUND BURKE'S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to have indirectly hit upon new clews to that same mystic North-West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nearly the same feelings towards the ocean with me.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381000" y="4648200"/>
            <a:ext cx="8610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Note the use of single-quotes around the RE in the second example; this is absolutely necessary in the Unix shell because the '|' character has special meaning to the shell and that takes priority; the same applies in the Windows shell except that double-quotes are used.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>
                <a:latin typeface="Arial" charset="0"/>
                <a:cs typeface="Arial" charset="0"/>
              </a:rPr>
              <a:t>RE Syntax Metacharacters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739775"/>
            <a:ext cx="86106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indent="-914400"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caret (^)</a:t>
            </a:r>
          </a:p>
          <a:p>
            <a:pPr marL="465138">
              <a:defRPr/>
            </a:pPr>
            <a:r>
              <a:rPr lang="en-US" sz="2000" dirty="0"/>
              <a:t>used outside brackets, matches only at the beginning of a line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^D.*</a:t>
            </a:r>
            <a:r>
              <a:rPr lang="en-US" sz="2000" dirty="0"/>
              <a:t> is matched by any line beginning with D</a:t>
            </a:r>
          </a:p>
          <a:p>
            <a:pPr marL="465138">
              <a:defRPr/>
            </a:pPr>
            <a:r>
              <a:rPr lang="en-US" sz="2000" dirty="0"/>
              <a:t>see slide 10 for semantics if inside brackets… </a:t>
            </a:r>
          </a:p>
          <a:p>
            <a:pPr marL="465138"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dollar sign ($)</a:t>
            </a:r>
          </a:p>
          <a:p>
            <a:pPr marL="465138">
              <a:defRPr/>
            </a:pPr>
            <a:r>
              <a:rPr lang="en-US" sz="2000" dirty="0"/>
              <a:t>matches only at the end of a line</a:t>
            </a:r>
          </a:p>
          <a:p>
            <a:pPr marL="465138">
              <a:defRPr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.*d$</a:t>
            </a:r>
            <a:r>
              <a:rPr lang="en-US" sz="2000" dirty="0"/>
              <a:t> is matched by any line ending with a 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>
                <a:latin typeface="Arial" charset="0"/>
                <a:cs typeface="Arial" charset="0"/>
              </a:rPr>
              <a:t>RE Syntax Examples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457200" y="685800"/>
            <a:ext cx="8382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^equal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equalled by the realities of the whalemen.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equally desolate Salisbury Plain in England; if casually encountering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equal to that of the brain. Under all these circumstances, would it be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equally doubted the story of Hercules and the whale, and Arion and the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57200" y="2667000"/>
            <a:ext cx="8382000" cy="738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>
                <a:latin typeface="Courier New" pitchFamily="49" charset="0"/>
                <a:cs typeface="Courier New" pitchFamily="49" charset="0"/>
              </a:rPr>
              <a:t>$ grep -E equal$ MobyDick.txt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twenty pounds; so that the whole rope will bear a strain nearly equal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381000" y="40386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/>
              <a:t>The first example does not work properly in the Windows shell unless you put double-quotes around the 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677</TotalTime>
  <Words>3003</Words>
  <Application>Microsoft Office PowerPoint</Application>
  <PresentationFormat>Overhead</PresentationFormat>
  <Paragraphs>406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Professional</vt:lpstr>
      <vt:lpstr>General Concept and Example</vt:lpstr>
      <vt:lpstr>Some Systems That Use REs</vt:lpstr>
      <vt:lpstr>RE Syntax Metacharacters</vt:lpstr>
      <vt:lpstr>RE Syntax Examples</vt:lpstr>
      <vt:lpstr>RE Syntax Examples</vt:lpstr>
      <vt:lpstr>RE Syntax Metacharacters</vt:lpstr>
      <vt:lpstr>RE Syntax Examples</vt:lpstr>
      <vt:lpstr>RE Syntax Metacharacters</vt:lpstr>
      <vt:lpstr>RE Syntax Examples</vt:lpstr>
      <vt:lpstr>RE Syntax Metacharacters</vt:lpstr>
      <vt:lpstr>RE Syntax Examples</vt:lpstr>
      <vt:lpstr>RE Syntax Examples</vt:lpstr>
      <vt:lpstr>RE Syntax Examples</vt:lpstr>
      <vt:lpstr>RE Syntax Metacharacters</vt:lpstr>
      <vt:lpstr>More Regular Expressions</vt:lpstr>
      <vt:lpstr>Example</vt:lpstr>
      <vt:lpstr>Example</vt:lpstr>
      <vt:lpstr>Example</vt:lpstr>
      <vt:lpstr>POSIX Character Classes</vt:lpstr>
      <vt:lpstr>Example</vt:lpstr>
      <vt:lpstr>Example</vt:lpstr>
      <vt:lpstr>Why the POSIX Classes?</vt:lpstr>
      <vt:lpstr>Examples</vt:lpstr>
      <vt:lpstr>grep man(ual) Page</vt:lpstr>
      <vt:lpstr>grep man(ual) Page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wdm</cp:lastModifiedBy>
  <cp:revision>69</cp:revision>
  <cp:lastPrinted>1998-08-23T21:44:04Z</cp:lastPrinted>
  <dcterms:created xsi:type="dcterms:W3CDTF">1998-08-05T19:51:03Z</dcterms:created>
  <dcterms:modified xsi:type="dcterms:W3CDTF">2015-07-01T13:37:22Z</dcterms:modified>
</cp:coreProperties>
</file>