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8"/>
  </p:notesMasterIdLst>
  <p:handoutMasterIdLst>
    <p:handoutMasterId r:id="rId59"/>
  </p:handoutMasterIdLst>
  <p:sldIdLst>
    <p:sldId id="258" r:id="rId2"/>
    <p:sldId id="259" r:id="rId3"/>
    <p:sldId id="260" r:id="rId4"/>
    <p:sldId id="261" r:id="rId5"/>
    <p:sldId id="274" r:id="rId6"/>
    <p:sldId id="275" r:id="rId7"/>
    <p:sldId id="279" r:id="rId8"/>
    <p:sldId id="280" r:id="rId9"/>
    <p:sldId id="276" r:id="rId10"/>
    <p:sldId id="277" r:id="rId11"/>
    <p:sldId id="262" r:id="rId12"/>
    <p:sldId id="278" r:id="rId13"/>
    <p:sldId id="282" r:id="rId14"/>
    <p:sldId id="264" r:id="rId15"/>
    <p:sldId id="285" r:id="rId16"/>
    <p:sldId id="290" r:id="rId17"/>
    <p:sldId id="265" r:id="rId18"/>
    <p:sldId id="266" r:id="rId19"/>
    <p:sldId id="286" r:id="rId20"/>
    <p:sldId id="291" r:id="rId21"/>
    <p:sldId id="292" r:id="rId22"/>
    <p:sldId id="295" r:id="rId23"/>
    <p:sldId id="296" r:id="rId24"/>
    <p:sldId id="297" r:id="rId25"/>
    <p:sldId id="298" r:id="rId26"/>
    <p:sldId id="299" r:id="rId27"/>
    <p:sldId id="267" r:id="rId28"/>
    <p:sldId id="268" r:id="rId29"/>
    <p:sldId id="293" r:id="rId30"/>
    <p:sldId id="294" r:id="rId31"/>
    <p:sldId id="273" r:id="rId32"/>
    <p:sldId id="300" r:id="rId33"/>
    <p:sldId id="301" r:id="rId34"/>
    <p:sldId id="288" r:id="rId35"/>
    <p:sldId id="304" r:id="rId36"/>
    <p:sldId id="305" r:id="rId37"/>
    <p:sldId id="306" r:id="rId38"/>
    <p:sldId id="307" r:id="rId39"/>
    <p:sldId id="308" r:id="rId40"/>
    <p:sldId id="302" r:id="rId41"/>
    <p:sldId id="303" r:id="rId42"/>
    <p:sldId id="309" r:id="rId43"/>
    <p:sldId id="310" r:id="rId44"/>
    <p:sldId id="312" r:id="rId45"/>
    <p:sldId id="316" r:id="rId46"/>
    <p:sldId id="317" r:id="rId47"/>
    <p:sldId id="315" r:id="rId48"/>
    <p:sldId id="314" r:id="rId49"/>
    <p:sldId id="324" r:id="rId50"/>
    <p:sldId id="318" r:id="rId51"/>
    <p:sldId id="319" r:id="rId52"/>
    <p:sldId id="320" r:id="rId53"/>
    <p:sldId id="321" r:id="rId54"/>
    <p:sldId id="322" r:id="rId55"/>
    <p:sldId id="323" r:id="rId56"/>
    <p:sldId id="289" r:id="rId57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EAD"/>
    <a:srgbClr val="FF6600"/>
    <a:srgbClr val="660000"/>
    <a:srgbClr val="FF9900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488" autoAdjust="0"/>
    <p:restoredTop sz="86364" autoAdjust="0"/>
  </p:normalViewPr>
  <p:slideViewPr>
    <p:cSldViewPr>
      <p:cViewPr varScale="1">
        <p:scale>
          <a:sx n="72" d="100"/>
          <a:sy n="72" d="100"/>
        </p:scale>
        <p:origin x="-6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290" y="2034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7ADCD8B8-D044-4C89-963E-94DD592C4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01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56A47D41-49B5-4534-AA7C-452E521FC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81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A47D41-49B5-4534-AA7C-452E521FC1C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186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A47D41-49B5-4534-AA7C-452E521FC1C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224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A47D41-49B5-4534-AA7C-452E521FC1C1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174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3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0 w 5269"/>
                <a:gd name="T3" fmla="*/ 0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5864 w 5269"/>
                <a:gd name="T3" fmla="*/ 7064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0 w 193"/>
                <a:gd name="T3" fmla="*/ 0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138 w 193"/>
                <a:gd name="T3" fmla="*/ 16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0 w 193"/>
                <a:gd name="T3" fmla="*/ 0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8 w 193"/>
                <a:gd name="T3" fmla="*/ 97464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7400827" y="163513"/>
            <a:ext cx="1083630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800" dirty="0" smtClean="0">
                <a:latin typeface="Helvetica" pitchFamily="34" charset="0"/>
              </a:rPr>
              <a:t>Scripting</a:t>
            </a:r>
            <a:endParaRPr lang="en-US" altLang="en-US" sz="1800" b="1" dirty="0" smtClean="0">
              <a:latin typeface="Helvetica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en-US" sz="1600" b="1" dirty="0" smtClean="0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78CF6390-7233-422C-92F4-5552AE5ED153}" type="slidenum">
              <a:rPr lang="en-US" sz="20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200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6400800" y="6553200"/>
            <a:ext cx="2667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2005-2016  </a:t>
            </a:r>
            <a:r>
              <a:rPr lang="en-US" sz="1200" b="1" dirty="0" err="1" smtClean="0">
                <a:solidFill>
                  <a:srgbClr val="660000"/>
                </a:solidFill>
                <a:latin typeface="Arial" charset="0"/>
              </a:rPr>
              <a:t>McQuain</a:t>
            </a:r>
            <a:endParaRPr lang="en-US" sz="1200" b="1" dirty="0" smtClean="0">
              <a:solidFill>
                <a:srgbClr val="66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mywiki.wooledge.org/BashFAQ/031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tldp.org/LDP/abs/html/index.html" TargetMode="External"/><Relationship Id="rId2" Type="http://schemas.openxmlformats.org/officeDocument/2006/relationships/hyperlink" Target="http://tldp.org/LDP/Bash-Beginners-Guide/html/index.html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Scripting versus Programming 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457200" y="685800"/>
            <a:ext cx="8458200" cy="4426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bash</a:t>
            </a:r>
            <a:r>
              <a:rPr lang="en-US" altLang="en-US" sz="1800" kern="0" dirty="0" smtClean="0"/>
              <a:t> supports a scripting language. </a:t>
            </a:r>
          </a:p>
          <a:p>
            <a:pPr marL="0" indent="0"/>
            <a:endParaRPr lang="en-US" altLang="en-US" sz="1800" kern="0" dirty="0" smtClean="0"/>
          </a:p>
          <a:p>
            <a:pPr marL="0" lvl="1" indent="0">
              <a:buNone/>
            </a:pPr>
            <a:r>
              <a:rPr lang="en-US" altLang="en-US" sz="1800" kern="0" dirty="0" smtClean="0"/>
              <a:t>Programming languages are generally a lot more powerful and a lot faster than scripting languages. </a:t>
            </a:r>
          </a:p>
          <a:p>
            <a:pPr marL="0" lvl="1" indent="0">
              <a:buNone/>
            </a:pPr>
            <a:r>
              <a:rPr lang="en-US" altLang="en-US" sz="1800" kern="0" dirty="0" smtClean="0"/>
              <a:t>Programming languages generally start from source code and are compiled into an executable. This executable is not easily ported into different operating systems.</a:t>
            </a:r>
          </a:p>
          <a:p>
            <a:pPr marL="0" lvl="1" indent="0">
              <a:buNone/>
            </a:pPr>
            <a:endParaRPr lang="en-US" altLang="en-US" sz="1800" kern="0" dirty="0" smtClean="0"/>
          </a:p>
          <a:p>
            <a:pPr marL="0" lvl="1" indent="0">
              <a:buNone/>
            </a:pPr>
            <a:r>
              <a:rPr lang="en-US" altLang="en-US" sz="1800" kern="0" dirty="0" smtClean="0"/>
              <a:t>A scripting language also starts from source code, but is not compiled into an executable. Rather, an interpreter reads the instructions in the source file and executes each instruction. </a:t>
            </a:r>
          </a:p>
          <a:p>
            <a:pPr marL="0" lvl="1" indent="0">
              <a:buNone/>
            </a:pPr>
            <a:r>
              <a:rPr lang="en-US" altLang="en-US" sz="1800" kern="0" dirty="0" smtClean="0"/>
              <a:t>Interpreted programs are generally slower than compiled programs. </a:t>
            </a:r>
          </a:p>
          <a:p>
            <a:pPr marL="0" lvl="1" indent="0">
              <a:buNone/>
            </a:pPr>
            <a:r>
              <a:rPr lang="en-US" altLang="en-US" sz="1800" kern="0" dirty="0" smtClean="0"/>
              <a:t>The main advantage is that you can easily port the source file to any operating system. bash is a scripting language. Some other examples of scripting languages are Perl, Lisp, and </a:t>
            </a:r>
            <a:r>
              <a:rPr lang="en-US" altLang="en-US" sz="1800" kern="0" dirty="0" err="1" smtClean="0"/>
              <a:t>Tcl</a:t>
            </a:r>
            <a:r>
              <a:rPr lang="en-US" altLang="en-US" sz="1800" kern="0" dirty="0" smtClean="0"/>
              <a:t>.</a:t>
            </a:r>
            <a:endParaRPr lang="en-US" altLang="en-US" sz="180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Variables</a:t>
            </a:r>
            <a:endParaRPr lang="en-US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457200" y="696826"/>
            <a:ext cx="8458200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The ability to catch the exit code from a command is useful in detecting errors:</a:t>
            </a:r>
          </a:p>
        </p:txBody>
      </p:sp>
      <p:sp>
        <p:nvSpPr>
          <p:cNvPr id="5" name="Rectangle 4"/>
          <p:cNvSpPr/>
          <p:nvPr/>
        </p:nvSpPr>
        <p:spPr>
          <a:xfrm>
            <a:off x="2971800" y="1219200"/>
            <a:ext cx="5638800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#! /bin/bash</a:t>
            </a:r>
          </a:p>
          <a:p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–e *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exitcode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="$?"</a:t>
            </a:r>
          </a:p>
          <a:p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"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exited with: $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exitcode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457200" y="3287626"/>
            <a:ext cx="8458200" cy="2364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The UNIX convention is that 0 is returned on success and nonzero on failure.</a:t>
            </a:r>
          </a:p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From the </a:t>
            </a:r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man</a:t>
            </a:r>
            <a:r>
              <a:rPr lang="en-US" altLang="en-US" sz="1800" kern="0" dirty="0" smtClean="0"/>
              <a:t> page for </a:t>
            </a:r>
            <a:r>
              <a:rPr lang="en-US" altLang="en-US" sz="1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  <a:r>
              <a:rPr lang="en-US" altLang="en-US" sz="1800" kern="0" dirty="0" smtClean="0"/>
              <a:t>:</a:t>
            </a:r>
          </a:p>
          <a:p>
            <a:pPr marL="0" indent="0">
              <a:tabLst>
                <a:tab pos="457200" algn="l"/>
                <a:tab pos="1371600" algn="l"/>
              </a:tabLst>
            </a:pPr>
            <a:endParaRPr lang="en-US" altLang="en-US" sz="1800" kern="0" dirty="0"/>
          </a:p>
          <a:p>
            <a:pPr marL="400050" lvl="1" indent="0">
              <a:buNone/>
              <a:tabLst>
                <a:tab pos="457200" algn="l"/>
                <a:tab pos="1371600" algn="l"/>
              </a:tabLst>
            </a:pPr>
            <a:r>
              <a:rPr lang="en-US" altLang="en-US" sz="1800" kern="0" dirty="0"/>
              <a:t>Exit status:</a:t>
            </a:r>
          </a:p>
          <a:p>
            <a:pPr marL="400050" lvl="1" indent="0">
              <a:buNone/>
              <a:tabLst>
                <a:tab pos="457200" algn="l"/>
                <a:tab pos="1371600" algn="l"/>
              </a:tabLst>
            </a:pPr>
            <a:r>
              <a:rPr lang="en-US" altLang="en-US" sz="1800" kern="0" dirty="0"/>
              <a:t>       0      if OK,</a:t>
            </a:r>
          </a:p>
          <a:p>
            <a:pPr marL="400050" lvl="1" indent="0">
              <a:buNone/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       </a:t>
            </a:r>
            <a:r>
              <a:rPr lang="en-US" altLang="en-US" sz="1800" kern="0" dirty="0"/>
              <a:t>1      if minor problems (e.g., cannot access subdirectory),</a:t>
            </a:r>
          </a:p>
          <a:p>
            <a:pPr marL="400050" lvl="1" indent="0">
              <a:buNone/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       </a:t>
            </a:r>
            <a:r>
              <a:rPr lang="en-US" altLang="en-US" sz="1800" kern="0" dirty="0"/>
              <a:t>2      if serious trouble (e.g., cannot access command-line  argument</a:t>
            </a:r>
            <a:r>
              <a:rPr lang="en-US" altLang="en-US" sz="1800" kern="0" dirty="0" smtClean="0"/>
              <a:t>).</a:t>
            </a:r>
            <a:endParaRPr lang="en-US" alt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25846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Characters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1524000"/>
            <a:ext cx="6477000" cy="1477328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&gt; today=20140201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bash &gt;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echo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$today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20140201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bash &gt;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echo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\$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today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today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381000" y="696826"/>
            <a:ext cx="8458200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The backslash character (outside of quotes) preserves the literal value of the next character that follows it:</a:t>
            </a: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381000" y="3239227"/>
            <a:ext cx="8458200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BTW, note that this also shows we can apply variables from the command prompt.</a:t>
            </a:r>
          </a:p>
        </p:txBody>
      </p:sp>
    </p:spTree>
    <p:extLst>
      <p:ext uri="{BB962C8B-B14F-4D97-AF65-F5344CB8AC3E}">
        <p14:creationId xmlns:p14="http://schemas.microsoft.com/office/powerpoint/2010/main" val="25224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Quotes and Double Quotes</a:t>
            </a:r>
            <a:endParaRPr lang="en-US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381000" y="696826"/>
            <a:ext cx="8458200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Single quotes preserve the literal value of every character within them: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1334869"/>
            <a:ext cx="6477000" cy="646331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&gt;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echo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'$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today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$today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381000" y="2601826"/>
            <a:ext cx="8458200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Double quotes preserve the literal value of every character within them except  the dollar sign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en-US" sz="1800" kern="0" dirty="0" smtClean="0"/>
              <a:t>, </a:t>
            </a:r>
            <a:r>
              <a:rPr lang="en-US" altLang="en-US" sz="1800" kern="0" dirty="0" err="1" smtClean="0"/>
              <a:t>backticks</a:t>
            </a:r>
            <a:r>
              <a:rPr lang="en-US" altLang="en-US" sz="1800" kern="0" dirty="0" smtClean="0"/>
              <a:t>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``</a:t>
            </a:r>
            <a:r>
              <a:rPr lang="en-US" altLang="en-US" sz="1800" kern="0" dirty="0" smtClean="0"/>
              <a:t>, and the backslash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altLang="en-US" sz="1800" kern="0" dirty="0" smtClean="0"/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3544669"/>
            <a:ext cx="6477000" cy="646331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&gt;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echo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"$today"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20140201</a:t>
            </a:r>
          </a:p>
        </p:txBody>
      </p:sp>
    </p:spTree>
    <p:extLst>
      <p:ext uri="{BB962C8B-B14F-4D97-AF65-F5344CB8AC3E}">
        <p14:creationId xmlns:p14="http://schemas.microsoft.com/office/powerpoint/2010/main" val="329503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Expansion: Braces</a:t>
            </a:r>
            <a:endParaRPr lang="en-US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381000" y="696826"/>
            <a:ext cx="8458200" cy="175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An expression of the form</a:t>
            </a:r>
          </a:p>
          <a:p>
            <a:pPr marL="0" indent="0">
              <a:spcBef>
                <a:spcPts val="0"/>
              </a:spcBef>
              <a:tabLst>
                <a:tab pos="457200" algn="l"/>
                <a:tab pos="1371600" algn="l"/>
              </a:tabLst>
            </a:pPr>
            <a:endParaRPr lang="en-US" altLang="en-US" sz="1800" kern="0" dirty="0" smtClean="0"/>
          </a:p>
          <a:p>
            <a:pPr marL="0" indent="0" algn="ctr">
              <a:spcBef>
                <a:spcPts val="0"/>
              </a:spcBef>
              <a:tabLst>
                <a:tab pos="457200" algn="l"/>
                <a:tab pos="1371600" algn="l"/>
              </a:tabLst>
            </a:pPr>
            <a:r>
              <a:rPr lang="en-US" alt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preamble{comma-separated-list}postfix</a:t>
            </a:r>
          </a:p>
          <a:p>
            <a:pPr marL="0" indent="0">
              <a:spcBef>
                <a:spcPts val="0"/>
              </a:spcBef>
              <a:tabLst>
                <a:tab pos="457200" algn="l"/>
                <a:tab pos="1371600" algn="l"/>
              </a:tabLst>
            </a:pPr>
            <a:endParaRPr lang="en-US" altLang="en-US" sz="1800" kern="0" dirty="0" smtClean="0"/>
          </a:p>
          <a:p>
            <a:pPr marL="0" indent="0">
              <a:spcBef>
                <a:spcPts val="0"/>
              </a:spcBef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expands to a sequence of values obtained by concatenating the preamble and postscript with each element in the comma-separated list within the braces:</a:t>
            </a:r>
          </a:p>
        </p:txBody>
      </p:sp>
      <p:sp>
        <p:nvSpPr>
          <p:cNvPr id="5" name="Rectangle 4"/>
          <p:cNvSpPr/>
          <p:nvPr/>
        </p:nvSpPr>
        <p:spPr>
          <a:xfrm>
            <a:off x="2362200" y="2630269"/>
            <a:ext cx="6477000" cy="646331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 echo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ant,aic,ible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elegant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elegaic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elegible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1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</a:t>
            </a:r>
            <a:r>
              <a:rPr lang="en-US" baseline="0" dirty="0" smtClean="0"/>
              <a:t> Expansion</a:t>
            </a:r>
            <a:endParaRPr lang="en-US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381000" y="696826"/>
            <a:ext cx="8458200" cy="103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We can replace a command with its output by using either:</a:t>
            </a:r>
          </a:p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 </a:t>
            </a:r>
          </a:p>
          <a:p>
            <a:pPr marL="0" indent="0" algn="ctr">
              <a:tabLst>
                <a:tab pos="457200" algn="l"/>
                <a:tab pos="1371600" algn="l"/>
              </a:tabLst>
            </a:pPr>
            <a:r>
              <a:rPr lang="en-US" alt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`command`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          </a:t>
            </a:r>
            <a:r>
              <a:rPr lang="en-US" altLang="en-US" sz="1800" kern="0" dirty="0" smtClean="0"/>
              <a:t> or            </a:t>
            </a:r>
            <a:r>
              <a:rPr lang="en-US" alt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$(command)</a:t>
            </a:r>
          </a:p>
        </p:txBody>
      </p:sp>
      <p:sp>
        <p:nvSpPr>
          <p:cNvPr id="5" name="Rectangle 4"/>
          <p:cNvSpPr/>
          <p:nvPr/>
        </p:nvSpPr>
        <p:spPr>
          <a:xfrm>
            <a:off x="3352800" y="2286000"/>
            <a:ext cx="5334000" cy="1754326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&gt;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echo date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&gt;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echo `date`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Sat Feb 1 19:52:08 EST 2014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&gt;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echo $(date)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Sat Feb 1 19:53:17 EST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2014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44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Expansion</a:t>
            </a:r>
            <a:endParaRPr lang="en-US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381000" y="696826"/>
            <a:ext cx="8458200" cy="97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Arithmetic computations can be carried out directly, using the syntax for arithmetic expansion:</a:t>
            </a:r>
          </a:p>
          <a:p>
            <a:pPr marL="0" indent="0" algn="ctr">
              <a:tabLst>
                <a:tab pos="457200" algn="l"/>
                <a:tab pos="1371600" algn="l"/>
              </a:tabLst>
            </a:pPr>
            <a:r>
              <a:rPr lang="en-US" alt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$((expression))</a:t>
            </a: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381000" y="1840028"/>
            <a:ext cx="8458200" cy="2641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Arithmetic computations can be carried out directly, using the syntax for arithmetic expansion.</a:t>
            </a:r>
          </a:p>
          <a:p>
            <a:pPr marL="0" indent="0">
              <a:tabLst>
                <a:tab pos="457200" algn="l"/>
                <a:tab pos="1371600" algn="l"/>
              </a:tabLst>
            </a:pPr>
            <a:endParaRPr lang="en-US" altLang="en-US" sz="1800" kern="0" dirty="0">
              <a:cs typeface="Courier New" panose="02070309020205020404" pitchFamily="49" charset="0"/>
            </a:endParaRPr>
          </a:p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>
                <a:cs typeface="Courier New" panose="02070309020205020404" pitchFamily="49" charset="0"/>
              </a:rPr>
              <a:t>The available operators are shown on the next slide.</a:t>
            </a:r>
          </a:p>
          <a:p>
            <a:pPr marL="0" indent="0">
              <a:tabLst>
                <a:tab pos="457200" algn="l"/>
                <a:tab pos="1371600" algn="l"/>
              </a:tabLst>
            </a:pPr>
            <a:endParaRPr lang="en-US" altLang="en-US" sz="1800" kern="0" dirty="0">
              <a:cs typeface="Courier New" panose="02070309020205020404" pitchFamily="49" charset="0"/>
            </a:endParaRPr>
          </a:p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>
                <a:cs typeface="Courier New" panose="02070309020205020404" pitchFamily="49" charset="0"/>
              </a:rPr>
              <a:t>The usual C-like precedence rules apply, but when in doubt, parenthesize.</a:t>
            </a:r>
          </a:p>
          <a:p>
            <a:pPr marL="0" indent="0">
              <a:tabLst>
                <a:tab pos="457200" algn="l"/>
                <a:tab pos="1371600" algn="l"/>
              </a:tabLst>
            </a:pPr>
            <a:endParaRPr lang="en-US" altLang="en-US" sz="1800" kern="0" dirty="0">
              <a:cs typeface="Courier New" panose="02070309020205020404" pitchFamily="49" charset="0"/>
            </a:endParaRPr>
          </a:p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>
                <a:cs typeface="Courier New" panose="02070309020205020404" pitchFamily="49" charset="0"/>
              </a:rPr>
              <a:t>Leading 0 denotes an octal value; leading 0X a hexadecimal value.</a:t>
            </a:r>
          </a:p>
        </p:txBody>
      </p:sp>
    </p:spTree>
    <p:extLst>
      <p:ext uri="{BB962C8B-B14F-4D97-AF65-F5344CB8AC3E}">
        <p14:creationId xmlns:p14="http://schemas.microsoft.com/office/powerpoint/2010/main" val="218333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609600"/>
            <a:ext cx="7696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57600" algn="l"/>
              </a:tabLs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Operator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Meaning</a:t>
            </a:r>
          </a:p>
          <a:p>
            <a:pPr>
              <a:tabLst>
                <a:tab pos="3657600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-------------------------------------------------------------------------------------------------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3657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VAR++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VAR–-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	post-increment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 post-decrement</a:t>
            </a:r>
          </a:p>
          <a:p>
            <a:pPr>
              <a:tabLst>
                <a:tab pos="3657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++VAR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--VAR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pre-increment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 pre-decrement</a:t>
            </a:r>
          </a:p>
          <a:p>
            <a:pPr>
              <a:tabLst>
                <a:tab pos="3657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unary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minus and plus</a:t>
            </a:r>
          </a:p>
          <a:p>
            <a:pPr>
              <a:tabLst>
                <a:tab pos="3657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logical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 bitwise negation</a:t>
            </a:r>
          </a:p>
          <a:p>
            <a:pPr>
              <a:tabLst>
                <a:tab pos="3657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exponentiation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3657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multiplication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division, remainder</a:t>
            </a:r>
          </a:p>
          <a:p>
            <a:pPr>
              <a:tabLst>
                <a:tab pos="3657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addition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subtraction</a:t>
            </a:r>
          </a:p>
          <a:p>
            <a:pPr>
              <a:tabLst>
                <a:tab pos="3657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left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 right bitwise shifts</a:t>
            </a:r>
          </a:p>
          <a:p>
            <a:pPr>
              <a:tabLst>
                <a:tab pos="3657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&gt;=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comparison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operators</a:t>
            </a:r>
          </a:p>
          <a:p>
            <a:pPr>
              <a:tabLst>
                <a:tab pos="3657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equality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 inequality</a:t>
            </a:r>
          </a:p>
          <a:p>
            <a:pPr>
              <a:tabLst>
                <a:tab pos="3657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bitwise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>
              <a:tabLst>
                <a:tab pos="3657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bitwise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exclusive OR</a:t>
            </a:r>
          </a:p>
          <a:p>
            <a:pPr>
              <a:tabLst>
                <a:tab pos="3657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bitwise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>
              <a:tabLst>
                <a:tab pos="3657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logical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>
              <a:tabLst>
                <a:tab pos="3657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||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logical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>
              <a:tabLst>
                <a:tab pos="3657600" algn="l"/>
              </a:tabLst>
            </a:pPr>
            <a:r>
              <a:rPr lang="fr-FR" sz="1800" dirty="0" err="1">
                <a:latin typeface="Arial" panose="020B0604020202020204" pitchFamily="34" charset="0"/>
                <a:cs typeface="Arial" panose="020B0604020202020204" pitchFamily="34" charset="0"/>
              </a:rPr>
              <a:t>expr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latin typeface="Arial" panose="020B0604020202020204" pitchFamily="34" charset="0"/>
                <a:cs typeface="Arial" panose="020B0604020202020204" pitchFamily="34" charset="0"/>
              </a:rPr>
              <a:t>expr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expr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3657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*=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/=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%=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-=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3657600" algn="l"/>
              </a:tabLst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&lt;&lt;=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&gt;&gt;=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&amp;=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^=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|=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assignments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3657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separator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between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expressions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28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838200"/>
            <a:ext cx="7543800" cy="25853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#! /bin/bash</a:t>
            </a:r>
          </a:p>
          <a:p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left=$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    # left gets parameter 1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right=$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   # right gets parameter 2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sum=$((left + right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  # sum gets result of addition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echo "$0 says the sum of $left and $right is $sum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exit 0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4776" y="3773269"/>
            <a:ext cx="7529624" cy="646331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 ./add.sh 83231 70124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./add.sh says the sum of 83231 and 70124 is 153355.</a:t>
            </a: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381000" y="5753827"/>
            <a:ext cx="8458200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The example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lacks a conditional check for the number of parameters; we will fix that a bit later...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84609" y="838200"/>
            <a:ext cx="1149791" cy="33855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marL="398463" indent="-398463" algn="r"/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add.sh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82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Structures: if/then</a:t>
            </a:r>
            <a:endParaRPr lang="en-US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381000" y="696826"/>
            <a:ext cx="8458200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tabLst>
                <a:tab pos="457200" algn="l"/>
                <a:tab pos="1371600" algn="l"/>
              </a:tabLst>
            </a:pPr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bash</a:t>
            </a:r>
            <a:r>
              <a:rPr lang="en-US" altLang="en-US" sz="1800" kern="0" dirty="0" smtClean="0"/>
              <a:t> supports several different mechanisms for selection; the most basic is: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9200" y="1676400"/>
            <a:ext cx="7086600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[[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]]; then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commands     # executed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condition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true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381000" y="5698427"/>
            <a:ext cx="8458200" cy="702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i="1" kern="0" dirty="0" smtClean="0"/>
              <a:t>NB</a:t>
            </a:r>
            <a:r>
              <a:rPr lang="en-US" altLang="en-US" sz="1800" kern="0" dirty="0" smtClean="0"/>
              <a:t>:  there is an older notation using single square brackets; for a discussion see:</a:t>
            </a:r>
          </a:p>
          <a:p>
            <a:pPr marL="0" indent="0" algn="ctr"/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://mywiki.wooledge.org/BashFAQ/031</a:t>
            </a:r>
            <a:endParaRPr lang="en-US" altLang="en-US" sz="18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381000" y="3886200"/>
            <a:ext cx="8458200" cy="702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>
                <a:cs typeface="Courier New" panose="02070309020205020404" pitchFamily="49" charset="0"/>
              </a:rPr>
              <a:t>Be careful about the syntax here.  </a:t>
            </a:r>
          </a:p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>
                <a:cs typeface="Courier New" panose="02070309020205020404" pitchFamily="49" charset="0"/>
              </a:rPr>
              <a:t>The spaces after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"[["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and before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"]]"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are required, as is the semicolon!</a:t>
            </a:r>
          </a:p>
        </p:txBody>
      </p:sp>
    </p:spTree>
    <p:extLst>
      <p:ext uri="{BB962C8B-B14F-4D97-AF65-F5344CB8AC3E}">
        <p14:creationId xmlns:p14="http://schemas.microsoft.com/office/powerpoint/2010/main" val="411209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524000"/>
            <a:ext cx="6629400" cy="329320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#! /bin/bash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[[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$# -ne 2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]];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"Invocation:  ./add.sh integer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exit 1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left=$1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right=$2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sum=$((left + right))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echo "$0 says the sum of $left and $right is $sum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381000" y="685800"/>
            <a:ext cx="8458200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We can fix one problem with the adder script we saw earlier by adding a check on the number of command-line parameters:</a:t>
            </a:r>
            <a:endParaRPr lang="en-US" altLang="en-US" sz="18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381000" y="5296627"/>
            <a:ext cx="8458200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But we could make it better if we could process a variable number of command-line parameters... that will come a bit later...</a:t>
            </a:r>
            <a:endParaRPr lang="en-US" altLang="en-US" sz="18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2667000"/>
            <a:ext cx="3352800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NB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integers are compared using</a:t>
            </a:r>
          </a:p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-le, -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-ne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2652665" y="1534699"/>
            <a:ext cx="4989017" cy="1072699"/>
          </a:xfrm>
          <a:custGeom>
            <a:avLst/>
            <a:gdLst>
              <a:gd name="connsiteX0" fmla="*/ 4852658 w 4989017"/>
              <a:gd name="connsiteY0" fmla="*/ 1072699 h 1072699"/>
              <a:gd name="connsiteX1" fmla="*/ 4916032 w 4989017"/>
              <a:gd name="connsiteY1" fmla="*/ 529491 h 1072699"/>
              <a:gd name="connsiteX2" fmla="*/ 3965418 w 4989017"/>
              <a:gd name="connsiteY2" fmla="*/ 49657 h 1072699"/>
              <a:gd name="connsiteX3" fmla="*/ 1810693 w 4989017"/>
              <a:gd name="connsiteY3" fmla="*/ 31551 h 1072699"/>
              <a:gd name="connsiteX4" fmla="*/ 434567 w 4989017"/>
              <a:gd name="connsiteY4" fmla="*/ 194513 h 1072699"/>
              <a:gd name="connsiteX5" fmla="*/ 0 w 4989017"/>
              <a:gd name="connsiteY5" fmla="*/ 538545 h 1072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9017" h="1072699">
                <a:moveTo>
                  <a:pt x="4852658" y="1072699"/>
                </a:moveTo>
                <a:cubicBezTo>
                  <a:pt x="4958281" y="886348"/>
                  <a:pt x="5063905" y="699998"/>
                  <a:pt x="4916032" y="529491"/>
                </a:cubicBezTo>
                <a:cubicBezTo>
                  <a:pt x="4768159" y="358984"/>
                  <a:pt x="4482974" y="132647"/>
                  <a:pt x="3965418" y="49657"/>
                </a:cubicBezTo>
                <a:cubicBezTo>
                  <a:pt x="3447862" y="-33333"/>
                  <a:pt x="2399168" y="7408"/>
                  <a:pt x="1810693" y="31551"/>
                </a:cubicBezTo>
                <a:cubicBezTo>
                  <a:pt x="1222218" y="55694"/>
                  <a:pt x="736349" y="110014"/>
                  <a:pt x="434567" y="194513"/>
                </a:cubicBezTo>
                <a:cubicBezTo>
                  <a:pt x="132785" y="279012"/>
                  <a:pt x="66392" y="408778"/>
                  <a:pt x="0" y="538545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98809" y="1530234"/>
            <a:ext cx="1149791" cy="33855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marL="398463" indent="-398463" algn="r"/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add2.sh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95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Example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" t="3081" r="2430" b="3766"/>
          <a:stretch/>
        </p:blipFill>
        <p:spPr bwMode="auto">
          <a:xfrm>
            <a:off x="2971800" y="2666687"/>
            <a:ext cx="5867400" cy="373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457200" y="685800"/>
            <a:ext cx="8458200" cy="169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bash</a:t>
            </a:r>
            <a:r>
              <a:rPr lang="en-US" altLang="en-US" sz="1800" kern="0" dirty="0" smtClean="0"/>
              <a:t> scripts are just text files (with a special header line) that contain commands.</a:t>
            </a:r>
          </a:p>
          <a:p>
            <a:pPr marL="0" indent="0"/>
            <a:endParaRPr lang="en-US" altLang="en-US" sz="1800" kern="0" dirty="0"/>
          </a:p>
          <a:p>
            <a:pPr marL="0" indent="0"/>
            <a:r>
              <a:rPr lang="en-US" altLang="en-US" sz="1800" kern="0" dirty="0" smtClean="0"/>
              <a:t>We recommend using the extension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18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1800" kern="0" dirty="0" smtClean="0"/>
              <a:t> when naming script files.</a:t>
            </a:r>
          </a:p>
          <a:p>
            <a:pPr marL="0" indent="0"/>
            <a:endParaRPr lang="en-US" altLang="en-US" sz="1800" kern="0" dirty="0"/>
          </a:p>
          <a:p>
            <a:pPr marL="0" indent="0"/>
            <a:r>
              <a:rPr lang="en-US" altLang="en-US" sz="1800" kern="0" dirty="0" smtClean="0"/>
              <a:t>You can create a script using any text editor: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45809" y="6062246"/>
            <a:ext cx="1149791" cy="33855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marL="398463" indent="-398463"/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myinfo.sh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85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Structures: if variations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685800"/>
            <a:ext cx="6629400" cy="20621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[[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]]; then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commands executed if condition evaluates true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commands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executed if condition evaluates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3043297"/>
            <a:ext cx="6629400" cy="28007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[[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condition1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]]; then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commands   // condition1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[[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condition2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]];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commands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!condition1 &amp;&amp; condition2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commands   // !condition1 &amp;&amp; !condition2 &amp;&amp;...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03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762000"/>
            <a:ext cx="8001000" cy="35394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#! /bin/bash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[[ $#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 || $#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4 ]]; then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"Invocation:  ./add.sh integer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[integer [integer]] 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exit 1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[[ $#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2 ]]; then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"$0 says the sum of $1 and $2 is $(($1 + $2))."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[[ $#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3 ]]; then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"$0 says the sum of $1, $2 and $3 is $(($1 + $2 + $3))."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"$0 says the sum of $1, $2, $3 and $4 is $(($1 + $2 + $3 + $4))."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exit 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4609" y="762000"/>
            <a:ext cx="1149791" cy="33855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marL="398463" indent="-398463" algn="r"/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add3.sh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80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 File-related Tests</a:t>
            </a:r>
            <a:endParaRPr lang="en-US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381000" y="685800"/>
            <a:ext cx="8458200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There are a number of expressions that can be used within the braces for the conditional, for testing files, including:</a:t>
            </a:r>
            <a:endParaRPr lang="en-US" altLang="en-US" sz="18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904188" y="1410427"/>
            <a:ext cx="7924800" cy="2031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828800" indent="-1828800"/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-e FILE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	true </a:t>
            </a:r>
            <a:r>
              <a:rPr lang="en-US" altLang="en-US" sz="1800" kern="0" dirty="0" err="1" smtClean="0">
                <a:cs typeface="Courier New" panose="02070309020205020404" pitchFamily="49" charset="0"/>
              </a:rPr>
              <a:t>iff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exists</a:t>
            </a:r>
          </a:p>
          <a:p>
            <a:pPr marL="1828800" indent="-1828800"/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-d FILE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	true </a:t>
            </a:r>
            <a:r>
              <a:rPr lang="en-US" altLang="en-US" sz="1800" kern="0" dirty="0" err="1" smtClean="0">
                <a:cs typeface="Courier New" panose="02070309020205020404" pitchFamily="49" charset="0"/>
              </a:rPr>
              <a:t>iff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exists and is a directory</a:t>
            </a:r>
          </a:p>
          <a:p>
            <a:pPr marL="1828800" indent="-1828800"/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-r FILE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	true </a:t>
            </a:r>
            <a:r>
              <a:rPr lang="en-US" altLang="en-US" sz="1800" kern="0" dirty="0" err="1" smtClean="0">
                <a:cs typeface="Courier New" panose="02070309020205020404" pitchFamily="49" charset="0"/>
              </a:rPr>
              <a:t>iff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exists and is readable</a:t>
            </a:r>
          </a:p>
          <a:p>
            <a:pPr marL="1828800" indent="-1828800"/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-w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altLang="en-US" sz="1800" kern="0" dirty="0">
                <a:cs typeface="Courier New" panose="02070309020205020404" pitchFamily="49" charset="0"/>
              </a:rPr>
              <a:t>	true </a:t>
            </a:r>
            <a:r>
              <a:rPr lang="en-US" altLang="en-US" sz="1800" kern="0" dirty="0" err="1">
                <a:cs typeface="Courier New" panose="02070309020205020404" pitchFamily="49" charset="0"/>
              </a:rPr>
              <a:t>iff</a:t>
            </a:r>
            <a:r>
              <a:rPr lang="en-US" altLang="en-US" sz="1800" kern="0" dirty="0">
                <a:cs typeface="Courier New" panose="02070309020205020404" pitchFamily="49" charset="0"/>
              </a:rPr>
              <a:t>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altLang="en-US" sz="1800" kern="0" dirty="0">
                <a:cs typeface="Courier New" panose="02070309020205020404" pitchFamily="49" charset="0"/>
              </a:rPr>
              <a:t> exists and 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is writeable</a:t>
            </a:r>
            <a:endParaRPr lang="en-US" altLang="en-US" sz="1800" kern="0" dirty="0">
              <a:cs typeface="Courier New" panose="02070309020205020404" pitchFamily="49" charset="0"/>
            </a:endParaRPr>
          </a:p>
          <a:p>
            <a:pPr marL="1828800" indent="-1828800"/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-x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altLang="en-US" sz="1800" kern="0" dirty="0">
                <a:cs typeface="Courier New" panose="02070309020205020404" pitchFamily="49" charset="0"/>
              </a:rPr>
              <a:t>	true </a:t>
            </a:r>
            <a:r>
              <a:rPr lang="en-US" altLang="en-US" sz="1800" kern="0" dirty="0" err="1">
                <a:cs typeface="Courier New" panose="02070309020205020404" pitchFamily="49" charset="0"/>
              </a:rPr>
              <a:t>iff</a:t>
            </a:r>
            <a:r>
              <a:rPr lang="en-US" altLang="en-US" sz="1800" kern="0" dirty="0">
                <a:cs typeface="Courier New" panose="02070309020205020404" pitchFamily="49" charset="0"/>
              </a:rPr>
              <a:t>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altLang="en-US" sz="1800" kern="0" dirty="0">
                <a:cs typeface="Courier New" panose="02070309020205020404" pitchFamily="49" charset="0"/>
              </a:rPr>
              <a:t> exists and is 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executable</a:t>
            </a:r>
            <a:endParaRPr lang="en-US" altLang="en-US" sz="1800" kern="0" dirty="0">
              <a:cs typeface="Courier New" panose="02070309020205020404" pitchFamily="49" charset="0"/>
            </a:endParaRPr>
          </a:p>
          <a:p>
            <a:pPr marL="1828800" indent="-1828800"/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-s FILE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	true </a:t>
            </a:r>
            <a:r>
              <a:rPr lang="en-US" altLang="en-US" sz="1800" kern="0" dirty="0" err="1" smtClean="0">
                <a:cs typeface="Courier New" panose="02070309020205020404" pitchFamily="49" charset="0"/>
              </a:rPr>
              <a:t>iff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exists and has size &gt; 0</a:t>
            </a: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381000" y="3848827"/>
            <a:ext cx="8458200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The logical operator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altLang="en-US" sz="1800" kern="0" dirty="0" smtClean="0"/>
              <a:t> (not) can be prefixed to these tests.</a:t>
            </a:r>
            <a:endParaRPr lang="en-US" altLang="en-US" sz="18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05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 String-related Tests</a:t>
            </a:r>
            <a:endParaRPr lang="en-US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381000" y="685800"/>
            <a:ext cx="8458200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There are a number of expressions that can be used within the braces for the conditional, for testing strings, including:</a:t>
            </a:r>
            <a:endParaRPr lang="en-US" altLang="en-US" sz="18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904188" y="1410427"/>
            <a:ext cx="7924800" cy="702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828800" indent="-1828800"/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-z STRING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	true </a:t>
            </a:r>
            <a:r>
              <a:rPr lang="en-US" altLang="en-US" sz="1800" kern="0" dirty="0" err="1" smtClean="0">
                <a:cs typeface="Courier New" panose="02070309020205020404" pitchFamily="49" charset="0"/>
              </a:rPr>
              <a:t>iff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has length zero</a:t>
            </a:r>
          </a:p>
          <a:p>
            <a:pPr marL="1828800" indent="-1828800"/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-n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sz="1800" kern="0" dirty="0">
                <a:cs typeface="Courier New" panose="02070309020205020404" pitchFamily="49" charset="0"/>
              </a:rPr>
              <a:t>	true </a:t>
            </a:r>
            <a:r>
              <a:rPr lang="en-US" altLang="en-US" sz="1800" kern="0" dirty="0" err="1">
                <a:cs typeface="Courier New" panose="02070309020205020404" pitchFamily="49" charset="0"/>
              </a:rPr>
              <a:t>iff</a:t>
            </a:r>
            <a:r>
              <a:rPr lang="en-US" altLang="en-US" sz="1800" kern="0" dirty="0">
                <a:cs typeface="Courier New" panose="02070309020205020404" pitchFamily="49" charset="0"/>
              </a:rPr>
              <a:t>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sz="1800" kern="0" dirty="0">
                <a:cs typeface="Courier New" panose="02070309020205020404" pitchFamily="49" charset="0"/>
              </a:rPr>
              <a:t> has length 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greater than zero</a:t>
            </a:r>
            <a:endParaRPr lang="en-US" altLang="en-US" sz="1800" kern="0" dirty="0">
              <a:cs typeface="Courier New" panose="02070309020205020404" pitchFamily="49" charset="0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381000" y="2401027"/>
            <a:ext cx="8458200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Strings may be compared via the following tests:</a:t>
            </a:r>
            <a:endParaRPr lang="en-US" altLang="en-US" sz="18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914400" y="2802827"/>
            <a:ext cx="7924800" cy="136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828800" indent="-1828800"/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STR1 == STR2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	true </a:t>
            </a:r>
            <a:r>
              <a:rPr lang="en-US" altLang="en-US" sz="1800" kern="0" dirty="0" err="1" smtClean="0">
                <a:cs typeface="Courier New" panose="02070309020205020404" pitchFamily="49" charset="0"/>
              </a:rPr>
              <a:t>iff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STR1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equals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STR2</a:t>
            </a:r>
            <a:endParaRPr lang="en-US" altLang="en-US" sz="1800" kern="0" dirty="0" smtClean="0">
              <a:cs typeface="Courier New" panose="02070309020205020404" pitchFamily="49" charset="0"/>
            </a:endParaRPr>
          </a:p>
          <a:p>
            <a:pPr marL="1828800" indent="-1828800"/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STR1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STR2</a:t>
            </a:r>
            <a:r>
              <a:rPr lang="en-US" altLang="en-US" sz="1800" kern="0" dirty="0">
                <a:cs typeface="Courier New" panose="02070309020205020404" pitchFamily="49" charset="0"/>
              </a:rPr>
              <a:t>	true </a:t>
            </a:r>
            <a:r>
              <a:rPr lang="en-US" altLang="en-US" sz="1800" kern="0" dirty="0" err="1">
                <a:cs typeface="Courier New" panose="02070309020205020404" pitchFamily="49" charset="0"/>
              </a:rPr>
              <a:t>iff</a:t>
            </a:r>
            <a:r>
              <a:rPr lang="en-US" altLang="en-US" sz="1800" kern="0" dirty="0">
                <a:cs typeface="Courier New" panose="02070309020205020404" pitchFamily="49" charset="0"/>
              </a:rPr>
              <a:t>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STR1</a:t>
            </a:r>
            <a:r>
              <a:rPr lang="en-US" altLang="en-US" sz="1800" kern="0" dirty="0">
                <a:cs typeface="Courier New" panose="02070309020205020404" pitchFamily="49" charset="0"/>
              </a:rPr>
              <a:t> 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does not equal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STR2</a:t>
            </a:r>
            <a:endParaRPr lang="en-US" altLang="en-US" sz="1800" kern="0" dirty="0">
              <a:cs typeface="Courier New" panose="02070309020205020404" pitchFamily="49" charset="0"/>
            </a:endParaRPr>
          </a:p>
          <a:p>
            <a:pPr marL="1828800" indent="-1828800"/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STR1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STR2</a:t>
            </a:r>
            <a:r>
              <a:rPr lang="en-US" altLang="en-US" sz="1800" kern="0" dirty="0">
                <a:cs typeface="Courier New" panose="02070309020205020404" pitchFamily="49" charset="0"/>
              </a:rPr>
              <a:t>	true </a:t>
            </a:r>
            <a:r>
              <a:rPr lang="en-US" altLang="en-US" sz="1800" kern="0" dirty="0" err="1">
                <a:cs typeface="Courier New" panose="02070309020205020404" pitchFamily="49" charset="0"/>
              </a:rPr>
              <a:t>iff</a:t>
            </a:r>
            <a:r>
              <a:rPr lang="en-US" altLang="en-US" sz="1800" kern="0" dirty="0">
                <a:cs typeface="Courier New" panose="02070309020205020404" pitchFamily="49" charset="0"/>
              </a:rPr>
              <a:t>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STR1</a:t>
            </a:r>
            <a:r>
              <a:rPr lang="en-US" altLang="en-US" sz="1800" kern="0" dirty="0">
                <a:cs typeface="Courier New" panose="02070309020205020404" pitchFamily="49" charset="0"/>
              </a:rPr>
              <a:t> 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precedes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STR2</a:t>
            </a:r>
            <a:endParaRPr lang="en-US" altLang="en-US" sz="1800" kern="0" dirty="0">
              <a:cs typeface="Courier New" panose="02070309020205020404" pitchFamily="49" charset="0"/>
            </a:endParaRPr>
          </a:p>
          <a:p>
            <a:pPr marL="1828800" indent="-1828800"/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STR1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STR2</a:t>
            </a:r>
            <a:r>
              <a:rPr lang="en-US" altLang="en-US" sz="1800" kern="0" dirty="0">
                <a:cs typeface="Courier New" panose="02070309020205020404" pitchFamily="49" charset="0"/>
              </a:rPr>
              <a:t>	true </a:t>
            </a:r>
            <a:r>
              <a:rPr lang="en-US" altLang="en-US" sz="1800" kern="0" dirty="0" err="1">
                <a:cs typeface="Courier New" panose="02070309020205020404" pitchFamily="49" charset="0"/>
              </a:rPr>
              <a:t>iff</a:t>
            </a:r>
            <a:r>
              <a:rPr lang="en-US" altLang="en-US" sz="1800" kern="0" dirty="0">
                <a:cs typeface="Courier New" panose="02070309020205020404" pitchFamily="49" charset="0"/>
              </a:rPr>
              <a:t>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STR1</a:t>
            </a:r>
            <a:r>
              <a:rPr lang="en-US" altLang="en-US" sz="1800" kern="0" dirty="0">
                <a:cs typeface="Courier New" panose="02070309020205020404" pitchFamily="49" charset="0"/>
              </a:rPr>
              <a:t> </a:t>
            </a:r>
            <a:r>
              <a:rPr lang="en-US" altLang="en-US" sz="1800" kern="0" dirty="0" err="1" smtClean="0">
                <a:cs typeface="Courier New" panose="02070309020205020404" pitchFamily="49" charset="0"/>
              </a:rPr>
              <a:t>succceeds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STR2</a:t>
            </a:r>
            <a:endParaRPr lang="en-US" altLang="en-US" sz="1800" kern="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6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 Integer-related Tests</a:t>
            </a:r>
            <a:endParaRPr lang="en-US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381000" y="685800"/>
            <a:ext cx="8458200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There are a number of expressions that can be used within the braces for the conditional, for testing integers, including:</a:t>
            </a:r>
            <a:endParaRPr lang="en-US" altLang="en-US" sz="18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905347" y="1524000"/>
            <a:ext cx="7924800" cy="2031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828800" indent="-1828800"/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I1 -</a:t>
            </a:r>
            <a:r>
              <a:rPr lang="en-US" altLang="en-US" sz="18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I2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	true </a:t>
            </a:r>
            <a:r>
              <a:rPr lang="en-US" altLang="en-US" sz="1800" kern="0" dirty="0" err="1" smtClean="0">
                <a:cs typeface="Courier New" panose="02070309020205020404" pitchFamily="49" charset="0"/>
              </a:rPr>
              <a:t>iff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I2</a:t>
            </a:r>
          </a:p>
          <a:p>
            <a:pPr marL="1828800" indent="-1828800"/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I1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–ne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I2</a:t>
            </a:r>
            <a:r>
              <a:rPr lang="en-US" altLang="en-US" sz="1800" kern="0" dirty="0">
                <a:cs typeface="Courier New" panose="02070309020205020404" pitchFamily="49" charset="0"/>
              </a:rPr>
              <a:t>	true </a:t>
            </a:r>
            <a:r>
              <a:rPr lang="en-US" altLang="en-US" sz="1800" kern="0" dirty="0" err="1">
                <a:cs typeface="Courier New" panose="02070309020205020404" pitchFamily="49" charset="0"/>
              </a:rPr>
              <a:t>iff</a:t>
            </a:r>
            <a:r>
              <a:rPr lang="en-US" altLang="en-US" sz="1800" kern="0" dirty="0">
                <a:cs typeface="Courier New" panose="02070309020205020404" pitchFamily="49" charset="0"/>
              </a:rPr>
              <a:t>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altLang="en-US" sz="1800" kern="0" dirty="0">
                <a:cs typeface="Courier New" panose="02070309020205020404" pitchFamily="49" charset="0"/>
              </a:rPr>
              <a:t>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=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I2</a:t>
            </a:r>
          </a:p>
          <a:p>
            <a:pPr marL="1828800" indent="-1828800"/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I1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en-US" sz="18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I2</a:t>
            </a:r>
            <a:r>
              <a:rPr lang="en-US" altLang="en-US" sz="1800" kern="0" dirty="0">
                <a:cs typeface="Courier New" panose="02070309020205020404" pitchFamily="49" charset="0"/>
              </a:rPr>
              <a:t>	true </a:t>
            </a:r>
            <a:r>
              <a:rPr lang="en-US" altLang="en-US" sz="1800" kern="0" dirty="0" err="1">
                <a:cs typeface="Courier New" panose="02070309020205020404" pitchFamily="49" charset="0"/>
              </a:rPr>
              <a:t>iff</a:t>
            </a:r>
            <a:r>
              <a:rPr lang="en-US" altLang="en-US" sz="1800" kern="0" dirty="0">
                <a:cs typeface="Courier New" panose="02070309020205020404" pitchFamily="49" charset="0"/>
              </a:rPr>
              <a:t>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altLang="en-US" sz="1800" kern="0" dirty="0">
                <a:cs typeface="Courier New" panose="02070309020205020404" pitchFamily="49" charset="0"/>
              </a:rPr>
              <a:t>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I2</a:t>
            </a:r>
          </a:p>
          <a:p>
            <a:pPr marL="1828800" indent="-1828800"/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I1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–le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I2</a:t>
            </a:r>
            <a:r>
              <a:rPr lang="en-US" altLang="en-US" sz="1800" kern="0" dirty="0">
                <a:cs typeface="Courier New" panose="02070309020205020404" pitchFamily="49" charset="0"/>
              </a:rPr>
              <a:t>	true </a:t>
            </a:r>
            <a:r>
              <a:rPr lang="en-US" altLang="en-US" sz="1800" kern="0" dirty="0" err="1">
                <a:cs typeface="Courier New" panose="02070309020205020404" pitchFamily="49" charset="0"/>
              </a:rPr>
              <a:t>iff</a:t>
            </a:r>
            <a:r>
              <a:rPr lang="en-US" altLang="en-US" sz="1800" kern="0" dirty="0">
                <a:cs typeface="Courier New" panose="02070309020205020404" pitchFamily="49" charset="0"/>
              </a:rPr>
              <a:t>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altLang="en-US" sz="1800" kern="0" dirty="0">
                <a:cs typeface="Courier New" panose="02070309020205020404" pitchFamily="49" charset="0"/>
              </a:rPr>
              <a:t>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I2</a:t>
            </a:r>
          </a:p>
          <a:p>
            <a:pPr marL="1828800" indent="-1828800"/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I1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sz="18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gt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I2</a:t>
            </a:r>
            <a:r>
              <a:rPr lang="en-US" altLang="en-US" sz="1800" kern="0" dirty="0">
                <a:cs typeface="Courier New" panose="02070309020205020404" pitchFamily="49" charset="0"/>
              </a:rPr>
              <a:t>	true </a:t>
            </a:r>
            <a:r>
              <a:rPr lang="en-US" altLang="en-US" sz="1800" kern="0" dirty="0" err="1">
                <a:cs typeface="Courier New" panose="02070309020205020404" pitchFamily="49" charset="0"/>
              </a:rPr>
              <a:t>iff</a:t>
            </a:r>
            <a:r>
              <a:rPr lang="en-US" altLang="en-US" sz="1800" kern="0" dirty="0">
                <a:cs typeface="Courier New" panose="02070309020205020404" pitchFamily="49" charset="0"/>
              </a:rPr>
              <a:t>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altLang="en-US" sz="1800" kern="0" dirty="0">
                <a:cs typeface="Courier New" panose="02070309020205020404" pitchFamily="49" charset="0"/>
              </a:rPr>
              <a:t>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I2</a:t>
            </a:r>
            <a:endParaRPr lang="en-US" altLang="en-US" sz="1800" kern="0" dirty="0">
              <a:cs typeface="Courier New" panose="02070309020205020404" pitchFamily="49" charset="0"/>
            </a:endParaRPr>
          </a:p>
          <a:p>
            <a:pPr marL="1828800" indent="-1828800"/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I1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en-US" sz="18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I2</a:t>
            </a:r>
            <a:r>
              <a:rPr lang="en-US" altLang="en-US" sz="1800" kern="0" dirty="0">
                <a:cs typeface="Courier New" panose="02070309020205020404" pitchFamily="49" charset="0"/>
              </a:rPr>
              <a:t>	true </a:t>
            </a:r>
            <a:r>
              <a:rPr lang="en-US" altLang="en-US" sz="1800" kern="0" dirty="0" err="1">
                <a:cs typeface="Courier New" panose="02070309020205020404" pitchFamily="49" charset="0"/>
              </a:rPr>
              <a:t>iff</a:t>
            </a:r>
            <a:r>
              <a:rPr lang="en-US" altLang="en-US" sz="1800" kern="0" dirty="0">
                <a:cs typeface="Courier New" panose="02070309020205020404" pitchFamily="49" charset="0"/>
              </a:rPr>
              <a:t> </a:t>
            </a: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altLang="en-US" sz="1800" kern="0" dirty="0">
                <a:cs typeface="Courier New" panose="02070309020205020404" pitchFamily="49" charset="0"/>
              </a:rPr>
              <a:t>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&gt;=</a:t>
            </a:r>
            <a:r>
              <a:rPr lang="en-US" altLang="en-US" sz="1800" kern="0" dirty="0" smtClean="0">
                <a:cs typeface="Courier New" panose="02070309020205020404" pitchFamily="49" charset="0"/>
              </a:rPr>
              <a:t>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I2</a:t>
            </a:r>
            <a:endParaRPr lang="en-US" altLang="en-US" sz="1800" kern="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00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Script for Backups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664534"/>
            <a:ext cx="8382000" cy="50475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#!/bin/bash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This script makes a backup of a directory to another server.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Invocation:  ./backup2.sh DIRNAME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[[ $# -ne 1 ]]; then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"Invocation:  ./backup2.sh DIRNAME"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exit 1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[[ ! -d $1 ]]; then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"$1 is not a directory"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exit 2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BACKUPDIR=$1                       # directory to be backed up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Change the values of the variables to make the script work for you: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TARFILE=/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/mybackup.tar      # tar file created during backup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SERVER=ap1.cs.vt.edu               # server to copy backup to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REMOTEID=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# your ID on that server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REMOTEDIR=/home/staff/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#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to hold  backup on server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LOGFILE=~/logs/backup.log          # local log file recording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backups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7600" y="658641"/>
            <a:ext cx="1371601" cy="8309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marL="398463" indent="-398463" algn="r"/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backup2.sh</a:t>
            </a:r>
          </a:p>
          <a:p>
            <a:pPr algn="r"/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adapted from [2]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ight Brace 2"/>
          <p:cNvSpPr/>
          <p:nvPr/>
        </p:nvSpPr>
        <p:spPr bwMode="auto">
          <a:xfrm>
            <a:off x="5334000" y="1524000"/>
            <a:ext cx="152400" cy="1905000"/>
          </a:xfrm>
          <a:prstGeom prst="rightBrac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53547" y="1943623"/>
            <a:ext cx="2971800" cy="10772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verify there is a command-line parameter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that it names a directory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20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Script for Backups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664534"/>
            <a:ext cx="8382000" cy="48320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Move into the directory to be backed up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cd $BACKUPDIR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Run tar to create the archive.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tar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$TARFILE *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[[ $? -ne 0 ]]; then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"Aborting: tar returned error code $?"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exit 3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Copy the file to another host.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$TARFILE $REMOTEID@$SERVER:$REMOTEDIR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[[ $? -ne 0 ]]; then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returned error code $?"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exit 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Create a timestamp in the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to record the backup operation.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echo "$BACKUPDIR:  `date`" &gt;&gt; $LOGFILE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exit 0                             # return 0 on success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1" y="658641"/>
            <a:ext cx="1219200" cy="8309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marL="398463" indent="-398463" algn="r"/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backup.sh</a:t>
            </a:r>
          </a:p>
          <a:p>
            <a:pPr algn="r"/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adapted from [2]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5571653" y="2001900"/>
            <a:ext cx="76200" cy="588900"/>
          </a:xfrm>
          <a:prstGeom prst="rightBrac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2117952"/>
            <a:ext cx="2971800" cy="33855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check exit code from tar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ight Brace 7"/>
          <p:cNvSpPr/>
          <p:nvPr/>
        </p:nvSpPr>
        <p:spPr bwMode="auto">
          <a:xfrm>
            <a:off x="5562600" y="3525900"/>
            <a:ext cx="76200" cy="588900"/>
          </a:xfrm>
          <a:prstGeom prst="rightBrac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05947" y="3641952"/>
            <a:ext cx="2971800" cy="33855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check exit code from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scp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99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Structures:</a:t>
            </a:r>
            <a:r>
              <a:rPr lang="en-US" dirty="0"/>
              <a:t> </a:t>
            </a:r>
            <a:r>
              <a:rPr lang="en-US" dirty="0" smtClean="0"/>
              <a:t>while/do</a:t>
            </a:r>
            <a:endParaRPr lang="en-US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381000" y="696826"/>
            <a:ext cx="8458200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tabLst>
                <a:tab pos="457200" algn="l"/>
                <a:tab pos="1371600" algn="l"/>
              </a:tabLst>
            </a:pPr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bash</a:t>
            </a:r>
            <a:r>
              <a:rPr lang="en-US" altLang="en-US" sz="1800" kern="0" dirty="0" smtClean="0"/>
              <a:t> supports several different mechanisms for iteration, including: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9200" y="1676400"/>
            <a:ext cx="7086600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[[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]]; do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commands     # executed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condition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true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07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651093"/>
            <a:ext cx="5791200" cy="54784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#! /bin/bash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[[ $# -ne 2 ]]; then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"Invocation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./gcd.sh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integer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exit 1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Apply Euclid's Algorithm to find GCD: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x=$1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y=$2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Operands need to be non-negative: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[[ x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0 ]];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x=$((-x))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[[ y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0 ]];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y=$((-y))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while [[ y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0 ]]; do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rem=$(($x % $y))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x=$y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y=$rem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Report GCD: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echo "GCD($1, $2) = $x"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exit 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98609" y="658641"/>
            <a:ext cx="1149791" cy="33855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marL="398463" indent="-398463" algn="r"/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gcd.sh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11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Structures: for/do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685800"/>
            <a:ext cx="7086600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VALUE in LIST; do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commands     # executed on VALUE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2819400"/>
            <a:ext cx="4572000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for x in one two three four; do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+=" $x"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"$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4495800"/>
            <a:ext cx="4572000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list="one two three four"</a:t>
            </a:r>
          </a:p>
          <a:p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for x in $list; do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+=" $x"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"$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5909846"/>
            <a:ext cx="1149791" cy="33855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marL="398463" indent="-398463" algn="r"/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for1.sh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31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Script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" t="4158" r="2915" b="5782"/>
          <a:stretch/>
        </p:blipFill>
        <p:spPr bwMode="auto">
          <a:xfrm>
            <a:off x="809625" y="1524000"/>
            <a:ext cx="8096250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457200" y="685800"/>
            <a:ext cx="8458200" cy="702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altLang="en-US" sz="1800" kern="0" dirty="0" smtClean="0"/>
              <a:t>To execute the script you must first set execute permissions (see below).</a:t>
            </a:r>
          </a:p>
          <a:p>
            <a:pPr marL="0" indent="0"/>
            <a:r>
              <a:rPr lang="en-US" altLang="en-US" sz="1800" kern="0" dirty="0" smtClean="0"/>
              <a:t>Then, just invoke the script as a command, by name:</a:t>
            </a:r>
          </a:p>
        </p:txBody>
      </p:sp>
      <p:sp>
        <p:nvSpPr>
          <p:cNvPr id="4" name="Freeform 3"/>
          <p:cNvSpPr/>
          <p:nvPr/>
        </p:nvSpPr>
        <p:spPr bwMode="auto">
          <a:xfrm>
            <a:off x="5410200" y="857250"/>
            <a:ext cx="2554778" cy="1752600"/>
          </a:xfrm>
          <a:custGeom>
            <a:avLst/>
            <a:gdLst>
              <a:gd name="connsiteX0" fmla="*/ 1838325 w 2554778"/>
              <a:gd name="connsiteY0" fmla="*/ 0 h 1752600"/>
              <a:gd name="connsiteX1" fmla="*/ 2524125 w 2554778"/>
              <a:gd name="connsiteY1" fmla="*/ 381000 h 1752600"/>
              <a:gd name="connsiteX2" fmla="*/ 2181225 w 2554778"/>
              <a:gd name="connsiteY2" fmla="*/ 1066800 h 1752600"/>
              <a:gd name="connsiteX3" fmla="*/ 0 w 2554778"/>
              <a:gd name="connsiteY3" fmla="*/ 175260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4778" h="1752600">
                <a:moveTo>
                  <a:pt x="1838325" y="0"/>
                </a:moveTo>
                <a:cubicBezTo>
                  <a:pt x="2152650" y="101600"/>
                  <a:pt x="2466975" y="203200"/>
                  <a:pt x="2524125" y="381000"/>
                </a:cubicBezTo>
                <a:cubicBezTo>
                  <a:pt x="2581275" y="558800"/>
                  <a:pt x="2601912" y="838200"/>
                  <a:pt x="2181225" y="1066800"/>
                </a:cubicBezTo>
                <a:cubicBezTo>
                  <a:pt x="1760538" y="1295400"/>
                  <a:pt x="880269" y="1524000"/>
                  <a:pt x="0" y="175260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4562475" y="1228725"/>
            <a:ext cx="2277294" cy="2234597"/>
          </a:xfrm>
          <a:custGeom>
            <a:avLst/>
            <a:gdLst>
              <a:gd name="connsiteX0" fmla="*/ 904875 w 2277294"/>
              <a:gd name="connsiteY0" fmla="*/ 0 h 2234597"/>
              <a:gd name="connsiteX1" fmla="*/ 1800225 w 2277294"/>
              <a:gd name="connsiteY1" fmla="*/ 247650 h 2234597"/>
              <a:gd name="connsiteX2" fmla="*/ 2276475 w 2277294"/>
              <a:gd name="connsiteY2" fmla="*/ 1419225 h 2234597"/>
              <a:gd name="connsiteX3" fmla="*/ 1695450 w 2277294"/>
              <a:gd name="connsiteY3" fmla="*/ 2181225 h 2234597"/>
              <a:gd name="connsiteX4" fmla="*/ 0 w 2277294"/>
              <a:gd name="connsiteY4" fmla="*/ 2171700 h 223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7294" h="2234597">
                <a:moveTo>
                  <a:pt x="904875" y="0"/>
                </a:moveTo>
                <a:cubicBezTo>
                  <a:pt x="1238250" y="5556"/>
                  <a:pt x="1571625" y="11112"/>
                  <a:pt x="1800225" y="247650"/>
                </a:cubicBezTo>
                <a:cubicBezTo>
                  <a:pt x="2028825" y="484188"/>
                  <a:pt x="2293938" y="1096963"/>
                  <a:pt x="2276475" y="1419225"/>
                </a:cubicBezTo>
                <a:cubicBezTo>
                  <a:pt x="2259013" y="1741488"/>
                  <a:pt x="2074862" y="2055813"/>
                  <a:pt x="1695450" y="2181225"/>
                </a:cubicBezTo>
                <a:cubicBezTo>
                  <a:pt x="1316038" y="2306637"/>
                  <a:pt x="0" y="2171700"/>
                  <a:pt x="0" y="217170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</a:t>
            </a:r>
            <a:r>
              <a:rPr lang="en-US" baseline="0" dirty="0" smtClean="0"/>
              <a:t> List and for/do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685800"/>
            <a:ext cx="4572000" cy="42473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#! /bin/bash</a:t>
            </a:r>
          </a:p>
          <a:p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sum=0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if [[ $# -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0 ]]; then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"Nothing to add"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exit 1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x; do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     $x"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sum=$(($sum + $x));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echo "sum: $sum"</a:t>
            </a:r>
          </a:p>
          <a:p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exit 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74741" y="709188"/>
            <a:ext cx="3352800" cy="8309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marL="398463" indent="-398463"/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NB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	if you omit "in LIST", it defaults to "in $@", which is the positional parameter list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330859" y="1548143"/>
            <a:ext cx="5398406" cy="1321806"/>
          </a:xfrm>
          <a:custGeom>
            <a:avLst/>
            <a:gdLst>
              <a:gd name="connsiteX0" fmla="*/ 5232903 w 5398406"/>
              <a:gd name="connsiteY0" fmla="*/ 0 h 1321806"/>
              <a:gd name="connsiteX1" fmla="*/ 5178583 w 5398406"/>
              <a:gd name="connsiteY1" fmla="*/ 543207 h 1321806"/>
              <a:gd name="connsiteX2" fmla="*/ 3087232 w 5398406"/>
              <a:gd name="connsiteY2" fmla="*/ 1095469 h 1321806"/>
              <a:gd name="connsiteX3" fmla="*/ 1819747 w 5398406"/>
              <a:gd name="connsiteY3" fmla="*/ 851025 h 1321806"/>
              <a:gd name="connsiteX4" fmla="*/ 488888 w 5398406"/>
              <a:gd name="connsiteY4" fmla="*/ 941560 h 1321806"/>
              <a:gd name="connsiteX5" fmla="*/ 0 w 5398406"/>
              <a:gd name="connsiteY5" fmla="*/ 1321806 h 132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8406" h="1321806">
                <a:moveTo>
                  <a:pt x="5232903" y="0"/>
                </a:moveTo>
                <a:cubicBezTo>
                  <a:pt x="5384549" y="180314"/>
                  <a:pt x="5536195" y="360629"/>
                  <a:pt x="5178583" y="543207"/>
                </a:cubicBezTo>
                <a:cubicBezTo>
                  <a:pt x="4820971" y="725785"/>
                  <a:pt x="3647038" y="1044166"/>
                  <a:pt x="3087232" y="1095469"/>
                </a:cubicBezTo>
                <a:cubicBezTo>
                  <a:pt x="2527426" y="1146772"/>
                  <a:pt x="2252804" y="876677"/>
                  <a:pt x="1819747" y="851025"/>
                </a:cubicBezTo>
                <a:cubicBezTo>
                  <a:pt x="1386690" y="825374"/>
                  <a:pt x="792179" y="863097"/>
                  <a:pt x="488888" y="941560"/>
                </a:cubicBezTo>
                <a:cubicBezTo>
                  <a:pt x="185597" y="1020023"/>
                  <a:pt x="92798" y="1170914"/>
                  <a:pt x="0" y="1321806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34417" y="3778955"/>
            <a:ext cx="4572000" cy="2308324"/>
          </a:xfrm>
          <a:prstGeom prst="rect">
            <a:avLst/>
          </a:prstGeom>
          <a:solidFill>
            <a:srgbClr val="FFDEAD"/>
          </a:solidFill>
        </p:spPr>
        <p:txBody>
          <a:bodyPr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&gt; ./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add4.sh 17 13 5 8 10 73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17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13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5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8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10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73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sum: 126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78171" y="710140"/>
            <a:ext cx="921191" cy="33855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marL="398463" indent="-398463"/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add4.sh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19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685800"/>
            <a:ext cx="8534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bash</a:t>
            </a:r>
            <a:r>
              <a:rPr lang="en-US" sz="1800" dirty="0"/>
              <a:t> supports defining functions that scripts can call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/>
              <a:t>A function simply groups a collection of instructions and gives the collection a name.</a:t>
            </a:r>
          </a:p>
          <a:p>
            <a:endParaRPr lang="en-US" sz="1800" dirty="0" smtClean="0"/>
          </a:p>
          <a:p>
            <a:r>
              <a:rPr lang="en-US" sz="1800" dirty="0" smtClean="0"/>
              <a:t>Parameters </a:t>
            </a:r>
            <a:r>
              <a:rPr lang="en-US" sz="1800" dirty="0"/>
              <a:t>may be passed, but in the manner they're passed to a script by the command</a:t>
            </a:r>
          </a:p>
          <a:p>
            <a:r>
              <a:rPr lang="en-US" sz="1800" dirty="0"/>
              <a:t>shell – the syntax is not what you are used to.</a:t>
            </a:r>
          </a:p>
          <a:p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implementation of a function must occur before any calls to the function.</a:t>
            </a:r>
          </a:p>
          <a:p>
            <a:endParaRPr lang="en-US" sz="1800" dirty="0" smtClean="0"/>
          </a:p>
          <a:p>
            <a:r>
              <a:rPr lang="en-US" sz="1800" dirty="0" smtClean="0"/>
              <a:t>Variables </a:t>
            </a:r>
            <a:r>
              <a:rPr lang="en-US" sz="1800" dirty="0"/>
              <a:t>defined within a function are (by default) accessible outside (after) the </a:t>
            </a:r>
            <a:r>
              <a:rPr lang="en-US" sz="1800" dirty="0" smtClean="0"/>
              <a:t>function definition – that’s not what you are used to.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2209800" y="4230469"/>
            <a:ext cx="281940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funcname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commands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4099679"/>
            <a:ext cx="205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Two syntaxes: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5410200" y="4243450"/>
            <a:ext cx="281940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funcname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commands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3940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</a:t>
            </a:r>
            <a:r>
              <a:rPr lang="en-US" baseline="0" dirty="0" smtClean="0"/>
              <a:t> a Function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685800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In the backup script, we have the following block of code to create the archive file: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3352800" y="1143000"/>
            <a:ext cx="5181600" cy="24622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Move into the directory to be backed up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cd $BACKUPDIR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Run tar to create the archive.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tar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$TARFILE *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[[ $? -ne 0 ]]; then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"Aborting: tar returned error code $?"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exit 3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821668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We can wrap this into a function interface, and take the name of the directory to be backed up and the name to give the tar file parameters to the function…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8321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</a:t>
            </a:r>
            <a:r>
              <a:rPr lang="en-US" baseline="0" dirty="0" smtClean="0"/>
              <a:t> and Calling a Function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725269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We can wrap this into a function interface, and take the name of the directory to be backed up and the name to give the tar file parameters to the function…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685800" y="1576387"/>
            <a:ext cx="8153400" cy="418576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create_archive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{  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param1: fully-qualified name of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to backup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param2: name for tar file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# Move into the directory to be backed up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cd $1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# Run tar to create the archive.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"Creating archive file $2"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tar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$2 *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if [[ $? -ne 0 ]]; then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echo "Error: tar returned error code $?"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exit 3                # terminates script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fi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create the archive file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create_archive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$BACKUPDIR $TARFILE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748790" y="2518457"/>
            <a:ext cx="7183132" cy="3618723"/>
          </a:xfrm>
          <a:custGeom>
            <a:avLst/>
            <a:gdLst>
              <a:gd name="connsiteX0" fmla="*/ 1188720 w 7183132"/>
              <a:gd name="connsiteY0" fmla="*/ 3013663 h 3618723"/>
              <a:gd name="connsiteX1" fmla="*/ 4114800 w 7183132"/>
              <a:gd name="connsiteY1" fmla="*/ 3596593 h 3618723"/>
              <a:gd name="connsiteX2" fmla="*/ 6617970 w 7183132"/>
              <a:gd name="connsiteY2" fmla="*/ 2327863 h 3618723"/>
              <a:gd name="connsiteX3" fmla="*/ 6572250 w 7183132"/>
              <a:gd name="connsiteY3" fmla="*/ 179023 h 3618723"/>
              <a:gd name="connsiteX4" fmla="*/ 0 w 7183132"/>
              <a:gd name="connsiteY4" fmla="*/ 270463 h 361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3132" h="3618723">
                <a:moveTo>
                  <a:pt x="1188720" y="3013663"/>
                </a:moveTo>
                <a:cubicBezTo>
                  <a:pt x="2199322" y="3362278"/>
                  <a:pt x="3209925" y="3710893"/>
                  <a:pt x="4114800" y="3596593"/>
                </a:cubicBezTo>
                <a:cubicBezTo>
                  <a:pt x="5019675" y="3482293"/>
                  <a:pt x="6208395" y="2897458"/>
                  <a:pt x="6617970" y="2327863"/>
                </a:cubicBezTo>
                <a:cubicBezTo>
                  <a:pt x="7027545" y="1758268"/>
                  <a:pt x="7675245" y="521923"/>
                  <a:pt x="6572250" y="179023"/>
                </a:cubicBezTo>
                <a:cubicBezTo>
                  <a:pt x="5469255" y="-163877"/>
                  <a:pt x="2734627" y="53293"/>
                  <a:pt x="0" y="270463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2464420" y="3399139"/>
            <a:ext cx="5211372" cy="2251946"/>
          </a:xfrm>
          <a:custGeom>
            <a:avLst/>
            <a:gdLst>
              <a:gd name="connsiteX0" fmla="*/ 1483112 w 5211372"/>
              <a:gd name="connsiteY0" fmla="*/ 2087261 h 2251946"/>
              <a:gd name="connsiteX1" fmla="*/ 2988526 w 5211372"/>
              <a:gd name="connsiteY1" fmla="*/ 2209924 h 2251946"/>
              <a:gd name="connsiteX2" fmla="*/ 4694663 w 5211372"/>
              <a:gd name="connsiteY2" fmla="*/ 1451641 h 2251946"/>
              <a:gd name="connsiteX3" fmla="*/ 4828478 w 5211372"/>
              <a:gd name="connsiteY3" fmla="*/ 91193 h 2251946"/>
              <a:gd name="connsiteX4" fmla="*/ 0 w 5211372"/>
              <a:gd name="connsiteY4" fmla="*/ 236159 h 225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11372" h="2251946">
                <a:moveTo>
                  <a:pt x="1483112" y="2087261"/>
                </a:moveTo>
                <a:cubicBezTo>
                  <a:pt x="1968190" y="2201561"/>
                  <a:pt x="2453268" y="2315861"/>
                  <a:pt x="2988526" y="2209924"/>
                </a:cubicBezTo>
                <a:cubicBezTo>
                  <a:pt x="3523784" y="2103987"/>
                  <a:pt x="4388004" y="1804763"/>
                  <a:pt x="4694663" y="1451641"/>
                </a:cubicBezTo>
                <a:cubicBezTo>
                  <a:pt x="5001322" y="1098519"/>
                  <a:pt x="5610922" y="293773"/>
                  <a:pt x="4828478" y="91193"/>
                </a:cubicBezTo>
                <a:cubicBezTo>
                  <a:pt x="4046034" y="-111387"/>
                  <a:pt x="2023017" y="62386"/>
                  <a:pt x="0" y="236159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23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Script</a:t>
            </a:r>
            <a:r>
              <a:rPr lang="en-US" baseline="0" dirty="0" smtClean="0"/>
              <a:t> with Functions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685800"/>
            <a:ext cx="8458200" cy="526297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#!/bin/bash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This script makes a backup of a directory to another server.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Invocation:  ./backup3.sh DIRNAME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####################################################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definitions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show_usage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"Invocation:  ./backup2.sh DIRNAME"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get_directory_name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{         # param1: fully-qualified name of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to backup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P1=$1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DIRNAME=${P1##*/}           # HERE BE DRAGONS!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set_variables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# Change the values of the variables to make the script work for you: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TARFILE=/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/$DIRNAME.tar      # tar file created during backup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SERVER=ap1.cs.vt.edu               # server to copy backup to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REMOTEID=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# your ID on that server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REMOTEDIR=/home/staff/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#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to hold  backup on server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LOGFILE=~/logs/backup.log          # local log file recording backups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34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Script</a:t>
            </a:r>
            <a:r>
              <a:rPr lang="en-US" baseline="0" dirty="0" smtClean="0"/>
              <a:t> with Functions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685800"/>
            <a:ext cx="8458200" cy="35394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create_archive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{             # param1: fully-qualified name of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to backup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# param2: name for tar file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# Move into the directory to be backed up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cd $1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# Run tar to create the archive.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"Creating archive file $2"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tar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$2 *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if [[ $? -ne 0 ]]; then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echo "Error: tar returned error code $?"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exit 3                # terminates script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fi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46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Script</a:t>
            </a:r>
            <a:r>
              <a:rPr lang="en-US" baseline="0" dirty="0" smtClean="0"/>
              <a:t> with Functions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685800"/>
            <a:ext cx="8458200" cy="31085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copy_to_server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{          # param1: fully-qualified name of tar file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# param2: user name on server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# param3: network name of server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# param4: destination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on server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# Copy the file to another host.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"Copying $1 to $3:$4"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$1 $2@$3:$4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if [[ $? -ne 0 ]]; then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echo "Error: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returned error code $?"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exit 4                # terminates script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fi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52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Script</a:t>
            </a:r>
            <a:r>
              <a:rPr lang="en-US" baseline="0" dirty="0" smtClean="0"/>
              <a:t> with Functions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685800"/>
            <a:ext cx="8458200" cy="33239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rm_archive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{              # param1: full-qualified name of tar file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"Removing archive file $1"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-f $1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if [[ $? -ne 0 ]]; then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echo "Error: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returned error code $?"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exit 4                # terminates script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fi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log_backup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"$1:  `date`" &gt;&gt; $2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3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Script</a:t>
            </a:r>
            <a:r>
              <a:rPr lang="en-US" baseline="0" dirty="0" smtClean="0"/>
              <a:t> with Functions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685800"/>
            <a:ext cx="8458200" cy="461664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####################################################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body of script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[[ $# -ne 1 ]]; then   # check for a parameter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show_usage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exit 1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[[ ! -d $1 ]]; then    # see if it's a directory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"$1 is not a directory"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exit 2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BACKUPDIR=$1              # directory to be backed up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Get actual directory name (strip leading path info, if any)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get_directory_name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$BACKUPDIR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set environment for backup 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set_variables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 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4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Script</a:t>
            </a:r>
            <a:r>
              <a:rPr lang="en-US" baseline="0" dirty="0" smtClean="0"/>
              <a:t> with Functions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685800"/>
            <a:ext cx="8458200" cy="31085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create the archive file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create_archive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$BACKUPDIR $TARFILE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copy the archive file to the server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copy_to_server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$TARFILE $REMOTEID $SERVER $REMOTEDIR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clean up archive file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rm_archive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$TARFILE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Create a timestamp in the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to record the backup operation.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log_backup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$BACKUPDIR $LOGFILE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exit 0                             # return 0 on success</a:t>
            </a:r>
          </a:p>
        </p:txBody>
      </p:sp>
    </p:spTree>
    <p:extLst>
      <p:ext uri="{BB962C8B-B14F-4D97-AF65-F5344CB8AC3E}">
        <p14:creationId xmlns:p14="http://schemas.microsoft.com/office/powerpoint/2010/main" val="148585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72200" y="1823561"/>
            <a:ext cx="2057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#! /bin/bash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866478"/>
            <a:ext cx="5181600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"User name:         $USER"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"Home directory:    $HOME"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"Host name:         $HOSTNAME"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"Path:              $PATH"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"Working directory: $PWD"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"Shell:             $SHELL"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457200" y="685800"/>
            <a:ext cx="8458200" cy="103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altLang="en-US" sz="1800" kern="0" dirty="0" smtClean="0"/>
              <a:t>The first line specifies:</a:t>
            </a:r>
          </a:p>
          <a:p>
            <a:pPr marL="0" indent="0"/>
            <a:r>
              <a:rPr lang="en-US" altLang="en-US" sz="1800" kern="0" dirty="0"/>
              <a:t>	</a:t>
            </a:r>
            <a:r>
              <a:rPr lang="en-US" altLang="en-US" sz="1800" kern="0" dirty="0" smtClean="0"/>
              <a:t>that the file is a shell script</a:t>
            </a:r>
          </a:p>
          <a:p>
            <a:pPr marL="0" indent="0"/>
            <a:r>
              <a:rPr lang="en-US" altLang="en-US" sz="1800" kern="0" dirty="0"/>
              <a:t>	</a:t>
            </a:r>
            <a:r>
              <a:rPr lang="en-US" altLang="en-US" sz="1800" kern="0" dirty="0" smtClean="0"/>
              <a:t>the shell needed to execute the script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457200" y="2422030"/>
            <a:ext cx="8458200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echo</a:t>
            </a:r>
            <a:r>
              <a:rPr lang="en-US" altLang="en-US" sz="1800" kern="0" dirty="0" smtClean="0"/>
              <a:t> writes a line of text to standard output.</a:t>
            </a: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457200" y="4936630"/>
            <a:ext cx="8458200" cy="131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  <a:r>
              <a:rPr lang="en-US" altLang="en-US" sz="1800" kern="0" dirty="0" smtClean="0"/>
              <a:t> is a global variable maintained by the </a:t>
            </a:r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bash</a:t>
            </a:r>
            <a:r>
              <a:rPr lang="en-US" altLang="en-US" sz="1800" kern="0" dirty="0" smtClean="0"/>
              <a:t> shell; it stores the user name of whoever's running the shell.</a:t>
            </a:r>
          </a:p>
          <a:p>
            <a:pPr marL="0" indent="0"/>
            <a:endParaRPr lang="en-US" altLang="en-US" sz="1800" kern="0" dirty="0"/>
          </a:p>
          <a:p>
            <a:pPr marL="0" indent="0"/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en-US" sz="1800" kern="0" dirty="0" smtClean="0"/>
              <a:t> causes the variable 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  <a:r>
              <a:rPr lang="en-US" altLang="en-US" sz="1800" kern="0" dirty="0" smtClean="0"/>
              <a:t> to be </a:t>
            </a:r>
            <a:r>
              <a:rPr lang="en-US" altLang="en-US" sz="1800" i="1" kern="0" dirty="0" smtClean="0"/>
              <a:t>expanded</a:t>
            </a:r>
            <a:r>
              <a:rPr lang="en-US" altLang="en-US" sz="1800" kern="0" dirty="0" smtClean="0"/>
              <a:t> (replaced with its value).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4000500" y="893482"/>
            <a:ext cx="2333625" cy="916268"/>
          </a:xfrm>
          <a:custGeom>
            <a:avLst/>
            <a:gdLst>
              <a:gd name="connsiteX0" fmla="*/ 0 w 2333625"/>
              <a:gd name="connsiteY0" fmla="*/ 268568 h 916268"/>
              <a:gd name="connsiteX1" fmla="*/ 1152525 w 2333625"/>
              <a:gd name="connsiteY1" fmla="*/ 1868 h 916268"/>
              <a:gd name="connsiteX2" fmla="*/ 1990725 w 2333625"/>
              <a:gd name="connsiteY2" fmla="*/ 192368 h 916268"/>
              <a:gd name="connsiteX3" fmla="*/ 2333625 w 2333625"/>
              <a:gd name="connsiteY3" fmla="*/ 916268 h 916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3625" h="916268">
                <a:moveTo>
                  <a:pt x="0" y="268568"/>
                </a:moveTo>
                <a:cubicBezTo>
                  <a:pt x="410369" y="141568"/>
                  <a:pt x="820738" y="14568"/>
                  <a:pt x="1152525" y="1868"/>
                </a:cubicBezTo>
                <a:cubicBezTo>
                  <a:pt x="1484312" y="-10832"/>
                  <a:pt x="1793875" y="39968"/>
                  <a:pt x="1990725" y="192368"/>
                </a:cubicBezTo>
                <a:cubicBezTo>
                  <a:pt x="2187575" y="344768"/>
                  <a:pt x="2260600" y="630518"/>
                  <a:pt x="2333625" y="916268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4962525" y="1247506"/>
            <a:ext cx="2451765" cy="590819"/>
          </a:xfrm>
          <a:custGeom>
            <a:avLst/>
            <a:gdLst>
              <a:gd name="connsiteX0" fmla="*/ 0 w 2451765"/>
              <a:gd name="connsiteY0" fmla="*/ 324119 h 590819"/>
              <a:gd name="connsiteX1" fmla="*/ 666750 w 2451765"/>
              <a:gd name="connsiteY1" fmla="*/ 181244 h 590819"/>
              <a:gd name="connsiteX2" fmla="*/ 1457325 w 2451765"/>
              <a:gd name="connsiteY2" fmla="*/ 269 h 590819"/>
              <a:gd name="connsiteX3" fmla="*/ 2333625 w 2451765"/>
              <a:gd name="connsiteY3" fmla="*/ 152669 h 590819"/>
              <a:gd name="connsiteX4" fmla="*/ 2419350 w 2451765"/>
              <a:gd name="connsiteY4" fmla="*/ 590819 h 59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1765" h="590819">
                <a:moveTo>
                  <a:pt x="0" y="324119"/>
                </a:moveTo>
                <a:lnTo>
                  <a:pt x="666750" y="181244"/>
                </a:lnTo>
                <a:cubicBezTo>
                  <a:pt x="909637" y="127269"/>
                  <a:pt x="1179513" y="5031"/>
                  <a:pt x="1457325" y="269"/>
                </a:cubicBezTo>
                <a:cubicBezTo>
                  <a:pt x="1735137" y="-4493"/>
                  <a:pt x="2173288" y="54244"/>
                  <a:pt x="2333625" y="152669"/>
                </a:cubicBezTo>
                <a:cubicBezTo>
                  <a:pt x="2493962" y="251094"/>
                  <a:pt x="2456656" y="420956"/>
                  <a:pt x="2419350" y="590819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40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r>
              <a:rPr lang="en-US" baseline="0" dirty="0" smtClean="0"/>
              <a:t> Script Execution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838200"/>
            <a:ext cx="8382000" cy="2577629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bash &gt; ./backup3.sh ~/2505</a:t>
            </a:r>
          </a:p>
          <a:p>
            <a:pPr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Creating archive file 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/2505.tar</a:t>
            </a:r>
          </a:p>
          <a:p>
            <a:pPr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Copying 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/2505.tar to</a:t>
            </a:r>
          </a:p>
          <a:p>
            <a:pPr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ap1.cs.vt.edu:/home/staff/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wmcquain@ap1.cs.vt.edu's password:</a:t>
            </a:r>
          </a:p>
          <a:p>
            <a:pPr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2505.tar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100%      90KB      90.0KB/s   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00:00</a:t>
            </a:r>
          </a:p>
          <a:p>
            <a:pPr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Removing archive file 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/2505.tar</a:t>
            </a:r>
          </a:p>
          <a:p>
            <a:pPr>
              <a:spcAft>
                <a:spcPts val="3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bash 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4050268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IMO, a good script provides the user with feedback about progress and success or failure.</a:t>
            </a:r>
          </a:p>
        </p:txBody>
      </p:sp>
    </p:spTree>
    <p:extLst>
      <p:ext uri="{BB962C8B-B14F-4D97-AF65-F5344CB8AC3E}">
        <p14:creationId xmlns:p14="http://schemas.microsoft.com/office/powerpoint/2010/main" val="324459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Be Dragons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685800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In the backup script we need to strip any path information from the front of the </a:t>
            </a:r>
            <a:r>
              <a:rPr lang="en-US" sz="1800" dirty="0" smtClean="0"/>
              <a:t>fully-qualified name </a:t>
            </a:r>
            <a:r>
              <a:rPr lang="en-US" sz="1800" dirty="0"/>
              <a:t>for the directory to be backed up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/>
              <a:t>For example, we need to carry out the following transformation:</a:t>
            </a:r>
          </a:p>
          <a:p>
            <a:endParaRPr lang="en-US" sz="1800" dirty="0" smtClean="0"/>
          </a:p>
          <a:p>
            <a:pPr algn="ctr"/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/2505 </a:t>
            </a:r>
            <a:r>
              <a:rPr lang="en-US" sz="1800" dirty="0" smtClean="0">
                <a:sym typeface="Wingdings" panose="05000000000000000000" pitchFamily="2" charset="2"/>
              </a:rPr>
              <a:t></a:t>
            </a:r>
            <a:r>
              <a:rPr lang="en-US" sz="1800" dirty="0" smtClean="0"/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2505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667000"/>
            <a:ext cx="2085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Here's how we do it:</a:t>
            </a:r>
          </a:p>
        </p:txBody>
      </p:sp>
      <p:sp>
        <p:nvSpPr>
          <p:cNvPr id="5" name="Rectangle 4"/>
          <p:cNvSpPr/>
          <p:nvPr/>
        </p:nvSpPr>
        <p:spPr>
          <a:xfrm>
            <a:off x="2971800" y="2676436"/>
            <a:ext cx="27432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x-none" sz="160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DIRNAME=${P1##*/}</a:t>
            </a:r>
          </a:p>
          <a:p>
            <a:r>
              <a:rPr lang="x-none" sz="160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3733800"/>
            <a:ext cx="8458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Here's how it works:</a:t>
            </a:r>
          </a:p>
          <a:p>
            <a:pPr marL="457200" indent="-457200">
              <a:tabLst>
                <a:tab pos="234950" algn="l"/>
              </a:tabLst>
            </a:pPr>
            <a:r>
              <a:rPr lang="en-US" sz="1800" dirty="0" smtClean="0"/>
              <a:t>	-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"*/"</a:t>
            </a:r>
            <a:r>
              <a:rPr lang="en-US" sz="1800" dirty="0" smtClean="0"/>
              <a:t> </a:t>
            </a:r>
            <a:r>
              <a:rPr lang="en-US" sz="1800" dirty="0"/>
              <a:t>stands for an arbitrary number of characters followed by a forward slash.</a:t>
            </a:r>
          </a:p>
          <a:p>
            <a:pPr marL="457200" indent="-457200">
              <a:tabLst>
                <a:tab pos="234950" algn="l"/>
              </a:tabLst>
            </a:pPr>
            <a:r>
              <a:rPr lang="en-US" sz="1800" dirty="0" smtClean="0"/>
              <a:t>	-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"*/"</a:t>
            </a:r>
            <a:r>
              <a:rPr lang="en-US" sz="1800" dirty="0" smtClean="0"/>
              <a:t> </a:t>
            </a:r>
            <a:r>
              <a:rPr lang="en-US" sz="1800" dirty="0"/>
              <a:t>is expanded to match the longest part of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sz="1800" dirty="0"/>
              <a:t> that matches that pattern.</a:t>
            </a:r>
          </a:p>
          <a:p>
            <a:pPr marL="457200" indent="-457200">
              <a:tabLst>
                <a:tab pos="234950" algn="l"/>
              </a:tabLst>
            </a:pPr>
            <a:r>
              <a:rPr lang="en-US" sz="1800" dirty="0" smtClean="0"/>
              <a:t>	-	In </a:t>
            </a:r>
            <a:r>
              <a:rPr lang="en-US" sz="1800" dirty="0"/>
              <a:t>this case, it works out to be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"/home/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/"</a:t>
            </a:r>
            <a:r>
              <a:rPr lang="en-US" sz="1800" dirty="0"/>
              <a:t>.</a:t>
            </a:r>
          </a:p>
          <a:p>
            <a:pPr marL="457200" indent="-457200">
              <a:tabLst>
                <a:tab pos="234950" algn="l"/>
              </a:tabLst>
            </a:pPr>
            <a:r>
              <a:rPr lang="en-US" sz="1800" dirty="0" smtClean="0"/>
              <a:t>	-	This </a:t>
            </a:r>
            <a:r>
              <a:rPr lang="en-US" sz="1800" dirty="0"/>
              <a:t>longest match is removed from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sz="1800" dirty="0"/>
              <a:t>, leaving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"2505"</a:t>
            </a:r>
            <a:r>
              <a:rPr lang="en-US" sz="1800" dirty="0"/>
              <a:t> in this case.</a:t>
            </a:r>
          </a:p>
          <a:p>
            <a:endParaRPr lang="en-US" sz="1800" dirty="0" smtClean="0"/>
          </a:p>
          <a:p>
            <a:r>
              <a:rPr lang="en-US" sz="1800" dirty="0" smtClean="0"/>
              <a:t>Since </a:t>
            </a:r>
            <a:r>
              <a:rPr lang="en-US" sz="1800" dirty="0"/>
              <a:t>the path prefix must end with a forward slash, this gives us exactly what we want.</a:t>
            </a:r>
          </a:p>
          <a:p>
            <a:endParaRPr lang="en-US" sz="1800" dirty="0" smtClean="0"/>
          </a:p>
          <a:p>
            <a:r>
              <a:rPr lang="en-US" sz="1800" dirty="0" smtClean="0"/>
              <a:t>See </a:t>
            </a:r>
            <a:r>
              <a:rPr lang="en-US" sz="1800" dirty="0"/>
              <a:t>page 128 in [2] if you want more discussion.</a:t>
            </a:r>
          </a:p>
        </p:txBody>
      </p:sp>
    </p:spTree>
    <p:extLst>
      <p:ext uri="{BB962C8B-B14F-4D97-AF65-F5344CB8AC3E}">
        <p14:creationId xmlns:p14="http://schemas.microsoft.com/office/powerpoint/2010/main" val="280525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Characters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1219200"/>
            <a:ext cx="69342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914400" indent="-914400">
              <a:tabLst>
                <a:tab pos="9144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	</a:t>
            </a:r>
            <a:r>
              <a:rPr lang="en-US" sz="1600" dirty="0" smtClean="0">
                <a:latin typeface="+mn-lt"/>
                <a:cs typeface="Courier New" panose="02070309020205020404" pitchFamily="49" charset="0"/>
              </a:rPr>
              <a:t>begins comment (to end of line)</a:t>
            </a:r>
          </a:p>
          <a:p>
            <a:pPr marL="914400" indent="-914400">
              <a:tabLst>
                <a:tab pos="9144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600" dirty="0" smtClean="0">
                <a:latin typeface="+mn-lt"/>
                <a:cs typeface="Courier New" panose="02070309020205020404" pitchFamily="49" charset="0"/>
              </a:rPr>
              <a:t>	causes expansion of the following character</a:t>
            </a:r>
          </a:p>
          <a:p>
            <a:pPr marL="914400" indent="-914400">
              <a:tabLst>
                <a:tab pos="9144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1600" dirty="0" smtClean="0">
                <a:latin typeface="+mn-lt"/>
                <a:cs typeface="Courier New" panose="02070309020205020404" pitchFamily="49" charset="0"/>
              </a:rPr>
              <a:t>	causes following character to NOT be special</a:t>
            </a:r>
          </a:p>
          <a:p>
            <a:pPr marL="914400" indent="-914400">
              <a:tabLst>
                <a:tab pos="914400" algn="l"/>
              </a:tabLst>
            </a:pPr>
            <a:r>
              <a:rPr lang="en-US" sz="1600" dirty="0" smtClean="0">
                <a:latin typeface="+mn-lt"/>
                <a:cs typeface="Courier New" panose="02070309020205020404" pitchFamily="49" charset="0"/>
              </a:rPr>
              <a:t>/	path separator AND division operator</a:t>
            </a:r>
          </a:p>
          <a:p>
            <a:pPr marL="914400" indent="-914400">
              <a:tabLst>
                <a:tab pos="9144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  <a:r>
              <a:rPr lang="en-US" sz="1600" dirty="0" smtClean="0">
                <a:latin typeface="+mn-lt"/>
                <a:cs typeface="Courier New" panose="02070309020205020404" pitchFamily="49" charset="0"/>
              </a:rPr>
              <a:t>	command substitution</a:t>
            </a:r>
          </a:p>
          <a:p>
            <a:pPr marL="914400" indent="-914400">
              <a:tabLst>
                <a:tab pos="9144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smtClean="0">
                <a:latin typeface="+mn-lt"/>
                <a:cs typeface="Courier New" panose="02070309020205020404" pitchFamily="49" charset="0"/>
              </a:rPr>
              <a:t>	wildcard for file name expansion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68580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There are many characters that have special meaning to the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bash</a:t>
            </a:r>
            <a:r>
              <a:rPr lang="en-US" sz="1800" dirty="0" smtClean="0"/>
              <a:t> shell, including: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983468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A full discussion is available in Chapter 3 of [3].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821668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These special characters may also occur in contexts, like input strings, in which we need them to retain their normal meanings...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1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Quoting: Double vs Single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1143000"/>
            <a:ext cx="3329609" cy="2062103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bash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 echo </a:t>
            </a:r>
            <a:r>
              <a:rPr lang="es-E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#702</a:t>
            </a:r>
            <a:endParaRPr lang="es-E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E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bash</a:t>
            </a:r>
            <a:r>
              <a:rPr lang="es-E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echo </a:t>
            </a:r>
            <a:r>
              <a:rPr lang="es-E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"#702"</a:t>
            </a:r>
            <a:endParaRPr lang="es-E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#702</a:t>
            </a:r>
            <a:endParaRPr lang="es-E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bash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 echo 7$12</a:t>
            </a:r>
          </a:p>
          <a:p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72</a:t>
            </a:r>
          </a:p>
          <a:p>
            <a:r>
              <a:rPr lang="es-E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bash</a:t>
            </a:r>
            <a:r>
              <a:rPr lang="es-E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s-E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echo "7$12"</a:t>
            </a:r>
          </a:p>
          <a:p>
            <a:r>
              <a:rPr lang="es-E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72</a:t>
            </a:r>
            <a:endParaRPr lang="es-E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6858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Enclosing an expression in double quotes causes most, but not all, special characters to be treated literally: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44669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Enclosing an expression in single quotes causes all special characters to be treated literally: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0800" y="4063425"/>
            <a:ext cx="3329609" cy="584775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s-E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bash</a:t>
            </a:r>
            <a:r>
              <a:rPr lang="es-E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s-E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echo '7$12'</a:t>
            </a:r>
          </a:p>
          <a:p>
            <a:r>
              <a:rPr lang="es-E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7$12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4916269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It's usually good practice to enclose a variable evaluation in double quotes, since the variable may be a string that may contain special characters that are not supposed to be interpreted by the shell.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1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Strings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6858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${VAR:OFFSET:LENGTH}</a:t>
            </a:r>
          </a:p>
          <a:p>
            <a:pPr marL="457200" indent="-457200"/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	Take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 characters from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$VAR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, starting at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OFFSET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.</a:t>
            </a:r>
            <a:endParaRPr lang="en-US" sz="1800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91000" y="1524000"/>
            <a:ext cx="4572000" cy="1815882"/>
          </a:xfrm>
          <a:prstGeom prst="rect">
            <a:avLst/>
          </a:prstGeom>
          <a:solidFill>
            <a:srgbClr val="FFDEAD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mairzydoatsanddozydoats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bash 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echo $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mairzydoatsanddozydoats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bash 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echo ${str:6:5}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doats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bash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echo $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mairzydoatsanddozydoats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518118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${VAR#WORD}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${VAR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##WORD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	If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 matches a prefix of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$VAR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, remove the shortest (longest) matching part of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$VAR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 and return what's left.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'%'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 specifies a match at the tail of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$VAR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.</a:t>
            </a:r>
            <a:endParaRPr lang="en-US" sz="1800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91000" y="4790182"/>
            <a:ext cx="4572000" cy="1077218"/>
          </a:xfrm>
          <a:prstGeom prst="rect">
            <a:avLst/>
          </a:prstGeom>
          <a:solidFill>
            <a:srgbClr val="FFDEAD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&gt;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echo ${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str#mairzy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doatsanddozydoats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bash 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echo ${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str%doats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mairzydoatsanddozy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59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Strings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685800"/>
            <a:ext cx="4419600" cy="3785652"/>
          </a:xfrm>
          <a:prstGeom prst="rect">
            <a:avLst/>
          </a:prstGeom>
          <a:solidFill>
            <a:srgbClr val="FFDEAD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bash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=/home/user/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johokie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/2505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echo ${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%/*}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/home/user/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johokie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echo ${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%%/*}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echo ${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#*/}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home/user/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johokie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/2505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echo ${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##*/}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2505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62330" y="1447800"/>
            <a:ext cx="390607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%/* matched "/2505" at end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65644" y="2176046"/>
            <a:ext cx="390607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%%/* matched everything from the end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75583" y="2938046"/>
            <a:ext cx="390607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#*/ matched nothing at the front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85522" y="3776246"/>
            <a:ext cx="390607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##*/ matched "/home/user/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johokie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/"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12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Strings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685800"/>
            <a:ext cx="4419600" cy="2308324"/>
          </a:xfrm>
          <a:prstGeom prst="rect">
            <a:avLst/>
          </a:prstGeom>
          <a:solidFill>
            <a:srgbClr val="FFDEAD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echo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/home/user/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johokie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/2505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bash &gt; var2=$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bash &gt; echo $var2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/home/user/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johokie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/2505/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echo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${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var2%/}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/home/user/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johokie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/2505</a:t>
            </a:r>
          </a:p>
        </p:txBody>
      </p:sp>
      <p:sp>
        <p:nvSpPr>
          <p:cNvPr id="4" name="Rectangle 3"/>
          <p:cNvSpPr/>
          <p:nvPr/>
        </p:nvSpPr>
        <p:spPr>
          <a:xfrm>
            <a:off x="5062330" y="2557046"/>
            <a:ext cx="390607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%/ matched "/" at end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316069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3" indent="-576263"/>
            <a:r>
              <a:rPr lang="en-US" sz="1800" i="1" dirty="0" smtClean="0"/>
              <a:t>NB</a:t>
            </a:r>
            <a:r>
              <a:rPr lang="en-US" sz="1800" dirty="0" smtClean="0"/>
              <a:t>:	sometimes you get a path string from the command-line, and the user may or may not have put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'/'</a:t>
            </a:r>
            <a:r>
              <a:rPr lang="en-US" sz="1800" dirty="0" smtClean="0"/>
              <a:t> on the end...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0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Strings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6858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${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VAR/TOREPLACE/REPLACEMENT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${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//TOREPLACE/REPLACEMENT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	Replace the first (all) occurrence(s) of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TOREPLACE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 in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$VAR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 with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REPLACEMENT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.</a:t>
            </a:r>
            <a:endParaRPr lang="en-US" sz="1800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057400"/>
            <a:ext cx="4191000" cy="2800767"/>
          </a:xfrm>
          <a:prstGeom prst="rect">
            <a:avLst/>
          </a:prstGeom>
          <a:solidFill>
            <a:srgbClr val="FFDEAD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&gt;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echo $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mairzydoatsanddozydoats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echo ${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doats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doates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mairzydoatesanddozydoats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echo ${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doats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doates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mairzydoatesanddozydoates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echo $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mairzydoatsanddozydoats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55705" y="3014246"/>
            <a:ext cx="390607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replaced 1</a:t>
            </a:r>
            <a:r>
              <a:rPr lang="en-US" sz="1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occurrence of "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doats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55705" y="3776246"/>
            <a:ext cx="390607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replaced both occurrences of "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doats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55705" y="4462046"/>
            <a:ext cx="390607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original is unchanged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84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unpacktars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726049"/>
            <a:ext cx="8382000" cy="1169551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aakallam.C3.11.tar  dnguy06.C3.6.tar    laura10.C3.1.tar   samm.C3.5.tar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adahan.C3.5.tar     domnap.C3.5.tar     lucase93.C3.12     sammugg.C3.4.tar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aemoore.C3.5.tar    dustinst.C3.7.tar   magiks.C3.8.tar    samp93.C3.13.tar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afritsch.C3.11.tar  elena.C3.5.tar      marcato.C3.5.tar   sarahn93.C3.1.tar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6858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One problem I needed to solve was that I had a directory of tar files submitted by students, where each tar file contained the implementation of a program, perhaps consisting of many files: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115270"/>
            <a:ext cx="8458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+mn-lt"/>
              </a:rPr>
              <a:t>What I needed was to extract the contents of each student's submission to a separate directory, named using the PID field from the name of the student's submission. </a:t>
            </a:r>
          </a:p>
          <a:p>
            <a:endParaRPr lang="en-US" sz="1800" dirty="0">
              <a:latin typeface="+mn-lt"/>
              <a:cs typeface="Courier New" panose="02070309020205020404" pitchFamily="49" charset="0"/>
            </a:endParaRPr>
          </a:p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I also had to be concerned about the possibilities (at least):</a:t>
            </a:r>
          </a:p>
          <a:p>
            <a:endParaRPr lang="en-US" sz="1800" dirty="0" smtClean="0">
              <a:latin typeface="+mn-lt"/>
              <a:cs typeface="Courier New" panose="02070309020205020404" pitchFamily="49" charset="0"/>
            </a:endParaRPr>
          </a:p>
          <a:p>
            <a:pPr marL="685800" indent="-685800">
              <a:tabLst>
                <a:tab pos="457200" algn="l"/>
              </a:tabLst>
            </a:pPr>
            <a:r>
              <a:rPr lang="en-US" sz="1800" dirty="0">
                <a:latin typeface="+mn-lt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-	A submission might not be a tar file.</a:t>
            </a:r>
          </a:p>
          <a:p>
            <a:pPr marL="685800" indent="-685800">
              <a:tabLst>
                <a:tab pos="457200" algn="l"/>
              </a:tabLst>
            </a:pPr>
            <a:r>
              <a:rPr lang="en-US" sz="1800" dirty="0">
                <a:latin typeface="+mn-lt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-	There might be an error when extracting a tar file.</a:t>
            </a:r>
          </a:p>
          <a:p>
            <a:pPr marL="685800" indent="-685800">
              <a:tabLst>
                <a:tab pos="457200" algn="l"/>
              </a:tabLst>
            </a:pPr>
            <a:r>
              <a:rPr lang="en-US" sz="1800" dirty="0">
                <a:latin typeface="+mn-lt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-	Neither I nor my TAs wanted to do this manually.</a:t>
            </a:r>
          </a:p>
          <a:p>
            <a:pPr marL="685800" indent="-685800">
              <a:tabLst>
                <a:tab pos="457200" algn="l"/>
              </a:tabLst>
            </a:pPr>
            <a:endParaRPr lang="en-US" sz="1800" dirty="0">
              <a:latin typeface="+mn-lt"/>
              <a:cs typeface="Courier New" panose="02070309020205020404" pitchFamily="49" charset="0"/>
            </a:endParaRPr>
          </a:p>
          <a:p>
            <a:pPr marL="685800" indent="-685800">
              <a:tabLst>
                <a:tab pos="457200" algn="l"/>
              </a:tabLst>
            </a:pP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Of course, the solution was to write a shell script...</a:t>
            </a:r>
            <a:endParaRPr lang="en-US" sz="1800" dirty="0"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66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unpacktars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685800"/>
            <a:ext cx="8458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+mn-lt"/>
              </a:rPr>
              <a:t>The desired functionality led to some design decisions:</a:t>
            </a:r>
          </a:p>
          <a:p>
            <a:endParaRPr lang="en-US" sz="1800" dirty="0" smtClean="0">
              <a:latin typeface="+mn-lt"/>
              <a:cs typeface="Courier New" panose="02070309020205020404" pitchFamily="49" charset="0"/>
            </a:endParaRPr>
          </a:p>
          <a:p>
            <a:pPr marL="457200" indent="-457200">
              <a:tabLst>
                <a:tab pos="228600" algn="l"/>
              </a:tabLst>
            </a:pPr>
            <a:r>
              <a:rPr lang="en-US" sz="1800" dirty="0">
                <a:latin typeface="+mn-lt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-	Do not hard-wire any directory names.</a:t>
            </a:r>
            <a:endParaRPr lang="en-US" sz="1800" dirty="0">
              <a:latin typeface="+mn-lt"/>
              <a:cs typeface="Courier New" panose="02070309020205020404" pitchFamily="49" charset="0"/>
            </a:endParaRPr>
          </a:p>
          <a:p>
            <a:pPr marL="457200" indent="-457200">
              <a:tabLst>
                <a:tab pos="228600" algn="l"/>
              </a:tabLst>
            </a:pP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	-	Optionally, let the target directory (holding the subdirectories for student submissions) in a different, user-specified directory than the one that holds the tar files.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dirty="0">
                <a:latin typeface="+mn-lt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-	Do not require the target directory to exist already; if it does, do not clear it.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dirty="0">
                <a:latin typeface="+mn-lt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-	Name the subdirectories using the student PIDs since those are unique and already part of the tar file names.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dirty="0">
                <a:latin typeface="+mn-lt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-	Provide the user with sensible feedback if anything goes wrong.</a:t>
            </a:r>
            <a:endParaRPr lang="en-US" sz="1800" dirty="0"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95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457200" y="685800"/>
            <a:ext cx="8458200" cy="103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altLang="en-US" sz="1800" kern="0" dirty="0" smtClean="0"/>
              <a:t>You may create variables local to your shell by simply using them:</a:t>
            </a:r>
          </a:p>
          <a:p>
            <a:pPr marL="0" indent="0"/>
            <a:endParaRPr lang="en-US" altLang="en-US" sz="1800" kern="0" dirty="0"/>
          </a:p>
          <a:p>
            <a:pPr marL="0" indent="0" algn="ctr"/>
            <a:r>
              <a:rPr lang="en-US" alt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VARNAME="value"</a:t>
            </a:r>
          </a:p>
        </p:txBody>
      </p:sp>
      <p:sp>
        <p:nvSpPr>
          <p:cNvPr id="5" name="Rectangle 4"/>
          <p:cNvSpPr/>
          <p:nvPr/>
        </p:nvSpPr>
        <p:spPr>
          <a:xfrm>
            <a:off x="4267200" y="2148006"/>
            <a:ext cx="4572000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#! /bin/bash</a:t>
            </a:r>
          </a:p>
          <a:p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message="Hello, world!"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echo $message</a:t>
            </a: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457200" y="3530632"/>
            <a:ext cx="8458200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altLang="en-US" sz="1800" kern="0" dirty="0" smtClean="0"/>
              <a:t>Variable names are case-sensitive, alphanumeric, and may not begin with a digit.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457200" y="4064032"/>
            <a:ext cx="8458200" cy="2031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bash</a:t>
            </a:r>
            <a:r>
              <a:rPr lang="en-US" altLang="en-US" sz="1800" kern="0" dirty="0" smtClean="0"/>
              <a:t> reserves a number of global variable names for its own use, including:</a:t>
            </a:r>
          </a:p>
          <a:p>
            <a:pPr marL="0" indent="0"/>
            <a:endParaRPr lang="en-US" altLang="en-US" sz="1800" kern="0" dirty="0"/>
          </a:p>
          <a:p>
            <a:pPr marL="0" indent="0">
              <a:tabLst>
                <a:tab pos="862013" algn="l"/>
                <a:tab pos="2690813" algn="l"/>
                <a:tab pos="4519613" algn="l"/>
                <a:tab pos="6858000" algn="l"/>
              </a:tabLst>
            </a:pP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PATH	HOME	CDPATH	</a:t>
            </a:r>
          </a:p>
          <a:p>
            <a:pPr marL="0" indent="0">
              <a:tabLst>
                <a:tab pos="862013" algn="l"/>
                <a:tab pos="2690813" algn="l"/>
                <a:tab pos="4519613" algn="l"/>
                <a:tab pos="6858000" algn="l"/>
              </a:tabLst>
            </a:pPr>
            <a:r>
              <a:rPr lang="en-US" alt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PS1	PS2	LANG	</a:t>
            </a:r>
          </a:p>
          <a:p>
            <a:pPr marL="0" indent="0">
              <a:tabLst>
                <a:tab pos="862013" algn="l"/>
                <a:tab pos="2690813" algn="l"/>
                <a:tab pos="4519613" algn="l"/>
              </a:tabLst>
            </a:pPr>
            <a:endParaRPr lang="en-US" altLang="en-US" sz="1800" kern="0" dirty="0" smtClean="0"/>
          </a:p>
          <a:p>
            <a:pPr marL="0" indent="0">
              <a:tabLst>
                <a:tab pos="862013" algn="l"/>
                <a:tab pos="2690813" algn="l"/>
                <a:tab pos="4519613" algn="l"/>
              </a:tabLst>
            </a:pPr>
            <a:r>
              <a:rPr lang="en-US" altLang="en-US" sz="1800" kern="0" dirty="0" smtClean="0"/>
              <a:t>See the references for a complete list and descriptions.</a:t>
            </a:r>
          </a:p>
        </p:txBody>
      </p:sp>
    </p:spTree>
    <p:extLst>
      <p:ext uri="{BB962C8B-B14F-4D97-AF65-F5344CB8AC3E}">
        <p14:creationId xmlns:p14="http://schemas.microsoft.com/office/powerpoint/2010/main" val="267816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/>
              <a:t>unpacktars.sh:  Verifying</a:t>
            </a:r>
            <a:r>
              <a:rPr lang="en-US" dirty="0" smtClean="0"/>
              <a:t> a File Type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685800"/>
            <a:ext cx="8458200" cy="48320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#! /bin/bash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Invocation:  unpacktars.sh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tarFileDir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extractionRoot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tarFileDir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must name a directory containing tar files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   tar file names are in the form fname.*.tar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extractionRoot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where the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subdirs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will go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For each file in the specified tar file directory: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   If the file is a tar file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     - a directory named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created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     - the contents of the tar file are extracted into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#############################################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to check for tar file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                param1:  name of file to be checked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mimeType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=`file -b --mime-type $1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[[ 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mimeType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"application/x-tar" ]]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6400" y="4343400"/>
            <a:ext cx="32766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-b:  omit filename from output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--mime-type:  compact output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04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/>
              <a:t>unpacktars.sh:  Extracting</a:t>
            </a:r>
            <a:r>
              <a:rPr lang="en-US" dirty="0" smtClean="0"/>
              <a:t> the PID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685800"/>
            <a:ext cx="8458200" cy="39703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#####################################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to extract PID from file name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                param1: (possibly fully-qualified) name of file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getPID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=$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# strip off any leading path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=${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##*/}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extract first token of file name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=${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%%.*}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00" y="2293203"/>
            <a:ext cx="327660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"##*/"</a:t>
            </a:r>
          </a:p>
          <a:p>
            <a:pPr marL="457200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remove longest leading string ending with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'/'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6400" y="3664803"/>
            <a:ext cx="327660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"%%.*"</a:t>
            </a:r>
          </a:p>
          <a:p>
            <a:pPr marL="457200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remove longest trailing string starting with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'.'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68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/>
              <a:t>unpacktars.sh:  Processing the tar File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685800"/>
            <a:ext cx="8458200" cy="48320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#####################################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to extract tar file to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subdir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                param1: root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subdirs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                param2: full name of file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processTar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# set PID from file name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getPID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$2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# create subdirectory for extracted files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"$1/$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# extract tar contents to that directory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tar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"$2" -C "$1/$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spid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if [[ $?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–ne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0 ]]; then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echo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 Error extracting files from $2"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fi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00" y="3377625"/>
            <a:ext cx="32766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"-C"</a:t>
            </a:r>
          </a:p>
          <a:p>
            <a:pPr marL="457200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specify destination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6400" y="4215825"/>
            <a:ext cx="3276600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check exit code from tar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43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1450"/>
            <a:ext cx="6705600" cy="342900"/>
          </a:xfrm>
        </p:spPr>
        <p:txBody>
          <a:bodyPr/>
          <a:lstStyle/>
          <a:p>
            <a:r>
              <a:rPr lang="en-US" baseline="0" dirty="0" smtClean="0"/>
              <a:t>unpacktars.sh:  Validating the</a:t>
            </a:r>
            <a:r>
              <a:rPr lang="en-US" dirty="0" smtClean="0"/>
              <a:t> Command Line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685800"/>
            <a:ext cx="8458200" cy="418576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############################################################## body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[[ $# -ne 2 ]]; then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"Usage:  unpacktars.sh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tarFileDir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extractRoot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exit 1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############################################# parameter check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get 1st parameter; trim trailing '/'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=$1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=${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%/}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verify it's a directory name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[[ ! -d "$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]]; then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"First argument must be a directory"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exit 1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00" y="2615625"/>
            <a:ext cx="32766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"%/"</a:t>
            </a:r>
          </a:p>
          <a:p>
            <a:pPr marL="457200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remove trailing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'/'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if any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6400" y="3606225"/>
            <a:ext cx="32766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Directory holding tar files to be processed MUST already exist.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23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1450"/>
            <a:ext cx="6858000" cy="342900"/>
          </a:xfrm>
        </p:spPr>
        <p:txBody>
          <a:bodyPr/>
          <a:lstStyle/>
          <a:p>
            <a:r>
              <a:rPr lang="en-US" baseline="0" dirty="0" smtClean="0"/>
              <a:t>unpacktars.sh:  Validating</a:t>
            </a:r>
            <a:r>
              <a:rPr lang="en-US" dirty="0" smtClean="0"/>
              <a:t> the Command Line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685800"/>
            <a:ext cx="8458200" cy="33239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get 2nd parameter; trim trailing '/'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trgdir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=$2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trgdir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=${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trgdir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%/}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[[ ! -e "$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trgdir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]]; then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"Creating 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trgdir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"$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trgdir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[[ ! -d "$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trgdir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]]; then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echo "Error:  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trgdir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exists but is not a directory"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exit 2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00" y="1143000"/>
            <a:ext cx="32766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Target directory may or may not already exist...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6400" y="1853625"/>
            <a:ext cx="327660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If it does not, create it.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This also detects a regular file with the specified name.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6400" y="3149025"/>
            <a:ext cx="327660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If a regular file exists with that name, we can't (safely) create a the directory.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23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1450"/>
            <a:ext cx="6858000" cy="342900"/>
          </a:xfrm>
        </p:spPr>
        <p:txBody>
          <a:bodyPr/>
          <a:lstStyle/>
          <a:p>
            <a:r>
              <a:rPr lang="en-US" baseline="0" dirty="0" smtClean="0"/>
              <a:t>unpacktars.sh:  Processing the Directory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685800"/>
            <a:ext cx="8458200" cy="526297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############################################# begin processing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echo "Processing files in 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to 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trgdir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iterate through files in the directory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# verify we have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regular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[[ -f "$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]]; then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# see if we have a tar file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tfile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if [[ $?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0 ]]; then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# process the tar file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processTar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trgdir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tfile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# notify user of stray file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echo "  Found non-tar file 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fi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fi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exit 0</a:t>
            </a:r>
          </a:p>
        </p:txBody>
      </p:sp>
      <p:sp>
        <p:nvSpPr>
          <p:cNvPr id="4" name="Rectangle 3"/>
          <p:cNvSpPr/>
          <p:nvPr/>
        </p:nvSpPr>
        <p:spPr>
          <a:xfrm>
            <a:off x="4953000" y="1777425"/>
            <a:ext cx="381000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tfile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$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srcdir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/*"</a:t>
            </a:r>
            <a:endParaRPr lang="en-US" sz="1600" dirty="0" smtClean="0">
              <a:latin typeface="+mn-lt"/>
              <a:cs typeface="Courier New" panose="02070309020205020404" pitchFamily="49" charset="0"/>
            </a:endParaRPr>
          </a:p>
          <a:p>
            <a:pPr marL="457200"/>
            <a:r>
              <a:rPr lang="en-US" sz="1600" dirty="0" smtClean="0">
                <a:latin typeface="+mn-lt"/>
                <a:cs typeface="Courier New" panose="02070309020205020404" pitchFamily="49" charset="0"/>
              </a:rPr>
              <a:t>This will iterate over the files that exist in the source directory.</a:t>
            </a:r>
            <a:endParaRPr lang="en-US" sz="1600" dirty="0"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23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`Bibliography</a:t>
            </a:r>
            <a:endParaRPr lang="en-US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457200" y="724627"/>
            <a:ext cx="8458200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690563" indent="-690563"/>
            <a:r>
              <a:rPr lang="en-US" altLang="en-US" sz="1800" kern="0" dirty="0" smtClean="0"/>
              <a:t>[1]	A Practical Guide to Linux Commands, Editors, and Shell Programming, 2</a:t>
            </a:r>
            <a:r>
              <a:rPr lang="en-US" altLang="en-US" sz="1800" kern="0" baseline="30000" dirty="0" smtClean="0"/>
              <a:t>nd</a:t>
            </a:r>
            <a:r>
              <a:rPr lang="en-US" altLang="en-US" sz="1800" kern="0" dirty="0" smtClean="0"/>
              <a:t> Ed, Mark G. </a:t>
            </a:r>
            <a:r>
              <a:rPr lang="en-US" altLang="en-US" sz="1800" kern="0" dirty="0" err="1" smtClean="0"/>
              <a:t>Sobell</a:t>
            </a:r>
            <a:r>
              <a:rPr lang="en-US" altLang="en-US" sz="1800" kern="0" dirty="0" smtClean="0"/>
              <a:t>, Pearson, 2010</a:t>
            </a: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457200" y="1507427"/>
            <a:ext cx="8458200" cy="702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690563" indent="-690563"/>
            <a:r>
              <a:rPr lang="en-US" altLang="en-US" sz="1800" kern="0" dirty="0" smtClean="0"/>
              <a:t>[2]	Bash Guide for Beginners, </a:t>
            </a:r>
            <a:r>
              <a:rPr lang="en-US" altLang="en-US" sz="1800" kern="0" dirty="0" err="1" smtClean="0"/>
              <a:t>Machtelt</a:t>
            </a:r>
            <a:r>
              <a:rPr lang="en-US" altLang="en-US" sz="1800" kern="0" dirty="0" smtClean="0"/>
              <a:t> </a:t>
            </a:r>
            <a:r>
              <a:rPr lang="en-US" altLang="en-US" sz="1800" kern="0" dirty="0" err="1" smtClean="0"/>
              <a:t>Garrels</a:t>
            </a:r>
            <a:r>
              <a:rPr lang="en-US" altLang="en-US" sz="1800" kern="0" dirty="0" smtClean="0"/>
              <a:t>, Version 1.11</a:t>
            </a:r>
          </a:p>
          <a:p>
            <a:pPr marL="690563" indent="-690563"/>
            <a:r>
              <a:rPr lang="en-US" altLang="en-US" sz="1800" kern="0" dirty="0"/>
              <a:t>	</a:t>
            </a:r>
            <a:r>
              <a:rPr lang="en-US" altLang="en-US" sz="1800" kern="0" dirty="0" smtClean="0"/>
              <a:t>(</a:t>
            </a:r>
            <a:r>
              <a:rPr lang="en-US" altLang="en-US" sz="1800" kern="0" dirty="0" smtClean="0">
                <a:hlinkClick r:id="rId2"/>
              </a:rPr>
              <a:t>http</a:t>
            </a:r>
            <a:r>
              <a:rPr lang="en-US" altLang="en-US" sz="1800" kern="0" dirty="0">
                <a:hlinkClick r:id="rId2"/>
              </a:rPr>
              <a:t>://</a:t>
            </a:r>
            <a:r>
              <a:rPr lang="en-US" altLang="en-US" sz="1800" kern="0" dirty="0" smtClean="0">
                <a:hlinkClick r:id="rId2"/>
              </a:rPr>
              <a:t>tldp.org/LDP/Bash-Beginners-Guide/html/index.html</a:t>
            </a:r>
            <a:r>
              <a:rPr lang="en-US" altLang="en-US" sz="1800" kern="0" dirty="0" smtClean="0"/>
              <a:t>)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457200" y="2438400"/>
            <a:ext cx="8458200" cy="702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690563" indent="-690563"/>
            <a:r>
              <a:rPr lang="en-US" altLang="en-US" sz="1800" kern="0" dirty="0" smtClean="0"/>
              <a:t>[3]	Advanced Bash Scripting Guide, Mendel Cooper, Version 6.6</a:t>
            </a:r>
          </a:p>
          <a:p>
            <a:pPr marL="690563" indent="-690563"/>
            <a:r>
              <a:rPr lang="en-US" altLang="en-US" sz="1800" kern="0" dirty="0"/>
              <a:t>	</a:t>
            </a:r>
            <a:r>
              <a:rPr lang="en-US" altLang="en-US" sz="1800" kern="0" dirty="0" smtClean="0"/>
              <a:t>(</a:t>
            </a:r>
            <a:r>
              <a:rPr lang="en-US" altLang="en-US" sz="1800" kern="0" dirty="0" smtClean="0">
                <a:hlinkClick r:id="rId3"/>
              </a:rPr>
              <a:t>http</a:t>
            </a:r>
            <a:r>
              <a:rPr lang="en-US" altLang="en-US" sz="1800" kern="0" dirty="0">
                <a:hlinkClick r:id="rId3"/>
              </a:rPr>
              <a:t>://</a:t>
            </a:r>
            <a:r>
              <a:rPr lang="en-US" altLang="en-US" sz="1800" kern="0" dirty="0" smtClean="0">
                <a:hlinkClick r:id="rId3"/>
              </a:rPr>
              <a:t>tldp.org/LDP/abs/html/index.html</a:t>
            </a:r>
            <a:r>
              <a:rPr lang="en-US" altLang="en-US" sz="1800" kern="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8990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457200" y="685800"/>
            <a:ext cx="8458200" cy="103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altLang="en-US" sz="1800" kern="0" dirty="0" smtClean="0"/>
              <a:t>By default, script variables can store any value assigned to them.</a:t>
            </a:r>
          </a:p>
          <a:p>
            <a:pPr marL="0" indent="0"/>
            <a:endParaRPr lang="en-US" altLang="en-US" sz="1800" kern="0" dirty="0"/>
          </a:p>
          <a:p>
            <a:pPr marL="0" indent="0"/>
            <a:r>
              <a:rPr lang="en-US" altLang="en-US" sz="1800" kern="0" dirty="0" smtClean="0"/>
              <a:t>Typically variables are used to hold strings or integers.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1828800"/>
            <a:ext cx="7772400" cy="25853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#! /bin/bash</a:t>
            </a:r>
          </a:p>
          <a:p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one=1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two=2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three=$((one + two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  # syntax forces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arith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expansion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echo $one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echo $two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echo $three</a:t>
            </a: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457200" y="5105400"/>
            <a:ext cx="8458200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altLang="en-US" sz="1800" kern="0" dirty="0" smtClean="0"/>
              <a:t>Spaces are not allowed around the assignment operator.</a:t>
            </a:r>
          </a:p>
        </p:txBody>
      </p:sp>
    </p:spTree>
    <p:extLst>
      <p:ext uri="{BB962C8B-B14F-4D97-AF65-F5344CB8AC3E}">
        <p14:creationId xmlns:p14="http://schemas.microsoft.com/office/powerpoint/2010/main" val="346207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Script for Backups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664534"/>
            <a:ext cx="8382000" cy="54784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#!/bin/bash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This script makes a backup of my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~/2505 directory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Change the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variables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 make the script work for you: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BACKUPDIR=$HOME/2505     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directory to be backed up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TARFILE=/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/2505.tar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tar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file created during backup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SERVER=ap1.cs.vt.edu     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server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 copy backup to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REMOTEID=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your ID on that server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REMOTEDIR=/home/staff/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 hold  backup on server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LOGFILE=~/logs/2505_backup.log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log file recording backups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Move into the directory to be backed up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cd $BACKUPDIR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Run tar to create the archive.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tar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$TARFILE *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Copy the file to another host.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$TARFILE $REMOTEID@$SERVER:$REMOTEDIR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Create a timestamp in the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to record the backup operation.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date &gt;&gt; $LOGFILE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echo backup succeeded &gt;&gt; $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LOGFILE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exit 0                           # return 0 on success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1" y="658641"/>
            <a:ext cx="1219200" cy="8309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marL="398463" indent="-398463" algn="r"/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backup.sh</a:t>
            </a:r>
          </a:p>
          <a:p>
            <a:pPr algn="r"/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adapted from [2]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9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Script for Backups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990600"/>
            <a:ext cx="8382000" cy="923330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&gt;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./backup.sh 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wmcquain@ap1.cs.vt.edu's password: 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2505.tar          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100%   30KB  30.0KB/s   00:00    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457200" y="2590800"/>
            <a:ext cx="8458200" cy="2031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altLang="en-US" sz="1800" kern="0" dirty="0" smtClean="0"/>
              <a:t>The script is missing some desirable features:</a:t>
            </a:r>
          </a:p>
          <a:p>
            <a:pPr marL="461963" indent="-461963">
              <a:tabLst>
                <a:tab pos="227013" algn="l"/>
              </a:tabLst>
            </a:pPr>
            <a:r>
              <a:rPr lang="en-US" altLang="en-US" sz="1800" kern="0" dirty="0" smtClean="0"/>
              <a:t>	-	the ability to specify the directory to be backed up on the command-line</a:t>
            </a:r>
          </a:p>
          <a:p>
            <a:pPr marL="461963" indent="-461963">
              <a:tabLst>
                <a:tab pos="227013" algn="l"/>
              </a:tabLst>
            </a:pPr>
            <a:r>
              <a:rPr lang="en-US" altLang="en-US" sz="1800" kern="0" dirty="0"/>
              <a:t>	</a:t>
            </a:r>
            <a:r>
              <a:rPr lang="en-US" altLang="en-US" sz="1800" kern="0" dirty="0" smtClean="0"/>
              <a:t>-	error-checking to be sure that directory exists</a:t>
            </a:r>
          </a:p>
          <a:p>
            <a:pPr marL="461963" indent="-461963">
              <a:tabLst>
                <a:tab pos="227013" algn="l"/>
              </a:tabLst>
            </a:pPr>
            <a:r>
              <a:rPr lang="en-US" altLang="en-US" sz="1800" kern="0" dirty="0"/>
              <a:t>	</a:t>
            </a:r>
            <a:r>
              <a:rPr lang="en-US" altLang="en-US" sz="1800" kern="0" dirty="0" smtClean="0"/>
              <a:t>-	checking the exit codes for the various commands called by the script</a:t>
            </a:r>
          </a:p>
          <a:p>
            <a:pPr marL="461963" indent="-461963">
              <a:tabLst>
                <a:tab pos="227013" algn="l"/>
              </a:tabLst>
            </a:pPr>
            <a:endParaRPr lang="en-US" altLang="en-US" sz="1800" kern="0" dirty="0"/>
          </a:p>
          <a:p>
            <a:pPr marL="461963" indent="-461963">
              <a:tabLst>
                <a:tab pos="227013" algn="l"/>
              </a:tabLst>
            </a:pPr>
            <a:r>
              <a:rPr lang="en-US" altLang="en-US" sz="1800" kern="0" dirty="0" smtClean="0"/>
              <a:t>We may add some of those features later...</a:t>
            </a:r>
          </a:p>
        </p:txBody>
      </p:sp>
    </p:spTree>
    <p:extLst>
      <p:ext uri="{BB962C8B-B14F-4D97-AF65-F5344CB8AC3E}">
        <p14:creationId xmlns:p14="http://schemas.microsoft.com/office/powerpoint/2010/main" val="5377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Variables</a:t>
            </a:r>
            <a:endParaRPr lang="en-US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457200" y="685800"/>
            <a:ext cx="8458200" cy="3029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There are some special variables that can be referenced but not assigned to.</a:t>
            </a:r>
          </a:p>
          <a:p>
            <a:pPr marL="0" indent="0">
              <a:tabLst>
                <a:tab pos="457200" algn="l"/>
                <a:tab pos="1371600" algn="l"/>
              </a:tabLst>
            </a:pPr>
            <a:endParaRPr lang="en-US" altLang="en-US" sz="1800" kern="0" dirty="0"/>
          </a:p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The following is incomplete and somewhat oversimplified:</a:t>
            </a:r>
          </a:p>
          <a:p>
            <a:pPr marL="0" indent="0">
              <a:tabLst>
                <a:tab pos="457200" algn="l"/>
                <a:tab pos="1371600" algn="l"/>
              </a:tabLst>
            </a:pPr>
            <a:endParaRPr lang="en-US" altLang="en-US" sz="1800" kern="0" dirty="0"/>
          </a:p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 smtClean="0"/>
              <a:t>	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$*</a:t>
            </a:r>
            <a:r>
              <a:rPr lang="en-US" altLang="en-US" sz="1800" kern="0" dirty="0" smtClean="0"/>
              <a:t>	used to access the positional command-line parameters</a:t>
            </a:r>
          </a:p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/>
              <a:t>	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$@</a:t>
            </a:r>
            <a:r>
              <a:rPr lang="en-US" altLang="en-US" sz="1800" kern="0" dirty="0" smtClean="0"/>
              <a:t>	used to access the positional command-line parameters</a:t>
            </a:r>
          </a:p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/>
              <a:t>	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$#</a:t>
            </a:r>
            <a:r>
              <a:rPr lang="en-US" altLang="en-US" sz="1800" kern="0" dirty="0" smtClean="0"/>
              <a:t>	expands to the number of positional parameters</a:t>
            </a:r>
          </a:p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/>
              <a:t>	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$?</a:t>
            </a:r>
            <a:r>
              <a:rPr lang="en-US" altLang="en-US" sz="1800" kern="0" dirty="0" smtClean="0"/>
              <a:t>	expands to the exit status of the most recently executed command</a:t>
            </a:r>
          </a:p>
          <a:p>
            <a:pPr marL="0" indent="0">
              <a:tabLst>
                <a:tab pos="457200" algn="l"/>
                <a:tab pos="1371600" algn="l"/>
              </a:tabLst>
            </a:pPr>
            <a:r>
              <a:rPr lang="en-US" altLang="en-US" sz="1800" kern="0" dirty="0"/>
              <a:t>	</a:t>
            </a:r>
            <a:r>
              <a:rPr lang="en-US" alt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$k</a:t>
            </a:r>
            <a:r>
              <a:rPr lang="en-US" altLang="en-US" sz="1800" kern="0" dirty="0" smtClean="0"/>
              <a:t>	(k an integer) the k-</a:t>
            </a:r>
            <a:r>
              <a:rPr lang="en-US" altLang="en-US" sz="1800" kern="0" dirty="0" err="1" smtClean="0"/>
              <a:t>th</a:t>
            </a:r>
            <a:r>
              <a:rPr lang="en-US" altLang="en-US" sz="1800" kern="0" dirty="0" smtClean="0"/>
              <a:t> positional command-line parameter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4362271"/>
            <a:ext cx="4648200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#! /bin/bash</a:t>
            </a:r>
          </a:p>
          <a:p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echo "There were $# parameters!"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echo "$@"</a:t>
            </a:r>
          </a:p>
        </p:txBody>
      </p:sp>
    </p:spTree>
    <p:extLst>
      <p:ext uri="{BB962C8B-B14F-4D97-AF65-F5344CB8AC3E}">
        <p14:creationId xmlns:p14="http://schemas.microsoft.com/office/powerpoint/2010/main" val="88337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70C0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4868</TotalTime>
  <Words>4470</Words>
  <Application>Microsoft Office PowerPoint</Application>
  <PresentationFormat>Overhead</PresentationFormat>
  <Paragraphs>897</Paragraphs>
  <Slides>56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Professional</vt:lpstr>
      <vt:lpstr>Scripting versus Programming </vt:lpstr>
      <vt:lpstr>First Example</vt:lpstr>
      <vt:lpstr>Running the Script</vt:lpstr>
      <vt:lpstr>Analysis</vt:lpstr>
      <vt:lpstr>Variables</vt:lpstr>
      <vt:lpstr>Variables</vt:lpstr>
      <vt:lpstr>A Script for Backups</vt:lpstr>
      <vt:lpstr>A Script for Backups</vt:lpstr>
      <vt:lpstr>Special Variables</vt:lpstr>
      <vt:lpstr>Special Variables</vt:lpstr>
      <vt:lpstr>Escape Characters</vt:lpstr>
      <vt:lpstr>Single Quotes and Double Quotes</vt:lpstr>
      <vt:lpstr>Shell Expansion: Braces</vt:lpstr>
      <vt:lpstr>Command Expansion</vt:lpstr>
      <vt:lpstr>Arithmetic Expansion</vt:lpstr>
      <vt:lpstr>Arithmetic Operators</vt:lpstr>
      <vt:lpstr>Example</vt:lpstr>
      <vt:lpstr>Control Structures: if/then</vt:lpstr>
      <vt:lpstr>Example</vt:lpstr>
      <vt:lpstr>Control Structures: if variations</vt:lpstr>
      <vt:lpstr>Example</vt:lpstr>
      <vt:lpstr>Aside:  File-related Tests</vt:lpstr>
      <vt:lpstr>Aside:  String-related Tests</vt:lpstr>
      <vt:lpstr>Aside:  Integer-related Tests</vt:lpstr>
      <vt:lpstr>Revised Script for Backups</vt:lpstr>
      <vt:lpstr>Revised Script for Backups</vt:lpstr>
      <vt:lpstr>Control Structures: while/do</vt:lpstr>
      <vt:lpstr>Example</vt:lpstr>
      <vt:lpstr>Control Structures: for/do</vt:lpstr>
      <vt:lpstr>Parameter List and for/do</vt:lpstr>
      <vt:lpstr>Functions</vt:lpstr>
      <vt:lpstr>Defining a Function</vt:lpstr>
      <vt:lpstr>Defining and Calling a Function</vt:lpstr>
      <vt:lpstr>Backup Script with Functions</vt:lpstr>
      <vt:lpstr>Backup Script with Functions</vt:lpstr>
      <vt:lpstr>Backup Script with Functions</vt:lpstr>
      <vt:lpstr>Backup Script with Functions</vt:lpstr>
      <vt:lpstr>Backup Script with Functions</vt:lpstr>
      <vt:lpstr>Backup Script with Functions</vt:lpstr>
      <vt:lpstr>Backup Script Execution</vt:lpstr>
      <vt:lpstr>Here Be Dragons</vt:lpstr>
      <vt:lpstr>Special Characters</vt:lpstr>
      <vt:lpstr>Quoting: Double vs Single</vt:lpstr>
      <vt:lpstr>Transforming Strings</vt:lpstr>
      <vt:lpstr>Transforming Strings</vt:lpstr>
      <vt:lpstr>Transforming Strings</vt:lpstr>
      <vt:lpstr>Transforming Strings</vt:lpstr>
      <vt:lpstr>Example: unpacktars</vt:lpstr>
      <vt:lpstr>Design: unpacktars</vt:lpstr>
      <vt:lpstr>unpacktars.sh:  Verifying a File Type</vt:lpstr>
      <vt:lpstr>unpacktars.sh:  Extracting the PID</vt:lpstr>
      <vt:lpstr>unpacktars.sh:  Processing the tar File</vt:lpstr>
      <vt:lpstr>unpacktars.sh:  Validating the Command Line</vt:lpstr>
      <vt:lpstr>unpacktars.sh:  Validating the Command Line</vt:lpstr>
      <vt:lpstr>unpacktars.sh:  Processing the Directory</vt:lpstr>
      <vt:lpstr>`Bibliography</vt:lpstr>
    </vt:vector>
  </TitlesOfParts>
  <Company>Computer Science  VA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Dwight Barnette</dc:creator>
  <cp:lastModifiedBy>wdm</cp:lastModifiedBy>
  <cp:revision>235</cp:revision>
  <cp:lastPrinted>1998-08-23T21:44:04Z</cp:lastPrinted>
  <dcterms:created xsi:type="dcterms:W3CDTF">1998-08-05T19:51:03Z</dcterms:created>
  <dcterms:modified xsi:type="dcterms:W3CDTF">2016-06-27T14:21:19Z</dcterms:modified>
</cp:coreProperties>
</file>