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9" r:id="rId15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DEAD"/>
    <a:srgbClr val="FF6600"/>
    <a:srgbClr val="660000"/>
    <a:srgbClr val="FF9900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5" autoAdjust="0"/>
    <p:restoredTop sz="86470" autoAdjust="0"/>
  </p:normalViewPr>
  <p:slideViewPr>
    <p:cSldViewPr>
      <p:cViewPr varScale="1">
        <p:scale>
          <a:sx n="100" d="100"/>
          <a:sy n="100" d="100"/>
        </p:scale>
        <p:origin x="6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90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9605AF4-6662-4A77-860C-6864FF5B8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497DEDB8-2666-42D5-BCC7-BBDAEDAEA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76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1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48488" y="179303"/>
            <a:ext cx="1699183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800" dirty="0" smtClean="0">
                <a:latin typeface="Helvetica" pitchFamily="34" charset="0"/>
              </a:rPr>
              <a:t>Intro </a:t>
            </a:r>
            <a:r>
              <a:rPr lang="en-US" altLang="en-US" sz="1600" b="1" kern="1200" dirty="0" err="1" smtClean="0">
                <a:solidFill>
                  <a:srgbClr val="003399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Valgrind</a:t>
            </a:r>
            <a:endParaRPr lang="en-US" altLang="en-US" sz="1600" b="1" kern="1200" dirty="0" smtClean="0">
              <a:solidFill>
                <a:srgbClr val="003399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7250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E5B8F179-7A17-4953-8ACF-885409B72F7B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2014-2019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9288"/>
            <a:ext cx="85344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What is </a:t>
            </a:r>
            <a:r>
              <a:rPr lang="en-US" sz="2000" dirty="0" err="1"/>
              <a:t>Valgrind</a:t>
            </a:r>
            <a:r>
              <a:rPr lang="en-US" sz="2000" dirty="0"/>
              <a:t>?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For our purposes here, it's a front end for managing a collection of dynamic code analysis tools, including two complementary memory analysis tools:</a:t>
            </a:r>
          </a:p>
          <a:p>
            <a:pPr>
              <a:defRPr/>
            </a:pPr>
            <a:endParaRPr lang="en-US" sz="2000" dirty="0"/>
          </a:p>
          <a:p>
            <a:pPr marL="1828800" indent="-1828800">
              <a:tabLst>
                <a:tab pos="457200" algn="l"/>
              </a:tabLst>
              <a:defRPr/>
            </a:pPr>
            <a:r>
              <a:rPr lang="en-US" sz="2000" dirty="0"/>
              <a:t>	</a:t>
            </a:r>
            <a:r>
              <a:rPr lang="en-US" sz="2000" dirty="0" err="1"/>
              <a:t>Memcheck</a:t>
            </a:r>
            <a:r>
              <a:rPr lang="en-US" sz="2000" dirty="0"/>
              <a:t>	a memory error detector, aimed at errors in handling dynamic memory errors</a:t>
            </a:r>
          </a:p>
          <a:p>
            <a:pPr marL="1828800" indent="-1828800">
              <a:tabLst>
                <a:tab pos="457200" algn="l"/>
              </a:tabLst>
              <a:defRPr/>
            </a:pPr>
            <a:endParaRPr lang="en-US" sz="2000" dirty="0"/>
          </a:p>
          <a:p>
            <a:pPr marL="1828800" indent="-1828800">
              <a:tabLst>
                <a:tab pos="457200" algn="l"/>
              </a:tabLst>
              <a:defRPr/>
            </a:pPr>
            <a:r>
              <a:rPr lang="en-US" sz="2000" dirty="0"/>
              <a:t>	</a:t>
            </a:r>
            <a:r>
              <a:rPr lang="en-US" sz="2000" dirty="0" err="1"/>
              <a:t>SGcheck</a:t>
            </a:r>
            <a:r>
              <a:rPr lang="en-US" sz="2000" dirty="0"/>
              <a:t>	an experimental memory error detector, aimed overruns of arrays on the stack and global data areas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I'll examine the basic use of these in the following slides.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There are a number of very useful additional tools, which may be of great use to you in later courses.</a:t>
            </a: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Valgrind</a:t>
            </a:r>
            <a:r>
              <a:rPr lang="en-US" altLang="en-US" dirty="0" smtClean="0"/>
              <a:t> Overview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Uninitialized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Examining the creation of the two strings suggests where the problem may lie: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91000"/>
            <a:ext cx="85344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Now, in line 149,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will not write a terminator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Name[]</a:t>
            </a:r>
            <a:r>
              <a:rPr lang="en-US" sz="1800" dirty="0" smtClean="0"/>
              <a:t>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Therefore, in line 155,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will not find a terminator at the correct place in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Name[]</a:t>
            </a:r>
            <a:r>
              <a:rPr lang="en-US" sz="1800" dirty="0" smtClean="0"/>
              <a:t>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As for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Mnemonic</a:t>
            </a:r>
            <a:r>
              <a:rPr lang="en-US" sz="1800" dirty="0" smtClean="0"/>
              <a:t>, we'd have to examine more code to decide if it's a problem as well.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1144012"/>
            <a:ext cx="7924800" cy="280076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39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40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137   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JType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parseJT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138     char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Name[100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149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"%s%02d", "L",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155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"%s%8s",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&gt;Mnemonic,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94782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733800"/>
            <a:ext cx="8467725" cy="138499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7962== 7 bytes in 1 blocks are definitely lost in loss record 1 of 26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0x4020B3: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parseJTypeInstruction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(ParseInstructions.c:178)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0x400F51: main (Disassembler.c:137)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Memory Leak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also detects a number of bytes have not been properly deallocated: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181588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HEAP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in use at exit: 4,842 bytes in 331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total heap usage: 331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allocs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0 frees, 4,842 bytes allocated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Searching for pointers to 331 not-freed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Checked 111,584 bytes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 are the details reported for one leak: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747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Memory Leak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also detects a number of bytes have not been properly deallocated: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8534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This one's easy to fix, with a little thought about just how we want the responsibilities to be factored into the code.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1343561"/>
            <a:ext cx="7924800" cy="1323439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178  	char*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Code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(7, 1);  &lt;--- allocates a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block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179	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getCode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(MI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);       &lt;---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leaks the block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375600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Leak Summary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Here's a less than ideal leak summary: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2246769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LEAK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definitely lost: 3,116 bytes in 233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indirectly lost: 590 bytes in 96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 possibly lost: 0 bytes in 0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still reachable: 1,136 bytes in 2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     suppressed: 0 bytes in 0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ERROR SUMMARY: 116 errors from 34 contexts (suppressed: 2 from 2)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2166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But with </a:t>
            </a:r>
            <a:r>
              <a:rPr lang="en-US" sz="1800" dirty="0" err="1" smtClean="0"/>
              <a:t>Valgrind's</a:t>
            </a:r>
            <a:r>
              <a:rPr lang="en-US" sz="1800" dirty="0" smtClean="0"/>
              <a:t> help, we should be able to hammer out all of the leaks.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1091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Bibliography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81000" y="649288"/>
            <a:ext cx="853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I used the following sources for the preceding notes: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838200" y="1200150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The Valgrind Documentation Release</a:t>
            </a:r>
            <a:r>
              <a:rPr lang="en-US" altLang="en-US" sz="1800"/>
              <a:t>, 3.9.0.31 October 2013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	http://www.valgrind.org/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Management Errors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1471613"/>
            <a:ext cx="4800600" cy="378618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f();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f();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* x 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381000" y="6492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Here's a simple C program with an obvious off-by-one access error to an array, followed by a memory leak: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Out-of-bounds Array Access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3108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Linux&gt;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--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leak-check=full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a1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Memcheck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a memory error detector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Copyright (C) 2002-2012, and GNU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GPL'd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by Julian Seward et al.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Using Valgrind-3.8.1 and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LibVEX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; rerun with -h for copyright info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Command: a1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Invalid write of size 4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at 0x4004F7: f (a1.c:14)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Address 0x4c28068 is 0 bytes after a block of size 40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at 0x4A069EE: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(vg_replace_malloc.c:270)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0x4004EA: f (a1.c:13)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==30506==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114800" y="4108450"/>
            <a:ext cx="4800600" cy="1570038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* x 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101" name="Freeform 2"/>
          <p:cNvSpPr>
            <a:spLocks/>
          </p:cNvSpPr>
          <p:nvPr/>
        </p:nvSpPr>
        <p:spPr bwMode="auto">
          <a:xfrm>
            <a:off x="4502150" y="2319338"/>
            <a:ext cx="1373188" cy="2798762"/>
          </a:xfrm>
          <a:custGeom>
            <a:avLst/>
            <a:gdLst>
              <a:gd name="T0" fmla="*/ 0 w 1373418"/>
              <a:gd name="T1" fmla="*/ 7000 h 2799895"/>
              <a:gd name="T2" fmla="*/ 665922 w 1373418"/>
              <a:gd name="T3" fmla="*/ 126269 h 2799895"/>
              <a:gd name="T4" fmla="*/ 1371600 w 1373418"/>
              <a:gd name="T5" fmla="*/ 871704 h 2799895"/>
              <a:gd name="T6" fmla="*/ 884583 w 1373418"/>
              <a:gd name="T7" fmla="*/ 2799895 h 27998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73418" h="2799895">
                <a:moveTo>
                  <a:pt x="0" y="7000"/>
                </a:moveTo>
                <a:cubicBezTo>
                  <a:pt x="218661" y="-5424"/>
                  <a:pt x="437322" y="-17848"/>
                  <a:pt x="665922" y="126269"/>
                </a:cubicBezTo>
                <a:cubicBezTo>
                  <a:pt x="894522" y="270386"/>
                  <a:pt x="1335157" y="426100"/>
                  <a:pt x="1371600" y="871704"/>
                </a:cubicBezTo>
                <a:cubicBezTo>
                  <a:pt x="1408043" y="1317308"/>
                  <a:pt x="884583" y="2799895"/>
                  <a:pt x="884583" y="2799895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Memory Leak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22463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HEAP SUMMARY: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 in use at exit: 40 bytes in 1 blocks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total heap usage: 1 allocs, 0 frees, 40 bytes allocated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40 bytes in 1 blocks are definitely lost in loss record 1 of 1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at 0x4A069EE: malloc (vg_replace_malloc.c:270)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by 0x4004EA: f (a1.c:13)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==30547==    by 0x4004D1: main (a1.c:7)</a:t>
            </a:r>
          </a:p>
          <a:p>
            <a:r>
              <a:rPr lang="en-US" altLang="en-US" sz="140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4114800" y="3916363"/>
            <a:ext cx="4800600" cy="157003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* x 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125" name="Freeform 1"/>
          <p:cNvSpPr>
            <a:spLocks/>
          </p:cNvSpPr>
          <p:nvPr/>
        </p:nvSpPr>
        <p:spPr bwMode="auto">
          <a:xfrm>
            <a:off x="4581525" y="2316163"/>
            <a:ext cx="1955800" cy="2374900"/>
          </a:xfrm>
          <a:custGeom>
            <a:avLst/>
            <a:gdLst>
              <a:gd name="T0" fmla="*/ 0 w 1955083"/>
              <a:gd name="T1" fmla="*/ 0 h 2375453"/>
              <a:gd name="T2" fmla="*/ 894522 w 1955083"/>
              <a:gd name="T3" fmla="*/ 159026 h 2375453"/>
              <a:gd name="T4" fmla="*/ 1759226 w 1955083"/>
              <a:gd name="T5" fmla="*/ 665922 h 2375453"/>
              <a:gd name="T6" fmla="*/ 1888435 w 1955083"/>
              <a:gd name="T7" fmla="*/ 1421296 h 2375453"/>
              <a:gd name="T8" fmla="*/ 904461 w 1955083"/>
              <a:gd name="T9" fmla="*/ 2375453 h 2375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5083" h="2375453">
                <a:moveTo>
                  <a:pt x="0" y="0"/>
                </a:moveTo>
                <a:cubicBezTo>
                  <a:pt x="300659" y="24019"/>
                  <a:pt x="601318" y="48039"/>
                  <a:pt x="894522" y="159026"/>
                </a:cubicBezTo>
                <a:cubicBezTo>
                  <a:pt x="1187726" y="270013"/>
                  <a:pt x="1593574" y="455544"/>
                  <a:pt x="1759226" y="665922"/>
                </a:cubicBezTo>
                <a:cubicBezTo>
                  <a:pt x="1924878" y="876300"/>
                  <a:pt x="2030896" y="1136374"/>
                  <a:pt x="1888435" y="1421296"/>
                </a:cubicBezTo>
                <a:cubicBezTo>
                  <a:pt x="1745974" y="1706218"/>
                  <a:pt x="1325217" y="2040835"/>
                  <a:pt x="904461" y="2375453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Out-of-bounds Array Access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47675" y="685800"/>
            <a:ext cx="8467725" cy="22463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HEAP SUMMARY: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 in use at exit: 40 bytes in 1 blocks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total heap usage: 1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allocs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, 0 frees, 40 bytes allocated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40 bytes in 1 blocks are definitely lost in loss record 1 of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at 0x4A069EE: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(vg_replace_malloc.c:270)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by 0x4004EA: f (a1.c:13)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==30547==    by 0x4004D1: main (a1.c:7)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114800" y="3230563"/>
            <a:ext cx="4800600" cy="1570037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* x 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  x[10] = 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49288"/>
            <a:ext cx="85344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following options are often very useful:</a:t>
            </a:r>
          </a:p>
          <a:p>
            <a:pPr>
              <a:defRPr/>
            </a:pPr>
            <a:endParaRPr lang="en-US" sz="1800" dirty="0"/>
          </a:p>
          <a:p>
            <a:pPr marL="228600"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leak-check=full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Display of details related to each leak that was detected.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--show-leak-kinds=all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Possible kinds of leaks include possible, indirect, definite, and reachable.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--track-origins=yes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Track the origins of uninitialized values that have been used.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–v</a:t>
            </a:r>
          </a:p>
          <a:p>
            <a:pPr marL="457200">
              <a:defRPr/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Be verbose...</a:t>
            </a:r>
          </a:p>
          <a:p>
            <a:pPr marL="457200">
              <a:defRPr/>
            </a:pPr>
            <a:endParaRPr lang="en-US" sz="1800" dirty="0" smtClean="0">
              <a:latin typeface="+mn-lt"/>
              <a:cs typeface="Courier New" panose="02070309020205020404" pitchFamily="49" charset="0"/>
            </a:endParaRPr>
          </a:p>
          <a:p>
            <a:pPr marL="228600"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--log-file=</a:t>
            </a:r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>
              <a:defRPr/>
            </a:pPr>
            <a:r>
              <a:rPr lang="en-US" sz="1800" dirty="0" smtClean="0"/>
              <a:t>Write </a:t>
            </a:r>
            <a:r>
              <a:rPr lang="en-US" sz="1800" dirty="0" err="1" smtClean="0"/>
              <a:t>valgrind</a:t>
            </a:r>
            <a:r>
              <a:rPr lang="en-US" sz="1800" dirty="0" smtClean="0"/>
              <a:t> output to specified file instead of </a:t>
            </a:r>
            <a:r>
              <a:rPr lang="en-US" sz="1800" dirty="0" err="1" smtClean="0"/>
              <a:t>stdout</a:t>
            </a:r>
            <a:r>
              <a:rPr lang="en-US" sz="1800" dirty="0" smtClean="0"/>
              <a:t>.</a:t>
            </a:r>
          </a:p>
          <a:p>
            <a:pPr marL="457200"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Of course, see the </a:t>
            </a:r>
            <a:r>
              <a:rPr lang="en-US" sz="1800" dirty="0" err="1" smtClean="0"/>
              <a:t>valgrind</a:t>
            </a:r>
            <a:r>
              <a:rPr lang="en-US" sz="1800" dirty="0" smtClean="0"/>
              <a:t> man page for even more information and options.</a:t>
            </a:r>
            <a:endParaRPr lang="en-US" sz="1800" dirty="0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 </a:t>
            </a:r>
            <a:r>
              <a:rPr lang="en-US" altLang="en-US" dirty="0" err="1" smtClean="0"/>
              <a:t>Valgrind</a:t>
            </a:r>
            <a:r>
              <a:rPr lang="en-US" altLang="en-US" dirty="0" smtClean="0"/>
              <a:t> Options</a:t>
            </a:r>
          </a:p>
        </p:txBody>
      </p:sp>
    </p:spTree>
    <p:extLst>
      <p:ext uri="{BB962C8B-B14F-4D97-AF65-F5344CB8AC3E}">
        <p14:creationId xmlns:p14="http://schemas.microsoft.com/office/powerpoint/2010/main" val="21706408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Invalid writes/reads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following example is derived from a common project used in CS 2506.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3754874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Linux&gt;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--leak-check=full --show-leak-kinds=all --log-file=vlog.txt --track-origins=yes -v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disassem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C3TestFiles/ref07.o stu_ref07.asm</a:t>
            </a:r>
            <a:endParaRPr lang="en-US" alt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Invalid write of size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0x401575: main (Disassembler.c:225)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Address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0x51f6845 is 0 bytes after a block of size 5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0x401522: main (Disassembler.c:222)</a:t>
            </a:r>
          </a:p>
          <a:p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Invalid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read of size 1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Address 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0x51f6845 is 0 bytes after a block of size 5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alloc'd</a:t>
            </a: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0x4C2B974: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(in 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/lib64/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vgpreload_memcheck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        amd64-linux.so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0x401522: main (Disassembler.c:222)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42186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We see that two invalid memory accesses have been detected, each involving one byte.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942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Invalid writes/reads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Here are the cited lines of C source code: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819400"/>
            <a:ext cx="853440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 logic error is fairly obvious:</a:t>
            </a:r>
          </a:p>
          <a:p>
            <a:pPr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222: 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dirty="0" smtClean="0"/>
              <a:t> array of dimension 5 is allocated and </a:t>
            </a:r>
            <a:r>
              <a:rPr lang="en-US" sz="1800" dirty="0" err="1" smtClean="0"/>
              <a:t>zero'd</a:t>
            </a:r>
            <a:r>
              <a:rPr lang="en-US" sz="1800" dirty="0" smtClean="0"/>
              <a:t>; used in the normal way, this should hold no more than 4 user characters, allowing room for the terminator</a:t>
            </a:r>
          </a:p>
          <a:p>
            <a:pPr marL="969963" indent="-741363">
              <a:tabLst>
                <a:tab pos="457200" algn="l"/>
              </a:tabLst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225:  more than 4 characters are written to (and beyond the end of) the array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969963" indent="-741363">
              <a:tabLst>
                <a:tab pos="457200" algn="l"/>
              </a:tabLst>
              <a:defRPr/>
            </a:pPr>
            <a:endParaRPr lang="en-US" sz="1800" dirty="0" smtClean="0"/>
          </a:p>
          <a:p>
            <a:pPr marL="969963" indent="-741363">
              <a:tabLst>
                <a:tab pos="457200" algn="l"/>
              </a:tabLst>
              <a:defRPr/>
            </a:pPr>
            <a:r>
              <a:rPr lang="en-US" sz="1800" dirty="0" smtClean="0"/>
              <a:t>-	228:	since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depends on the terminator, it reads past the end of the array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This error is pernicious because it did not result in any sort of runtime error (although it may very well have resulted in incorrect results).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8200" y="1066800"/>
            <a:ext cx="7924800" cy="1569660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222	char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*Label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(5, 1);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225	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(Label,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"%5s%02d:%7s", "V",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".word");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228	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(Labels[Line], Label);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8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</a:t>
            </a:r>
            <a:r>
              <a:rPr lang="en-US" baseline="0" dirty="0" smtClean="0"/>
              <a:t> Example:  Uninitialized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49288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err="1" smtClean="0"/>
              <a:t>Valgrind</a:t>
            </a:r>
            <a:r>
              <a:rPr lang="en-US" sz="1800" dirty="0" smtClean="0"/>
              <a:t> detects a different kind of error:</a:t>
            </a:r>
            <a:endParaRPr lang="en-US" sz="1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675" y="1158875"/>
            <a:ext cx="8467725" cy="138499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7962== Conditional jump or move depends on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uninitialised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value(s)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by 0x4010AB: main (Disassembler.c:155)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</a:t>
            </a:r>
            <a:r>
              <a:rPr lang="en-US" altLang="en-US" sz="1400" dirty="0" err="1">
                <a:latin typeface="Courier New" pitchFamily="49" charset="0"/>
                <a:cs typeface="Courier New" pitchFamily="49" charset="0"/>
              </a:rPr>
              <a:t>Uninitialised</a:t>
            </a: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value was created by a stack allocation</a:t>
            </a:r>
          </a:p>
          <a:p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==7962==    at 0x400B5D: main (Disassembler.c:40)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572000"/>
            <a:ext cx="8534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Now, the source of the error in line 155 may be less clear.</a:t>
            </a:r>
            <a:endParaRPr lang="en-US" sz="18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4504" y="2759512"/>
            <a:ext cx="7924800" cy="1569660"/>
          </a:xfrm>
          <a:prstGeom prst="rect">
            <a:avLst/>
          </a:prstGeom>
          <a:solidFill>
            <a:srgbClr val="FFDE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39 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char** </a:t>
            </a:r>
            <a:r>
              <a:rPr lang="en-US" altLang="en-US" sz="16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 40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155    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currLine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"%s%8s", </a:t>
            </a:r>
            <a:r>
              <a:rPr lang="en-US" altLang="en-US" sz="1600" dirty="0" err="1" smtClean="0">
                <a:latin typeface="Courier New" pitchFamily="49" charset="0"/>
                <a:cs typeface="Courier New" pitchFamily="49" charset="0"/>
              </a:rPr>
              <a:t>jT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-&gt;Mnemonic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Name);</a:t>
            </a:r>
            <a:endParaRPr lang="en-US" alt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n-US" altLang="en-US" sz="16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5040868"/>
            <a:ext cx="8534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One relevant fact is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800" dirty="0" smtClean="0"/>
              <a:t> depends on terminators to determine the ends of the two strings it prints...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93111042"/>
      </p:ext>
    </p:extLst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749</TotalTime>
  <Words>1365</Words>
  <Application>Microsoft Office PowerPoint</Application>
  <PresentationFormat>Overhead</PresentationFormat>
  <Paragraphs>215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Helvetica</vt:lpstr>
      <vt:lpstr>Monotype Sorts</vt:lpstr>
      <vt:lpstr>Times New Roman</vt:lpstr>
      <vt:lpstr>Professional</vt:lpstr>
      <vt:lpstr>Valgrind Overview</vt:lpstr>
      <vt:lpstr>Memory Management Errors</vt:lpstr>
      <vt:lpstr>Out-of-bounds Array Access</vt:lpstr>
      <vt:lpstr>Memory Leak</vt:lpstr>
      <vt:lpstr>Out-of-bounds Array Access</vt:lpstr>
      <vt:lpstr>Some Valgrind Options</vt:lpstr>
      <vt:lpstr>Extensive Example: Invalid writes/reads</vt:lpstr>
      <vt:lpstr>Extensive Example: Invalid writes/reads</vt:lpstr>
      <vt:lpstr>Extensive Example:  Uninitialized Values</vt:lpstr>
      <vt:lpstr>Extensive Example:  Uninitialized Values</vt:lpstr>
      <vt:lpstr>Extensive Example:  Memory Leak</vt:lpstr>
      <vt:lpstr>Extensive Example:  Memory Leak</vt:lpstr>
      <vt:lpstr>Extensive Example:  Leak Summary</vt:lpstr>
      <vt:lpstr>Bibliography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94</cp:revision>
  <cp:lastPrinted>1998-08-23T21:44:04Z</cp:lastPrinted>
  <dcterms:created xsi:type="dcterms:W3CDTF">1998-08-05T19:51:03Z</dcterms:created>
  <dcterms:modified xsi:type="dcterms:W3CDTF">2019-04-15T02:06:42Z</dcterms:modified>
</cp:coreProperties>
</file>