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60" r:id="rId2"/>
    <p:sldId id="293" r:id="rId3"/>
    <p:sldId id="272" r:id="rId4"/>
    <p:sldId id="271" r:id="rId5"/>
    <p:sldId id="279" r:id="rId6"/>
    <p:sldId id="296" r:id="rId7"/>
    <p:sldId id="297" r:id="rId8"/>
    <p:sldId id="313" r:id="rId9"/>
    <p:sldId id="299" r:id="rId10"/>
    <p:sldId id="277" r:id="rId11"/>
    <p:sldId id="308" r:id="rId12"/>
    <p:sldId id="302" r:id="rId13"/>
    <p:sldId id="303" r:id="rId14"/>
    <p:sldId id="305" r:id="rId15"/>
    <p:sldId id="304" r:id="rId16"/>
    <p:sldId id="312" r:id="rId17"/>
    <p:sldId id="306" r:id="rId18"/>
    <p:sldId id="292" r:id="rId19"/>
    <p:sldId id="309" r:id="rId20"/>
    <p:sldId id="283" r:id="rId21"/>
    <p:sldId id="288" r:id="rId22"/>
    <p:sldId id="307" r:id="rId23"/>
    <p:sldId id="285" r:id="rId24"/>
    <p:sldId id="286" r:id="rId25"/>
    <p:sldId id="310" r:id="rId26"/>
    <p:sldId id="301" r:id="rId27"/>
    <p:sldId id="311" r:id="rId28"/>
  </p:sldIdLst>
  <p:sldSz cx="9144000" cy="6858000" type="overhead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660000"/>
    <a:srgbClr val="FFDEAD"/>
    <a:srgbClr val="FF6600"/>
    <a:srgbClr val="FFFF99"/>
    <a:srgbClr val="008000"/>
    <a:srgbClr val="FF9900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3" autoAdjust="0"/>
    <p:restoredTop sz="90446" autoAdjust="0"/>
  </p:normalViewPr>
  <p:slideViewPr>
    <p:cSldViewPr>
      <p:cViewPr varScale="1">
        <p:scale>
          <a:sx n="91" d="100"/>
          <a:sy n="91" d="100"/>
        </p:scale>
        <p:origin x="10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160" y="78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400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521" y="0"/>
            <a:ext cx="3065529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6400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©William D McQuain, </a:t>
            </a:r>
            <a:r>
              <a:rPr lang="en-US" dirty="0" smtClean="0"/>
              <a:t>2005-2019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521" y="8830658"/>
            <a:ext cx="3065529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6DC20F2-7339-469D-A00B-0AB3CFA2E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3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defTabSz="93184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algn="r" defTabSz="93184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46" y="711679"/>
            <a:ext cx="4083315" cy="792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defTabSz="93184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algn="r" defTabSz="931845">
              <a:defRPr sz="1000"/>
            </a:lvl1pPr>
          </a:lstStyle>
          <a:p>
            <a:pPr>
              <a:defRPr/>
            </a:pPr>
            <a:fld id="{1AF4AECF-3BA2-403C-9E39-1332B599CB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40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alternatives:</a:t>
            </a:r>
          </a:p>
          <a:p>
            <a:endParaRPr lang="en-US" dirty="0" smtClean="0"/>
          </a:p>
          <a:p>
            <a:r>
              <a:rPr lang="en-US" dirty="0" smtClean="0"/>
              <a:t>Make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fGuard.prev</a:t>
            </a:r>
            <a:r>
              <a:rPr lang="en-US" baseline="0" dirty="0" smtClean="0"/>
              <a:t> == &amp;</a:t>
            </a:r>
            <a:r>
              <a:rPr lang="en-US" baseline="0" dirty="0" err="1" smtClean="0"/>
              <a:t>rGuard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rGuard.next</a:t>
            </a:r>
            <a:r>
              <a:rPr lang="en-US" baseline="0" dirty="0" smtClean="0"/>
              <a:t> == &amp;</a:t>
            </a:r>
            <a:r>
              <a:rPr lang="en-US" baseline="0" dirty="0" err="1" smtClean="0"/>
              <a:t>fGuard</a:t>
            </a:r>
            <a:r>
              <a:rPr lang="en-US" baseline="0" dirty="0" smtClean="0"/>
              <a:t>.  I don't see any real advantage in that, unless I actually need a circular list; you still must test to see if you're at a list boundary, and fall into a circular traversal if you get that wrong.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Make </a:t>
            </a:r>
            <a:r>
              <a:rPr lang="en-US" baseline="0" dirty="0" err="1" smtClean="0"/>
              <a:t>fGuard.prev</a:t>
            </a:r>
            <a:r>
              <a:rPr lang="en-US" baseline="0" dirty="0" smtClean="0"/>
              <a:t> == &amp;</a:t>
            </a:r>
            <a:r>
              <a:rPr lang="en-US" baseline="0" dirty="0" err="1" smtClean="0"/>
              <a:t>fGuard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rGuard.next</a:t>
            </a:r>
            <a:r>
              <a:rPr lang="en-US" baseline="0" dirty="0" smtClean="0"/>
              <a:t> == &amp;</a:t>
            </a:r>
            <a:r>
              <a:rPr lang="en-US" baseline="0" dirty="0" err="1" smtClean="0"/>
              <a:t>rGuard</a:t>
            </a:r>
            <a:r>
              <a:rPr lang="en-US" baseline="0" dirty="0" smtClean="0"/>
              <a:t>.  You still need to test for the list boundary, and fall into an infinite loop if you get that wrong.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NULL pointers guarantee that an error in testing for the boundary will result in an error I can't miss.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60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1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 idea is that the client never deals with list internals, and the list never deals with the client's data</a:t>
            </a:r>
            <a:r>
              <a:rPr lang="en-US" baseline="0" dirty="0" smtClean="0"/>
              <a:t> (or the aggregator's for that matter).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use of void* is classic C programming… at its finest or worst, depending on your taste.  Of course, the use of void* eliminates useful type-checking at compile time, so the client must be entirely accurate in calling the adaptor's insert/remove/find functions.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adaptor is fully flexible without modification, regardless of the client's data type, aside from the requirement that the client has implemented a compare() function that conforms to the interface specified on slide 12:</a:t>
            </a:r>
          </a:p>
          <a:p>
            <a:endParaRPr lang="en-US" baseline="0" dirty="0" smtClean="0"/>
          </a:p>
          <a:p>
            <a:r>
              <a:rPr lang="en-US" dirty="0">
                <a:latin typeface="Courier New" pitchFamily="49" charset="0"/>
              </a:rPr>
              <a:t>int32_t (*compare)(</a:t>
            </a:r>
            <a:r>
              <a:rPr lang="en-US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pLeft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con</a:t>
            </a:r>
            <a:r>
              <a:rPr lang="en-US" b="1" dirty="0" err="1">
                <a:solidFill>
                  <a:srgbClr val="003399"/>
                </a:solidFill>
                <a:latin typeface="Courier New" pitchFamily="49" charset="0"/>
              </a:rPr>
              <a:t>s</a:t>
            </a:r>
            <a:r>
              <a:rPr lang="en-US" dirty="0" err="1">
                <a:latin typeface="Courier New" pitchFamily="49" charset="0"/>
              </a:rPr>
              <a:t>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pRight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urier New" pitchFamily="49" charset="0"/>
              </a:rPr>
              <a:t>The use of void* in the interface of compare() is necessary since this function is only called from the adaptor, which does not know the actual type of the client's data objects.</a:t>
            </a: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0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Client creates</a:t>
            </a:r>
            <a:r>
              <a:rPr lang="en-US" baseline="0" dirty="0" smtClean="0"/>
              <a:t> a data object X</a:t>
            </a:r>
          </a:p>
          <a:p>
            <a:r>
              <a:rPr lang="en-US" baseline="0" dirty="0" smtClean="0"/>
              <a:t>2.  Client passes the address of X to the Adaptor's find() function as a void*</a:t>
            </a:r>
          </a:p>
          <a:p>
            <a:r>
              <a:rPr lang="en-US" baseline="0" dirty="0" smtClean="0"/>
              <a:t>3.  Adaptor's find() creates an Aggregator encapsulating &amp;X and node1 (an unattached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node)</a:t>
            </a:r>
          </a:p>
          <a:p>
            <a:r>
              <a:rPr lang="en-US" baseline="0" dirty="0" smtClean="0"/>
              <a:t>4.  Adaptor's find() passes the address of node1 </a:t>
            </a:r>
            <a:r>
              <a:rPr lang="en-US" baseline="0" dirty="0" err="1" smtClean="0"/>
              <a:t>DList's</a:t>
            </a:r>
            <a:r>
              <a:rPr lang="en-US" baseline="0" dirty="0" smtClean="0"/>
              <a:t> find()</a:t>
            </a:r>
          </a:p>
          <a:p>
            <a:r>
              <a:rPr lang="en-US" baseline="0" dirty="0" smtClean="0"/>
              <a:t>5.  </a:t>
            </a:r>
            <a:r>
              <a:rPr lang="en-US" baseline="0" dirty="0" err="1" smtClean="0"/>
              <a:t>DList's</a:t>
            </a:r>
            <a:r>
              <a:rPr lang="en-US" baseline="0" dirty="0" smtClean="0"/>
              <a:t> find() traverses the list; at each data node, </a:t>
            </a:r>
            <a:r>
              <a:rPr lang="en-US" baseline="0" dirty="0" err="1" smtClean="0"/>
              <a:t>DList's</a:t>
            </a:r>
            <a:r>
              <a:rPr lang="en-US" baseline="0" dirty="0" smtClean="0"/>
              <a:t> find() passes the address of node1 and the address of the current list node to the Adaptor's compare() function</a:t>
            </a:r>
          </a:p>
          <a:p>
            <a:r>
              <a:rPr lang="en-US" baseline="0" dirty="0" smtClean="0"/>
              <a:t>6.  Adaptor's compare() passes &amp;X and the address of the current data object form the list (as void*) to the client's compare() function</a:t>
            </a:r>
          </a:p>
          <a:p>
            <a:r>
              <a:rPr lang="en-US" baseline="0" dirty="0" smtClean="0"/>
              <a:t>7.  Client's compare() returns indication of equality/</a:t>
            </a:r>
            <a:r>
              <a:rPr lang="en-US" baseline="0" dirty="0" err="1" smtClean="0"/>
              <a:t>nonequality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DList's</a:t>
            </a:r>
            <a:r>
              <a:rPr lang="en-US" baseline="0" dirty="0" smtClean="0"/>
              <a:t> find() function</a:t>
            </a:r>
          </a:p>
          <a:p>
            <a:r>
              <a:rPr lang="en-US" baseline="0" dirty="0" smtClean="0"/>
              <a:t>8.  </a:t>
            </a:r>
            <a:r>
              <a:rPr lang="en-US" baseline="0" dirty="0" err="1" smtClean="0"/>
              <a:t>DList's</a:t>
            </a:r>
            <a:r>
              <a:rPr lang="en-US" baseline="0" dirty="0" smtClean="0"/>
              <a:t> find() function reports a match (as a </a:t>
            </a:r>
            <a:r>
              <a:rPr lang="en-US" baseline="0" dirty="0" err="1" smtClean="0"/>
              <a:t>DNode</a:t>
            </a:r>
            <a:r>
              <a:rPr lang="en-US" baseline="0" dirty="0" smtClean="0"/>
              <a:t>* returned to the Adaptor's find() function) or continues the traversal, as necessary</a:t>
            </a:r>
          </a:p>
          <a:p>
            <a:r>
              <a:rPr lang="en-US" baseline="0" dirty="0" smtClean="0"/>
              <a:t>9.  Adaptor's find() function returns NULL or pData2 to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20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had originally</a:t>
            </a:r>
            <a:r>
              <a:rPr lang="en-US" baseline="0" dirty="0" smtClean="0"/>
              <a:t> called this type </a:t>
            </a:r>
            <a:r>
              <a:rPr lang="en-US" baseline="0" dirty="0" err="1" smtClean="0"/>
              <a:t>DListAdaptor</a:t>
            </a:r>
            <a:r>
              <a:rPr lang="en-US" baseline="0" dirty="0" smtClean="0"/>
              <a:t>, but decided that was inaccurate.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considered creating a </a:t>
            </a:r>
            <a:r>
              <a:rPr lang="en-US" baseline="0" dirty="0" err="1" smtClean="0"/>
              <a:t>DListAdaptor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type, to encapsulate the compare() function pointer.  The given implementation does not allow the client to create two different </a:t>
            </a:r>
            <a:r>
              <a:rPr lang="en-US" baseline="0" dirty="0" err="1" smtClean="0"/>
              <a:t>DLists</a:t>
            </a:r>
            <a:r>
              <a:rPr lang="en-US" baseline="0" dirty="0" smtClean="0"/>
              <a:t>, storing data objects that require different compare() functions, since the function pointer is registered as a static file-scoped variable in </a:t>
            </a:r>
            <a:r>
              <a:rPr lang="en-US" baseline="0" dirty="0" err="1" smtClean="0"/>
              <a:t>DListAdaptor.c</a:t>
            </a:r>
            <a:r>
              <a:rPr lang="en-US" baseline="0" dirty="0" smtClean="0"/>
              <a:t>.  In the end, I deferred that touch for a later version.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128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illustrated:</a:t>
            </a:r>
          </a:p>
          <a:p>
            <a:endParaRPr lang="en-US" dirty="0" smtClean="0"/>
          </a:p>
          <a:p>
            <a:r>
              <a:rPr lang="en-US" baseline="0" dirty="0" smtClean="0"/>
              <a:t>  - the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knows only about the node objects in the physical list</a:t>
            </a:r>
          </a:p>
          <a:p>
            <a:r>
              <a:rPr lang="en-US" baseline="0" dirty="0" smtClean="0"/>
              <a:t>  - the client knows about the payload objects, which are actually managed by pointers within the aggregators</a:t>
            </a:r>
          </a:p>
          <a:p>
            <a:r>
              <a:rPr lang="en-US" baseline="0" dirty="0" smtClean="0"/>
              <a:t>  - the client therefore knows nothing about aggregators</a:t>
            </a:r>
          </a:p>
          <a:p>
            <a:r>
              <a:rPr lang="en-US" baseline="0" dirty="0" smtClean="0"/>
              <a:t>  - the adaptor holds a void* to each payload object, but never manipulates those objects</a:t>
            </a:r>
          </a:p>
          <a:p>
            <a:r>
              <a:rPr lang="en-US" baseline="0" dirty="0" smtClean="0"/>
              <a:t>  - the adaptor holds a </a:t>
            </a:r>
            <a:r>
              <a:rPr lang="en-US" baseline="0" dirty="0" err="1" smtClean="0"/>
              <a:t>DNode</a:t>
            </a:r>
            <a:r>
              <a:rPr lang="en-US" baseline="0" dirty="0" smtClean="0"/>
              <a:t> in each aggregator, but never manipulates the internals of those </a:t>
            </a:r>
            <a:r>
              <a:rPr lang="en-US" baseline="0" dirty="0" err="1" smtClean="0"/>
              <a:t>DNodes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533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There's a one-to-one correspondence between the </a:t>
            </a:r>
            <a:r>
              <a:rPr lang="en-US" dirty="0" err="1" smtClean="0"/>
              <a:t>DList</a:t>
            </a:r>
            <a:r>
              <a:rPr lang="en-US" dirty="0" smtClean="0"/>
              <a:t> interface and a large</a:t>
            </a:r>
            <a:r>
              <a:rPr lang="en-US" baseline="0" dirty="0" smtClean="0"/>
              <a:t> subset of the adaptor's interface.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refer to these as "mediators" because they serve as communication channels between the client's code and the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interface.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159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may be the students'</a:t>
            </a:r>
            <a:r>
              <a:rPr lang="en-US" baseline="0" dirty="0" smtClean="0"/>
              <a:t> introduction to function pointers…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139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I'd actually double-</a:t>
            </a:r>
            <a:r>
              <a:rPr lang="en-US" dirty="0" err="1" smtClean="0"/>
              <a:t>const</a:t>
            </a:r>
            <a:r>
              <a:rPr lang="en-US" baseline="0" dirty="0" smtClean="0"/>
              <a:t> those pointer parameters to compare(), but that doesn't show up on the calling side, and a different implementation of the client side might not do that, so I don't cast that way in the call.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837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20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9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40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703 w 5269"/>
                <a:gd name="T1" fmla="*/ 0 h 2977"/>
                <a:gd name="T2" fmla="*/ 0 w 5269"/>
                <a:gd name="T3" fmla="*/ 0 h 2977"/>
                <a:gd name="T4" fmla="*/ 0 w 5269"/>
                <a:gd name="T5" fmla="*/ 20810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703 w 5269"/>
                <a:gd name="T1" fmla="*/ 0 h 2977"/>
                <a:gd name="T2" fmla="*/ 6703 w 5269"/>
                <a:gd name="T3" fmla="*/ 20810 h 2977"/>
                <a:gd name="T4" fmla="*/ 0 w 5269"/>
                <a:gd name="T5" fmla="*/ 20810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72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72 w 193"/>
                <a:gd name="T1" fmla="*/ 0 h 721"/>
                <a:gd name="T2" fmla="*/ 72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785874205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785874205 h 721"/>
                <a:gd name="T4" fmla="*/ 0 w 193"/>
                <a:gd name="T5" fmla="*/ 1785874205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086600" y="166688"/>
            <a:ext cx="151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charset="0"/>
                <a:cs typeface="Arial" charset="0"/>
              </a:rPr>
              <a:t>C Linked List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82025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E20223A-A061-4685-926F-BA84F216131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Linked Lists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 linked list is a </a:t>
            </a:r>
            <a:r>
              <a:rPr lang="en-US" sz="1800" i="1" dirty="0"/>
              <a:t>data structure</a:t>
            </a:r>
            <a:r>
              <a:rPr lang="en-US" sz="1800" dirty="0"/>
              <a:t> that uses a "chain" of node objects, connected by pointers, to organize a collection of user data values.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Here's a fairly typical </a:t>
            </a:r>
            <a:r>
              <a:rPr lang="en-US" sz="1800" dirty="0" smtClean="0"/>
              <a:t>conceptual view </a:t>
            </a:r>
            <a:r>
              <a:rPr lang="en-US" sz="1800" dirty="0"/>
              <a:t>of a </a:t>
            </a:r>
            <a:r>
              <a:rPr lang="en-US" sz="1800" dirty="0" smtClean="0"/>
              <a:t>doubly-linked </a:t>
            </a:r>
            <a:r>
              <a:rPr lang="en-US" sz="1800" dirty="0"/>
              <a:t>list:</a:t>
            </a: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652463" y="1846263"/>
            <a:ext cx="1447800" cy="733425"/>
            <a:chOff x="653142" y="1845911"/>
            <a:chExt cx="1447800" cy="733221"/>
          </a:xfrm>
        </p:grpSpPr>
        <p:grpSp>
          <p:nvGrpSpPr>
            <p:cNvPr id="2099" name="Group 6"/>
            <p:cNvGrpSpPr>
              <a:grpSpLocks/>
            </p:cNvGrpSpPr>
            <p:nvPr/>
          </p:nvGrpSpPr>
          <p:grpSpPr bwMode="auto">
            <a:xfrm>
              <a:off x="762000" y="2209800"/>
              <a:ext cx="1066800" cy="369332"/>
              <a:chOff x="1066800" y="2514600"/>
              <a:chExt cx="1066800" cy="369332"/>
            </a:xfrm>
          </p:grpSpPr>
          <p:sp>
            <p:nvSpPr>
              <p:cNvPr id="2101" name="TextBox 7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02" name="TextBox 8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100" name="TextBox 3"/>
            <p:cNvSpPr txBox="1">
              <a:spLocks noChangeArrowheads="1"/>
            </p:cNvSpPr>
            <p:nvPr/>
          </p:nvSpPr>
          <p:spPr bwMode="auto">
            <a:xfrm>
              <a:off x="653142" y="1845911"/>
              <a:ext cx="1447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Arial" charset="0"/>
                  <a:cs typeface="Arial" charset="0"/>
                </a:rPr>
                <a:t>Head node</a:t>
              </a:r>
            </a:p>
          </p:txBody>
        </p:sp>
      </p:grpSp>
      <p:grpSp>
        <p:nvGrpSpPr>
          <p:cNvPr id="2053" name="Group 9"/>
          <p:cNvGrpSpPr>
            <a:grpSpLocks/>
          </p:cNvGrpSpPr>
          <p:nvPr/>
        </p:nvGrpSpPr>
        <p:grpSpPr bwMode="auto">
          <a:xfrm>
            <a:off x="685800" y="5562600"/>
            <a:ext cx="1447800" cy="733425"/>
            <a:chOff x="685800" y="5562600"/>
            <a:chExt cx="1447800" cy="733221"/>
          </a:xfrm>
        </p:grpSpPr>
        <p:grpSp>
          <p:nvGrpSpPr>
            <p:cNvPr id="2095" name="Group 12"/>
            <p:cNvGrpSpPr>
              <a:grpSpLocks/>
            </p:cNvGrpSpPr>
            <p:nvPr/>
          </p:nvGrpSpPr>
          <p:grpSpPr bwMode="auto">
            <a:xfrm>
              <a:off x="718458" y="5926489"/>
              <a:ext cx="1066800" cy="369332"/>
              <a:chOff x="1066800" y="2514600"/>
              <a:chExt cx="1066800" cy="369332"/>
            </a:xfrm>
          </p:grpSpPr>
          <p:sp>
            <p:nvSpPr>
              <p:cNvPr id="2097" name="TextBox 14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8" name="TextBox 15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96" name="TextBox 13"/>
            <p:cNvSpPr txBox="1">
              <a:spLocks noChangeArrowheads="1"/>
            </p:cNvSpPr>
            <p:nvPr/>
          </p:nvSpPr>
          <p:spPr bwMode="auto">
            <a:xfrm>
              <a:off x="685800" y="5562600"/>
              <a:ext cx="1447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Arial" charset="0"/>
                  <a:cs typeface="Arial" charset="0"/>
                </a:rPr>
                <a:t>Tail node</a:t>
              </a:r>
            </a:p>
          </p:txBody>
        </p:sp>
      </p:grpSp>
      <p:grpSp>
        <p:nvGrpSpPr>
          <p:cNvPr id="2054" name="Group 17"/>
          <p:cNvGrpSpPr>
            <a:grpSpLocks/>
          </p:cNvGrpSpPr>
          <p:nvPr/>
        </p:nvGrpSpPr>
        <p:grpSpPr bwMode="auto">
          <a:xfrm>
            <a:off x="1306513" y="3071813"/>
            <a:ext cx="1066800" cy="368300"/>
            <a:chOff x="1066800" y="2514600"/>
            <a:chExt cx="1066800" cy="369332"/>
          </a:xfrm>
        </p:grpSpPr>
        <p:sp>
          <p:nvSpPr>
            <p:cNvPr id="2093" name="TextBox 18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41</a:t>
              </a:r>
            </a:p>
          </p:txBody>
        </p:sp>
        <p:sp>
          <p:nvSpPr>
            <p:cNvPr id="2094" name="TextBox 19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5" name="Group 20"/>
          <p:cNvGrpSpPr>
            <a:grpSpLocks/>
          </p:cNvGrpSpPr>
          <p:nvPr/>
        </p:nvGrpSpPr>
        <p:grpSpPr bwMode="auto">
          <a:xfrm>
            <a:off x="7315200" y="5562600"/>
            <a:ext cx="1066800" cy="369888"/>
            <a:chOff x="1066800" y="2514600"/>
            <a:chExt cx="1066800" cy="369332"/>
          </a:xfrm>
        </p:grpSpPr>
        <p:sp>
          <p:nvSpPr>
            <p:cNvPr id="2091" name="TextBox 21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32</a:t>
              </a:r>
            </a:p>
          </p:txBody>
        </p:sp>
        <p:sp>
          <p:nvSpPr>
            <p:cNvPr id="2092" name="TextBox 22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6" name="Group 23"/>
          <p:cNvGrpSpPr>
            <a:grpSpLocks/>
          </p:cNvGrpSpPr>
          <p:nvPr/>
        </p:nvGrpSpPr>
        <p:grpSpPr bwMode="auto">
          <a:xfrm>
            <a:off x="6096000" y="2701925"/>
            <a:ext cx="1066800" cy="369888"/>
            <a:chOff x="1066800" y="2514600"/>
            <a:chExt cx="1066800" cy="369332"/>
          </a:xfrm>
        </p:grpSpPr>
        <p:sp>
          <p:nvSpPr>
            <p:cNvPr id="2089" name="TextBox 24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17</a:t>
              </a:r>
            </a:p>
          </p:txBody>
        </p:sp>
        <p:sp>
          <p:nvSpPr>
            <p:cNvPr id="2090" name="TextBox 25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7" name="Group 26"/>
          <p:cNvGrpSpPr>
            <a:grpSpLocks/>
          </p:cNvGrpSpPr>
          <p:nvPr/>
        </p:nvGrpSpPr>
        <p:grpSpPr bwMode="auto">
          <a:xfrm>
            <a:off x="3070225" y="3865563"/>
            <a:ext cx="1066800" cy="369887"/>
            <a:chOff x="1066800" y="2514600"/>
            <a:chExt cx="1066800" cy="369332"/>
          </a:xfrm>
        </p:grpSpPr>
        <p:sp>
          <p:nvSpPr>
            <p:cNvPr id="2087" name="TextBox 27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19</a:t>
              </a:r>
            </a:p>
          </p:txBody>
        </p:sp>
        <p:sp>
          <p:nvSpPr>
            <p:cNvPr id="2088" name="TextBox 28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8" name="Group 29"/>
          <p:cNvGrpSpPr>
            <a:grpSpLocks/>
          </p:cNvGrpSpPr>
          <p:nvPr/>
        </p:nvGrpSpPr>
        <p:grpSpPr bwMode="auto">
          <a:xfrm>
            <a:off x="3395663" y="2216150"/>
            <a:ext cx="1066800" cy="368300"/>
            <a:chOff x="1066800" y="2514600"/>
            <a:chExt cx="1066800" cy="369332"/>
          </a:xfrm>
        </p:grpSpPr>
        <p:sp>
          <p:nvSpPr>
            <p:cNvPr id="2085" name="TextBox 30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12</a:t>
              </a:r>
            </a:p>
          </p:txBody>
        </p:sp>
        <p:sp>
          <p:nvSpPr>
            <p:cNvPr id="2086" name="TextBox 31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9" name="Group 32"/>
          <p:cNvGrpSpPr>
            <a:grpSpLocks/>
          </p:cNvGrpSpPr>
          <p:nvPr/>
        </p:nvGrpSpPr>
        <p:grpSpPr bwMode="auto">
          <a:xfrm>
            <a:off x="3124200" y="5573713"/>
            <a:ext cx="1066800" cy="369887"/>
            <a:chOff x="1066800" y="2514600"/>
            <a:chExt cx="1066800" cy="369332"/>
          </a:xfrm>
        </p:grpSpPr>
        <p:sp>
          <p:nvSpPr>
            <p:cNvPr id="2083" name="TextBox 33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33</a:t>
              </a:r>
            </a:p>
          </p:txBody>
        </p:sp>
        <p:sp>
          <p:nvSpPr>
            <p:cNvPr id="2084" name="TextBox 34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0" name="Group 35"/>
          <p:cNvGrpSpPr>
            <a:grpSpLocks/>
          </p:cNvGrpSpPr>
          <p:nvPr/>
        </p:nvGrpSpPr>
        <p:grpSpPr bwMode="auto">
          <a:xfrm>
            <a:off x="4195763" y="3071813"/>
            <a:ext cx="1066800" cy="369887"/>
            <a:chOff x="1066800" y="2514600"/>
            <a:chExt cx="1066800" cy="369332"/>
          </a:xfrm>
        </p:grpSpPr>
        <p:sp>
          <p:nvSpPr>
            <p:cNvPr id="2081" name="TextBox 36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082" name="TextBox 37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1" name="Group 38"/>
          <p:cNvGrpSpPr>
            <a:grpSpLocks/>
          </p:cNvGrpSpPr>
          <p:nvPr/>
        </p:nvGrpSpPr>
        <p:grpSpPr bwMode="auto">
          <a:xfrm>
            <a:off x="4729163" y="4867275"/>
            <a:ext cx="1066800" cy="368300"/>
            <a:chOff x="1066800" y="2514600"/>
            <a:chExt cx="1066800" cy="369332"/>
          </a:xfrm>
        </p:grpSpPr>
        <p:sp>
          <p:nvSpPr>
            <p:cNvPr id="2079" name="TextBox 39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23</a:t>
              </a:r>
            </a:p>
          </p:txBody>
        </p:sp>
        <p:sp>
          <p:nvSpPr>
            <p:cNvPr id="2080" name="TextBox 40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2" name="Group 41"/>
          <p:cNvGrpSpPr>
            <a:grpSpLocks/>
          </p:cNvGrpSpPr>
          <p:nvPr/>
        </p:nvGrpSpPr>
        <p:grpSpPr bwMode="auto">
          <a:xfrm>
            <a:off x="6896100" y="3865563"/>
            <a:ext cx="1066800" cy="369887"/>
            <a:chOff x="1066800" y="2514600"/>
            <a:chExt cx="1066800" cy="369332"/>
          </a:xfrm>
        </p:grpSpPr>
        <p:sp>
          <p:nvSpPr>
            <p:cNvPr id="2077" name="TextBox 42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078" name="TextBox 43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3" name="Group 44"/>
          <p:cNvGrpSpPr>
            <a:grpSpLocks/>
          </p:cNvGrpSpPr>
          <p:nvPr/>
        </p:nvGrpSpPr>
        <p:grpSpPr bwMode="auto">
          <a:xfrm>
            <a:off x="1638300" y="4692650"/>
            <a:ext cx="1066800" cy="368300"/>
            <a:chOff x="1066800" y="2514600"/>
            <a:chExt cx="1066800" cy="369332"/>
          </a:xfrm>
        </p:grpSpPr>
        <p:sp>
          <p:nvSpPr>
            <p:cNvPr id="2075" name="TextBox 45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27</a:t>
              </a:r>
            </a:p>
          </p:txBody>
        </p:sp>
        <p:sp>
          <p:nvSpPr>
            <p:cNvPr id="2076" name="TextBox 46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064" name="Freeform 10"/>
          <p:cNvSpPr>
            <a:spLocks/>
          </p:cNvSpPr>
          <p:nvPr/>
        </p:nvSpPr>
        <p:spPr bwMode="auto">
          <a:xfrm>
            <a:off x="1600200" y="2400300"/>
            <a:ext cx="1763713" cy="0"/>
          </a:xfrm>
          <a:custGeom>
            <a:avLst/>
            <a:gdLst>
              <a:gd name="T0" fmla="*/ 0 w 1763486"/>
              <a:gd name="T1" fmla="*/ 1763713 w 1763486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763486">
                <a:moveTo>
                  <a:pt x="0" y="0"/>
                </a:moveTo>
                <a:lnTo>
                  <a:pt x="1763486" y="0"/>
                </a:ln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Freeform 16"/>
          <p:cNvSpPr>
            <a:spLocks/>
          </p:cNvSpPr>
          <p:nvPr/>
        </p:nvSpPr>
        <p:spPr bwMode="auto">
          <a:xfrm>
            <a:off x="4195763" y="1317625"/>
            <a:ext cx="3935412" cy="2535238"/>
          </a:xfrm>
          <a:custGeom>
            <a:avLst/>
            <a:gdLst>
              <a:gd name="T0" fmla="*/ 0 w 3935395"/>
              <a:gd name="T1" fmla="*/ 1099153 h 2536701"/>
              <a:gd name="T2" fmla="*/ 1273634 w 3935395"/>
              <a:gd name="T3" fmla="*/ 625897 h 2536701"/>
              <a:gd name="T4" fmla="*/ 2351324 w 3935395"/>
              <a:gd name="T5" fmla="*/ 38407 h 2536701"/>
              <a:gd name="T6" fmla="*/ 3918874 w 3935395"/>
              <a:gd name="T7" fmla="*/ 332152 h 2536701"/>
              <a:gd name="T8" fmla="*/ 3037127 w 3935395"/>
              <a:gd name="T9" fmla="*/ 2535238 h 2536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5395" h="2536701">
                <a:moveTo>
                  <a:pt x="0" y="1099787"/>
                </a:moveTo>
                <a:cubicBezTo>
                  <a:pt x="440871" y="951469"/>
                  <a:pt x="881742" y="803151"/>
                  <a:pt x="1273628" y="626258"/>
                </a:cubicBezTo>
                <a:cubicBezTo>
                  <a:pt x="1665514" y="449365"/>
                  <a:pt x="1910442" y="87415"/>
                  <a:pt x="2351314" y="38429"/>
                </a:cubicBezTo>
                <a:cubicBezTo>
                  <a:pt x="2792186" y="-10557"/>
                  <a:pt x="3804557" y="-84035"/>
                  <a:pt x="3918857" y="332344"/>
                </a:cubicBezTo>
                <a:cubicBezTo>
                  <a:pt x="4033157" y="748723"/>
                  <a:pt x="3535135" y="1642712"/>
                  <a:pt x="3037114" y="2536701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Freeform 47"/>
          <p:cNvSpPr>
            <a:spLocks/>
          </p:cNvSpPr>
          <p:nvPr/>
        </p:nvSpPr>
        <p:spPr bwMode="auto">
          <a:xfrm>
            <a:off x="7559675" y="4049713"/>
            <a:ext cx="179388" cy="1517650"/>
          </a:xfrm>
          <a:custGeom>
            <a:avLst/>
            <a:gdLst>
              <a:gd name="T0" fmla="*/ 179388 w 179614"/>
              <a:gd name="T1" fmla="*/ 0 h 1518557"/>
              <a:gd name="T2" fmla="*/ 0 w 179614"/>
              <a:gd name="T3" fmla="*/ 1517650 h 1518557"/>
              <a:gd name="T4" fmla="*/ 0 w 179614"/>
              <a:gd name="T5" fmla="*/ 1517650 h 1518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9614" h="1518557">
                <a:moveTo>
                  <a:pt x="179614" y="0"/>
                </a:moveTo>
                <a:lnTo>
                  <a:pt x="0" y="1518557"/>
                </a:ln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Freeform 48"/>
          <p:cNvSpPr>
            <a:spLocks/>
          </p:cNvSpPr>
          <p:nvPr/>
        </p:nvSpPr>
        <p:spPr bwMode="auto">
          <a:xfrm>
            <a:off x="5078413" y="5291138"/>
            <a:ext cx="3313112" cy="993775"/>
          </a:xfrm>
          <a:custGeom>
            <a:avLst/>
            <a:gdLst>
              <a:gd name="T0" fmla="*/ 3101949 w 3313624"/>
              <a:gd name="T1" fmla="*/ 506196 h 993756"/>
              <a:gd name="T2" fmla="*/ 3232557 w 3313624"/>
              <a:gd name="T3" fmla="*/ 865431 h 993756"/>
              <a:gd name="T4" fmla="*/ 2024430 w 3313624"/>
              <a:gd name="T5" fmla="*/ 930747 h 993756"/>
              <a:gd name="T6" fmla="*/ 0 w 3313624"/>
              <a:gd name="T7" fmla="*/ 0 h 993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13624" h="993756">
                <a:moveTo>
                  <a:pt x="3102428" y="506186"/>
                </a:moveTo>
                <a:cubicBezTo>
                  <a:pt x="3257549" y="650421"/>
                  <a:pt x="3412671" y="794657"/>
                  <a:pt x="3233057" y="865414"/>
                </a:cubicBezTo>
                <a:cubicBezTo>
                  <a:pt x="3053443" y="936171"/>
                  <a:pt x="2563586" y="1074965"/>
                  <a:pt x="2024743" y="930729"/>
                </a:cubicBezTo>
                <a:cubicBezTo>
                  <a:pt x="1485900" y="786493"/>
                  <a:pt x="742950" y="393246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Freeform 49"/>
          <p:cNvSpPr>
            <a:spLocks/>
          </p:cNvSpPr>
          <p:nvPr/>
        </p:nvSpPr>
        <p:spPr bwMode="auto">
          <a:xfrm>
            <a:off x="5511800" y="3070225"/>
            <a:ext cx="908050" cy="1958975"/>
          </a:xfrm>
          <a:custGeom>
            <a:avLst/>
            <a:gdLst>
              <a:gd name="T0" fmla="*/ 72343 w 907212"/>
              <a:gd name="T1" fmla="*/ 1958975 h 1959429"/>
              <a:gd name="T2" fmla="*/ 72343 w 907212"/>
              <a:gd name="T3" fmla="*/ 1485556 h 1959429"/>
              <a:gd name="T4" fmla="*/ 824152 w 907212"/>
              <a:gd name="T5" fmla="*/ 359146 h 1959429"/>
              <a:gd name="T6" fmla="*/ 856839 w 907212"/>
              <a:gd name="T7" fmla="*/ 0 h 19594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7212" h="1959429">
                <a:moveTo>
                  <a:pt x="72276" y="1959429"/>
                </a:moveTo>
                <a:cubicBezTo>
                  <a:pt x="9683" y="1856014"/>
                  <a:pt x="-52910" y="1752600"/>
                  <a:pt x="72276" y="1485900"/>
                </a:cubicBezTo>
                <a:cubicBezTo>
                  <a:pt x="197462" y="1219200"/>
                  <a:pt x="692762" y="606879"/>
                  <a:pt x="823391" y="359229"/>
                </a:cubicBezTo>
                <a:cubicBezTo>
                  <a:pt x="954020" y="111579"/>
                  <a:pt x="905034" y="55789"/>
                  <a:pt x="856048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Freeform 50"/>
          <p:cNvSpPr>
            <a:spLocks/>
          </p:cNvSpPr>
          <p:nvPr/>
        </p:nvSpPr>
        <p:spPr bwMode="auto">
          <a:xfrm>
            <a:off x="1600200" y="2055813"/>
            <a:ext cx="5357813" cy="981075"/>
          </a:xfrm>
          <a:custGeom>
            <a:avLst/>
            <a:gdLst>
              <a:gd name="T0" fmla="*/ 5307277 w 5357317"/>
              <a:gd name="T1" fmla="*/ 834266 h 982067"/>
              <a:gd name="T2" fmla="*/ 5290947 w 5357317"/>
              <a:gd name="T3" fmla="*/ 328592 h 982067"/>
              <a:gd name="T4" fmla="*/ 4654074 w 5357317"/>
              <a:gd name="T5" fmla="*/ 2351 h 982067"/>
              <a:gd name="T6" fmla="*/ 3412987 w 5357317"/>
              <a:gd name="T7" fmla="*/ 491713 h 982067"/>
              <a:gd name="T8" fmla="*/ 2465842 w 5357317"/>
              <a:gd name="T9" fmla="*/ 703770 h 982067"/>
              <a:gd name="T10" fmla="*/ 914485 w 5357317"/>
              <a:gd name="T11" fmla="*/ 638521 h 982067"/>
              <a:gd name="T12" fmla="*/ 0 w 5357317"/>
              <a:gd name="T13" fmla="*/ 981075 h 9820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357317" h="982067">
                <a:moveTo>
                  <a:pt x="5306786" y="835110"/>
                </a:moveTo>
                <a:cubicBezTo>
                  <a:pt x="5353050" y="651413"/>
                  <a:pt x="5399314" y="467717"/>
                  <a:pt x="5290457" y="328924"/>
                </a:cubicBezTo>
                <a:cubicBezTo>
                  <a:pt x="5181600" y="190131"/>
                  <a:pt x="4966607" y="-24861"/>
                  <a:pt x="4653643" y="2353"/>
                </a:cubicBezTo>
                <a:cubicBezTo>
                  <a:pt x="4340679" y="29567"/>
                  <a:pt x="3777342" y="375189"/>
                  <a:pt x="3412671" y="492210"/>
                </a:cubicBezTo>
                <a:cubicBezTo>
                  <a:pt x="3048000" y="609231"/>
                  <a:pt x="2881992" y="679989"/>
                  <a:pt x="2465614" y="704482"/>
                </a:cubicBezTo>
                <a:cubicBezTo>
                  <a:pt x="2049235" y="728975"/>
                  <a:pt x="1325336" y="592903"/>
                  <a:pt x="914400" y="639167"/>
                </a:cubicBezTo>
                <a:cubicBezTo>
                  <a:pt x="503464" y="685431"/>
                  <a:pt x="251732" y="833749"/>
                  <a:pt x="0" y="982067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Freeform 51"/>
          <p:cNvSpPr>
            <a:spLocks/>
          </p:cNvSpPr>
          <p:nvPr/>
        </p:nvSpPr>
        <p:spPr bwMode="auto">
          <a:xfrm>
            <a:off x="1763713" y="3330575"/>
            <a:ext cx="423862" cy="1339850"/>
          </a:xfrm>
          <a:custGeom>
            <a:avLst/>
            <a:gdLst>
              <a:gd name="T0" fmla="*/ 423862 w 424794"/>
              <a:gd name="T1" fmla="*/ 0 h 1338942"/>
              <a:gd name="T2" fmla="*/ 250 w 424794"/>
              <a:gd name="T3" fmla="*/ 408491 h 1338942"/>
              <a:gd name="T4" fmla="*/ 374983 w 424794"/>
              <a:gd name="T5" fmla="*/ 1339850 h 13389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4794" h="1338942">
                <a:moveTo>
                  <a:pt x="424794" y="0"/>
                </a:moveTo>
                <a:cubicBezTo>
                  <a:pt x="216604" y="92528"/>
                  <a:pt x="8415" y="185057"/>
                  <a:pt x="251" y="408214"/>
                </a:cubicBezTo>
                <a:cubicBezTo>
                  <a:pt x="-7913" y="631371"/>
                  <a:pt x="183947" y="985156"/>
                  <a:pt x="375808" y="1338942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Freeform 52"/>
          <p:cNvSpPr>
            <a:spLocks/>
          </p:cNvSpPr>
          <p:nvPr/>
        </p:nvSpPr>
        <p:spPr bwMode="auto">
          <a:xfrm>
            <a:off x="2481263" y="3201988"/>
            <a:ext cx="1731962" cy="1697037"/>
          </a:xfrm>
          <a:custGeom>
            <a:avLst/>
            <a:gdLst>
              <a:gd name="T0" fmla="*/ 0 w 1730828"/>
              <a:gd name="T1" fmla="*/ 1697037 h 1697250"/>
              <a:gd name="T2" fmla="*/ 179732 w 1730828"/>
              <a:gd name="T3" fmla="*/ 799079 h 1697250"/>
              <a:gd name="T4" fmla="*/ 522856 w 1730828"/>
              <a:gd name="T5" fmla="*/ 80712 h 1697250"/>
              <a:gd name="T6" fmla="*/ 1731962 w 1730828"/>
              <a:gd name="T7" fmla="*/ 48059 h 16972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30828" h="1697250">
                <a:moveTo>
                  <a:pt x="0" y="1697250"/>
                </a:moveTo>
                <a:cubicBezTo>
                  <a:pt x="46264" y="1382925"/>
                  <a:pt x="92528" y="1068600"/>
                  <a:pt x="179614" y="799179"/>
                </a:cubicBezTo>
                <a:cubicBezTo>
                  <a:pt x="266700" y="529758"/>
                  <a:pt x="263978" y="205908"/>
                  <a:pt x="522514" y="80722"/>
                </a:cubicBezTo>
                <a:cubicBezTo>
                  <a:pt x="781050" y="-44464"/>
                  <a:pt x="1255939" y="1800"/>
                  <a:pt x="1730828" y="48065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Freeform 53"/>
          <p:cNvSpPr>
            <a:spLocks/>
          </p:cNvSpPr>
          <p:nvPr/>
        </p:nvSpPr>
        <p:spPr bwMode="auto">
          <a:xfrm>
            <a:off x="3494088" y="3281363"/>
            <a:ext cx="1577975" cy="2270125"/>
          </a:xfrm>
          <a:custGeom>
            <a:avLst/>
            <a:gdLst>
              <a:gd name="T0" fmla="*/ 1518409 w 1578129"/>
              <a:gd name="T1" fmla="*/ 0 h 2269671"/>
              <a:gd name="T2" fmla="*/ 1551064 w 1578129"/>
              <a:gd name="T3" fmla="*/ 538951 h 2269671"/>
              <a:gd name="T4" fmla="*/ 1175542 w 1578129"/>
              <a:gd name="T5" fmla="*/ 865587 h 2269671"/>
              <a:gd name="T6" fmla="*/ 0 w 1578129"/>
              <a:gd name="T7" fmla="*/ 2270125 h 22696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78129" h="2269671">
                <a:moveTo>
                  <a:pt x="1518557" y="0"/>
                </a:moveTo>
                <a:cubicBezTo>
                  <a:pt x="1563461" y="197304"/>
                  <a:pt x="1608365" y="394608"/>
                  <a:pt x="1551215" y="538843"/>
                </a:cubicBezTo>
                <a:cubicBezTo>
                  <a:pt x="1494065" y="683078"/>
                  <a:pt x="1434193" y="576943"/>
                  <a:pt x="1175657" y="865414"/>
                </a:cubicBezTo>
                <a:cubicBezTo>
                  <a:pt x="917121" y="1153885"/>
                  <a:pt x="458560" y="1711778"/>
                  <a:pt x="0" y="2269671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Freeform 54"/>
          <p:cNvSpPr>
            <a:spLocks/>
          </p:cNvSpPr>
          <p:nvPr/>
        </p:nvSpPr>
        <p:spPr bwMode="auto">
          <a:xfrm>
            <a:off x="2713038" y="4278313"/>
            <a:ext cx="1379537" cy="1952625"/>
          </a:xfrm>
          <a:custGeom>
            <a:avLst/>
            <a:gdLst>
              <a:gd name="T0" fmla="*/ 1304303 w 1378819"/>
              <a:gd name="T1" fmla="*/ 1453494 h 1952288"/>
              <a:gd name="T2" fmla="*/ 1255291 w 1378819"/>
              <a:gd name="T3" fmla="*/ 1894441 h 1952288"/>
              <a:gd name="T4" fmla="*/ 144370 w 1378819"/>
              <a:gd name="T5" fmla="*/ 1878109 h 1952288"/>
              <a:gd name="T6" fmla="*/ 79022 w 1378819"/>
              <a:gd name="T7" fmla="*/ 1257517 h 1952288"/>
              <a:gd name="T8" fmla="*/ 748842 w 1378819"/>
              <a:gd name="T9" fmla="*/ 783906 h 1952288"/>
              <a:gd name="T10" fmla="*/ 683494 w 1378819"/>
              <a:gd name="T11" fmla="*/ 0 h 1952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78819" h="1952288">
                <a:moveTo>
                  <a:pt x="1303624" y="1453243"/>
                </a:moveTo>
                <a:cubicBezTo>
                  <a:pt x="1375741" y="1638300"/>
                  <a:pt x="1447859" y="1823357"/>
                  <a:pt x="1254638" y="1894114"/>
                </a:cubicBezTo>
                <a:cubicBezTo>
                  <a:pt x="1061417" y="1964871"/>
                  <a:pt x="340238" y="1983921"/>
                  <a:pt x="144295" y="1877785"/>
                </a:cubicBezTo>
                <a:cubicBezTo>
                  <a:pt x="-51648" y="1771649"/>
                  <a:pt x="-21712" y="1439636"/>
                  <a:pt x="78981" y="1257300"/>
                </a:cubicBezTo>
                <a:cubicBezTo>
                  <a:pt x="179674" y="1074964"/>
                  <a:pt x="647759" y="993321"/>
                  <a:pt x="748452" y="783771"/>
                </a:cubicBezTo>
                <a:cubicBezTo>
                  <a:pt x="849145" y="574221"/>
                  <a:pt x="683138" y="0"/>
                  <a:pt x="683138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Freeform 55"/>
          <p:cNvSpPr>
            <a:spLocks/>
          </p:cNvSpPr>
          <p:nvPr/>
        </p:nvSpPr>
        <p:spPr bwMode="auto">
          <a:xfrm>
            <a:off x="1566863" y="4262438"/>
            <a:ext cx="1633537" cy="1892300"/>
          </a:xfrm>
          <a:custGeom>
            <a:avLst/>
            <a:gdLst>
              <a:gd name="T0" fmla="*/ 0 w 1632857"/>
              <a:gd name="T1" fmla="*/ 1827911 h 1893220"/>
              <a:gd name="T2" fmla="*/ 686086 w 1632857"/>
              <a:gd name="T3" fmla="*/ 1827911 h 1893220"/>
              <a:gd name="T4" fmla="*/ 800433 w 1632857"/>
              <a:gd name="T5" fmla="*/ 1158766 h 1893220"/>
              <a:gd name="T6" fmla="*/ 1437512 w 1632857"/>
              <a:gd name="T7" fmla="*/ 864993 h 1893220"/>
              <a:gd name="T8" fmla="*/ 1633537 w 1632857"/>
              <a:gd name="T9" fmla="*/ 0 h 1893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2857" h="1893220">
                <a:moveTo>
                  <a:pt x="0" y="1828800"/>
                </a:moveTo>
                <a:cubicBezTo>
                  <a:pt x="276225" y="1884589"/>
                  <a:pt x="552450" y="1940379"/>
                  <a:pt x="685800" y="1828800"/>
                </a:cubicBezTo>
                <a:cubicBezTo>
                  <a:pt x="819150" y="1717221"/>
                  <a:pt x="674914" y="1319893"/>
                  <a:pt x="800100" y="1159329"/>
                </a:cubicBezTo>
                <a:cubicBezTo>
                  <a:pt x="925286" y="998765"/>
                  <a:pt x="1298121" y="1058635"/>
                  <a:pt x="1436914" y="865414"/>
                </a:cubicBezTo>
                <a:cubicBezTo>
                  <a:pt x="1575707" y="672192"/>
                  <a:pt x="1632857" y="0"/>
                  <a:pt x="1632857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Structure of a Generic List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43000" indent="-1143000">
              <a:spcBef>
                <a:spcPct val="50000"/>
              </a:spcBef>
              <a:tabLst/>
            </a:pP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adaptor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device that converts attributes of one device 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to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those of an otherwise incompatible device or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4400" y="1840468"/>
            <a:ext cx="5105400" cy="4026932"/>
            <a:chOff x="1219200" y="1764268"/>
            <a:chExt cx="5105400" cy="4026932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2133600"/>
              <a:ext cx="1752600" cy="1295400"/>
              <a:chOff x="914400" y="1143000"/>
              <a:chExt cx="1752600" cy="1295400"/>
            </a:xfrm>
          </p:grpSpPr>
          <p:sp>
            <p:nvSpPr>
              <p:cNvPr id="43" name="Rounded Rectangle 42"/>
              <p:cNvSpPr/>
              <p:nvPr/>
            </p:nvSpPr>
            <p:spPr bwMode="auto">
              <a:xfrm>
                <a:off x="914400" y="1143000"/>
                <a:ext cx="1752600" cy="12954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>
                <a:off x="1790700" y="12192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>
                <a:off x="1790700" y="18669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114801" y="1888375"/>
              <a:ext cx="2209799" cy="1056834"/>
              <a:chOff x="3505200" y="1057716"/>
              <a:chExt cx="2209799" cy="1056834"/>
            </a:xfrm>
          </p:grpSpPr>
          <p:sp>
            <p:nvSpPr>
              <p:cNvPr id="38" name="Oval 37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41" name="Isosceles Triangle 40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8" name="TextBox 7"/>
            <p:cNvSpPr txBox="1"/>
            <p:nvPr/>
          </p:nvSpPr>
          <p:spPr>
            <a:xfrm>
              <a:off x="1600200" y="17642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DList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114800" y="3286566"/>
              <a:ext cx="2209799" cy="1056834"/>
              <a:chOff x="3505200" y="1057716"/>
              <a:chExt cx="2209799" cy="1056834"/>
            </a:xfrm>
          </p:grpSpPr>
          <p:sp>
            <p:nvSpPr>
              <p:cNvPr id="33" name="Oval 32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36" name="Isosceles Triangle 35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4114800" y="4734366"/>
              <a:ext cx="2209799" cy="1056834"/>
              <a:chOff x="3505200" y="1057716"/>
              <a:chExt cx="2209799" cy="1056834"/>
            </a:xfrm>
          </p:grpSpPr>
          <p:sp>
            <p:nvSpPr>
              <p:cNvPr id="28" name="Oval 27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31" name="Isosceles Triangle 30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1" name="TextBox 10"/>
            <p:cNvSpPr txBox="1"/>
            <p:nvPr/>
          </p:nvSpPr>
          <p:spPr>
            <a:xfrm>
              <a:off x="1219200" y="226441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fGuard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0" y="29072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rGuard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2419350" y="2366435"/>
              <a:ext cx="207645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2667000" y="2516760"/>
              <a:ext cx="1981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4833849" y="2366435"/>
              <a:ext cx="1" cy="123401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4648200" y="2705100"/>
              <a:ext cx="0" cy="115694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4833849" y="3762186"/>
              <a:ext cx="1" cy="123401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4648200" y="4100851"/>
              <a:ext cx="0" cy="115694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19" name="Group 18"/>
            <p:cNvGrpSpPr/>
            <p:nvPr/>
          </p:nvGrpSpPr>
          <p:grpSpPr>
            <a:xfrm>
              <a:off x="2286000" y="3200400"/>
              <a:ext cx="2195600" cy="2019300"/>
              <a:chOff x="1905000" y="2209800"/>
              <a:chExt cx="2195600" cy="201930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>
                <a:off x="1921625" y="2209800"/>
                <a:ext cx="0" cy="201930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27" name="Straight Arrow Connector 26"/>
              <p:cNvCxnSpPr/>
              <p:nvPr/>
            </p:nvCxnSpPr>
            <p:spPr bwMode="auto">
              <a:xfrm>
                <a:off x="1905000" y="4221826"/>
                <a:ext cx="2195600" cy="2424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2514600" y="3352800"/>
              <a:ext cx="2319250" cy="2133601"/>
              <a:chOff x="2133600" y="2362200"/>
              <a:chExt cx="2319250" cy="2133601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 flipH="1">
                <a:off x="2133600" y="4488526"/>
                <a:ext cx="2319250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2133600" y="2362200"/>
                <a:ext cx="0" cy="2133601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</p:grpSp>
      <p:grpSp>
        <p:nvGrpSpPr>
          <p:cNvPr id="46" name="Group 45"/>
          <p:cNvGrpSpPr/>
          <p:nvPr/>
        </p:nvGrpSpPr>
        <p:grpSpPr>
          <a:xfrm>
            <a:off x="5772150" y="1819245"/>
            <a:ext cx="2990850" cy="830997"/>
            <a:chOff x="5772150" y="1819245"/>
            <a:chExt cx="2990850" cy="830997"/>
          </a:xfrm>
        </p:grpSpPr>
        <p:sp>
          <p:nvSpPr>
            <p:cNvPr id="47" name="Text Box 5"/>
            <p:cNvSpPr txBox="1">
              <a:spLocks noChangeArrowheads="1"/>
            </p:cNvSpPr>
            <p:nvPr/>
          </p:nvSpPr>
          <p:spPr bwMode="auto">
            <a:xfrm>
              <a:off x="6843713" y="1819245"/>
              <a:ext cx="1919287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aggregator</a:t>
              </a:r>
            </a:p>
            <a:p>
              <a:pPr marL="228600" indent="-228600"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created by the adaptor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772150" y="1940415"/>
              <a:ext cx="1038225" cy="164610"/>
            </a:xfrm>
            <a:custGeom>
              <a:avLst/>
              <a:gdLst>
                <a:gd name="connsiteX0" fmla="*/ 1038225 w 1038225"/>
                <a:gd name="connsiteY0" fmla="*/ 78885 h 164610"/>
                <a:gd name="connsiteX1" fmla="*/ 742950 w 1038225"/>
                <a:gd name="connsiteY1" fmla="*/ 2685 h 164610"/>
                <a:gd name="connsiteX2" fmla="*/ 0 w 1038225"/>
                <a:gd name="connsiteY2" fmla="*/ 164610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8225" h="164610">
                  <a:moveTo>
                    <a:pt x="1038225" y="78885"/>
                  </a:moveTo>
                  <a:cubicBezTo>
                    <a:pt x="977106" y="33641"/>
                    <a:pt x="915987" y="-11602"/>
                    <a:pt x="742950" y="2685"/>
                  </a:cubicBezTo>
                  <a:cubicBezTo>
                    <a:pt x="569913" y="16972"/>
                    <a:pt x="284956" y="90791"/>
                    <a:pt x="0" y="164610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543550" y="4419600"/>
            <a:ext cx="3219449" cy="830997"/>
            <a:chOff x="5543550" y="4419600"/>
            <a:chExt cx="3219449" cy="830997"/>
          </a:xfrm>
        </p:grpSpPr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6843712" y="4419600"/>
              <a:ext cx="1919287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payload</a:t>
              </a:r>
            </a:p>
            <a:p>
              <a:pPr marL="228600" indent="-228600"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created by the client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543550" y="4591050"/>
              <a:ext cx="1323975" cy="628650"/>
            </a:xfrm>
            <a:custGeom>
              <a:avLst/>
              <a:gdLst>
                <a:gd name="connsiteX0" fmla="*/ 1323975 w 1323975"/>
                <a:gd name="connsiteY0" fmla="*/ 0 h 628650"/>
                <a:gd name="connsiteX1" fmla="*/ 895350 w 1323975"/>
                <a:gd name="connsiteY1" fmla="*/ 304800 h 628650"/>
                <a:gd name="connsiteX2" fmla="*/ 0 w 1323975"/>
                <a:gd name="connsiteY2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3975" h="628650">
                  <a:moveTo>
                    <a:pt x="1323975" y="0"/>
                  </a:moveTo>
                  <a:cubicBezTo>
                    <a:pt x="1219994" y="100012"/>
                    <a:pt x="1116013" y="200025"/>
                    <a:pt x="895350" y="304800"/>
                  </a:cubicBezTo>
                  <a:cubicBezTo>
                    <a:pt x="674687" y="409575"/>
                    <a:pt x="337343" y="519112"/>
                    <a:pt x="0" y="628650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5504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Adaptor Interface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adaptor must provide the client with "mediators" for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interface: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82000" cy="4770537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/**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Prefix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user's data object (encapsulated in a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</a:rPr>
              <a:t>DListAggregator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*  to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a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.</a:t>
            </a:r>
          </a:p>
          <a:p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 */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DListAdaptor_PushFront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pList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pData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/** Append user's data object (encapsulated in a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</a:rPr>
              <a:t>DListAggregator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*  to a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.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DListAdaptor_PushBack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pList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pData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/** Insert user's data object (encapsulated in a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</a:rPr>
              <a:t>DListAggregator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*  to a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, placing it in the order determined by the user's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*  compare() function.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DListAdaptor_PushOrdered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pList</a:t>
            </a:r>
            <a:r>
              <a:rPr lang="en-US" sz="1600" dirty="0" smtClean="0">
                <a:latin typeface="Courier New" pitchFamily="49" charset="0"/>
              </a:rPr>
              <a:t>,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pData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. . .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// Additional functions are shown at the end of these notes ...</a:t>
            </a:r>
          </a:p>
        </p:txBody>
      </p:sp>
    </p:spTree>
    <p:extLst>
      <p:ext uri="{BB962C8B-B14F-4D97-AF65-F5344CB8AC3E}">
        <p14:creationId xmlns:p14="http://schemas.microsoft.com/office/powerpoint/2010/main" val="3683331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Using a Client-supplied Function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adaptor function shown below raises an issue: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82000" cy="1323439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/** Insert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user's data object (encapsulated in a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</a:rPr>
              <a:t>DListAggregator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*  to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a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, placing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it in the order determined by the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user's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*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compare() function.</a:t>
            </a:r>
          </a:p>
          <a:p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 */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DListAdaptor_PushOrdered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pList</a:t>
            </a:r>
            <a:r>
              <a:rPr lang="en-US" sz="1600" dirty="0" smtClean="0">
                <a:latin typeface="Courier New" pitchFamily="49" charset="0"/>
              </a:rPr>
              <a:t>,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2678668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In C, a function name is actually a pointer, which means:</a:t>
            </a:r>
          </a:p>
          <a:p>
            <a:pPr indent="-228600">
              <a:spcBef>
                <a:spcPct val="50000"/>
              </a:spcBef>
              <a:tabLst/>
            </a:pPr>
            <a:r>
              <a:rPr lang="en-US" sz="1800" dirty="0" smtClean="0"/>
              <a:t>-	we can pass access to a function as a parameter to another function</a:t>
            </a:r>
          </a:p>
          <a:p>
            <a:pPr indent="-228600">
              <a:spcBef>
                <a:spcPct val="50000"/>
              </a:spcBef>
              <a:tabLst/>
            </a:pPr>
            <a:r>
              <a:rPr lang="en-US" sz="1800" dirty="0" smtClean="0"/>
              <a:t>-	we can store access to a function as a pointer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4996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Using a Client-supplied Function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adaptor can receive the client's comparison function via a function call (from the client):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610600" cy="2462213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// In 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</a:rPr>
              <a:t>DListAdaptor.c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:</a:t>
            </a:r>
          </a:p>
          <a:p>
            <a:r>
              <a:rPr lang="en-US" sz="1400" b="1" dirty="0" smtClean="0">
                <a:solidFill>
                  <a:srgbClr val="003399"/>
                </a:solidFill>
                <a:latin typeface="Courier New" pitchFamily="49" charset="0"/>
              </a:rPr>
              <a:t>static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400" dirty="0">
                <a:latin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</a:rPr>
              <a:t>Client_compare</a:t>
            </a:r>
            <a:r>
              <a:rPr lang="en-US" sz="1400" dirty="0">
                <a:latin typeface="Courier New" pitchFamily="49" charset="0"/>
              </a:rPr>
              <a:t>)(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pLeft</a:t>
            </a:r>
            <a:r>
              <a:rPr lang="en-US" sz="1400" dirty="0">
                <a:latin typeface="Courier New" pitchFamily="49" charset="0"/>
              </a:rPr>
              <a:t>, </a:t>
            </a:r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                           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pRight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/**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Install client-side comparison function.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 */</a:t>
            </a:r>
          </a:p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DListAdaptor_Setup</a:t>
            </a:r>
            <a:r>
              <a:rPr lang="en-US" sz="1400" dirty="0" smtClean="0">
                <a:latin typeface="Courier New" pitchFamily="49" charset="0"/>
              </a:rPr>
              <a:t>(</a:t>
            </a: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    int32_t </a:t>
            </a:r>
            <a:r>
              <a:rPr lang="en-US" sz="1400" dirty="0">
                <a:latin typeface="Courier New" pitchFamily="49" charset="0"/>
              </a:rPr>
              <a:t>(*compare)(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pLeft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con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s</a:t>
            </a:r>
            <a:r>
              <a:rPr lang="en-US" sz="1400" dirty="0" err="1">
                <a:latin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pRight</a:t>
            </a:r>
            <a:r>
              <a:rPr lang="en-US" sz="1400" dirty="0" smtClean="0">
                <a:latin typeface="Courier New" pitchFamily="49" charset="0"/>
              </a:rPr>
              <a:t>)) {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</a:rPr>
              <a:t>Client_compare</a:t>
            </a:r>
            <a:r>
              <a:rPr lang="en-US" sz="1400" dirty="0" smtClean="0">
                <a:latin typeface="Courier New" pitchFamily="49" charset="0"/>
              </a:rPr>
              <a:t> = compare;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4057471"/>
            <a:ext cx="8610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Like any other file-scoped variable, </a:t>
            </a:r>
            <a:r>
              <a:rPr lang="en-US" sz="1800" dirty="0" err="1" smtClean="0"/>
              <a:t>Client_compare</a:t>
            </a:r>
            <a:r>
              <a:rPr lang="en-US" sz="1800" dirty="0" smtClean="0"/>
              <a:t> has static duration.</a:t>
            </a: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Other </a:t>
            </a:r>
            <a:r>
              <a:rPr lang="en-US" sz="1800" dirty="0" err="1" smtClean="0"/>
              <a:t>DListAdaptor</a:t>
            </a:r>
            <a:r>
              <a:rPr lang="en-US" sz="1800" dirty="0" smtClean="0"/>
              <a:t> functions could then call the client's function:</a:t>
            </a:r>
            <a:endParaRPr lang="en-US" sz="1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0050" y="5105400"/>
            <a:ext cx="8534400" cy="954107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Courier New" pitchFamily="49" charset="0"/>
              </a:rPr>
              <a:t>   . . .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Client_compare</a:t>
            </a:r>
            <a:r>
              <a:rPr lang="en-US" sz="1400" dirty="0">
                <a:latin typeface="Courier New" pitchFamily="49" charset="0"/>
              </a:rPr>
              <a:t>((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*) </a:t>
            </a:r>
            <a:r>
              <a:rPr lang="en-US" sz="1400" dirty="0" err="1" smtClean="0">
                <a:latin typeface="Courier New" pitchFamily="49" charset="0"/>
              </a:rPr>
              <a:t>leftAgg</a:t>
            </a:r>
            <a:r>
              <a:rPr lang="en-US" sz="1400" dirty="0" smtClean="0">
                <a:latin typeface="Courier New" pitchFamily="49" charset="0"/>
              </a:rPr>
              <a:t>-</a:t>
            </a:r>
            <a:r>
              <a:rPr lang="en-US" sz="1400" dirty="0">
                <a:latin typeface="Courier New" pitchFamily="49" charset="0"/>
              </a:rPr>
              <a:t>&gt;</a:t>
            </a:r>
            <a:r>
              <a:rPr lang="en-US" sz="1400" dirty="0" err="1">
                <a:latin typeface="Courier New" pitchFamily="49" charset="0"/>
              </a:rPr>
              <a:t>userData</a:t>
            </a:r>
            <a:r>
              <a:rPr lang="en-US" sz="1400" dirty="0">
                <a:latin typeface="Courier New" pitchFamily="49" charset="0"/>
              </a:rPr>
              <a:t>, </a:t>
            </a:r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                      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*) </a:t>
            </a:r>
            <a:r>
              <a:rPr lang="en-US" sz="1400" dirty="0" err="1" smtClean="0">
                <a:latin typeface="Courier New" pitchFamily="49" charset="0"/>
              </a:rPr>
              <a:t>rightAgg</a:t>
            </a:r>
            <a:r>
              <a:rPr lang="en-US" sz="1400" dirty="0" smtClean="0">
                <a:latin typeface="Courier New" pitchFamily="49" charset="0"/>
              </a:rPr>
              <a:t>-</a:t>
            </a:r>
            <a:r>
              <a:rPr lang="en-US" sz="1400" dirty="0">
                <a:latin typeface="Courier New" pitchFamily="49" charset="0"/>
              </a:rPr>
              <a:t>&gt;</a:t>
            </a:r>
            <a:r>
              <a:rPr lang="en-US" sz="1400" dirty="0" err="1">
                <a:latin typeface="Courier New" pitchFamily="49" charset="0"/>
              </a:rPr>
              <a:t>userData</a:t>
            </a:r>
            <a:r>
              <a:rPr lang="en-US" sz="1400" dirty="0" smtClean="0">
                <a:latin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. . .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66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DList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Uses the Adaptor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implementation is modified to be aware of the adaptor's comparison function: 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33400" y="1182231"/>
            <a:ext cx="8305800" cy="2677656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400" dirty="0" smtClean="0">
                <a:latin typeface="Courier New" pitchFamily="49" charset="0"/>
              </a:rPr>
              <a:t> _</a:t>
            </a:r>
            <a:r>
              <a:rPr lang="en-US" sz="1400" dirty="0" err="1" smtClean="0">
                <a:latin typeface="Courier New" pitchFamily="49" charset="0"/>
              </a:rPr>
              <a:t>DList</a:t>
            </a:r>
            <a:r>
              <a:rPr lang="en-US" sz="1400" dirty="0" smtClean="0">
                <a:latin typeface="Courier New" pitchFamily="49" charset="0"/>
              </a:rPr>
              <a:t> {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</a:rPr>
              <a:t>DNode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fGuard</a:t>
            </a:r>
            <a:r>
              <a:rPr lang="en-US" sz="1400" dirty="0" smtClean="0">
                <a:latin typeface="Courier New" pitchFamily="49" charset="0"/>
              </a:rPr>
              <a:t>;     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// front sentinel node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</a:rPr>
              <a:t>DNode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rGuard</a:t>
            </a:r>
            <a:r>
              <a:rPr lang="en-US" sz="1400" dirty="0" smtClean="0">
                <a:latin typeface="Courier New" pitchFamily="49" charset="0"/>
              </a:rPr>
              <a:t>;     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// rear sentinel node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// The following function is supplied by the 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</a:rPr>
              <a:t>DListAdaptor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 type, and</a:t>
            </a:r>
          </a:p>
          <a:p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   // depends on the matching function supplied by the client;</a:t>
            </a:r>
          </a:p>
          <a:p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   //    pointer to the 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</a:rPr>
              <a:t>DListAdaptor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 comparison function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400" dirty="0" smtClean="0">
                <a:latin typeface="Courier New" pitchFamily="49" charset="0"/>
              </a:rPr>
              <a:t> (*</a:t>
            </a:r>
            <a:r>
              <a:rPr lang="en-US" sz="1400" dirty="0" err="1" smtClean="0">
                <a:latin typeface="Courier New" pitchFamily="49" charset="0"/>
              </a:rPr>
              <a:t>Adaptor_compare</a:t>
            </a:r>
            <a:r>
              <a:rPr lang="en-US" sz="1400" dirty="0" smtClean="0">
                <a:latin typeface="Courier New" pitchFamily="49" charset="0"/>
              </a:rPr>
              <a:t>)(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DNode</a:t>
            </a:r>
            <a:r>
              <a:rPr lang="en-US" sz="1400" dirty="0" smtClean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left, </a:t>
            </a: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                        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DNode</a:t>
            </a:r>
            <a:r>
              <a:rPr lang="en-US" sz="1400" dirty="0" smtClean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right);   </a:t>
            </a:r>
          </a:p>
          <a:p>
            <a:r>
              <a:rPr lang="en-US" sz="1400" dirty="0" smtClean="0">
                <a:latin typeface="Courier New" pitchFamily="49" charset="0"/>
              </a:rPr>
              <a:t>};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3974068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receives this function pointer via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initializer.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47409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DList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Uses Adaptor Uses Client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dirty="0" err="1" smtClean="0"/>
              <a:t>DList</a:t>
            </a:r>
            <a:r>
              <a:rPr lang="en-US" sz="1800" dirty="0" smtClean="0"/>
              <a:t> implementation calls the adaptor's comparison function: 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305800" cy="2893100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err="1">
                <a:latin typeface="Courier New" pitchFamily="49" charset="0"/>
              </a:rPr>
              <a:t>DNode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DList_Find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DNode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pNode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</a:rPr>
              <a:t>DNode</a:t>
            </a:r>
            <a:r>
              <a:rPr lang="en-US" sz="1400" dirty="0">
                <a:latin typeface="Courier New" pitchFamily="49" charset="0"/>
              </a:rPr>
              <a:t>* current =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-&gt;</a:t>
            </a:r>
            <a:r>
              <a:rPr lang="en-US" sz="1400" dirty="0" err="1">
                <a:latin typeface="Courier New" pitchFamily="49" charset="0"/>
              </a:rPr>
              <a:t>fGuard.next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while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( current != &amp;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-&gt;</a:t>
            </a:r>
            <a:r>
              <a:rPr lang="en-US" sz="1400" dirty="0" err="1">
                <a:latin typeface="Courier New" pitchFamily="49" charset="0"/>
              </a:rPr>
              <a:t>rGuard</a:t>
            </a:r>
            <a:r>
              <a:rPr lang="en-US" sz="1400" dirty="0">
                <a:latin typeface="Courier New" pitchFamily="49" charset="0"/>
              </a:rPr>
              <a:t> ) {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-</a:t>
            </a:r>
            <a:r>
              <a:rPr lang="en-US" sz="1400" dirty="0" smtClean="0">
                <a:latin typeface="Courier New" pitchFamily="49" charset="0"/>
              </a:rPr>
              <a:t>&gt;</a:t>
            </a:r>
            <a:r>
              <a:rPr lang="en-US" sz="1400" dirty="0" err="1" smtClean="0">
                <a:latin typeface="Courier New" pitchFamily="49" charset="0"/>
              </a:rPr>
              <a:t>Adaptor_compare</a:t>
            </a:r>
            <a:r>
              <a:rPr lang="en-US" sz="1400" dirty="0" smtClean="0">
                <a:latin typeface="Courier New" pitchFamily="49" charset="0"/>
              </a:rPr>
              <a:t>(current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pNode</a:t>
            </a:r>
            <a:r>
              <a:rPr lang="en-US" sz="1400" dirty="0">
                <a:latin typeface="Courier New" pitchFamily="49" charset="0"/>
              </a:rPr>
              <a:t>) == 0 ) {</a:t>
            </a:r>
          </a:p>
          <a:p>
            <a:r>
              <a:rPr lang="en-US" sz="1400" dirty="0" smtClean="0">
                <a:latin typeface="Courier New" pitchFamily="49" charset="0"/>
              </a:rPr>
              <a:t>      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current;</a:t>
            </a:r>
          </a:p>
          <a:p>
            <a:r>
              <a:rPr lang="en-US" sz="1400" dirty="0" smtClean="0"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   current </a:t>
            </a:r>
            <a:r>
              <a:rPr lang="en-US" sz="1400" dirty="0">
                <a:latin typeface="Courier New" pitchFamily="49" charset="0"/>
              </a:rPr>
              <a:t>= current-&gt;next;</a:t>
            </a: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}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NULL;</a:t>
            </a:r>
          </a:p>
          <a:p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3985975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And the adaptor's comparison function calls the client's comparison function:</a:t>
            </a:r>
            <a:endParaRPr lang="en-US" sz="1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369475"/>
            <a:ext cx="8305800" cy="2031325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DListAdaptor_compare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DNode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leftNode</a:t>
            </a:r>
            <a:r>
              <a:rPr lang="en-US" sz="1400" dirty="0">
                <a:latin typeface="Courier New" pitchFamily="49" charset="0"/>
              </a:rPr>
              <a:t>, </a:t>
            </a:r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                       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DNode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rightNode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DListAggregator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leftWrapper</a:t>
            </a:r>
            <a:r>
              <a:rPr lang="en-US" sz="1400" dirty="0">
                <a:latin typeface="Courier New" pitchFamily="49" charset="0"/>
              </a:rPr>
              <a:t>  = </a:t>
            </a:r>
            <a:r>
              <a:rPr lang="en-US" sz="1400" dirty="0" err="1">
                <a:latin typeface="Courier New" pitchFamily="49" charset="0"/>
              </a:rPr>
              <a:t>nodeToWrapper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leftNode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DListAggregator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rightWrapper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nodeToWrapper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rightNode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Client_compare</a:t>
            </a:r>
            <a:r>
              <a:rPr lang="en-US" sz="1400" dirty="0">
                <a:latin typeface="Courier New" pitchFamily="49" charset="0"/>
              </a:rPr>
              <a:t>((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*) </a:t>
            </a:r>
            <a:r>
              <a:rPr lang="en-US" sz="1400" dirty="0" err="1">
                <a:latin typeface="Courier New" pitchFamily="49" charset="0"/>
              </a:rPr>
              <a:t>leftWrapper</a:t>
            </a:r>
            <a:r>
              <a:rPr lang="en-US" sz="1400" dirty="0">
                <a:latin typeface="Courier New" pitchFamily="49" charset="0"/>
              </a:rPr>
              <a:t>-&gt;</a:t>
            </a:r>
            <a:r>
              <a:rPr lang="en-US" sz="1400" dirty="0" err="1">
                <a:latin typeface="Courier New" pitchFamily="49" charset="0"/>
              </a:rPr>
              <a:t>userData</a:t>
            </a:r>
            <a:r>
              <a:rPr lang="en-US" sz="1400" dirty="0">
                <a:latin typeface="Courier New" pitchFamily="49" charset="0"/>
              </a:rPr>
              <a:t>, </a:t>
            </a:r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                      (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*) </a:t>
            </a:r>
            <a:r>
              <a:rPr lang="en-US" sz="1400" dirty="0" err="1">
                <a:latin typeface="Courier New" pitchFamily="49" charset="0"/>
              </a:rPr>
              <a:t>rightWrapper</a:t>
            </a:r>
            <a:r>
              <a:rPr lang="en-US" sz="1400" dirty="0">
                <a:latin typeface="Courier New" pitchFamily="49" charset="0"/>
              </a:rPr>
              <a:t>-&gt;</a:t>
            </a:r>
            <a:r>
              <a:rPr lang="en-US" sz="1400" dirty="0" err="1">
                <a:latin typeface="Courier New" pitchFamily="49" charset="0"/>
              </a:rPr>
              <a:t>userData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5836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Imposition on the Client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709375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design of the adaptor's comparison function imposes a constraint on the client:</a:t>
            </a:r>
            <a:endParaRPr lang="en-US" sz="1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1169075"/>
            <a:ext cx="8305800" cy="1815882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DListAdaptor_compare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leftNode</a:t>
            </a:r>
            <a:r>
              <a:rPr lang="en-US" sz="1600" dirty="0">
                <a:latin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rightNode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. . .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b="1" dirty="0" smtClean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Client_compare</a:t>
            </a:r>
            <a:r>
              <a:rPr lang="en-US" sz="1600" dirty="0">
                <a:latin typeface="Courier New" pitchFamily="49" charset="0"/>
              </a:rPr>
              <a:t>((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*) </a:t>
            </a:r>
            <a:r>
              <a:rPr lang="en-US" sz="1600" dirty="0" err="1">
                <a:latin typeface="Courier New" pitchFamily="49" charset="0"/>
              </a:rPr>
              <a:t>leftWrapper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userData</a:t>
            </a:r>
            <a:r>
              <a:rPr lang="en-US" sz="1600" dirty="0">
                <a:latin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*) </a:t>
            </a:r>
            <a:r>
              <a:rPr lang="en-US" sz="1600" dirty="0" err="1">
                <a:latin typeface="Courier New" pitchFamily="49" charset="0"/>
              </a:rPr>
              <a:t>rightWrapper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userData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1000" y="3212068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client must implement a comparison function with the appropriate interface:</a:t>
            </a:r>
            <a:endParaRPr lang="en-US" sz="1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3400" y="3962162"/>
            <a:ext cx="8305800" cy="338554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smtClean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600" dirty="0" smtClean="0">
                <a:latin typeface="Courier New" pitchFamily="49" charset="0"/>
              </a:rPr>
              <a:t> compare(</a:t>
            </a:r>
            <a:r>
              <a:rPr lang="en-US" sz="1600" b="1" dirty="0" smtClean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pLeft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pRight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7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Node Pointer to Aggregator Pointer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adaptor's compare function receives </a:t>
            </a:r>
            <a:r>
              <a:rPr lang="en-US" sz="1800" dirty="0" err="1" smtClean="0"/>
              <a:t>DNode</a:t>
            </a:r>
            <a:r>
              <a:rPr lang="en-US" sz="1800" dirty="0" smtClean="0"/>
              <a:t> pointers as parameters:</a:t>
            </a:r>
            <a:endParaRPr lang="en-US" sz="1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369475"/>
            <a:ext cx="8305800" cy="954107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Courier New" pitchFamily="49" charset="0"/>
              </a:rPr>
              <a:t>   . . </a:t>
            </a:r>
            <a:r>
              <a:rPr lang="en-US" sz="1400" dirty="0">
                <a:latin typeface="Courier New" pitchFamily="49" charset="0"/>
              </a:rPr>
              <a:t>.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DListAggregator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leftWrapper</a:t>
            </a:r>
            <a:r>
              <a:rPr lang="en-US" sz="1400" dirty="0">
                <a:latin typeface="Courier New" pitchFamily="49" charset="0"/>
              </a:rPr>
              <a:t>  = </a:t>
            </a:r>
            <a:r>
              <a:rPr lang="en-US" sz="1400" dirty="0" err="1">
                <a:latin typeface="Courier New" pitchFamily="49" charset="0"/>
              </a:rPr>
              <a:t>nodeToWrapper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leftNode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DListAggregator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rightWrapper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nodeToWrapper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rightNode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   . . .</a:t>
            </a:r>
            <a:r>
              <a:rPr lang="en-US" sz="1400" dirty="0">
                <a:latin typeface="Courier New" pitchFamily="49" charset="0"/>
              </a:rPr>
              <a:t>	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1092875"/>
            <a:ext cx="8305800" cy="738664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DListAdaptor_compare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DNode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leftNode</a:t>
            </a:r>
            <a:r>
              <a:rPr lang="en-US" sz="1400" dirty="0">
                <a:latin typeface="Courier New" pitchFamily="49" charset="0"/>
              </a:rPr>
              <a:t>, </a:t>
            </a:r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                        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DNode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rightNode</a:t>
            </a:r>
            <a:r>
              <a:rPr lang="en-US" sz="1400" dirty="0">
                <a:latin typeface="Courier New" pitchFamily="49" charset="0"/>
              </a:rPr>
              <a:t>) </a:t>
            </a:r>
            <a:r>
              <a:rPr lang="en-US" sz="1400" dirty="0" smtClean="0">
                <a:latin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</a:rPr>
              <a:t>    . . . 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2145268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But, it needs to call the client's compare function, which takes (void) pointers to client data objects:</a:t>
            </a:r>
            <a:endParaRPr lang="en-US" sz="18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3400" y="2842736"/>
            <a:ext cx="8305800" cy="738664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int32_t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SiteAddress_compare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pLeft</a:t>
            </a:r>
            <a:r>
              <a:rPr lang="en-US" sz="1400" dirty="0">
                <a:latin typeface="Courier New" pitchFamily="49" charset="0"/>
              </a:rPr>
              <a:t>, </a:t>
            </a:r>
          </a:p>
          <a:p>
            <a:r>
              <a:rPr lang="en-US" sz="1400" dirty="0">
                <a:latin typeface="Courier New" pitchFamily="49" charset="0"/>
              </a:rPr>
              <a:t>                         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pRight</a:t>
            </a:r>
            <a:r>
              <a:rPr lang="en-US" sz="1400" dirty="0" smtClean="0"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    . . . 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81000" y="3773269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This is accomplished by using a static function in the adaptor implementation: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624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Accessing the Aggregator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1665" y="34290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want a pointer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pDA</a:t>
            </a:r>
            <a:r>
              <a:rPr lang="en-US" sz="2000" dirty="0" smtClean="0"/>
              <a:t> that points to the aggregator object.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 we get it?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800" y="1371600"/>
            <a:ext cx="2209799" cy="1056834"/>
            <a:chOff x="3505200" y="1057716"/>
            <a:chExt cx="2209799" cy="1056834"/>
          </a:xfrm>
        </p:grpSpPr>
        <p:sp>
          <p:nvSpPr>
            <p:cNvPr id="27" name="Oval 26"/>
            <p:cNvSpPr/>
            <p:nvPr/>
          </p:nvSpPr>
          <p:spPr bwMode="auto">
            <a:xfrm>
              <a:off x="3505200" y="1057716"/>
              <a:ext cx="2209799" cy="1056834"/>
            </a:xfrm>
            <a:prstGeom prst="ellipse">
              <a:avLst/>
            </a:prstGeom>
            <a:noFill/>
            <a:ln w="317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3886200" y="1371600"/>
              <a:ext cx="495300" cy="4953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571999" y="1269076"/>
              <a:ext cx="838201" cy="533400"/>
              <a:chOff x="4638848" y="3657600"/>
              <a:chExt cx="838201" cy="533400"/>
            </a:xfrm>
          </p:grpSpPr>
          <p:sp>
            <p:nvSpPr>
              <p:cNvPr id="30" name="Isosceles Triangle 29"/>
              <p:cNvSpPr/>
              <p:nvPr/>
            </p:nvSpPr>
            <p:spPr bwMode="auto">
              <a:xfrm>
                <a:off x="4638848" y="3657600"/>
                <a:ext cx="838201" cy="533400"/>
              </a:xfrm>
              <a:prstGeom prst="triangle">
                <a:avLst/>
              </a:prstGeom>
              <a:solidFill>
                <a:srgbClr val="FFFF00"/>
              </a:solidFill>
              <a:ln w="317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67699" y="3852446"/>
                <a:ext cx="5929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payload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762000" y="243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DListAggregator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36044" y="1637762"/>
            <a:ext cx="62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prev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next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71800" y="1186934"/>
            <a:ext cx="99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371600" y="1193254"/>
            <a:ext cx="1727200" cy="449279"/>
          </a:xfrm>
          <a:custGeom>
            <a:avLst/>
            <a:gdLst>
              <a:gd name="connsiteX0" fmla="*/ 1727200 w 1727200"/>
              <a:gd name="connsiteY0" fmla="*/ 195279 h 449279"/>
              <a:gd name="connsiteX1" fmla="*/ 1032933 w 1727200"/>
              <a:gd name="connsiteY1" fmla="*/ 9013 h 449279"/>
              <a:gd name="connsiteX2" fmla="*/ 0 w 1727200"/>
              <a:gd name="connsiteY2" fmla="*/ 449279 h 4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449279">
                <a:moveTo>
                  <a:pt x="1727200" y="195279"/>
                </a:moveTo>
                <a:cubicBezTo>
                  <a:pt x="1524000" y="80979"/>
                  <a:pt x="1320800" y="-33320"/>
                  <a:pt x="1032933" y="9013"/>
                </a:cubicBezTo>
                <a:cubicBezTo>
                  <a:pt x="745066" y="51346"/>
                  <a:pt x="169333" y="373079"/>
                  <a:pt x="0" y="449279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57200" y="66669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we have a pointer </a:t>
            </a:r>
            <a:r>
              <a:rPr lang="en-US" sz="2000" dirty="0" err="1" smtClean="0"/>
              <a:t>pNode</a:t>
            </a:r>
            <a:r>
              <a:rPr lang="en-US" sz="2000" dirty="0" smtClean="0"/>
              <a:t> to a </a:t>
            </a:r>
            <a:r>
              <a:rPr lang="en-US" sz="2000" dirty="0" err="1" smtClean="0"/>
              <a:t>DNode</a:t>
            </a:r>
            <a:r>
              <a:rPr lang="en-US" sz="2000" dirty="0" smtClean="0"/>
              <a:t> inside an aggregator: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77707" y="1981200"/>
            <a:ext cx="99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pDA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790825" y="2200275"/>
            <a:ext cx="1076325" cy="200363"/>
          </a:xfrm>
          <a:custGeom>
            <a:avLst/>
            <a:gdLst>
              <a:gd name="connsiteX0" fmla="*/ 1076325 w 1076325"/>
              <a:gd name="connsiteY0" fmla="*/ 38100 h 200363"/>
              <a:gd name="connsiteX1" fmla="*/ 666750 w 1076325"/>
              <a:gd name="connsiteY1" fmla="*/ 200025 h 200363"/>
              <a:gd name="connsiteX2" fmla="*/ 0 w 1076325"/>
              <a:gd name="connsiteY2" fmla="*/ 0 h 20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6325" h="200363">
                <a:moveTo>
                  <a:pt x="1076325" y="38100"/>
                </a:moveTo>
                <a:cubicBezTo>
                  <a:pt x="961231" y="122237"/>
                  <a:pt x="846137" y="206375"/>
                  <a:pt x="666750" y="200025"/>
                </a:cubicBezTo>
                <a:cubicBezTo>
                  <a:pt x="487363" y="193675"/>
                  <a:pt x="243681" y="96837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ysDash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Accessing the Aggregator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Then it appears we can set the value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pDA</a:t>
            </a:r>
            <a:r>
              <a:rPr lang="en-US" sz="1800" dirty="0" smtClean="0"/>
              <a:t> by doing something like this:</a:t>
            </a:r>
          </a:p>
          <a:p>
            <a:endParaRPr lang="en-US" sz="1800" dirty="0"/>
          </a:p>
          <a:p>
            <a:pPr algn="ctr"/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uint8_t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pNode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userData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65084"/>
              </p:ext>
            </p:extLst>
          </p:nvPr>
        </p:nvGraphicFramePr>
        <p:xfrm>
          <a:off x="6248400" y="1529080"/>
          <a:ext cx="1371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prev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userData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256868" y="110589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memory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12778" y="1219200"/>
            <a:ext cx="430887" cy="272409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increasing addresses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8843665" y="1390052"/>
            <a:ext cx="0" cy="232463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924800" y="1676400"/>
            <a:ext cx="461665" cy="1524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aggregator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39335" y="1809750"/>
            <a:ext cx="461665" cy="98533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43400" y="1676400"/>
            <a:ext cx="100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00425" y="21071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pDA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000" y="66669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Suppose the aggregator is laid out in memory as shown below:</a:t>
            </a:r>
            <a:endParaRPr lang="en-US" sz="18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5276850" y="1837267"/>
            <a:ext cx="942975" cy="772583"/>
          </a:xfrm>
          <a:custGeom>
            <a:avLst/>
            <a:gdLst>
              <a:gd name="connsiteX0" fmla="*/ 0 w 942975"/>
              <a:gd name="connsiteY0" fmla="*/ 10583 h 772583"/>
              <a:gd name="connsiteX1" fmla="*/ 390525 w 942975"/>
              <a:gd name="connsiteY1" fmla="*/ 105833 h 772583"/>
              <a:gd name="connsiteX2" fmla="*/ 942975 w 942975"/>
              <a:gd name="connsiteY2" fmla="*/ 772583 h 77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975" h="772583">
                <a:moveTo>
                  <a:pt x="0" y="10583"/>
                </a:moveTo>
                <a:cubicBezTo>
                  <a:pt x="116681" y="-5292"/>
                  <a:pt x="233363" y="-21167"/>
                  <a:pt x="390525" y="105833"/>
                </a:cubicBezTo>
                <a:cubicBezTo>
                  <a:pt x="547687" y="232833"/>
                  <a:pt x="745331" y="502708"/>
                  <a:pt x="942975" y="772583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4219575" y="2311449"/>
            <a:ext cx="2000250" cy="689652"/>
          </a:xfrm>
          <a:custGeom>
            <a:avLst/>
            <a:gdLst>
              <a:gd name="connsiteX0" fmla="*/ 0 w 2000250"/>
              <a:gd name="connsiteY0" fmla="*/ 3126 h 689652"/>
              <a:gd name="connsiteX1" fmla="*/ 409575 w 2000250"/>
              <a:gd name="connsiteY1" fmla="*/ 88851 h 689652"/>
              <a:gd name="connsiteX2" fmla="*/ 876300 w 2000250"/>
              <a:gd name="connsiteY2" fmla="*/ 593676 h 689652"/>
              <a:gd name="connsiteX3" fmla="*/ 2000250 w 2000250"/>
              <a:gd name="connsiteY3" fmla="*/ 688926 h 68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0250" h="689652">
                <a:moveTo>
                  <a:pt x="0" y="3126"/>
                </a:moveTo>
                <a:cubicBezTo>
                  <a:pt x="131762" y="-3224"/>
                  <a:pt x="263525" y="-9574"/>
                  <a:pt x="409575" y="88851"/>
                </a:cubicBezTo>
                <a:cubicBezTo>
                  <a:pt x="555625" y="187276"/>
                  <a:pt x="611187" y="493663"/>
                  <a:pt x="876300" y="593676"/>
                </a:cubicBezTo>
                <a:cubicBezTo>
                  <a:pt x="1141413" y="693689"/>
                  <a:pt x="1570831" y="691307"/>
                  <a:pt x="2000250" y="688926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ysDash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49646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… but that logic depends on the specific memory layout shown above ...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54980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… and that is not guaranteed.  The Standard leaves this to the compiler writer.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83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Structural Considerations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3581400" y="2286000"/>
            <a:ext cx="5115604" cy="2105025"/>
            <a:chOff x="675596" y="3352800"/>
            <a:chExt cx="5115604" cy="210502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5596" y="3352800"/>
              <a:ext cx="1447800" cy="733425"/>
              <a:chOff x="653142" y="1845911"/>
              <a:chExt cx="1447800" cy="73322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762000" y="2209800"/>
                <a:ext cx="1066800" cy="369332"/>
                <a:chOff x="1066800" y="2514600"/>
                <a:chExt cx="1066800" cy="369332"/>
              </a:xfrm>
            </p:grpSpPr>
            <p:sp>
              <p:nvSpPr>
                <p:cNvPr id="6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10668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6002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" name="TextBox 3"/>
              <p:cNvSpPr txBox="1">
                <a:spLocks noChangeArrowheads="1"/>
              </p:cNvSpPr>
              <p:nvPr/>
            </p:nvSpPr>
            <p:spPr bwMode="auto">
              <a:xfrm>
                <a:off x="653142" y="1845911"/>
                <a:ext cx="1447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dirty="0" smtClean="0">
                    <a:latin typeface="Arial" charset="0"/>
                    <a:cs typeface="Arial" charset="0"/>
                  </a:rPr>
                  <a:t>Front Guard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4343400" y="4724400"/>
              <a:ext cx="1447800" cy="733425"/>
              <a:chOff x="685800" y="5562600"/>
              <a:chExt cx="1447800" cy="733221"/>
            </a:xfrm>
          </p:grpSpPr>
          <p:grpSp>
            <p:nvGrpSpPr>
              <p:cNvPr id="9" name="Group 12"/>
              <p:cNvGrpSpPr>
                <a:grpSpLocks/>
              </p:cNvGrpSpPr>
              <p:nvPr/>
            </p:nvGrpSpPr>
            <p:grpSpPr bwMode="auto">
              <a:xfrm>
                <a:off x="718458" y="5926489"/>
                <a:ext cx="1066800" cy="369332"/>
                <a:chOff x="1066800" y="2514600"/>
                <a:chExt cx="1066800" cy="369332"/>
              </a:xfrm>
            </p:grpSpPr>
            <p:sp>
              <p:nvSpPr>
                <p:cNvPr id="11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0668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6002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" name="TextBox 13"/>
              <p:cNvSpPr txBox="1">
                <a:spLocks noChangeArrowheads="1"/>
              </p:cNvSpPr>
              <p:nvPr/>
            </p:nvSpPr>
            <p:spPr bwMode="auto">
              <a:xfrm>
                <a:off x="685800" y="5562600"/>
                <a:ext cx="1447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dirty="0" smtClean="0">
                    <a:latin typeface="Arial" charset="0"/>
                    <a:cs typeface="Arial" charset="0"/>
                  </a:rPr>
                  <a:t>Rear Guard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2650128" y="5071745"/>
              <a:ext cx="1066800" cy="369887"/>
              <a:chOff x="1066800" y="2514600"/>
              <a:chExt cx="1066800" cy="369332"/>
            </a:xfrm>
          </p:grpSpPr>
          <p:sp>
            <p:nvSpPr>
              <p:cNvPr id="23" name="TextBox 27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Arial" charset="0"/>
                    <a:cs typeface="Arial" charset="0"/>
                  </a:rPr>
                  <a:t>19</a:t>
                </a:r>
              </a:p>
            </p:txBody>
          </p:sp>
          <p:sp>
            <p:nvSpPr>
              <p:cNvPr id="24" name="TextBox 28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5" name="Group 29"/>
            <p:cNvGrpSpPr>
              <a:grpSpLocks/>
            </p:cNvGrpSpPr>
            <p:nvPr/>
          </p:nvGrpSpPr>
          <p:grpSpPr bwMode="auto">
            <a:xfrm>
              <a:off x="2514600" y="3722687"/>
              <a:ext cx="1066800" cy="368300"/>
              <a:chOff x="1066800" y="2514600"/>
              <a:chExt cx="1066800" cy="369332"/>
            </a:xfrm>
          </p:grpSpPr>
          <p:sp>
            <p:nvSpPr>
              <p:cNvPr id="26" name="TextBox 30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Arial" charset="0"/>
                    <a:cs typeface="Arial" charset="0"/>
                  </a:rPr>
                  <a:t>12</a:t>
                </a:r>
              </a:p>
            </p:txBody>
          </p:sp>
          <p:sp>
            <p:nvSpPr>
              <p:cNvPr id="27" name="TextBox 31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3" name="Freeform 10"/>
            <p:cNvSpPr>
              <a:spLocks/>
            </p:cNvSpPr>
            <p:nvPr/>
          </p:nvSpPr>
          <p:spPr bwMode="auto">
            <a:xfrm>
              <a:off x="1623334" y="3906836"/>
              <a:ext cx="881856" cy="45719"/>
            </a:xfrm>
            <a:custGeom>
              <a:avLst/>
              <a:gdLst>
                <a:gd name="T0" fmla="*/ 0 w 1763486"/>
                <a:gd name="T1" fmla="*/ 1763713 w 1763486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1763486">
                  <a:moveTo>
                    <a:pt x="0" y="0"/>
                  </a:moveTo>
                  <a:lnTo>
                    <a:pt x="1763486" y="0"/>
                  </a:ln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2895600" y="3943350"/>
              <a:ext cx="707506" cy="1160860"/>
            </a:xfrm>
            <a:custGeom>
              <a:avLst/>
              <a:gdLst>
                <a:gd name="connsiteX0" fmla="*/ 324481 w 707506"/>
                <a:gd name="connsiteY0" fmla="*/ 0 h 1160860"/>
                <a:gd name="connsiteX1" fmla="*/ 701671 w 707506"/>
                <a:gd name="connsiteY1" fmla="*/ 388620 h 1160860"/>
                <a:gd name="connsiteX2" fmla="*/ 61591 w 707506"/>
                <a:gd name="connsiteY2" fmla="*/ 1085850 h 1160860"/>
                <a:gd name="connsiteX3" fmla="*/ 61591 w 707506"/>
                <a:gd name="connsiteY3" fmla="*/ 1108710 h 116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7506" h="1160860">
                  <a:moveTo>
                    <a:pt x="324481" y="0"/>
                  </a:moveTo>
                  <a:cubicBezTo>
                    <a:pt x="534983" y="103822"/>
                    <a:pt x="745486" y="207645"/>
                    <a:pt x="701671" y="388620"/>
                  </a:cubicBezTo>
                  <a:cubicBezTo>
                    <a:pt x="657856" y="569595"/>
                    <a:pt x="168271" y="965835"/>
                    <a:pt x="61591" y="1085850"/>
                  </a:cubicBezTo>
                  <a:cubicBezTo>
                    <a:pt x="-45089" y="1205865"/>
                    <a:pt x="8251" y="1157287"/>
                    <a:pt x="61591" y="1108710"/>
                  </a:cubicBez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ysDash"/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3429000" y="5257800"/>
              <a:ext cx="881856" cy="45719"/>
            </a:xfrm>
            <a:custGeom>
              <a:avLst/>
              <a:gdLst>
                <a:gd name="T0" fmla="*/ 0 w 1763486"/>
                <a:gd name="T1" fmla="*/ 1763713 w 1763486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1763486">
                  <a:moveTo>
                    <a:pt x="0" y="0"/>
                  </a:moveTo>
                  <a:lnTo>
                    <a:pt x="1763486" y="0"/>
                  </a:ln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use of "guard" nodes at the front and rear of a list eliminate any "special cases" when implementing insertion/deletion operations.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smtClean="0"/>
              <a:t>This way, every "data" node will lie between two nodes.</a:t>
            </a:r>
            <a:endParaRPr lang="en-US" sz="1800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381000" y="5172670"/>
            <a:ext cx="8610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common alternative is to simply have pointers to the first and last data nodes, probably stored in a list object.  That leads to special cases when operating at the front or rear of the list.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offsetof</a:t>
            </a:r>
            <a:r>
              <a:rPr lang="en-US" dirty="0" smtClean="0"/>
              <a:t>() to the Rescue!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219200"/>
            <a:ext cx="792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member-designator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800" b="1" dirty="0"/>
          </a:p>
          <a:p>
            <a:r>
              <a:rPr lang="en-US" sz="1800" dirty="0" smtClean="0"/>
              <a:t>expands </a:t>
            </a:r>
            <a:r>
              <a:rPr lang="en-US" sz="1800" dirty="0"/>
              <a:t>to an integer constant expression that has type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800" dirty="0"/>
              <a:t>, the value </a:t>
            </a:r>
            <a:r>
              <a:rPr lang="en-US" sz="1800" dirty="0" smtClean="0"/>
              <a:t>of which </a:t>
            </a:r>
            <a:r>
              <a:rPr lang="en-US" sz="1800" dirty="0"/>
              <a:t>is the offset in bytes, to the structure member (designated by </a:t>
            </a:r>
            <a:r>
              <a:rPr lang="en-US" sz="1800" i="1" dirty="0"/>
              <a:t>member-designator</a:t>
            </a:r>
            <a:r>
              <a:rPr lang="en-US" sz="1800" dirty="0" smtClean="0"/>
              <a:t>), from </a:t>
            </a:r>
            <a:r>
              <a:rPr lang="en-US" sz="1800" dirty="0"/>
              <a:t>the beginning of its structure (designated by </a:t>
            </a:r>
            <a:r>
              <a:rPr lang="en-US" sz="1800" i="1" dirty="0"/>
              <a:t>type</a:t>
            </a:r>
            <a:r>
              <a:rPr lang="en-US" sz="1800" dirty="0"/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Standard Library includes a relevant C macro:</a:t>
            </a: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0" y="3429000"/>
            <a:ext cx="1447800" cy="2895600"/>
          </a:xfrm>
          <a:prstGeom prst="roundRect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434542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member1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790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member2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171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member3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4552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member4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4933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3810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offset of member3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4204591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F {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member1;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member2;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member3;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member4;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};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5257800" y="3429000"/>
            <a:ext cx="228600" cy="942945"/>
          </a:xfrm>
          <a:prstGeom prst="leftBrac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1480" y="339078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(F, member3)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endCxn id="11" idx="1"/>
          </p:cNvCxnSpPr>
          <p:nvPr/>
        </p:nvCxnSpPr>
        <p:spPr bwMode="auto">
          <a:xfrm>
            <a:off x="1676400" y="3790890"/>
            <a:ext cx="2362200" cy="37305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35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Given the situation described before: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381000" y="3025914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Then, the address of the aggregator object would (almost) be given by:</a:t>
            </a:r>
          </a:p>
          <a:p>
            <a:endParaRPr lang="en-US" sz="2000" dirty="0"/>
          </a:p>
          <a:p>
            <a:pPr algn="ctr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DListAggregator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node)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4470737"/>
            <a:ext cx="853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just need to throw in a couple of typecasts to fix the pointer arithmetic:</a:t>
            </a:r>
          </a:p>
          <a:p>
            <a:endParaRPr lang="en-US" sz="2000" dirty="0"/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DListAggregator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*)( (</a:t>
            </a:r>
            <a:r>
              <a:rPr lang="en-US" sz="1800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*)(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– </a:t>
            </a:r>
          </a:p>
          <a:p>
            <a:pPr algn="ctr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DListAggregator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node) 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695825" y="870466"/>
            <a:ext cx="2209799" cy="1056834"/>
            <a:chOff x="3505200" y="1057716"/>
            <a:chExt cx="2209799" cy="1056834"/>
          </a:xfrm>
        </p:grpSpPr>
        <p:sp>
          <p:nvSpPr>
            <p:cNvPr id="17" name="Oval 16"/>
            <p:cNvSpPr/>
            <p:nvPr/>
          </p:nvSpPr>
          <p:spPr bwMode="auto">
            <a:xfrm>
              <a:off x="3505200" y="1057716"/>
              <a:ext cx="2209799" cy="1056834"/>
            </a:xfrm>
            <a:prstGeom prst="ellipse">
              <a:avLst/>
            </a:prstGeom>
            <a:noFill/>
            <a:ln w="317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886200" y="1371600"/>
              <a:ext cx="495300" cy="4953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571999" y="1269076"/>
              <a:ext cx="838201" cy="533400"/>
              <a:chOff x="4638848" y="3657600"/>
              <a:chExt cx="838201" cy="533400"/>
            </a:xfrm>
          </p:grpSpPr>
          <p:sp>
            <p:nvSpPr>
              <p:cNvPr id="21" name="Isosceles Triangle 20"/>
              <p:cNvSpPr/>
              <p:nvPr/>
            </p:nvSpPr>
            <p:spPr bwMode="auto">
              <a:xfrm>
                <a:off x="4638848" y="3657600"/>
                <a:ext cx="838201" cy="533400"/>
              </a:xfrm>
              <a:prstGeom prst="triangle">
                <a:avLst/>
              </a:prstGeom>
              <a:solidFill>
                <a:srgbClr val="FFFF00"/>
              </a:solidFill>
              <a:ln w="317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767699" y="3852446"/>
                <a:ext cx="5929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payload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4772025" y="19372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DListAggregator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46069" y="1136628"/>
            <a:ext cx="62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prev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next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81825" y="685800"/>
            <a:ext cx="99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5381625" y="692120"/>
            <a:ext cx="1727200" cy="449279"/>
          </a:xfrm>
          <a:custGeom>
            <a:avLst/>
            <a:gdLst>
              <a:gd name="connsiteX0" fmla="*/ 1727200 w 1727200"/>
              <a:gd name="connsiteY0" fmla="*/ 195279 h 449279"/>
              <a:gd name="connsiteX1" fmla="*/ 1032933 w 1727200"/>
              <a:gd name="connsiteY1" fmla="*/ 9013 h 449279"/>
              <a:gd name="connsiteX2" fmla="*/ 0 w 1727200"/>
              <a:gd name="connsiteY2" fmla="*/ 449279 h 4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449279">
                <a:moveTo>
                  <a:pt x="1727200" y="195279"/>
                </a:moveTo>
                <a:cubicBezTo>
                  <a:pt x="1524000" y="80979"/>
                  <a:pt x="1320800" y="-33320"/>
                  <a:pt x="1032933" y="9013"/>
                </a:cubicBezTo>
                <a:cubicBezTo>
                  <a:pt x="745066" y="51346"/>
                  <a:pt x="169333" y="373079"/>
                  <a:pt x="0" y="449279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687732" y="1480066"/>
            <a:ext cx="99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pDA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6800850" y="1699141"/>
            <a:ext cx="1076325" cy="200363"/>
          </a:xfrm>
          <a:custGeom>
            <a:avLst/>
            <a:gdLst>
              <a:gd name="connsiteX0" fmla="*/ 1076325 w 1076325"/>
              <a:gd name="connsiteY0" fmla="*/ 38100 h 200363"/>
              <a:gd name="connsiteX1" fmla="*/ 666750 w 1076325"/>
              <a:gd name="connsiteY1" fmla="*/ 200025 h 200363"/>
              <a:gd name="connsiteX2" fmla="*/ 0 w 1076325"/>
              <a:gd name="connsiteY2" fmla="*/ 0 h 20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6325" h="200363">
                <a:moveTo>
                  <a:pt x="1076325" y="38100"/>
                </a:moveTo>
                <a:cubicBezTo>
                  <a:pt x="961231" y="122237"/>
                  <a:pt x="846137" y="206375"/>
                  <a:pt x="666750" y="200025"/>
                </a:cubicBezTo>
                <a:cubicBezTo>
                  <a:pt x="487363" y="193675"/>
                  <a:pt x="243681" y="96837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ysDash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Node Pointer to Aggregator Pointer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adaptor uses the following function to compute  </a:t>
            </a:r>
            <a:r>
              <a:rPr lang="en-US" sz="1800" dirty="0" err="1" smtClean="0"/>
              <a:t>DNode</a:t>
            </a:r>
            <a:r>
              <a:rPr lang="en-US" sz="1800" dirty="0" smtClean="0"/>
              <a:t> pointers as parameters:</a:t>
            </a:r>
            <a:endParaRPr lang="en-US" sz="1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305800" cy="1323439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static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DListAggregator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</a:rPr>
              <a:t>nodeToWrapper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pNode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((</a:t>
            </a:r>
            <a:r>
              <a:rPr lang="en-US" sz="1600" dirty="0" err="1">
                <a:latin typeface="Courier New" pitchFamily="49" charset="0"/>
              </a:rPr>
              <a:t>DListAggregator</a:t>
            </a:r>
            <a:r>
              <a:rPr lang="en-US" sz="1600" dirty="0">
                <a:latin typeface="Courier New" pitchFamily="49" charset="0"/>
              </a:rPr>
              <a:t>*)((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uint8_t</a:t>
            </a:r>
            <a:r>
              <a:rPr lang="en-US" sz="1600" dirty="0">
                <a:latin typeface="Courier New" pitchFamily="49" charset="0"/>
              </a:rPr>
              <a:t>*)</a:t>
            </a:r>
            <a:r>
              <a:rPr lang="en-US" sz="1600" dirty="0" err="1">
                <a:latin typeface="Courier New" pitchFamily="49" charset="0"/>
              </a:rPr>
              <a:t>pNode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–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offsetof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DListAggregator</a:t>
            </a:r>
            <a:r>
              <a:rPr lang="en-US" sz="1600" dirty="0">
                <a:latin typeface="Courier New" pitchFamily="49" charset="0"/>
              </a:rPr>
              <a:t>, node)));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0158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Traversing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DList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797511"/>
            <a:ext cx="8382000" cy="4524315"/>
          </a:xfrm>
          <a:prstGeom prst="rect">
            <a:avLst/>
          </a:prstGeom>
          <a:solidFill>
            <a:srgbClr val="FFDEAD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traverseList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e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DList_Head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 (e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DList_Next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(e)) 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Get pointer to the "duct-tape" object from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   the pointer to the </a:t>
            </a:r>
            <a:r>
              <a:rPr lang="en-US" sz="18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element: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*p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(e,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Get value of payload within "duct-tape" object: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userData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p-&gt;payload;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do stuff with current user data element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026" name="Picture 2" descr="C:\Users\williammcquain\Pictures\bu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65" y="5355693"/>
            <a:ext cx="1052512" cy="96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1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DList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7675" y="1155442"/>
            <a:ext cx="8458200" cy="5016758"/>
          </a:xfrm>
          <a:prstGeom prst="rect">
            <a:avLst/>
          </a:prstGeom>
          <a:solidFill>
            <a:srgbClr val="FFDEAD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Create a new, empty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DList_Create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(*compare)(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left</a:t>
            </a:r>
            <a:r>
              <a:rPr lang="en-US" sz="1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                           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right));</a:t>
            </a:r>
          </a:p>
          <a:p>
            <a:endParaRPr lang="en-US" sz="16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Return whether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is empty.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//////////////////////////////////////////////////// insertion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fns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Insert *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as first interior element of *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DList_PushFront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Insert *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as last interior element of *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DList_PushBack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Insert *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in ascending order according to the adaptor's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comparison function.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DList_PushOrdered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6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Here's the full </a:t>
            </a:r>
            <a:r>
              <a:rPr lang="en-US" sz="1800" dirty="0" err="1" smtClean="0"/>
              <a:t>DList</a:t>
            </a:r>
            <a:r>
              <a:rPr lang="en-US" sz="1800" dirty="0" smtClean="0"/>
              <a:t> interface: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23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DList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458200" cy="3539430"/>
          </a:xfrm>
          <a:prstGeom prst="rect">
            <a:avLst/>
          </a:prstGeom>
          <a:solidFill>
            <a:srgbClr val="FFDEAD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////////////////////////////////////////////////////////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search 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fn</a:t>
            </a:r>
            <a:endParaRPr lang="en-US" sz="14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Search list for an element equal to user-supplied data object.</a:t>
            </a:r>
          </a:p>
          <a:p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DList_Find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////////////////////////////////////////////////////// deletion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fns</a:t>
            </a:r>
            <a:endParaRPr lang="en-US" sz="14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Remove first interior element of *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and return it.</a:t>
            </a:r>
          </a:p>
          <a:p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DList_PopFront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Remove last interior element of *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and return it.</a:t>
            </a:r>
          </a:p>
          <a:p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Remove element equal to user-supplied data object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14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sz="1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671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Full Adaptor Interface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Here's the full adaptor interface: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82000" cy="3754874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///////////////////////////////////////////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adaptors for 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 insertion 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</a:rPr>
              <a:t>fns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</a:p>
          <a:p>
            <a:endParaRPr lang="en-US" sz="1400" b="1" dirty="0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//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Prefixes user's data object (encapsulated in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</a:rPr>
              <a:t>an aggregator)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to a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.</a:t>
            </a:r>
          </a:p>
          <a:p>
            <a:r>
              <a:rPr lang="en-US" sz="1400" b="1" dirty="0" smtClean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DListAdaptor_PushFront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pData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Appends user's data object (encapsulated in an aggregator) to a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.</a:t>
            </a:r>
          </a:p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DListAdaptor_PushBack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pData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Inserts user's data object (encapsulated in an aggregator) to a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,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 placing it in the order determined by the user's compare() function.</a:t>
            </a:r>
          </a:p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DListAdaptor_PushOrdered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pData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////////////////////////////////////////////// adaptors for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 search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fn</a:t>
            </a:r>
            <a:endParaRPr lang="en-US" sz="1400" b="1" dirty="0">
              <a:solidFill>
                <a:srgbClr val="006600"/>
              </a:solidFill>
              <a:latin typeface="Courier New" pitchFamily="49" charset="0"/>
            </a:endParaRP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Searches a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 for an occurrence of a given user data object.</a:t>
            </a:r>
          </a:p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DListAdaptor_Find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con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s</a:t>
            </a:r>
            <a:r>
              <a:rPr lang="en-US" sz="1400" dirty="0" err="1">
                <a:latin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pData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. . .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09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Full Adaptor Interface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Here's the full adaptor interface: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82000" cy="2677656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Courier New" pitchFamily="49" charset="0"/>
              </a:rPr>
              <a:t>. . .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/////////////////////////////////////////////// adaptors for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DList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 remove 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fns</a:t>
            </a:r>
            <a:endParaRPr lang="en-US" sz="1400" b="1" dirty="0">
              <a:solidFill>
                <a:srgbClr val="006600"/>
              </a:solidFill>
              <a:latin typeface="Courier New" pitchFamily="49" charset="0"/>
            </a:endParaRP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Removes/returns the first element in the list.</a:t>
            </a:r>
          </a:p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DListAdaptor_PopFront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Removes/returns the last element in the list.</a:t>
            </a:r>
          </a:p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DListAdaptor_PopBack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Removes/returns the first element in the list that matches *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</a:rPr>
              <a:t>pData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,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pitchFamily="49" charset="0"/>
              </a:rPr>
              <a:t>// according to the user's compare function.</a:t>
            </a:r>
          </a:p>
          <a:p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</a:rPr>
              <a:t>DListAdaptor_Remove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DList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pList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400" dirty="0">
                <a:latin typeface="Courier New" pitchFamily="49" charset="0"/>
              </a:rPr>
              <a:t>*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pData</a:t>
            </a:r>
            <a:r>
              <a:rPr lang="en-US" sz="1400" dirty="0" smtClean="0"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31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Minimal Linked List Interface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1000" y="742950"/>
            <a:ext cx="861060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A linked list implementation will typically provide at least: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initialization function to set up basic structure for an empty list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insert functions to add new element to the list; at front, at rear, at user-selected position, ordered insertion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remove function to remove element from the list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find function to determine whether a given element occurs in the list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clear function to restore the list to an empty state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/>
          </a:p>
          <a:p>
            <a:pPr marL="0" indent="0">
              <a:spcBef>
                <a:spcPct val="50000"/>
              </a:spcBef>
              <a:defRPr/>
            </a:pPr>
            <a:r>
              <a:rPr lang="en-US" sz="1800" dirty="0" smtClean="0"/>
              <a:t>In C we would organize this as a pair 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/>
              <a:t> types (list and node) and a collection of associated functions.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Generic Node</a:t>
            </a:r>
            <a:r>
              <a:rPr lang="en-US" altLang="en-US" dirty="0" smtClean="0">
                <a:latin typeface="Arial" charset="0"/>
                <a:cs typeface="Arial" charset="0"/>
              </a:rPr>
              <a:t> and List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00063" y="757555"/>
            <a:ext cx="7958137" cy="5262979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ifndef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DLIST_H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define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DLIST_H</a:t>
            </a:r>
            <a:endParaRPr lang="en-US" sz="1600" dirty="0">
              <a:latin typeface="Courier New" pitchFamily="49" charset="0"/>
            </a:endParaRP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// List node:</a:t>
            </a: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prev</a:t>
            </a:r>
            <a:r>
              <a:rPr lang="en-US" sz="1600" dirty="0" smtClean="0">
                <a:latin typeface="Courier New" pitchFamily="49" charset="0"/>
              </a:rPr>
              <a:t>; 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// points toward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front guard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*next; 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// points toward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rear guard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};</a:t>
            </a: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// List object:</a:t>
            </a: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DList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fGuard</a:t>
            </a:r>
            <a:r>
              <a:rPr lang="en-US" sz="1600" dirty="0" smtClean="0">
                <a:latin typeface="Courier New" pitchFamily="49" charset="0"/>
              </a:rPr>
              <a:t>;  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// front guard node for list</a:t>
            </a: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rGuard</a:t>
            </a:r>
            <a:r>
              <a:rPr lang="en-US" sz="1600" dirty="0" smtClean="0">
                <a:latin typeface="Courier New" pitchFamily="49" charset="0"/>
              </a:rPr>
              <a:t>;  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// rear guard node for list</a:t>
            </a:r>
          </a:p>
          <a:p>
            <a:r>
              <a:rPr lang="en-US" sz="1600" dirty="0" smtClean="0">
                <a:latin typeface="Courier New" pitchFamily="49" charset="0"/>
              </a:rPr>
              <a:t>};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DList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DList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#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itchFamily="49" charset="0"/>
              </a:rPr>
              <a:t>endif</a:t>
            </a:r>
            <a:endParaRPr lang="en-US" sz="1600" b="1" dirty="0">
              <a:solidFill>
                <a:srgbClr val="003399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DList</a:t>
            </a:r>
            <a:r>
              <a:rPr lang="en-US" dirty="0" smtClean="0"/>
              <a:t> Initialization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An empty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 smtClean="0"/>
              <a:t> will be constructed as shown below:</a:t>
            </a:r>
            <a:endParaRPr lang="en-US" sz="1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914400" y="1200090"/>
            <a:ext cx="7696200" cy="2457510"/>
            <a:chOff x="914400" y="1200090"/>
            <a:chExt cx="7696200" cy="245751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914400" y="1600200"/>
              <a:ext cx="7696200" cy="2057400"/>
            </a:xfrm>
            <a:prstGeom prst="roundRect">
              <a:avLst/>
            </a:prstGeom>
            <a:noFill/>
            <a:ln w="317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1524000" y="1905000"/>
              <a:ext cx="2286000" cy="11430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5638800" y="1905000"/>
              <a:ext cx="2286000" cy="11430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99164" y="120009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DList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object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3048000"/>
              <a:ext cx="20407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fGuard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81750" y="3048000"/>
              <a:ext cx="20906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rGuard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7800" y="205740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prev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  <a:sym typeface="Wingdings"/>
                </a:rPr>
                <a:t>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62600" y="249549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next 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  <a:sym typeface="Wingdings"/>
                </a:rPr>
                <a:t>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38350" y="249549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next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205740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prev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523211" y="2695545"/>
              <a:ext cx="2098964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3810000" y="2257455"/>
              <a:ext cx="1981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81000" y="4126468"/>
            <a:ext cx="8610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This eliminates special cases, because every data node will always be between two other nodes.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We could also make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fGuard.prev</a:t>
            </a:r>
            <a:r>
              <a:rPr lang="en-US" sz="1800" dirty="0" smtClean="0"/>
              <a:t> point to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rGuard</a:t>
            </a:r>
            <a:r>
              <a:rPr lang="en-US" sz="1800" dirty="0" smtClean="0"/>
              <a:t>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rGuard.next</a:t>
            </a:r>
            <a:r>
              <a:rPr lang="en-US" sz="1800" dirty="0" smtClean="0"/>
              <a:t> point to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fGuard</a:t>
            </a:r>
            <a:r>
              <a:rPr lang="en-US" sz="1800" dirty="0" smtClean="0"/>
              <a:t>, which would eliminate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dirty="0" smtClean="0"/>
              <a:t> pointers and allow the list to be used in a circular fashion.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07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DList</a:t>
            </a:r>
            <a:r>
              <a:rPr lang="en-US" dirty="0" smtClean="0"/>
              <a:t> as a Generic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implementation shown here:</a:t>
            </a:r>
          </a:p>
          <a:p>
            <a:pPr marL="514350" lvl="1">
              <a:spcBef>
                <a:spcPct val="50000"/>
              </a:spcBef>
            </a:pPr>
            <a:r>
              <a:rPr lang="en-US" sz="1800" dirty="0" smtClean="0"/>
              <a:t>-	makes no provision for a client to "attach" data to the nodes of 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>
              <a:spcBef>
                <a:spcPct val="50000"/>
              </a:spcBef>
            </a:pPr>
            <a:r>
              <a:rPr lang="en-US" sz="1800" dirty="0" smtClean="0"/>
              <a:t>-	makes no provision for 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to "know" anything about the data a </a:t>
            </a:r>
            <a:r>
              <a:rPr lang="en-US" sz="1800" dirty="0"/>
              <a:t>client</a:t>
            </a:r>
            <a:r>
              <a:rPr lang="en-US" sz="1800" dirty="0" smtClean="0"/>
              <a:t> might organize by creating 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6106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This approach is based upon the idea that there will be an "adaptor" to mediate between </a:t>
            </a:r>
            <a:r>
              <a:rPr lang="en-US" sz="1800" dirty="0"/>
              <a:t>a </a:t>
            </a:r>
            <a:r>
              <a:rPr lang="en-US" sz="1800" dirty="0" smtClean="0"/>
              <a:t>client's code and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interface so that:</a:t>
            </a:r>
          </a:p>
          <a:p>
            <a:pPr marL="457200" indent="-228600">
              <a:spcBef>
                <a:spcPct val="50000"/>
              </a:spcBef>
            </a:pPr>
            <a:r>
              <a:rPr lang="en-US" sz="1800" dirty="0" smtClean="0"/>
              <a:t>-	the </a:t>
            </a:r>
            <a:r>
              <a:rPr lang="en-US" sz="1800" dirty="0"/>
              <a:t>client</a:t>
            </a:r>
            <a:r>
              <a:rPr lang="en-US" sz="1800" dirty="0" smtClean="0"/>
              <a:t> encounters no details of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internals</a:t>
            </a:r>
          </a:p>
          <a:p>
            <a:pPr marL="457200" indent="-228600">
              <a:spcBef>
                <a:spcPct val="50000"/>
              </a:spcBef>
            </a:pPr>
            <a:r>
              <a:rPr lang="en-US" sz="1800" dirty="0" smtClean="0"/>
              <a:t>-	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"knows" nothing about the client's data, not even that the client's data exists</a:t>
            </a:r>
          </a:p>
          <a:p>
            <a:pPr marL="457200" indent="-228600">
              <a:spcBef>
                <a:spcPct val="50000"/>
              </a:spcBef>
            </a:pPr>
            <a:r>
              <a:rPr lang="en-US" sz="1800" dirty="0" smtClean="0"/>
              <a:t>-	the adaptor supplies a layer of interpretation between the </a:t>
            </a:r>
            <a:r>
              <a:rPr lang="en-US" sz="1800" dirty="0"/>
              <a:t>client</a:t>
            </a:r>
            <a:r>
              <a:rPr lang="en-US" sz="1800" dirty="0" smtClean="0"/>
              <a:t> and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DList</a:t>
            </a:r>
            <a:r>
              <a:rPr lang="en-US" dirty="0" smtClean="0"/>
              <a:t> as a Generic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basic logic of the approach is shown below:</a:t>
            </a:r>
            <a:endParaRPr lang="en-US" sz="18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4282482" y="2669291"/>
            <a:ext cx="2651718" cy="564522"/>
            <a:chOff x="4282482" y="2669291"/>
            <a:chExt cx="2651718" cy="564522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V="1">
              <a:off x="4282482" y="2759026"/>
              <a:ext cx="2651718" cy="47478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5281612" y="2669291"/>
              <a:ext cx="91439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†</a:t>
              </a:r>
              <a:endParaRPr lang="en-US" sz="14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90820" y="3178373"/>
            <a:ext cx="2443380" cy="536377"/>
            <a:chOff x="4490820" y="3178373"/>
            <a:chExt cx="2443380" cy="53637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V="1">
              <a:off x="4490820" y="3257550"/>
              <a:ext cx="2443380" cy="45720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5262562" y="3178373"/>
              <a:ext cx="8905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†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146372" y="3673673"/>
            <a:ext cx="2787828" cy="587734"/>
            <a:chOff x="4146372" y="3673673"/>
            <a:chExt cx="2787828" cy="587734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V="1">
              <a:off x="4146372" y="3747666"/>
              <a:ext cx="2787828" cy="513741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5281611" y="3673673"/>
              <a:ext cx="839967" cy="307777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†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1600200"/>
            <a:ext cx="1600200" cy="1569660"/>
            <a:chOff x="533400" y="1600200"/>
            <a:chExt cx="1600200" cy="1569660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33400" y="1600200"/>
              <a:ext cx="16002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Client's world</a:t>
              </a:r>
            </a:p>
            <a:p>
              <a:pPr>
                <a:spcBef>
                  <a:spcPts val="0"/>
                </a:spcBef>
              </a:pP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data objects</a:t>
              </a:r>
            </a:p>
            <a:p>
              <a:pPr>
                <a:spcBef>
                  <a:spcPts val="0"/>
                </a:spcBef>
              </a:pP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compare()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33400" y="2057400"/>
              <a:ext cx="1524000" cy="919668"/>
            </a:xfrm>
            <a:prstGeom prst="roundRect">
              <a:avLst/>
            </a:prstGeom>
            <a:noFill/>
            <a:ln w="31750" cap="flat" cmpd="sng" algn="ctr">
              <a:solidFill>
                <a:srgbClr val="92D05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043113" y="2327263"/>
            <a:ext cx="1486209" cy="900177"/>
            <a:chOff x="2043113" y="2327263"/>
            <a:chExt cx="1486209" cy="900177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2043113" y="2327263"/>
              <a:ext cx="1435730" cy="90017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 rot="1947826">
              <a:off x="2224395" y="2537308"/>
              <a:ext cx="130492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&amp;data object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‡</a:t>
              </a:r>
              <a:endParaRPr lang="en-US" sz="14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066925" y="2662621"/>
            <a:ext cx="1428750" cy="1008612"/>
            <a:chOff x="2066925" y="2662621"/>
            <a:chExt cx="1428750" cy="1008612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2066925" y="2662621"/>
              <a:ext cx="1428750" cy="100861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 rot="2101833">
              <a:off x="2153709" y="2874243"/>
              <a:ext cx="129377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&amp;data object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‡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906308" y="2977068"/>
            <a:ext cx="1570318" cy="1177677"/>
            <a:chOff x="1906308" y="2977068"/>
            <a:chExt cx="1570318" cy="1177677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1906308" y="2977068"/>
              <a:ext cx="1570318" cy="117767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 rot="2186225">
              <a:off x="2087133" y="3300288"/>
              <a:ext cx="133572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&amp;data object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‡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429000" y="1600200"/>
            <a:ext cx="1828800" cy="3539430"/>
            <a:chOff x="3429000" y="1600200"/>
            <a:chExt cx="1828800" cy="3539430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429000" y="1600200"/>
              <a:ext cx="1828800" cy="353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Adaptor's world</a:t>
              </a:r>
            </a:p>
            <a:p>
              <a:pPr>
                <a:spcBef>
                  <a:spcPts val="0"/>
                </a:spcBef>
              </a:pP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aggregators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data object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node</a:t>
              </a:r>
            </a:p>
            <a:p>
              <a:pPr>
                <a:spcBef>
                  <a:spcPts val="0"/>
                </a:spcBef>
              </a:pPr>
              <a:endParaRPr lang="en-US" sz="16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insert()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remove()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find()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compare()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3657600" y="2362200"/>
              <a:ext cx="1219200" cy="614868"/>
            </a:xfrm>
            <a:prstGeom prst="roundRect">
              <a:avLst/>
            </a:pr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3429000" y="2057400"/>
              <a:ext cx="1524000" cy="2895600"/>
            </a:xfrm>
            <a:prstGeom prst="roundRect">
              <a:avLst/>
            </a:prstGeom>
            <a:noFill/>
            <a:ln w="31750" cap="flat" cmpd="sng" algn="ctr">
              <a:solidFill>
                <a:srgbClr val="003399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58000" y="1600200"/>
            <a:ext cx="1676400" cy="2554545"/>
            <a:chOff x="6858000" y="1600200"/>
            <a:chExt cx="1676400" cy="255454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934200" y="1600200"/>
              <a:ext cx="1600200" cy="2554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DList's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world</a:t>
              </a:r>
            </a:p>
            <a:p>
              <a:pPr>
                <a:spcBef>
                  <a:spcPts val="0"/>
                </a:spcBef>
              </a:pP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nodes</a:t>
              </a:r>
            </a:p>
            <a:p>
              <a:pPr>
                <a:spcBef>
                  <a:spcPts val="0"/>
                </a:spcBef>
              </a:pPr>
              <a:endParaRPr lang="en-US" sz="16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insert()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remove()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find()</a:t>
              </a:r>
            </a:p>
            <a:p>
              <a:pPr>
                <a:spcBef>
                  <a:spcPts val="0"/>
                </a:spcBef>
                <a:tabLst>
                  <a:tab pos="22860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6858000" y="2057400"/>
              <a:ext cx="1524000" cy="2027545"/>
            </a:xfrm>
            <a:prstGeom prst="round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619625" y="4095750"/>
            <a:ext cx="2594869" cy="810735"/>
            <a:chOff x="4619625" y="4095750"/>
            <a:chExt cx="2594869" cy="810735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429250" y="4598708"/>
              <a:ext cx="8191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†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619625" y="4095750"/>
              <a:ext cx="2594869" cy="609600"/>
            </a:xfrm>
            <a:custGeom>
              <a:avLst/>
              <a:gdLst>
                <a:gd name="connsiteX0" fmla="*/ 2543175 w 2594869"/>
                <a:gd name="connsiteY0" fmla="*/ 0 h 609600"/>
                <a:gd name="connsiteX1" fmla="*/ 2257425 w 2594869"/>
                <a:gd name="connsiteY1" fmla="*/ 333375 h 609600"/>
                <a:gd name="connsiteX2" fmla="*/ 0 w 2594869"/>
                <a:gd name="connsiteY2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4869" h="609600">
                  <a:moveTo>
                    <a:pt x="2543175" y="0"/>
                  </a:moveTo>
                  <a:cubicBezTo>
                    <a:pt x="2612231" y="115887"/>
                    <a:pt x="2681287" y="231775"/>
                    <a:pt x="2257425" y="333375"/>
                  </a:cubicBezTo>
                  <a:cubicBezTo>
                    <a:pt x="1833563" y="434975"/>
                    <a:pt x="916781" y="522287"/>
                    <a:pt x="0" y="609600"/>
                  </a:cubicBezTo>
                </a:path>
              </a:pathLst>
            </a:cu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028700" y="2914650"/>
            <a:ext cx="2390775" cy="1831884"/>
            <a:chOff x="1028700" y="2914650"/>
            <a:chExt cx="2390775" cy="1831884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 rot="3062917">
              <a:off x="1117568" y="3948634"/>
              <a:ext cx="128802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&amp;data object</a:t>
              </a:r>
              <a:r>
                <a:rPr lang="en-US" sz="1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‡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028700" y="2914650"/>
              <a:ext cx="2390775" cy="1791906"/>
            </a:xfrm>
            <a:custGeom>
              <a:avLst/>
              <a:gdLst>
                <a:gd name="connsiteX0" fmla="*/ 2390775 w 2390775"/>
                <a:gd name="connsiteY0" fmla="*/ 1762125 h 1791906"/>
                <a:gd name="connsiteX1" fmla="*/ 1247775 w 2390775"/>
                <a:gd name="connsiteY1" fmla="*/ 1552575 h 1791906"/>
                <a:gd name="connsiteX2" fmla="*/ 0 w 2390775"/>
                <a:gd name="connsiteY2" fmla="*/ 0 h 179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0775" h="1791906">
                  <a:moveTo>
                    <a:pt x="2390775" y="1762125"/>
                  </a:moveTo>
                  <a:cubicBezTo>
                    <a:pt x="2018506" y="1804193"/>
                    <a:pt x="1646237" y="1846262"/>
                    <a:pt x="1247775" y="1552575"/>
                  </a:cubicBezTo>
                  <a:cubicBezTo>
                    <a:pt x="849313" y="1258888"/>
                    <a:pt x="424656" y="629444"/>
                    <a:pt x="0" y="0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400675" y="5856863"/>
            <a:ext cx="1247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4300" indent="-114300">
              <a:spcBef>
                <a:spcPct val="50000"/>
              </a:spcBef>
            </a:pP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†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inside an aggregator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171700" y="5856863"/>
            <a:ext cx="12477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4300" indent="-114300">
              <a:spcBef>
                <a:spcPct val="50000"/>
              </a:spcBef>
            </a:pP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‡ 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 a </a:t>
            </a:r>
            <a:r>
              <a:rPr lang="en-US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Anatomy of a Find Operation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763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84122" y="3246638"/>
            <a:ext cx="838200" cy="919668"/>
            <a:chOff x="478429" y="5404932"/>
            <a:chExt cx="838200" cy="919668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33400" y="5404932"/>
              <a:ext cx="783229" cy="919668"/>
            </a:xfrm>
            <a:prstGeom prst="roundRect">
              <a:avLst/>
            </a:prstGeom>
            <a:noFill/>
            <a:ln w="31750" cap="flat" cmpd="sng" algn="ctr">
              <a:solidFill>
                <a:srgbClr val="92D05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 Box 5"/>
            <p:cNvSpPr txBox="1">
              <a:spLocks noChangeArrowheads="1"/>
            </p:cNvSpPr>
            <p:nvPr/>
          </p:nvSpPr>
          <p:spPr bwMode="auto">
            <a:xfrm>
              <a:off x="478429" y="5457557"/>
              <a:ext cx="8382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&amp;X</a:t>
              </a:r>
            </a:p>
            <a:p>
              <a:pPr algn="ctr">
                <a:spcBef>
                  <a:spcPts val="0"/>
                </a:spcBef>
              </a:pP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node1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386644" y="2691825"/>
            <a:ext cx="12135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data object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2628899" y="2052898"/>
            <a:ext cx="19431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 void*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pData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781300" y="1270056"/>
            <a:ext cx="1028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Adaptor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096000" y="1439333"/>
            <a:ext cx="1028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DList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5638799" y="2162088"/>
            <a:ext cx="22098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DNode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pNode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2436989" y="4655896"/>
            <a:ext cx="41536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DNode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pNode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DNode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pCurr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381000" y="5300246"/>
            <a:ext cx="30719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 void* p1, void* p2  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32996" y="1909882"/>
            <a:ext cx="338554" cy="963140"/>
            <a:chOff x="632996" y="1909882"/>
            <a:chExt cx="338554" cy="963140"/>
          </a:xfrm>
        </p:grpSpPr>
        <p:sp>
          <p:nvSpPr>
            <p:cNvPr id="46" name="Text Box 5"/>
            <p:cNvSpPr txBox="1">
              <a:spLocks noChangeArrowheads="1"/>
            </p:cNvSpPr>
            <p:nvPr/>
          </p:nvSpPr>
          <p:spPr bwMode="auto">
            <a:xfrm rot="5400000">
              <a:off x="320703" y="2222175"/>
              <a:ext cx="96314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creates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914400" y="1972621"/>
              <a:ext cx="0" cy="74917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2733259" y="2345350"/>
            <a:ext cx="338554" cy="963140"/>
            <a:chOff x="2733259" y="2345350"/>
            <a:chExt cx="338554" cy="963140"/>
          </a:xfrm>
        </p:grpSpPr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 rot="5400000">
              <a:off x="2420966" y="2657643"/>
              <a:ext cx="96314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creates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3071813" y="2398588"/>
              <a:ext cx="0" cy="74917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993422" y="1659344"/>
            <a:ext cx="2867378" cy="1781720"/>
            <a:chOff x="993422" y="1659344"/>
            <a:chExt cx="2867378" cy="1781720"/>
          </a:xfrm>
        </p:grpSpPr>
        <p:sp>
          <p:nvSpPr>
            <p:cNvPr id="9" name="Freeform 8"/>
            <p:cNvSpPr/>
            <p:nvPr/>
          </p:nvSpPr>
          <p:spPr bwMode="auto">
            <a:xfrm>
              <a:off x="993422" y="1659344"/>
              <a:ext cx="2867378" cy="1781720"/>
            </a:xfrm>
            <a:custGeom>
              <a:avLst/>
              <a:gdLst>
                <a:gd name="connsiteX0" fmla="*/ 0 w 2867378"/>
                <a:gd name="connsiteY0" fmla="*/ 1569278 h 1781720"/>
                <a:gd name="connsiteX1" fmla="*/ 361245 w 2867378"/>
                <a:gd name="connsiteY1" fmla="*/ 1749900 h 1781720"/>
                <a:gd name="connsiteX2" fmla="*/ 880534 w 2867378"/>
                <a:gd name="connsiteY2" fmla="*/ 1637012 h 1781720"/>
                <a:gd name="connsiteX3" fmla="*/ 891822 w 2867378"/>
                <a:gd name="connsiteY3" fmla="*/ 406523 h 1781720"/>
                <a:gd name="connsiteX4" fmla="*/ 1806222 w 2867378"/>
                <a:gd name="connsiteY4" fmla="*/ 123 h 1781720"/>
                <a:gd name="connsiteX5" fmla="*/ 2867378 w 2867378"/>
                <a:gd name="connsiteY5" fmla="*/ 372656 h 178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7378" h="1781720">
                  <a:moveTo>
                    <a:pt x="0" y="1569278"/>
                  </a:moveTo>
                  <a:cubicBezTo>
                    <a:pt x="107244" y="1653944"/>
                    <a:pt x="214489" y="1738611"/>
                    <a:pt x="361245" y="1749900"/>
                  </a:cubicBezTo>
                  <a:cubicBezTo>
                    <a:pt x="508001" y="1761189"/>
                    <a:pt x="792104" y="1860908"/>
                    <a:pt x="880534" y="1637012"/>
                  </a:cubicBezTo>
                  <a:cubicBezTo>
                    <a:pt x="968964" y="1413116"/>
                    <a:pt x="737541" y="679338"/>
                    <a:pt x="891822" y="406523"/>
                  </a:cubicBezTo>
                  <a:cubicBezTo>
                    <a:pt x="1046103" y="133708"/>
                    <a:pt x="1476963" y="5767"/>
                    <a:pt x="1806222" y="123"/>
                  </a:cubicBezTo>
                  <a:cubicBezTo>
                    <a:pt x="2135481" y="-5522"/>
                    <a:pt x="2501429" y="183567"/>
                    <a:pt x="2867378" y="372656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 Box 5"/>
            <p:cNvSpPr txBox="1">
              <a:spLocks noChangeArrowheads="1"/>
            </p:cNvSpPr>
            <p:nvPr/>
          </p:nvSpPr>
          <p:spPr bwMode="auto">
            <a:xfrm>
              <a:off x="1335208" y="3060765"/>
              <a:ext cx="52998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&amp;X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91467" y="1828462"/>
            <a:ext cx="2923822" cy="2327809"/>
            <a:chOff x="3691467" y="1828462"/>
            <a:chExt cx="2923822" cy="2327809"/>
          </a:xfrm>
        </p:grpSpPr>
        <p:sp>
          <p:nvSpPr>
            <p:cNvPr id="19" name="Freeform 18"/>
            <p:cNvSpPr/>
            <p:nvPr/>
          </p:nvSpPr>
          <p:spPr bwMode="auto">
            <a:xfrm>
              <a:off x="3691467" y="1828462"/>
              <a:ext cx="2923822" cy="2327809"/>
            </a:xfrm>
            <a:custGeom>
              <a:avLst/>
              <a:gdLst>
                <a:gd name="connsiteX0" fmla="*/ 0 w 2923822"/>
                <a:gd name="connsiteY0" fmla="*/ 2156516 h 2327809"/>
                <a:gd name="connsiteX1" fmla="*/ 327377 w 2923822"/>
                <a:gd name="connsiteY1" fmla="*/ 2314560 h 2327809"/>
                <a:gd name="connsiteX2" fmla="*/ 1061155 w 2923822"/>
                <a:gd name="connsiteY2" fmla="*/ 1851716 h 2327809"/>
                <a:gd name="connsiteX3" fmla="*/ 1128889 w 2923822"/>
                <a:gd name="connsiteY3" fmla="*/ 327716 h 2327809"/>
                <a:gd name="connsiteX4" fmla="*/ 2348089 w 2923822"/>
                <a:gd name="connsiteY4" fmla="*/ 338 h 2327809"/>
                <a:gd name="connsiteX5" fmla="*/ 2923822 w 2923822"/>
                <a:gd name="connsiteY5" fmla="*/ 350294 h 2327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23822" h="2327809">
                  <a:moveTo>
                    <a:pt x="0" y="2156516"/>
                  </a:moveTo>
                  <a:cubicBezTo>
                    <a:pt x="75259" y="2260938"/>
                    <a:pt x="150518" y="2365360"/>
                    <a:pt x="327377" y="2314560"/>
                  </a:cubicBezTo>
                  <a:cubicBezTo>
                    <a:pt x="504236" y="2263760"/>
                    <a:pt x="927570" y="2182857"/>
                    <a:pt x="1061155" y="1851716"/>
                  </a:cubicBezTo>
                  <a:cubicBezTo>
                    <a:pt x="1194740" y="1520575"/>
                    <a:pt x="914400" y="636279"/>
                    <a:pt x="1128889" y="327716"/>
                  </a:cubicBezTo>
                  <a:cubicBezTo>
                    <a:pt x="1343378" y="19153"/>
                    <a:pt x="2048934" y="-3425"/>
                    <a:pt x="2348089" y="338"/>
                  </a:cubicBezTo>
                  <a:cubicBezTo>
                    <a:pt x="2647244" y="4101"/>
                    <a:pt x="2785533" y="177197"/>
                    <a:pt x="2923822" y="350294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 Box 5"/>
            <p:cNvSpPr txBox="1">
              <a:spLocks noChangeArrowheads="1"/>
            </p:cNvSpPr>
            <p:nvPr/>
          </p:nvSpPr>
          <p:spPr bwMode="auto">
            <a:xfrm>
              <a:off x="3860800" y="3540649"/>
              <a:ext cx="9206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38143" y="2527424"/>
            <a:ext cx="2343857" cy="1080174"/>
            <a:chOff x="6038143" y="2527424"/>
            <a:chExt cx="2343857" cy="1080174"/>
          </a:xfrm>
        </p:grpSpPr>
        <p:sp>
          <p:nvSpPr>
            <p:cNvPr id="53" name="Text Box 5"/>
            <p:cNvSpPr txBox="1">
              <a:spLocks noChangeArrowheads="1"/>
            </p:cNvSpPr>
            <p:nvPr/>
          </p:nvSpPr>
          <p:spPr bwMode="auto">
            <a:xfrm>
              <a:off x="6038143" y="2592455"/>
              <a:ext cx="141111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traverses list to a </a:t>
              </a: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DNode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in the list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543800" y="2687930"/>
              <a:ext cx="838200" cy="919668"/>
              <a:chOff x="478429" y="5404932"/>
              <a:chExt cx="838200" cy="919668"/>
            </a:xfrm>
          </p:grpSpPr>
          <p:sp>
            <p:nvSpPr>
              <p:cNvPr id="55" name="Rounded Rectangle 54"/>
              <p:cNvSpPr/>
              <p:nvPr/>
            </p:nvSpPr>
            <p:spPr bwMode="auto">
              <a:xfrm>
                <a:off x="533400" y="5404932"/>
                <a:ext cx="783229" cy="919668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92D050"/>
                </a:solidFill>
                <a:prstDash val="solid"/>
                <a:round/>
                <a:headEnd type="none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>
                <a:off x="478429" y="5457557"/>
                <a:ext cx="8382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pData2</a:t>
                </a: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node2</a:t>
                </a: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 bwMode="auto">
            <a:xfrm>
              <a:off x="6096000" y="2527424"/>
              <a:ext cx="0" cy="74917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4617156" y="2494844"/>
            <a:ext cx="2892798" cy="2167467"/>
            <a:chOff x="4617156" y="2494844"/>
            <a:chExt cx="2892798" cy="2167467"/>
          </a:xfrm>
        </p:grpSpPr>
        <p:sp>
          <p:nvSpPr>
            <p:cNvPr id="21" name="Freeform 20"/>
            <p:cNvSpPr/>
            <p:nvPr/>
          </p:nvSpPr>
          <p:spPr bwMode="auto">
            <a:xfrm>
              <a:off x="4617156" y="2494844"/>
              <a:ext cx="2823560" cy="2144889"/>
            </a:xfrm>
            <a:custGeom>
              <a:avLst/>
              <a:gdLst>
                <a:gd name="connsiteX0" fmla="*/ 2709333 w 2823560"/>
                <a:gd name="connsiteY0" fmla="*/ 0 h 2144889"/>
                <a:gd name="connsiteX1" fmla="*/ 2822222 w 2823560"/>
                <a:gd name="connsiteY1" fmla="*/ 688623 h 2144889"/>
                <a:gd name="connsiteX2" fmla="*/ 2641600 w 2823560"/>
                <a:gd name="connsiteY2" fmla="*/ 1049867 h 2144889"/>
                <a:gd name="connsiteX3" fmla="*/ 1682044 w 2823560"/>
                <a:gd name="connsiteY3" fmla="*/ 1162756 h 2144889"/>
                <a:gd name="connsiteX4" fmla="*/ 0 w 2823560"/>
                <a:gd name="connsiteY4" fmla="*/ 2144889 h 214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560" h="2144889">
                  <a:moveTo>
                    <a:pt x="2709333" y="0"/>
                  </a:moveTo>
                  <a:cubicBezTo>
                    <a:pt x="2771422" y="256822"/>
                    <a:pt x="2833511" y="513645"/>
                    <a:pt x="2822222" y="688623"/>
                  </a:cubicBezTo>
                  <a:cubicBezTo>
                    <a:pt x="2810933" y="863601"/>
                    <a:pt x="2831630" y="970845"/>
                    <a:pt x="2641600" y="1049867"/>
                  </a:cubicBezTo>
                  <a:cubicBezTo>
                    <a:pt x="2451570" y="1128889"/>
                    <a:pt x="2122311" y="980252"/>
                    <a:pt x="1682044" y="1162756"/>
                  </a:cubicBezTo>
                  <a:cubicBezTo>
                    <a:pt x="1241777" y="1345260"/>
                    <a:pt x="620888" y="1745074"/>
                    <a:pt x="0" y="2144889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904089" y="3194756"/>
              <a:ext cx="1605865" cy="1467555"/>
            </a:xfrm>
            <a:custGeom>
              <a:avLst/>
              <a:gdLst>
                <a:gd name="connsiteX0" fmla="*/ 1546578 w 1605865"/>
                <a:gd name="connsiteY0" fmla="*/ 0 h 1467555"/>
                <a:gd name="connsiteX1" fmla="*/ 1478844 w 1605865"/>
                <a:gd name="connsiteY1" fmla="*/ 790222 h 1467555"/>
                <a:gd name="connsiteX2" fmla="*/ 417689 w 1605865"/>
                <a:gd name="connsiteY2" fmla="*/ 1140177 h 1467555"/>
                <a:gd name="connsiteX3" fmla="*/ 0 w 1605865"/>
                <a:gd name="connsiteY3" fmla="*/ 1467555 h 146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5865" h="1467555">
                  <a:moveTo>
                    <a:pt x="1546578" y="0"/>
                  </a:moveTo>
                  <a:cubicBezTo>
                    <a:pt x="1606785" y="300096"/>
                    <a:pt x="1666992" y="600193"/>
                    <a:pt x="1478844" y="790222"/>
                  </a:cubicBezTo>
                  <a:cubicBezTo>
                    <a:pt x="1290696" y="980252"/>
                    <a:pt x="664163" y="1027288"/>
                    <a:pt x="417689" y="1140177"/>
                  </a:cubicBezTo>
                  <a:cubicBezTo>
                    <a:pt x="171215" y="1253066"/>
                    <a:pt x="85607" y="1360310"/>
                    <a:pt x="0" y="1467555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5"/>
            <p:cNvSpPr txBox="1">
              <a:spLocks noChangeArrowheads="1"/>
            </p:cNvSpPr>
            <p:nvPr/>
          </p:nvSpPr>
          <p:spPr bwMode="auto">
            <a:xfrm>
              <a:off x="5153378" y="3545484"/>
              <a:ext cx="9206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&amp;node1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 Box 5"/>
            <p:cNvSpPr txBox="1">
              <a:spLocks noChangeArrowheads="1"/>
            </p:cNvSpPr>
            <p:nvPr/>
          </p:nvSpPr>
          <p:spPr bwMode="auto">
            <a:xfrm>
              <a:off x="6517255" y="4248084"/>
              <a:ext cx="9206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&amp;node2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19150" y="3955830"/>
            <a:ext cx="1912761" cy="1420503"/>
            <a:chOff x="819150" y="3955830"/>
            <a:chExt cx="1912761" cy="1420503"/>
          </a:xfrm>
        </p:grpSpPr>
        <p:sp>
          <p:nvSpPr>
            <p:cNvPr id="25" name="Freeform 24"/>
            <p:cNvSpPr/>
            <p:nvPr/>
          </p:nvSpPr>
          <p:spPr bwMode="auto">
            <a:xfrm>
              <a:off x="1669551" y="4155251"/>
              <a:ext cx="1062360" cy="1150527"/>
            </a:xfrm>
            <a:custGeom>
              <a:avLst/>
              <a:gdLst>
                <a:gd name="connsiteX0" fmla="*/ 1062360 w 1062360"/>
                <a:gd name="connsiteY0" fmla="*/ 518349 h 1150527"/>
                <a:gd name="connsiteX1" fmla="*/ 689827 w 1062360"/>
                <a:gd name="connsiteY1" fmla="*/ 44216 h 1150527"/>
                <a:gd name="connsiteX2" fmla="*/ 1205 w 1062360"/>
                <a:gd name="connsiteY2" fmla="*/ 145816 h 1150527"/>
                <a:gd name="connsiteX3" fmla="*/ 870449 w 1062360"/>
                <a:gd name="connsiteY3" fmla="*/ 1150527 h 115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360" h="1150527">
                  <a:moveTo>
                    <a:pt x="1062360" y="518349"/>
                  </a:moveTo>
                  <a:cubicBezTo>
                    <a:pt x="964523" y="312327"/>
                    <a:pt x="866686" y="106305"/>
                    <a:pt x="689827" y="44216"/>
                  </a:cubicBezTo>
                  <a:cubicBezTo>
                    <a:pt x="512968" y="-17873"/>
                    <a:pt x="-28899" y="-38569"/>
                    <a:pt x="1205" y="145816"/>
                  </a:cubicBezTo>
                  <a:cubicBezTo>
                    <a:pt x="31309" y="330201"/>
                    <a:pt x="450879" y="740364"/>
                    <a:pt x="870449" y="1150527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064989" y="3955830"/>
              <a:ext cx="1362122" cy="1420503"/>
            </a:xfrm>
            <a:custGeom>
              <a:avLst/>
              <a:gdLst>
                <a:gd name="connsiteX0" fmla="*/ 1362122 w 1362122"/>
                <a:gd name="connsiteY0" fmla="*/ 291614 h 1420503"/>
                <a:gd name="connsiteX1" fmla="*/ 1034744 w 1362122"/>
                <a:gd name="connsiteY1" fmla="*/ 20680 h 1420503"/>
                <a:gd name="connsiteX2" fmla="*/ 199367 w 1362122"/>
                <a:gd name="connsiteY2" fmla="*/ 77125 h 1420503"/>
                <a:gd name="connsiteX3" fmla="*/ 18744 w 1362122"/>
                <a:gd name="connsiteY3" fmla="*/ 539969 h 1420503"/>
                <a:gd name="connsiteX4" fmla="*/ 526744 w 1362122"/>
                <a:gd name="connsiteY4" fmla="*/ 1420503 h 142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2122" h="1420503">
                  <a:moveTo>
                    <a:pt x="1362122" y="291614"/>
                  </a:moveTo>
                  <a:cubicBezTo>
                    <a:pt x="1295329" y="174021"/>
                    <a:pt x="1228536" y="56428"/>
                    <a:pt x="1034744" y="20680"/>
                  </a:cubicBezTo>
                  <a:cubicBezTo>
                    <a:pt x="840952" y="-15068"/>
                    <a:pt x="368700" y="-9423"/>
                    <a:pt x="199367" y="77125"/>
                  </a:cubicBezTo>
                  <a:cubicBezTo>
                    <a:pt x="30034" y="163673"/>
                    <a:pt x="-35819" y="316073"/>
                    <a:pt x="18744" y="539969"/>
                  </a:cubicBezTo>
                  <a:cubicBezTo>
                    <a:pt x="73307" y="763865"/>
                    <a:pt x="300025" y="1092184"/>
                    <a:pt x="526744" y="1420503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819150" y="4825173"/>
              <a:ext cx="5991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&amp;X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 Box 5"/>
            <p:cNvSpPr txBox="1">
              <a:spLocks noChangeArrowheads="1"/>
            </p:cNvSpPr>
            <p:nvPr/>
          </p:nvSpPr>
          <p:spPr bwMode="auto">
            <a:xfrm>
              <a:off x="1523395" y="4621016"/>
              <a:ext cx="9206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pData2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80533" y="2074605"/>
            <a:ext cx="7772727" cy="4069746"/>
            <a:chOff x="880533" y="2074605"/>
            <a:chExt cx="7772727" cy="4069746"/>
          </a:xfrm>
        </p:grpSpPr>
        <p:sp>
          <p:nvSpPr>
            <p:cNvPr id="70" name="Text Box 5"/>
            <p:cNvSpPr txBox="1">
              <a:spLocks noChangeArrowheads="1"/>
            </p:cNvSpPr>
            <p:nvPr/>
          </p:nvSpPr>
          <p:spPr bwMode="auto">
            <a:xfrm>
              <a:off x="4572000" y="5619653"/>
              <a:ext cx="121355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&lt;, ==, &gt; ?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880533" y="2074605"/>
              <a:ext cx="7772727" cy="4069746"/>
            </a:xfrm>
            <a:custGeom>
              <a:avLst/>
              <a:gdLst>
                <a:gd name="connsiteX0" fmla="*/ 0 w 7772727"/>
                <a:gd name="connsiteY0" fmla="*/ 3603706 h 4069746"/>
                <a:gd name="connsiteX1" fmla="*/ 1501423 w 7772727"/>
                <a:gd name="connsiteY1" fmla="*/ 4043973 h 4069746"/>
                <a:gd name="connsiteX2" fmla="*/ 4402667 w 7772727"/>
                <a:gd name="connsiteY2" fmla="*/ 3953662 h 4069746"/>
                <a:gd name="connsiteX3" fmla="*/ 6852356 w 7772727"/>
                <a:gd name="connsiteY3" fmla="*/ 3423084 h 4069746"/>
                <a:gd name="connsiteX4" fmla="*/ 7732889 w 7772727"/>
                <a:gd name="connsiteY4" fmla="*/ 1447528 h 4069746"/>
                <a:gd name="connsiteX5" fmla="*/ 7552267 w 7772727"/>
                <a:gd name="connsiteY5" fmla="*/ 92862 h 4069746"/>
                <a:gd name="connsiteX6" fmla="*/ 6931378 w 7772727"/>
                <a:gd name="connsiteY6" fmla="*/ 228328 h 4069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72727" h="4069746">
                  <a:moveTo>
                    <a:pt x="0" y="3603706"/>
                  </a:moveTo>
                  <a:cubicBezTo>
                    <a:pt x="383822" y="3794676"/>
                    <a:pt x="767645" y="3985647"/>
                    <a:pt x="1501423" y="4043973"/>
                  </a:cubicBezTo>
                  <a:cubicBezTo>
                    <a:pt x="2235201" y="4102299"/>
                    <a:pt x="3510845" y="4057143"/>
                    <a:pt x="4402667" y="3953662"/>
                  </a:cubicBezTo>
                  <a:cubicBezTo>
                    <a:pt x="5294489" y="3850181"/>
                    <a:pt x="6297319" y="3840773"/>
                    <a:pt x="6852356" y="3423084"/>
                  </a:cubicBezTo>
                  <a:cubicBezTo>
                    <a:pt x="7407393" y="3005395"/>
                    <a:pt x="7616237" y="2002565"/>
                    <a:pt x="7732889" y="1447528"/>
                  </a:cubicBezTo>
                  <a:cubicBezTo>
                    <a:pt x="7849541" y="892491"/>
                    <a:pt x="7685852" y="296062"/>
                    <a:pt x="7552267" y="92862"/>
                  </a:cubicBezTo>
                  <a:cubicBezTo>
                    <a:pt x="7418682" y="-110338"/>
                    <a:pt x="7175030" y="58995"/>
                    <a:pt x="6931378" y="228328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41422" y="920163"/>
            <a:ext cx="3729983" cy="1202148"/>
            <a:chOff x="4041422" y="920163"/>
            <a:chExt cx="3729983" cy="1202148"/>
          </a:xfrm>
        </p:grpSpPr>
        <p:sp>
          <p:nvSpPr>
            <p:cNvPr id="83" name="Freeform 82"/>
            <p:cNvSpPr/>
            <p:nvPr/>
          </p:nvSpPr>
          <p:spPr bwMode="auto">
            <a:xfrm>
              <a:off x="4041422" y="920163"/>
              <a:ext cx="3729983" cy="1202148"/>
            </a:xfrm>
            <a:custGeom>
              <a:avLst/>
              <a:gdLst>
                <a:gd name="connsiteX0" fmla="*/ 3623734 w 3729983"/>
                <a:gd name="connsiteY0" fmla="*/ 1202148 h 1202148"/>
                <a:gd name="connsiteX1" fmla="*/ 3578578 w 3729983"/>
                <a:gd name="connsiteY1" fmla="*/ 242593 h 1202148"/>
                <a:gd name="connsiteX2" fmla="*/ 2167467 w 3729983"/>
                <a:gd name="connsiteY2" fmla="*/ 50681 h 1202148"/>
                <a:gd name="connsiteX3" fmla="*/ 0 w 3729983"/>
                <a:gd name="connsiteY3" fmla="*/ 998948 h 120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983" h="1202148">
                  <a:moveTo>
                    <a:pt x="3623734" y="1202148"/>
                  </a:moveTo>
                  <a:cubicBezTo>
                    <a:pt x="3722511" y="818326"/>
                    <a:pt x="3821289" y="434504"/>
                    <a:pt x="3578578" y="242593"/>
                  </a:cubicBezTo>
                  <a:cubicBezTo>
                    <a:pt x="3335867" y="50682"/>
                    <a:pt x="2763897" y="-75378"/>
                    <a:pt x="2167467" y="50681"/>
                  </a:cubicBezTo>
                  <a:cubicBezTo>
                    <a:pt x="1571037" y="176740"/>
                    <a:pt x="785518" y="587844"/>
                    <a:pt x="0" y="998948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 Box 5"/>
            <p:cNvSpPr txBox="1">
              <a:spLocks noChangeArrowheads="1"/>
            </p:cNvSpPr>
            <p:nvPr/>
          </p:nvSpPr>
          <p:spPr bwMode="auto">
            <a:xfrm>
              <a:off x="6204061" y="979439"/>
              <a:ext cx="9206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&amp;node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064989" y="750408"/>
            <a:ext cx="2978149" cy="1100970"/>
            <a:chOff x="1064989" y="750408"/>
            <a:chExt cx="2978149" cy="1100970"/>
          </a:xfrm>
        </p:grpSpPr>
        <p:sp>
          <p:nvSpPr>
            <p:cNvPr id="86" name="Freeform 85"/>
            <p:cNvSpPr/>
            <p:nvPr/>
          </p:nvSpPr>
          <p:spPr bwMode="auto">
            <a:xfrm>
              <a:off x="1162756" y="750408"/>
              <a:ext cx="2880382" cy="1100970"/>
            </a:xfrm>
            <a:custGeom>
              <a:avLst/>
              <a:gdLst>
                <a:gd name="connsiteX0" fmla="*/ 2720622 w 2880382"/>
                <a:gd name="connsiteY0" fmla="*/ 1100970 h 1100970"/>
                <a:gd name="connsiteX1" fmla="*/ 2878666 w 2880382"/>
                <a:gd name="connsiteY1" fmla="*/ 615548 h 1100970"/>
                <a:gd name="connsiteX2" fmla="*/ 2630311 w 2880382"/>
                <a:gd name="connsiteY2" fmla="*/ 186570 h 1100970"/>
                <a:gd name="connsiteX3" fmla="*/ 1648177 w 2880382"/>
                <a:gd name="connsiteY3" fmla="*/ 39814 h 1100970"/>
                <a:gd name="connsiteX4" fmla="*/ 0 w 2880382"/>
                <a:gd name="connsiteY4" fmla="*/ 886481 h 110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382" h="1100970">
                  <a:moveTo>
                    <a:pt x="2720622" y="1100970"/>
                  </a:moveTo>
                  <a:cubicBezTo>
                    <a:pt x="2807170" y="934459"/>
                    <a:pt x="2893718" y="767948"/>
                    <a:pt x="2878666" y="615548"/>
                  </a:cubicBezTo>
                  <a:cubicBezTo>
                    <a:pt x="2863614" y="463148"/>
                    <a:pt x="2835392" y="282526"/>
                    <a:pt x="2630311" y="186570"/>
                  </a:cubicBezTo>
                  <a:cubicBezTo>
                    <a:pt x="2425230" y="90614"/>
                    <a:pt x="2086562" y="-76838"/>
                    <a:pt x="1648177" y="39814"/>
                  </a:cubicBezTo>
                  <a:cubicBezTo>
                    <a:pt x="1209792" y="156466"/>
                    <a:pt x="604896" y="521473"/>
                    <a:pt x="0" y="886481"/>
                  </a:cubicBezTo>
                </a:path>
              </a:pathLst>
            </a:custGeom>
            <a:noFill/>
            <a:ln w="31750" cap="flat" cmpd="sng" algn="ctr">
              <a:solidFill>
                <a:srgbClr val="0070C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 Box 5"/>
            <p:cNvSpPr txBox="1">
              <a:spLocks noChangeArrowheads="1"/>
            </p:cNvSpPr>
            <p:nvPr/>
          </p:nvSpPr>
          <p:spPr bwMode="auto">
            <a:xfrm>
              <a:off x="1064989" y="903114"/>
              <a:ext cx="9206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pData2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988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1" grpId="0"/>
      <p:bldP spid="52" grpId="0"/>
      <p:bldP spid="57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What's an "Aggregator"?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adaptor uses the following type to bundle user data with a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DNode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191161"/>
            <a:ext cx="8382000" cy="1323439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</a:rPr>
              <a:t>DListAggregator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  </a:t>
            </a:r>
            <a:r>
              <a:rPr lang="en-US" sz="1600" dirty="0" err="1">
                <a:latin typeface="Courier New" pitchFamily="49" charset="0"/>
              </a:rPr>
              <a:t>userData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</a:rPr>
              <a:t>  node;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</a:rPr>
              <a:t>DListAggregator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DListAggregator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2831068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Neither the client nor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 ever access these aggregators directly.</a:t>
            </a:r>
            <a:endParaRPr lang="en-US" sz="18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3586371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They are created by the adaptor when it manages the insertion of a client data object to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They are destroyed when no longer needed (exactly when and how is left as a puzzle).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102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rgbClr val="0070C0"/>
          </a:solidFill>
          <a:prstDash val="solid"/>
          <a:round/>
          <a:headEnd type="none" w="lg" len="lg"/>
          <a:tailEnd type="stealth" w="lg" len="lg"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2328</TotalTime>
  <Words>2926</Words>
  <Application>Microsoft Office PowerPoint</Application>
  <PresentationFormat>Overhead</PresentationFormat>
  <Paragraphs>486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Linked Lists</vt:lpstr>
      <vt:lpstr>Structural Considerations</vt:lpstr>
      <vt:lpstr>Minimal Linked List Interface</vt:lpstr>
      <vt:lpstr>Generic Node and List</vt:lpstr>
      <vt:lpstr>DList Initialization</vt:lpstr>
      <vt:lpstr>Using the DList as a Generic</vt:lpstr>
      <vt:lpstr>Using the DList as a Generic</vt:lpstr>
      <vt:lpstr>Anatomy of a Find Operation</vt:lpstr>
      <vt:lpstr>What's an "Aggregator"?</vt:lpstr>
      <vt:lpstr>Structure of a Generic List</vt:lpstr>
      <vt:lpstr>Adaptor Interface</vt:lpstr>
      <vt:lpstr>Using a Client-supplied Function</vt:lpstr>
      <vt:lpstr>Using a Client-supplied Function</vt:lpstr>
      <vt:lpstr>The DList Uses the Adaptor</vt:lpstr>
      <vt:lpstr>DList Uses Adaptor Uses Client</vt:lpstr>
      <vt:lpstr>Imposition on the Client</vt:lpstr>
      <vt:lpstr>Node Pointer to Aggregator Pointer</vt:lpstr>
      <vt:lpstr>Accessing the Aggregator</vt:lpstr>
      <vt:lpstr>Accessing the Aggregator</vt:lpstr>
      <vt:lpstr>offsetof() to the Rescue!</vt:lpstr>
      <vt:lpstr>So…</vt:lpstr>
      <vt:lpstr>Node Pointer to Aggregator Pointer</vt:lpstr>
      <vt:lpstr>Traversing the DList</vt:lpstr>
      <vt:lpstr>Full DList Interface</vt:lpstr>
      <vt:lpstr>Full DList Interface</vt:lpstr>
      <vt:lpstr>Full Adaptor Interface</vt:lpstr>
      <vt:lpstr>Full Adaptor Interface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318</cp:revision>
  <cp:lastPrinted>2019-10-21T21:38:56Z</cp:lastPrinted>
  <dcterms:created xsi:type="dcterms:W3CDTF">1998-08-05T19:51:03Z</dcterms:created>
  <dcterms:modified xsi:type="dcterms:W3CDTF">2019-10-22T01:44:21Z</dcterms:modified>
</cp:coreProperties>
</file>