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327" r:id="rId2"/>
    <p:sldId id="316" r:id="rId3"/>
    <p:sldId id="317" r:id="rId4"/>
    <p:sldId id="322" r:id="rId5"/>
    <p:sldId id="303" r:id="rId6"/>
    <p:sldId id="309" r:id="rId7"/>
    <p:sldId id="321" r:id="rId8"/>
    <p:sldId id="313" r:id="rId9"/>
    <p:sldId id="310" r:id="rId10"/>
    <p:sldId id="315" r:id="rId11"/>
    <p:sldId id="314" r:id="rId12"/>
    <p:sldId id="318" r:id="rId13"/>
    <p:sldId id="312" r:id="rId14"/>
    <p:sldId id="319" r:id="rId15"/>
    <p:sldId id="320" r:id="rId16"/>
    <p:sldId id="311" r:id="rId17"/>
    <p:sldId id="323" r:id="rId18"/>
    <p:sldId id="324" r:id="rId19"/>
    <p:sldId id="325" r:id="rId20"/>
    <p:sldId id="326" r:id="rId21"/>
  </p:sldIdLst>
  <p:sldSz cx="9144000" cy="6858000" type="overhead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0000"/>
    <a:srgbClr val="CCFF66"/>
    <a:srgbClr val="66FF33"/>
    <a:srgbClr val="66FF99"/>
    <a:srgbClr val="FFFF66"/>
    <a:srgbClr val="99CCFF"/>
    <a:srgbClr val="669900"/>
    <a:srgbClr val="FFFF99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680" autoAdjust="0"/>
    <p:restoredTop sz="77515" autoAdjust="0"/>
  </p:normalViewPr>
  <p:slideViewPr>
    <p:cSldViewPr>
      <p:cViewPr varScale="1">
        <p:scale>
          <a:sx n="95" d="100"/>
          <a:sy n="95" d="100"/>
        </p:scale>
        <p:origin x="90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056" y="-72"/>
      </p:cViewPr>
      <p:guideLst>
        <p:guide orient="horz" pos="3024"/>
        <p:guide pos="23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97119" cy="500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4" tIns="45792" rIns="91584" bIns="45792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dirty="0"/>
              <a:t>CS </a:t>
            </a:r>
            <a:r>
              <a:rPr lang="en-US" dirty="0" smtClean="0"/>
              <a:t>2505 Computer Organization I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27624" y="0"/>
            <a:ext cx="3198710" cy="500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4" tIns="45792" rIns="91584" bIns="45792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19470"/>
            <a:ext cx="3197119" cy="500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4" tIns="45792" rIns="91584" bIns="45792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©2011 WD </a:t>
            </a:r>
            <a:r>
              <a:rPr lang="en-US" dirty="0" err="1" smtClean="0"/>
              <a:t>McQuain</a:t>
            </a:r>
            <a:endParaRPr lang="en-US" dirty="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27624" y="9119470"/>
            <a:ext cx="3198710" cy="500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4" tIns="45792" rIns="91584" bIns="45792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C362D51D-3A41-4B9F-9F9C-537C4A2EB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89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079" cy="48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>
            <a:lvl1pPr defTabSz="966725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121" y="0"/>
            <a:ext cx="3170079" cy="48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>
            <a:lvl1pPr algn="r" defTabSz="966725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4713" y="719138"/>
            <a:ext cx="4803775" cy="3602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209" y="734518"/>
            <a:ext cx="4261235" cy="8184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062"/>
            <a:ext cx="3170079" cy="48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b" anchorCtr="0" compatLnSpc="1">
            <a:prstTxWarp prst="textNoShape">
              <a:avLst/>
            </a:prstTxWarp>
          </a:bodyPr>
          <a:lstStyle>
            <a:lvl1pPr defTabSz="966725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121" y="9121062"/>
            <a:ext cx="3170079" cy="48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b" anchorCtr="0" compatLnSpc="1">
            <a:prstTxWarp prst="textNoShape">
              <a:avLst/>
            </a:prstTxWarp>
          </a:bodyPr>
          <a:lstStyle>
            <a:lvl1pPr algn="r" defTabSz="966725">
              <a:defRPr sz="1000"/>
            </a:lvl1pPr>
          </a:lstStyle>
          <a:p>
            <a:pPr>
              <a:defRPr/>
            </a:pPr>
            <a:fld id="{B6DAC75D-4352-4504-80A5-87C4150EE7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3819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79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9404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6186 w 5269"/>
                <a:gd name="T1" fmla="*/ 0 h 2977"/>
                <a:gd name="T2" fmla="*/ 0 w 5269"/>
                <a:gd name="T3" fmla="*/ 0 h 2977"/>
                <a:gd name="T4" fmla="*/ 0 w 5269"/>
                <a:gd name="T5" fmla="*/ 10883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6186 w 5269"/>
                <a:gd name="T1" fmla="*/ 0 h 2977"/>
                <a:gd name="T2" fmla="*/ 6186 w 5269"/>
                <a:gd name="T3" fmla="*/ 10883 h 2977"/>
                <a:gd name="T4" fmla="*/ 0 w 5269"/>
                <a:gd name="T5" fmla="*/ 10883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99 w 193"/>
                <a:gd name="T1" fmla="*/ 0 h 721"/>
                <a:gd name="T2" fmla="*/ 0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99 w 193"/>
                <a:gd name="T1" fmla="*/ 0 h 721"/>
                <a:gd name="T2" fmla="*/ 99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FF66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0 h 721"/>
                <a:gd name="T4" fmla="*/ 0 w 193"/>
                <a:gd name="T5" fmla="*/ 1319311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13193117 h 721"/>
                <a:gd name="T4" fmla="*/ 0 w 193"/>
                <a:gd name="T5" fmla="*/ 1319311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7162800" y="152400"/>
            <a:ext cx="1506823" cy="36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800" dirty="0" smtClean="0">
                <a:latin typeface="Arial" pitchFamily="34" charset="0"/>
                <a:cs typeface="Arial" pitchFamily="34" charset="0"/>
              </a:rPr>
              <a:t>X86-64 </a:t>
            </a:r>
            <a:r>
              <a:rPr lang="en-US" altLang="en-US" sz="1800" dirty="0" smtClean="0">
                <a:latin typeface="Arial" pitchFamily="34" charset="0"/>
                <a:cs typeface="Arial" pitchFamily="34" charset="0"/>
              </a:rPr>
              <a:t>Calls</a:t>
            </a:r>
            <a:endParaRPr lang="en-US" alt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201988" y="6497638"/>
            <a:ext cx="2665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>
                <a:solidFill>
                  <a:srgbClr val="660000"/>
                </a:solidFill>
                <a:latin typeface="Arial" pitchFamily="34" charset="0"/>
              </a:rPr>
              <a:t> Computer Organization I</a:t>
            </a: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561440" y="1524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5E641B89-9FED-4644-ACB3-A832A95F5BB6}" type="slidenum">
              <a:rPr lang="en-US" sz="18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800" dirty="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7162800" y="6553200"/>
            <a:ext cx="1905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2005-2019 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Credits and Disclaimers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762000"/>
            <a:ext cx="86106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000" dirty="0" smtClean="0"/>
              <a:t>The examples and discussion in the following slides have been adapted from a variety of sources, including:</a:t>
            </a:r>
          </a:p>
          <a:p>
            <a:pPr>
              <a:defRPr/>
            </a:pPr>
            <a:endParaRPr lang="en-US" sz="2000" dirty="0" smtClean="0"/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Chapter 3 of Computer Systems 3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Edition by Bryant and </a:t>
            </a:r>
            <a:r>
              <a:rPr lang="en-US" sz="2000" dirty="0" err="1" smtClean="0"/>
              <a:t>O'Hallaron</a:t>
            </a:r>
            <a:endParaRPr lang="en-US" sz="2000" dirty="0" smtClean="0"/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x86 Assembly/GAS Syntax on </a:t>
            </a:r>
            <a:r>
              <a:rPr lang="en-US" sz="2000" dirty="0" err="1" smtClean="0"/>
              <a:t>WikiBooks</a:t>
            </a:r>
            <a:endParaRPr lang="en-US" sz="2000" dirty="0" smtClean="0"/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	(http://en.wikibooks.org/wiki/X86_Assembly/GAS_Syntax)</a:t>
            </a:r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Using Assembly Language in Linux by Phillip ??</a:t>
            </a:r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	(http://asm.sourceforge.net/articles/linasm.html)</a:t>
            </a: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381000" y="3762375"/>
            <a:ext cx="861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The C code was compiled to assembly with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2000" dirty="0"/>
              <a:t> version </a:t>
            </a:r>
            <a:r>
              <a:rPr lang="en-US" sz="2000" dirty="0" smtClean="0"/>
              <a:t>4.8.3 on </a:t>
            </a:r>
            <a:r>
              <a:rPr lang="en-US" sz="2000" dirty="0" err="1" smtClean="0"/>
              <a:t>CentOS</a:t>
            </a:r>
            <a:r>
              <a:rPr lang="en-US" sz="2000" dirty="0" smtClean="0"/>
              <a:t> 7.</a:t>
            </a:r>
            <a:endParaRPr lang="en-US" sz="2000" dirty="0"/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381000" y="4241800"/>
            <a:ext cx="8610600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Unless noted otherwise, the assembly code was generated using the following command </a:t>
            </a:r>
            <a:r>
              <a:rPr lang="en-US" sz="2000" dirty="0" smtClean="0"/>
              <a:t>line:</a:t>
            </a:r>
          </a:p>
          <a:p>
            <a:endParaRPr lang="en-US" sz="2000" dirty="0"/>
          </a:p>
          <a:p>
            <a:pPr algn="ctr"/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–S –m64 -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fno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-asynchronous-unwind-tables –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mno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-red-zone –O0 </a:t>
            </a:r>
            <a:r>
              <a:rPr lang="en-US" sz="1500" i="1" dirty="0" err="1" smtClean="0">
                <a:latin typeface="Courier New" pitchFamily="49" charset="0"/>
                <a:cs typeface="Courier New" pitchFamily="49" charset="0"/>
              </a:rPr>
              <a:t>file.c</a:t>
            </a:r>
            <a:endParaRPr lang="en-US" sz="1500" i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54" name="TextBox 5"/>
          <p:cNvSpPr txBox="1">
            <a:spLocks noChangeArrowheads="1"/>
          </p:cNvSpPr>
          <p:nvPr/>
        </p:nvSpPr>
        <p:spPr bwMode="auto">
          <a:xfrm>
            <a:off x="381000" y="5638800"/>
            <a:ext cx="8610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AT&amp;T assembly syntax is used, rather than Intel syntax, since that is what the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2000" dirty="0"/>
              <a:t> tools use.</a:t>
            </a:r>
          </a:p>
        </p:txBody>
      </p:sp>
    </p:spTree>
    <p:extLst>
      <p:ext uri="{BB962C8B-B14F-4D97-AF65-F5344CB8AC3E}">
        <p14:creationId xmlns:p14="http://schemas.microsoft.com/office/powerpoint/2010/main" val="4577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>
          <a:xfrm>
            <a:off x="304800" y="171450"/>
            <a:ext cx="6477000" cy="361950"/>
          </a:xfrm>
        </p:spPr>
        <p:txBody>
          <a:bodyPr/>
          <a:lstStyle/>
          <a:p>
            <a:r>
              <a:rPr lang="en-US" dirty="0" smtClean="0"/>
              <a:t>Called Procedure Overview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685800"/>
            <a:ext cx="8382000" cy="5355313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max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pushq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		#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stack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setup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movq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rsp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subq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$24, %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rsp</a:t>
            </a:r>
            <a:endParaRPr lang="cs-CZ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		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edi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, -20(%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)	#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body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esi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, -24(%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-20(%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, -4(%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-20(%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cmpl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-24(%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jge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.L4</a:t>
            </a: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-24(%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, -4(%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.L4:</a:t>
            </a: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-4(%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# set return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value</a:t>
            </a:r>
            <a:endParaRPr lang="cs-CZ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	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leave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			#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jump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back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to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caller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ret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9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685800"/>
            <a:ext cx="8382000" cy="2031325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max:</a:t>
            </a: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pushq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		#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save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old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frame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ptr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movq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rsp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	# set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to </a:t>
            </a:r>
            <a:r>
              <a:rPr lang="cs-CZ" sz="1800" err="1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cs-CZ" sz="1800" smtClean="0">
                <a:latin typeface="Courier New" pitchFamily="49" charset="0"/>
                <a:cs typeface="Courier New" pitchFamily="49" charset="0"/>
              </a:rPr>
              <a:t> frame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subq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$24, %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rsp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	# make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room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locals</a:t>
            </a:r>
            <a:endParaRPr lang="cs-CZ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edi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, -20(%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)	#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move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parameters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esi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, -24(%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</a:t>
            </a: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. 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Local Stack Setup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5181600" y="594360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Stack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334011"/>
              </p:ext>
            </p:extLst>
          </p:nvPr>
        </p:nvGraphicFramePr>
        <p:xfrm>
          <a:off x="3352800" y="2819400"/>
          <a:ext cx="4343400" cy="296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5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8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local stuff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for caller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 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return-to address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frame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ptr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 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local: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Bigger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01000" y="2286000"/>
            <a:ext cx="738664" cy="181553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fame for</a:t>
            </a:r>
          </a:p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main()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ight Brace 9"/>
          <p:cNvSpPr/>
          <p:nvPr/>
        </p:nvSpPr>
        <p:spPr bwMode="auto">
          <a:xfrm>
            <a:off x="7772400" y="2895600"/>
            <a:ext cx="224134" cy="70104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01000" y="4128068"/>
            <a:ext cx="738664" cy="181553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fame for</a:t>
            </a:r>
          </a:p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max()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772400" y="3962400"/>
            <a:ext cx="251936" cy="181553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383458"/>
              </p:ext>
            </p:extLst>
          </p:nvPr>
        </p:nvGraphicFramePr>
        <p:xfrm>
          <a:off x="609600" y="4419600"/>
          <a:ext cx="2112963" cy="731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5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rdi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rsi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838200" y="381000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Registers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23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685800"/>
            <a:ext cx="8382000" cy="3139321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max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. 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nl-NL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nl-NL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nl-NL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nl-NL" sz="1800" dirty="0">
                <a:latin typeface="Courier New" pitchFamily="49" charset="0"/>
                <a:cs typeface="Courier New" pitchFamily="49" charset="0"/>
              </a:rPr>
              <a:t>-20(%</a:t>
            </a:r>
            <a:r>
              <a:rPr lang="nl-NL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nl-NL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nl-NL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nl-NL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nl-NL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nl-NL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nl-NL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nl-NL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nl-NL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nl-NL" sz="1800" dirty="0">
                <a:latin typeface="Courier New" pitchFamily="49" charset="0"/>
                <a:cs typeface="Courier New" pitchFamily="49" charset="0"/>
              </a:rPr>
              <a:t>, -4(%</a:t>
            </a:r>
            <a:r>
              <a:rPr lang="nl-NL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nl-NL" sz="18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nl-NL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nl-NL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nl-NL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nl-NL" sz="1800" dirty="0">
                <a:latin typeface="Courier New" pitchFamily="49" charset="0"/>
                <a:cs typeface="Courier New" pitchFamily="49" charset="0"/>
              </a:rPr>
              <a:t>-20(%</a:t>
            </a:r>
            <a:r>
              <a:rPr lang="nl-NL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nl-NL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nl-NL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nl-NL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nl-NL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nl-NL" sz="1800" dirty="0" err="1" smtClean="0">
                <a:latin typeface="Courier New" pitchFamily="49" charset="0"/>
                <a:cs typeface="Courier New" pitchFamily="49" charset="0"/>
              </a:rPr>
              <a:t>cmpl</a:t>
            </a:r>
            <a:r>
              <a:rPr lang="nl-NL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nl-NL" sz="1800" dirty="0">
                <a:latin typeface="Courier New" pitchFamily="49" charset="0"/>
                <a:cs typeface="Courier New" pitchFamily="49" charset="0"/>
              </a:rPr>
              <a:t>-24(%</a:t>
            </a:r>
            <a:r>
              <a:rPr lang="nl-NL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nl-NL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nl-NL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nl-NL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nl-NL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nl-NL" sz="1800" dirty="0" err="1" smtClean="0">
                <a:latin typeface="Courier New" pitchFamily="49" charset="0"/>
                <a:cs typeface="Courier New" pitchFamily="49" charset="0"/>
              </a:rPr>
              <a:t>jge</a:t>
            </a:r>
            <a:r>
              <a:rPr lang="nl-NL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nl-NL" sz="1800" dirty="0">
                <a:latin typeface="Courier New" pitchFamily="49" charset="0"/>
                <a:cs typeface="Courier New" pitchFamily="49" charset="0"/>
              </a:rPr>
              <a:t>.L4</a:t>
            </a:r>
          </a:p>
          <a:p>
            <a:r>
              <a:rPr lang="nl-NL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nl-NL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nl-NL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nl-NL" sz="1800" dirty="0">
                <a:latin typeface="Courier New" pitchFamily="49" charset="0"/>
                <a:cs typeface="Courier New" pitchFamily="49" charset="0"/>
              </a:rPr>
              <a:t>-24(%</a:t>
            </a:r>
            <a:r>
              <a:rPr lang="nl-NL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nl-NL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nl-NL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nl-NL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nl-NL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nl-NL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nl-NL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nl-NL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nl-NL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nl-NL" sz="1800" dirty="0">
                <a:latin typeface="Courier New" pitchFamily="49" charset="0"/>
                <a:cs typeface="Courier New" pitchFamily="49" charset="0"/>
              </a:rPr>
              <a:t>, -4(%</a:t>
            </a:r>
            <a:r>
              <a:rPr lang="nl-NL" sz="1800" dirty="0" err="1" smtClean="0">
                <a:latin typeface="Courier New" pitchFamily="49" charset="0"/>
                <a:cs typeface="Courier New" pitchFamily="49" charset="0"/>
              </a:rPr>
              <a:t>rbp</a:t>
            </a:r>
            <a:r>
              <a:rPr lang="nl-NL" sz="18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.L4:</a:t>
            </a:r>
          </a:p>
          <a:p>
            <a:endParaRPr lang="fr-FR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The Computations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2971800" y="5949725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Stack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054992"/>
              </p:ext>
            </p:extLst>
          </p:nvPr>
        </p:nvGraphicFramePr>
        <p:xfrm>
          <a:off x="990600" y="4038600"/>
          <a:ext cx="4114800" cy="1853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8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 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return-to address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frame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ptr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 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local: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Bigger</a:t>
                      </a: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- 24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Freeform 1"/>
          <p:cNvSpPr/>
          <p:nvPr/>
        </p:nvSpPr>
        <p:spPr bwMode="auto">
          <a:xfrm>
            <a:off x="2819400" y="1676400"/>
            <a:ext cx="6193430" cy="3733800"/>
          </a:xfrm>
          <a:custGeom>
            <a:avLst/>
            <a:gdLst>
              <a:gd name="connsiteX0" fmla="*/ 0 w 6193430"/>
              <a:gd name="connsiteY0" fmla="*/ 355800 h 3741813"/>
              <a:gd name="connsiteX1" fmla="*/ 1371600 w 6193430"/>
              <a:gd name="connsiteY1" fmla="*/ 111960 h 3741813"/>
              <a:gd name="connsiteX2" fmla="*/ 4373880 w 6193430"/>
              <a:gd name="connsiteY2" fmla="*/ 20520 h 3741813"/>
              <a:gd name="connsiteX3" fmla="*/ 5852160 w 6193430"/>
              <a:gd name="connsiteY3" fmla="*/ 492960 h 3741813"/>
              <a:gd name="connsiteX4" fmla="*/ 5882640 w 6193430"/>
              <a:gd name="connsiteY4" fmla="*/ 3281880 h 3741813"/>
              <a:gd name="connsiteX5" fmla="*/ 2392680 w 6193430"/>
              <a:gd name="connsiteY5" fmla="*/ 3708600 h 3741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93430" h="3741813">
                <a:moveTo>
                  <a:pt x="0" y="355800"/>
                </a:moveTo>
                <a:cubicBezTo>
                  <a:pt x="321310" y="261820"/>
                  <a:pt x="642620" y="167840"/>
                  <a:pt x="1371600" y="111960"/>
                </a:cubicBezTo>
                <a:cubicBezTo>
                  <a:pt x="2100580" y="56080"/>
                  <a:pt x="3627120" y="-42980"/>
                  <a:pt x="4373880" y="20520"/>
                </a:cubicBezTo>
                <a:cubicBezTo>
                  <a:pt x="5120640" y="84020"/>
                  <a:pt x="5600700" y="-50600"/>
                  <a:pt x="5852160" y="492960"/>
                </a:cubicBezTo>
                <a:cubicBezTo>
                  <a:pt x="6103620" y="1036520"/>
                  <a:pt x="6459220" y="2745940"/>
                  <a:pt x="5882640" y="3281880"/>
                </a:cubicBezTo>
                <a:cubicBezTo>
                  <a:pt x="5306060" y="3817820"/>
                  <a:pt x="3849370" y="3763210"/>
                  <a:pt x="2392680" y="3708600"/>
                </a:cubicBezTo>
              </a:path>
            </a:pathLst>
          </a:cu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1787511" y="1828800"/>
            <a:ext cx="605169" cy="3124200"/>
          </a:xfrm>
          <a:custGeom>
            <a:avLst/>
            <a:gdLst>
              <a:gd name="connsiteX0" fmla="*/ 468009 w 605169"/>
              <a:gd name="connsiteY0" fmla="*/ 0 h 1996440"/>
              <a:gd name="connsiteX1" fmla="*/ 239409 w 605169"/>
              <a:gd name="connsiteY1" fmla="*/ 777240 h 1996440"/>
              <a:gd name="connsiteX2" fmla="*/ 10809 w 605169"/>
              <a:gd name="connsiteY2" fmla="*/ 1691640 h 1996440"/>
              <a:gd name="connsiteX3" fmla="*/ 605169 w 605169"/>
              <a:gd name="connsiteY3" fmla="*/ 1996440 h 1996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5169" h="1996440">
                <a:moveTo>
                  <a:pt x="468009" y="0"/>
                </a:moveTo>
                <a:cubicBezTo>
                  <a:pt x="391809" y="247650"/>
                  <a:pt x="315609" y="495300"/>
                  <a:pt x="239409" y="777240"/>
                </a:cubicBezTo>
                <a:cubicBezTo>
                  <a:pt x="163209" y="1059180"/>
                  <a:pt x="-50151" y="1488440"/>
                  <a:pt x="10809" y="1691640"/>
                </a:cubicBezTo>
                <a:cubicBezTo>
                  <a:pt x="71769" y="1894840"/>
                  <a:pt x="338469" y="1945640"/>
                  <a:pt x="605169" y="1996440"/>
                </a:cubicBezTo>
              </a:path>
            </a:pathLst>
          </a:cu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4251960" y="2209800"/>
            <a:ext cx="2529840" cy="3548883"/>
          </a:xfrm>
          <a:custGeom>
            <a:avLst/>
            <a:gdLst>
              <a:gd name="connsiteX0" fmla="*/ 0 w 2175609"/>
              <a:gd name="connsiteY0" fmla="*/ 0 h 4036563"/>
              <a:gd name="connsiteX1" fmla="*/ 1143000 w 2175609"/>
              <a:gd name="connsiteY1" fmla="*/ 685800 h 4036563"/>
              <a:gd name="connsiteX2" fmla="*/ 2164080 w 2175609"/>
              <a:gd name="connsiteY2" fmla="*/ 2133600 h 4036563"/>
              <a:gd name="connsiteX3" fmla="*/ 1645920 w 2175609"/>
              <a:gd name="connsiteY3" fmla="*/ 3794760 h 4036563"/>
              <a:gd name="connsiteX4" fmla="*/ 914400 w 2175609"/>
              <a:gd name="connsiteY4" fmla="*/ 3992880 h 4036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5609" h="4036563">
                <a:moveTo>
                  <a:pt x="0" y="0"/>
                </a:moveTo>
                <a:cubicBezTo>
                  <a:pt x="391160" y="165100"/>
                  <a:pt x="782320" y="330200"/>
                  <a:pt x="1143000" y="685800"/>
                </a:cubicBezTo>
                <a:cubicBezTo>
                  <a:pt x="1503680" y="1041400"/>
                  <a:pt x="2080260" y="1615440"/>
                  <a:pt x="2164080" y="2133600"/>
                </a:cubicBezTo>
                <a:cubicBezTo>
                  <a:pt x="2247900" y="2651760"/>
                  <a:pt x="1854200" y="3484880"/>
                  <a:pt x="1645920" y="3794760"/>
                </a:cubicBezTo>
                <a:cubicBezTo>
                  <a:pt x="1437640" y="4104640"/>
                  <a:pt x="1176020" y="4048760"/>
                  <a:pt x="914400" y="3992880"/>
                </a:cubicBezTo>
              </a:path>
            </a:pathLst>
          </a:cu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42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Returning a Value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685800"/>
            <a:ext cx="8610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We use the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 smtClean="0"/>
              <a:t> (or </a:t>
            </a:r>
            <a:r>
              <a:rPr lang="en-US" sz="2000" dirty="0" smtClean="0">
                <a:latin typeface="Courier New"/>
                <a:cs typeface="Courier New"/>
              </a:rPr>
              <a:t>%</a:t>
            </a:r>
            <a:r>
              <a:rPr lang="en-US" sz="2000" dirty="0" err="1" smtClean="0">
                <a:latin typeface="Courier New"/>
                <a:cs typeface="Courier New"/>
              </a:rPr>
              <a:t>rax</a:t>
            </a:r>
            <a:r>
              <a:rPr lang="en-US" sz="2000" dirty="0" smtClean="0"/>
              <a:t>) register to hold the return value:</a:t>
            </a:r>
            <a:endParaRPr lang="en-US" sz="2000" dirty="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57200" y="1239083"/>
            <a:ext cx="8382000" cy="1200329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max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. 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hr-HR" sz="1800" dirty="0">
                <a:latin typeface="Courier New" pitchFamily="49" charset="0"/>
                <a:cs typeface="Courier New" pitchFamily="49" charset="0"/>
              </a:rPr>
              <a:t>movl    -4(%rbp), %</a:t>
            </a:r>
            <a:r>
              <a:rPr lang="hr-HR" sz="1800" dirty="0" smtClean="0">
                <a:latin typeface="Courier New" pitchFamily="49" charset="0"/>
                <a:cs typeface="Courier New" pitchFamily="49" charset="0"/>
              </a:rPr>
              <a:t>eax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# set return value to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Bigger</a:t>
            </a:r>
            <a:endParaRPr lang="fr-FR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. 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20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aseline="0" dirty="0" smtClean="0"/>
              <a:t>Preparing to Leave</a:t>
            </a:r>
            <a:endParaRPr lang="en-US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685800"/>
            <a:ext cx="8610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The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leave</a:t>
            </a:r>
            <a:r>
              <a:rPr lang="en-US" sz="2000" dirty="0" smtClean="0"/>
              <a:t> instruction resets the stack and frame pointers prior to returning:</a:t>
            </a:r>
            <a:endParaRPr lang="en-US" sz="20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" y="1239083"/>
            <a:ext cx="4191000" cy="1200329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max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. 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leave</a:t>
            </a:r>
            <a:endParaRPr lang="fr-FR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. 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1000" y="5004137"/>
            <a:ext cx="4267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73088" indent="-573088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sz="2000" dirty="0" smtClean="0"/>
              <a:t>	must be reset point to where the top of the stack was when the call instruction was made.</a:t>
            </a:r>
            <a:endParaRPr lang="en-US" sz="2000" dirty="0"/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6629400" y="584835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Stack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941525"/>
              </p:ext>
            </p:extLst>
          </p:nvPr>
        </p:nvGraphicFramePr>
        <p:xfrm>
          <a:off x="4800600" y="3352800"/>
          <a:ext cx="4114800" cy="2224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8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local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stuff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 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for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caller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 . 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return-to address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81000" y="2819400"/>
            <a:ext cx="4267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73088" indent="-573088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2000" dirty="0" smtClean="0"/>
              <a:t>	must be reset point to the beginning of the stack frame of the caller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526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aseline="0" dirty="0" smtClean="0"/>
              <a:t>Preparing to Leave</a:t>
            </a:r>
            <a:endParaRPr lang="en-US" dirty="0"/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6629400" y="4056529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after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776867"/>
              </p:ext>
            </p:extLst>
          </p:nvPr>
        </p:nvGraphicFramePr>
        <p:xfrm>
          <a:off x="4910143" y="706017"/>
          <a:ext cx="4005257" cy="3337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6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older frame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ptr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 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 . 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return-to address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 frame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ptr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410200" y="5159514"/>
            <a:ext cx="3505200" cy="646331"/>
          </a:xfrm>
          <a:prstGeom prst="rect">
            <a:avLst/>
          </a:prstGeom>
          <a:solidFill>
            <a:srgbClr val="66FF99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# 1</a:t>
            </a:r>
          </a:p>
          <a:p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popl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# 2</a:t>
            </a:r>
            <a:endParaRPr lang="en-US" sz="1800" dirty="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2209800" y="554355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before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643358"/>
              </p:ext>
            </p:extLst>
          </p:nvPr>
        </p:nvGraphicFramePr>
        <p:xfrm>
          <a:off x="457200" y="723215"/>
          <a:ext cx="3962400" cy="4820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4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82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older frame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ptr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 . 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 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return-to address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frame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ptr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 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local: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Bigger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1" name="Freeform 10"/>
          <p:cNvSpPr/>
          <p:nvPr/>
        </p:nvSpPr>
        <p:spPr bwMode="auto">
          <a:xfrm>
            <a:off x="4460033" y="754443"/>
            <a:ext cx="391885" cy="3289596"/>
          </a:xfrm>
          <a:custGeom>
            <a:avLst/>
            <a:gdLst>
              <a:gd name="connsiteX0" fmla="*/ 0 w 391885"/>
              <a:gd name="connsiteY0" fmla="*/ 3071108 h 3289596"/>
              <a:gd name="connsiteX1" fmla="*/ 223934 w 391885"/>
              <a:gd name="connsiteY1" fmla="*/ 2996463 h 3289596"/>
              <a:gd name="connsiteX2" fmla="*/ 55983 w 391885"/>
              <a:gd name="connsiteY2" fmla="*/ 215941 h 3289596"/>
              <a:gd name="connsiteX3" fmla="*/ 391885 w 391885"/>
              <a:gd name="connsiteY3" fmla="*/ 197279 h 3289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1885" h="3289596">
                <a:moveTo>
                  <a:pt x="0" y="3071108"/>
                </a:moveTo>
                <a:cubicBezTo>
                  <a:pt x="107302" y="3271716"/>
                  <a:pt x="214604" y="3472324"/>
                  <a:pt x="223934" y="2996463"/>
                </a:cubicBezTo>
                <a:cubicBezTo>
                  <a:pt x="233264" y="2520602"/>
                  <a:pt x="27991" y="682472"/>
                  <a:pt x="55983" y="215941"/>
                </a:cubicBezTo>
                <a:cubicBezTo>
                  <a:pt x="83975" y="-250590"/>
                  <a:pt x="348342" y="181728"/>
                  <a:pt x="391885" y="197279"/>
                </a:cubicBezTo>
              </a:path>
            </a:pathLst>
          </a:cu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4404049" y="3545633"/>
            <a:ext cx="707388" cy="1976045"/>
          </a:xfrm>
          <a:custGeom>
            <a:avLst/>
            <a:gdLst>
              <a:gd name="connsiteX0" fmla="*/ 0 w 707388"/>
              <a:gd name="connsiteY0" fmla="*/ 1828800 h 1976045"/>
              <a:gd name="connsiteX1" fmla="*/ 690465 w 707388"/>
              <a:gd name="connsiteY1" fmla="*/ 1828800 h 1976045"/>
              <a:gd name="connsiteX2" fmla="*/ 503853 w 707388"/>
              <a:gd name="connsiteY2" fmla="*/ 298579 h 1976045"/>
              <a:gd name="connsiteX3" fmla="*/ 597159 w 707388"/>
              <a:gd name="connsiteY3" fmla="*/ 0 h 1976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7388" h="1976045">
                <a:moveTo>
                  <a:pt x="0" y="1828800"/>
                </a:moveTo>
                <a:cubicBezTo>
                  <a:pt x="303245" y="1956318"/>
                  <a:pt x="606490" y="2083837"/>
                  <a:pt x="690465" y="1828800"/>
                </a:cubicBezTo>
                <a:cubicBezTo>
                  <a:pt x="774440" y="1573763"/>
                  <a:pt x="519404" y="603379"/>
                  <a:pt x="503853" y="298579"/>
                </a:cubicBezTo>
                <a:cubicBezTo>
                  <a:pt x="488302" y="-6221"/>
                  <a:pt x="587828" y="49763"/>
                  <a:pt x="597159" y="0"/>
                </a:cubicBezTo>
              </a:path>
            </a:pathLst>
          </a:cu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92337" y="5193268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82787" y="1828800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64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Jumping Back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685800"/>
            <a:ext cx="8610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We jump back by using the assembly instruction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1161871"/>
            <a:ext cx="3048000" cy="1200329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max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. 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ret</a:t>
            </a:r>
            <a:endParaRPr lang="fr-FR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. 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33600" y="5864160"/>
            <a:ext cx="1790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before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470927"/>
              </p:ext>
            </p:extLst>
          </p:nvPr>
        </p:nvGraphicFramePr>
        <p:xfrm>
          <a:off x="457200" y="2895600"/>
          <a:ext cx="3962400" cy="296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4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82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older frame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ptr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 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 . 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return-to address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553200" y="5864160"/>
            <a:ext cx="1790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after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446300"/>
              </p:ext>
            </p:extLst>
          </p:nvPr>
        </p:nvGraphicFramePr>
        <p:xfrm>
          <a:off x="4800600" y="2895600"/>
          <a:ext cx="4114800" cy="296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8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older frame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ptr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 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 . 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return-to address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400800" y="1885890"/>
            <a:ext cx="1943100" cy="369332"/>
          </a:xfrm>
          <a:prstGeom prst="rect">
            <a:avLst/>
          </a:prstGeom>
          <a:solidFill>
            <a:srgbClr val="66FF99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popq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%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ip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9975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Stack Summary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471699"/>
              </p:ext>
            </p:extLst>
          </p:nvPr>
        </p:nvGraphicFramePr>
        <p:xfrm>
          <a:off x="2514600" y="1219200"/>
          <a:ext cx="3810000" cy="335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8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 . 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 frame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ptr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 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16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20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114800" y="4724400"/>
            <a:ext cx="17907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Stack before execution of the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call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instruction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95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Stack Summary</a:t>
            </a:r>
            <a:endParaRPr lang="en-US" dirty="0"/>
          </a:p>
        </p:txBody>
      </p:sp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381000" y="4648200"/>
            <a:ext cx="17907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stack after execution of the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call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instruction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686796"/>
              </p:ext>
            </p:extLst>
          </p:nvPr>
        </p:nvGraphicFramePr>
        <p:xfrm>
          <a:off x="609600" y="762000"/>
          <a:ext cx="3810000" cy="3687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8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 . 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 frame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ptr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 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16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20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24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28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return-to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address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97507"/>
              </p:ext>
            </p:extLst>
          </p:nvPr>
        </p:nvGraphicFramePr>
        <p:xfrm>
          <a:off x="4876800" y="762000"/>
          <a:ext cx="3810000" cy="5364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8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 . 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older frame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ptr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return-to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address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 frame pointer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 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local:  Bigger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20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 24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3086100" y="5029200"/>
            <a:ext cx="17907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stack after execution of stack setup code in </a:t>
            </a:r>
            <a:r>
              <a:rPr lang="en-US" sz="1800" b="1" dirty="0" smtClean="0">
                <a:solidFill>
                  <a:srgbClr val="66FF33"/>
                </a:solidFill>
                <a:latin typeface="Arial" pitchFamily="34" charset="0"/>
                <a:cs typeface="Arial" pitchFamily="34" charset="0"/>
              </a:rPr>
              <a:t>max()</a:t>
            </a:r>
            <a:endParaRPr lang="en-US" sz="1800" b="1" dirty="0">
              <a:solidFill>
                <a:srgbClr val="66FF33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72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997286"/>
              </p:ext>
            </p:extLst>
          </p:nvPr>
        </p:nvGraphicFramePr>
        <p:xfrm>
          <a:off x="609600" y="762000"/>
          <a:ext cx="3810000" cy="3687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8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 . 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older frame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ptr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return-to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address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4762500" y="762000"/>
            <a:ext cx="17907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stack after execution of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leave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instruction in </a:t>
            </a:r>
            <a:r>
              <a:rPr lang="en-US" sz="1800" b="1" dirty="0" smtClean="0">
                <a:solidFill>
                  <a:srgbClr val="66FF33"/>
                </a:solidFill>
                <a:latin typeface="Arial" pitchFamily="34" charset="0"/>
                <a:cs typeface="Arial" pitchFamily="34" charset="0"/>
              </a:rPr>
              <a:t>max()</a:t>
            </a:r>
            <a:endParaRPr lang="en-US" sz="1800" b="1" dirty="0">
              <a:solidFill>
                <a:srgbClr val="66FF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Stack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321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3048000" y="1828621"/>
            <a:ext cx="3810000" cy="1200329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. 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main:</a:t>
            </a: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pushq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. 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03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Stack Operations: push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568405"/>
              </p:ext>
            </p:extLst>
          </p:nvPr>
        </p:nvGraphicFramePr>
        <p:xfrm>
          <a:off x="685800" y="3257550"/>
          <a:ext cx="28194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0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8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1696571" y="600075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before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1000" y="685800"/>
            <a:ext cx="8610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The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sz="2000" dirty="0" smtClean="0"/>
              <a:t> instruction:</a:t>
            </a:r>
          </a:p>
          <a:p>
            <a:pPr marL="914400" indent="-914400">
              <a:tabLst>
                <a:tab pos="466725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-	decrements the stack pointer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sz="2000" dirty="0" smtClean="0"/>
              <a:t> by 8, making room on the stack</a:t>
            </a:r>
          </a:p>
          <a:p>
            <a:pPr marL="914400" indent="-914400">
              <a:tabLst>
                <a:tab pos="466725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-	copies the value of its operand to the top of the stack</a:t>
            </a:r>
            <a:endParaRPr 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515454"/>
              </p:ext>
            </p:extLst>
          </p:nvPr>
        </p:nvGraphicFramePr>
        <p:xfrm>
          <a:off x="5638800" y="3257550"/>
          <a:ext cx="28194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0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8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value in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6649571" y="600075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after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33336" y="3389914"/>
            <a:ext cx="738664" cy="90776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current stack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ight Brace 12"/>
          <p:cNvSpPr/>
          <p:nvPr/>
        </p:nvSpPr>
        <p:spPr bwMode="auto">
          <a:xfrm>
            <a:off x="3581400" y="3265170"/>
            <a:ext cx="224134" cy="1133475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48576" y="4559584"/>
            <a:ext cx="738664" cy="109445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not in the stack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ight Brace 14"/>
          <p:cNvSpPr/>
          <p:nvPr/>
        </p:nvSpPr>
        <p:spPr bwMode="auto">
          <a:xfrm>
            <a:off x="3581400" y="4434840"/>
            <a:ext cx="224134" cy="135636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10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Stack Summary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704148"/>
              </p:ext>
            </p:extLst>
          </p:nvPr>
        </p:nvGraphicFramePr>
        <p:xfrm>
          <a:off x="609600" y="762000"/>
          <a:ext cx="3810000" cy="335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8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 . 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older frame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ptr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766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rsp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4762500" y="762000"/>
            <a:ext cx="15621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stack after execution of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instruction in </a:t>
            </a:r>
            <a:r>
              <a:rPr lang="en-US" sz="1800" b="1" dirty="0" smtClean="0">
                <a:solidFill>
                  <a:srgbClr val="66FF33"/>
                </a:solidFill>
                <a:latin typeface="Arial" pitchFamily="34" charset="0"/>
                <a:cs typeface="Arial" pitchFamily="34" charset="0"/>
              </a:rPr>
              <a:t>max()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execution now proceeds in </a:t>
            </a:r>
            <a:r>
              <a:rPr lang="en-US" sz="1800" b="1" dirty="0" smtClean="0">
                <a:solidFill>
                  <a:srgbClr val="CCFF66"/>
                </a:solidFill>
                <a:latin typeface="Arial" pitchFamily="34" charset="0"/>
                <a:cs typeface="Arial" pitchFamily="34" charset="0"/>
              </a:rPr>
              <a:t>main()</a:t>
            </a:r>
            <a:endParaRPr lang="en-US" sz="1800" b="1" dirty="0">
              <a:solidFill>
                <a:srgbClr val="CCFF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661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Stack Operations: pop</a:t>
            </a:r>
            <a:endParaRPr lang="en-US" dirty="0"/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3048000" y="1828621"/>
            <a:ext cx="3810000" cy="1477328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. 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. 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popq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. 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236246"/>
              </p:ext>
            </p:extLst>
          </p:nvPr>
        </p:nvGraphicFramePr>
        <p:xfrm>
          <a:off x="5638800" y="3405574"/>
          <a:ext cx="28194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0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8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1696571" y="600075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before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1000" y="685800"/>
            <a:ext cx="8610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The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sz="2000" dirty="0" smtClean="0"/>
              <a:t> instruction:</a:t>
            </a:r>
          </a:p>
          <a:p>
            <a:pPr marL="914400" indent="-914400">
              <a:tabLst>
                <a:tab pos="466725" algn="l"/>
              </a:tabLst>
            </a:pPr>
            <a:r>
              <a:rPr lang="en-US" sz="2000" dirty="0" smtClean="0"/>
              <a:t>	-	copies the item at the top of the stack into its operand</a:t>
            </a:r>
          </a:p>
          <a:p>
            <a:pPr marL="914400" indent="-914400">
              <a:tabLst>
                <a:tab pos="466725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-	increments the stack pointer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sz="2000" dirty="0" smtClean="0"/>
              <a:t> by 8, removing the old top item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559285"/>
              </p:ext>
            </p:extLst>
          </p:nvPr>
        </p:nvGraphicFramePr>
        <p:xfrm>
          <a:off x="609600" y="3405185"/>
          <a:ext cx="28194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0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8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value of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6649571" y="600075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after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5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 Code</a:t>
            </a:r>
            <a:endParaRPr lang="en-US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3400" y="762000"/>
            <a:ext cx="7467600" cy="5078313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max(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main()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{                 // caller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x =  7;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y = 12;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retval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max(x, y);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return 0;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max(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B) {      //called procedure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Bigger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if (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Bigger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Bigger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98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Logical Steps in a Procedure</a:t>
            </a:r>
            <a:r>
              <a:rPr lang="en-US" baseline="0" dirty="0" smtClean="0"/>
              <a:t> Call</a:t>
            </a:r>
            <a:endParaRPr lang="en-US" dirty="0" smtClean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685800"/>
            <a:ext cx="8610600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Calling a procedure (function) in C would seem to involve four steps:</a:t>
            </a:r>
          </a:p>
          <a:p>
            <a:endParaRPr lang="en-US" sz="1200" dirty="0"/>
          </a:p>
          <a:p>
            <a:pPr>
              <a:tabLst>
                <a:tab pos="465138" algn="l"/>
                <a:tab pos="914400" algn="l"/>
              </a:tabLst>
            </a:pPr>
            <a:r>
              <a:rPr lang="en-US" sz="2000" dirty="0" smtClean="0"/>
              <a:t>	1	set up the parameters that will be passed into the called procedure</a:t>
            </a:r>
          </a:p>
          <a:p>
            <a:pPr>
              <a:tabLst>
                <a:tab pos="465138" algn="l"/>
                <a:tab pos="914400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2	cause execution to jump to the first instruction within the procedure</a:t>
            </a:r>
          </a:p>
          <a:p>
            <a:pPr marL="914400" indent="-914400">
              <a:tabLst>
                <a:tab pos="465138" algn="l"/>
                <a:tab pos="914400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3	when the procedure is done, cause execution to jump back to the next instruction in the caller</a:t>
            </a:r>
          </a:p>
          <a:p>
            <a:pPr marL="914400" indent="-914400">
              <a:tabLst>
                <a:tab pos="465138" algn="l"/>
                <a:tab pos="914400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4	access the value returned by the called procedure, if any</a:t>
            </a:r>
            <a:endParaRPr lang="en-US" sz="20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3400" y="3048000"/>
            <a:ext cx="3810000" cy="163121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caller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x, y;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retval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max(x, y);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 . 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257800" y="3709719"/>
            <a:ext cx="3733800" cy="1938992"/>
          </a:xfrm>
          <a:prstGeom prst="rect">
            <a:avLst/>
          </a:prstGeom>
          <a:solidFill>
            <a:srgbClr val="66FF99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called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max(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B) {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Bigger;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. . .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return Bigger;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18834" y="3084999"/>
            <a:ext cx="5847307" cy="1022052"/>
            <a:chOff x="1518834" y="3084999"/>
            <a:chExt cx="5847307" cy="1022052"/>
          </a:xfrm>
        </p:grpSpPr>
        <p:sp>
          <p:nvSpPr>
            <p:cNvPr id="2" name="Freeform 1"/>
            <p:cNvSpPr/>
            <p:nvPr/>
          </p:nvSpPr>
          <p:spPr bwMode="auto">
            <a:xfrm>
              <a:off x="1518834" y="3084999"/>
              <a:ext cx="5847307" cy="1022052"/>
            </a:xfrm>
            <a:custGeom>
              <a:avLst/>
              <a:gdLst>
                <a:gd name="connsiteX0" fmla="*/ 0 w 5847307"/>
                <a:gd name="connsiteY0" fmla="*/ 386621 h 1022052"/>
                <a:gd name="connsiteX1" fmla="*/ 2355742 w 5847307"/>
                <a:gd name="connsiteY1" fmla="*/ 14662 h 1022052"/>
                <a:gd name="connsiteX2" fmla="*/ 5579390 w 5847307"/>
                <a:gd name="connsiteY2" fmla="*/ 169645 h 1022052"/>
                <a:gd name="connsiteX3" fmla="*/ 5439905 w 5847307"/>
                <a:gd name="connsiteY3" fmla="*/ 1022052 h 1022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47307" h="1022052">
                  <a:moveTo>
                    <a:pt x="0" y="386621"/>
                  </a:moveTo>
                  <a:cubicBezTo>
                    <a:pt x="712922" y="218723"/>
                    <a:pt x="1425844" y="50825"/>
                    <a:pt x="2355742" y="14662"/>
                  </a:cubicBezTo>
                  <a:cubicBezTo>
                    <a:pt x="3285640" y="-21501"/>
                    <a:pt x="5065363" y="1747"/>
                    <a:pt x="5579390" y="169645"/>
                  </a:cubicBezTo>
                  <a:cubicBezTo>
                    <a:pt x="6093417" y="337543"/>
                    <a:pt x="5766661" y="679797"/>
                    <a:pt x="5439905" y="1022052"/>
                  </a:cubicBezTo>
                </a:path>
              </a:pathLst>
            </a:custGeom>
            <a:noFill/>
            <a:ln w="254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934200" y="3242846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153400" y="4495800"/>
            <a:ext cx="381000" cy="533400"/>
            <a:chOff x="7239000" y="4495800"/>
            <a:chExt cx="381000" cy="533400"/>
          </a:xfrm>
        </p:grpSpPr>
        <p:cxnSp>
          <p:nvCxnSpPr>
            <p:cNvPr id="8" name="Straight Arrow Connector 7"/>
            <p:cNvCxnSpPr/>
            <p:nvPr/>
          </p:nvCxnSpPr>
          <p:spPr bwMode="auto">
            <a:xfrm>
              <a:off x="7239000" y="4495800"/>
              <a:ext cx="0" cy="5334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7239000" y="4538246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057400" y="4477833"/>
            <a:ext cx="6296197" cy="1770567"/>
            <a:chOff x="2057400" y="4308529"/>
            <a:chExt cx="6296197" cy="1770567"/>
          </a:xfrm>
        </p:grpSpPr>
        <p:sp>
          <p:nvSpPr>
            <p:cNvPr id="9" name="Freeform 8"/>
            <p:cNvSpPr/>
            <p:nvPr/>
          </p:nvSpPr>
          <p:spPr bwMode="auto">
            <a:xfrm>
              <a:off x="2382274" y="4308529"/>
              <a:ext cx="5971323" cy="1770567"/>
            </a:xfrm>
            <a:custGeom>
              <a:avLst/>
              <a:gdLst>
                <a:gd name="connsiteX0" fmla="*/ 4979421 w 5971323"/>
                <a:gd name="connsiteY0" fmla="*/ 805912 h 1770567"/>
                <a:gd name="connsiteX1" fmla="*/ 5599353 w 5971323"/>
                <a:gd name="connsiteY1" fmla="*/ 1084881 h 1770567"/>
                <a:gd name="connsiteX2" fmla="*/ 5599353 w 5971323"/>
                <a:gd name="connsiteY2" fmla="*/ 1627322 h 1770567"/>
                <a:gd name="connsiteX3" fmla="*/ 903367 w 5971323"/>
                <a:gd name="connsiteY3" fmla="*/ 1627322 h 1770567"/>
                <a:gd name="connsiteX4" fmla="*/ 4465 w 5971323"/>
                <a:gd name="connsiteY4" fmla="*/ 0 h 1770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71323" h="1770567">
                  <a:moveTo>
                    <a:pt x="4979421" y="805912"/>
                  </a:moveTo>
                  <a:cubicBezTo>
                    <a:pt x="5237726" y="876945"/>
                    <a:pt x="5496031" y="947979"/>
                    <a:pt x="5599353" y="1084881"/>
                  </a:cubicBezTo>
                  <a:cubicBezTo>
                    <a:pt x="5702675" y="1221783"/>
                    <a:pt x="6382017" y="1536915"/>
                    <a:pt x="5599353" y="1627322"/>
                  </a:cubicBezTo>
                  <a:cubicBezTo>
                    <a:pt x="4816689" y="1717729"/>
                    <a:pt x="1835848" y="1898542"/>
                    <a:pt x="903367" y="1627322"/>
                  </a:cubicBezTo>
                  <a:cubicBezTo>
                    <a:pt x="-29114" y="1356102"/>
                    <a:pt x="-12325" y="678051"/>
                    <a:pt x="4465" y="0"/>
                  </a:cubicBezTo>
                </a:path>
              </a:pathLst>
            </a:custGeom>
            <a:noFill/>
            <a:ln w="254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57400" y="48006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67187" y="4417017"/>
            <a:ext cx="3609814" cy="1506375"/>
            <a:chOff x="2867186" y="4417017"/>
            <a:chExt cx="4097707" cy="1506375"/>
          </a:xfrm>
        </p:grpSpPr>
        <p:sp>
          <p:nvSpPr>
            <p:cNvPr id="10" name="Freeform 9"/>
            <p:cNvSpPr/>
            <p:nvPr/>
          </p:nvSpPr>
          <p:spPr bwMode="auto">
            <a:xfrm>
              <a:off x="2867186" y="4417017"/>
              <a:ext cx="4097707" cy="1506375"/>
            </a:xfrm>
            <a:custGeom>
              <a:avLst/>
              <a:gdLst>
                <a:gd name="connsiteX0" fmla="*/ 4091553 w 4097707"/>
                <a:gd name="connsiteY0" fmla="*/ 883403 h 1506375"/>
                <a:gd name="connsiteX1" fmla="*/ 3642102 w 4097707"/>
                <a:gd name="connsiteY1" fmla="*/ 1410346 h 1506375"/>
                <a:gd name="connsiteX2" fmla="*/ 1193370 w 4097707"/>
                <a:gd name="connsiteY2" fmla="*/ 1363851 h 1506375"/>
                <a:gd name="connsiteX3" fmla="*/ 0 w 4097707"/>
                <a:gd name="connsiteY3" fmla="*/ 0 h 150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97707" h="1506375">
                  <a:moveTo>
                    <a:pt x="4091553" y="883403"/>
                  </a:moveTo>
                  <a:cubicBezTo>
                    <a:pt x="4108342" y="1106837"/>
                    <a:pt x="4125132" y="1330271"/>
                    <a:pt x="3642102" y="1410346"/>
                  </a:cubicBezTo>
                  <a:cubicBezTo>
                    <a:pt x="3159072" y="1490421"/>
                    <a:pt x="1800387" y="1598909"/>
                    <a:pt x="1193370" y="1363851"/>
                  </a:cubicBezTo>
                  <a:cubicBezTo>
                    <a:pt x="586353" y="1128793"/>
                    <a:pt x="0" y="0"/>
                    <a:pt x="0" y="0"/>
                  </a:cubicBezTo>
                </a:path>
              </a:pathLst>
            </a:custGeom>
            <a:noFill/>
            <a:ln w="2540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200400" y="47244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Preparing Parameters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609600"/>
            <a:ext cx="8610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The caller's stack frame (prior to the call) will logically reflect the current state of the caller's execution.</a:t>
            </a:r>
            <a:endParaRPr lang="en-US" sz="20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3400" y="1492984"/>
            <a:ext cx="3733800" cy="163121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caller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x, y;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retval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max(x, y);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 . .</a:t>
            </a:r>
          </a:p>
        </p:txBody>
      </p:sp>
      <p:sp>
        <p:nvSpPr>
          <p:cNvPr id="20" name="TextBox 6"/>
          <p:cNvSpPr txBox="1">
            <a:spLocks noChangeArrowheads="1"/>
          </p:cNvSpPr>
          <p:nvPr/>
        </p:nvSpPr>
        <p:spPr bwMode="auto">
          <a:xfrm>
            <a:off x="6553200" y="4924961"/>
            <a:ext cx="17907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caller's frame before parameters are set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25249"/>
              </p:ext>
            </p:extLst>
          </p:nvPr>
        </p:nvGraphicFramePr>
        <p:xfrm>
          <a:off x="4800600" y="2590800"/>
          <a:ext cx="3810000" cy="2224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8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 frame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ptr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 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 . 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end caller frame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440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Preparing Parameters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609600"/>
            <a:ext cx="8610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The first </a:t>
            </a:r>
            <a:r>
              <a:rPr lang="en-US" sz="2000" b="1" dirty="0" smtClean="0"/>
              <a:t>6</a:t>
            </a:r>
            <a:r>
              <a:rPr lang="en-US" sz="2000" dirty="0"/>
              <a:t> </a:t>
            </a:r>
            <a:r>
              <a:rPr lang="en-US" sz="2000" dirty="0" smtClean="0"/>
              <a:t>parameters are passed in registers, parameters 7 and up are passed on the stack. While there’s are only 2 parameters in this example, note order of (unneeded) parameters on the stack</a:t>
            </a:r>
            <a:r>
              <a:rPr lang="en-US" sz="2000" dirty="0"/>
              <a:t>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3400" y="1828800"/>
            <a:ext cx="3733800" cy="1631216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caller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x, y;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retval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max(x, y);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 . .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751497"/>
              </p:ext>
            </p:extLst>
          </p:nvPr>
        </p:nvGraphicFramePr>
        <p:xfrm>
          <a:off x="4953000" y="1600200"/>
          <a:ext cx="3810000" cy="3134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8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 frame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ptr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x:  7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 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y: 12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passed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value: argument n</a:t>
                      </a: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 . 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passed value:  argument 7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2" name="TextBox 6"/>
          <p:cNvSpPr txBox="1">
            <a:spLocks noChangeArrowheads="1"/>
          </p:cNvSpPr>
          <p:nvPr/>
        </p:nvSpPr>
        <p:spPr bwMode="auto">
          <a:xfrm>
            <a:off x="6667500" y="4953000"/>
            <a:ext cx="17907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caller's frame after parameters are set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797174"/>
              </p:ext>
            </p:extLst>
          </p:nvPr>
        </p:nvGraphicFramePr>
        <p:xfrm>
          <a:off x="1295400" y="4267200"/>
          <a:ext cx="2112963" cy="2228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5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rdi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rsi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rdx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rcx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r9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447800" y="358140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Registers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01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Assembly View</a:t>
            </a: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457200" y="685800"/>
            <a:ext cx="8305800" cy="4524316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. . .</a:t>
            </a: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main: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usual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rsp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contortions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make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room on</a:t>
            </a: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stack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locals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and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passed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values</a:t>
            </a:r>
          </a:p>
          <a:p>
            <a:endParaRPr lang="fr-FR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subq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$16, %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rsp</a:t>
            </a:r>
            <a:endParaRPr lang="cs-CZ" sz="1800" dirty="0" smtClean="0">
              <a:latin typeface="Courier New" pitchFamily="49" charset="0"/>
              <a:cs typeface="Courier New" pitchFamily="49" charset="0"/>
            </a:endParaRPr>
          </a:p>
          <a:p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$7, -4(%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$12, -8(%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-8(%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edx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-4(%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cs-CZ" sz="1800" dirty="0" smtClean="0">
              <a:latin typeface="Courier New" pitchFamily="49" charset="0"/>
              <a:cs typeface="Courier New" pitchFamily="49" charset="0"/>
            </a:endParaRPr>
          </a:p>
          <a:p>
            <a:endParaRPr lang="cs-CZ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>
                <a:latin typeface="Courier New"/>
                <a:cs typeface="Courier New"/>
              </a:rPr>
              <a:t>	</a:t>
            </a:r>
            <a:r>
              <a:rPr lang="en-US" sz="1800" dirty="0" err="1" smtClean="0">
                <a:latin typeface="Courier New"/>
                <a:cs typeface="Courier New"/>
              </a:rPr>
              <a:t>movl</a:t>
            </a:r>
            <a:r>
              <a:rPr lang="en-US" sz="1800" dirty="0" smtClean="0">
                <a:latin typeface="Courier New"/>
                <a:cs typeface="Courier New"/>
              </a:rPr>
              <a:t>    </a:t>
            </a:r>
            <a:r>
              <a:rPr lang="en-US" sz="1800" dirty="0">
                <a:latin typeface="Courier New"/>
                <a:cs typeface="Courier New"/>
              </a:rPr>
              <a:t>%</a:t>
            </a:r>
            <a:r>
              <a:rPr lang="en-US" sz="1800" dirty="0" err="1">
                <a:latin typeface="Courier New"/>
                <a:cs typeface="Courier New"/>
              </a:rPr>
              <a:t>edx</a:t>
            </a:r>
            <a:r>
              <a:rPr lang="en-US" sz="1800" dirty="0">
                <a:latin typeface="Courier New"/>
                <a:cs typeface="Courier New"/>
              </a:rPr>
              <a:t>, %</a:t>
            </a:r>
            <a:r>
              <a:rPr lang="en-US" sz="1800" dirty="0" err="1" smtClean="0">
                <a:latin typeface="Courier New"/>
                <a:cs typeface="Courier New"/>
              </a:rPr>
              <a:t>esi</a:t>
            </a:r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cs-CZ" sz="1800" dirty="0" err="1" smtClean="0">
                <a:latin typeface="Courier New"/>
                <a:cs typeface="Courier New"/>
              </a:rPr>
              <a:t>movl</a:t>
            </a:r>
            <a:r>
              <a:rPr lang="cs-CZ" sz="1800" dirty="0" smtClean="0">
                <a:latin typeface="Courier New"/>
                <a:cs typeface="Courier New"/>
              </a:rPr>
              <a:t>    </a:t>
            </a:r>
            <a:r>
              <a:rPr lang="cs-CZ" sz="1800" dirty="0">
                <a:latin typeface="Courier New"/>
                <a:cs typeface="Courier New"/>
              </a:rPr>
              <a:t>%</a:t>
            </a:r>
            <a:r>
              <a:rPr lang="cs-CZ" sz="1800" dirty="0" err="1">
                <a:latin typeface="Courier New"/>
                <a:cs typeface="Courier New"/>
              </a:rPr>
              <a:t>eax</a:t>
            </a:r>
            <a:r>
              <a:rPr lang="cs-CZ" sz="1800" dirty="0">
                <a:latin typeface="Courier New"/>
                <a:cs typeface="Courier New"/>
              </a:rPr>
              <a:t>, %</a:t>
            </a:r>
            <a:r>
              <a:rPr lang="cs-CZ" sz="1800" dirty="0" err="1">
                <a:latin typeface="Courier New"/>
                <a:cs typeface="Courier New"/>
              </a:rPr>
              <a:t>edi</a:t>
            </a:r>
            <a:endParaRPr lang="cs-CZ" sz="1800" dirty="0" smtClean="0">
              <a:latin typeface="Courier New"/>
              <a:cs typeface="Courier New"/>
            </a:endParaRP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. 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Left Brace 3"/>
          <p:cNvSpPr/>
          <p:nvPr/>
        </p:nvSpPr>
        <p:spPr bwMode="auto">
          <a:xfrm>
            <a:off x="1219200" y="4343400"/>
            <a:ext cx="152400" cy="457200"/>
          </a:xfrm>
          <a:prstGeom prst="leftBrac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4"/>
          <p:cNvSpPr/>
          <p:nvPr/>
        </p:nvSpPr>
        <p:spPr bwMode="auto">
          <a:xfrm>
            <a:off x="762000" y="4572000"/>
            <a:ext cx="5164500" cy="1851838"/>
          </a:xfrm>
          <a:custGeom>
            <a:avLst/>
            <a:gdLst>
              <a:gd name="connsiteX0" fmla="*/ 424860 w 5164500"/>
              <a:gd name="connsiteY0" fmla="*/ 0 h 1851838"/>
              <a:gd name="connsiteX1" fmla="*/ 43860 w 5164500"/>
              <a:gd name="connsiteY1" fmla="*/ 320040 h 1851838"/>
              <a:gd name="connsiteX2" fmla="*/ 455340 w 5164500"/>
              <a:gd name="connsiteY2" fmla="*/ 1234440 h 1851838"/>
              <a:gd name="connsiteX3" fmla="*/ 4006260 w 5164500"/>
              <a:gd name="connsiteY3" fmla="*/ 1844040 h 1851838"/>
              <a:gd name="connsiteX4" fmla="*/ 5164500 w 5164500"/>
              <a:gd name="connsiteY4" fmla="*/ 1524000 h 1851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64500" h="1851838">
                <a:moveTo>
                  <a:pt x="424860" y="0"/>
                </a:moveTo>
                <a:cubicBezTo>
                  <a:pt x="231820" y="57150"/>
                  <a:pt x="38780" y="114300"/>
                  <a:pt x="43860" y="320040"/>
                </a:cubicBezTo>
                <a:cubicBezTo>
                  <a:pt x="48940" y="525780"/>
                  <a:pt x="-205060" y="980440"/>
                  <a:pt x="455340" y="1234440"/>
                </a:cubicBezTo>
                <a:cubicBezTo>
                  <a:pt x="1115740" y="1488440"/>
                  <a:pt x="3221400" y="1795780"/>
                  <a:pt x="4006260" y="1844040"/>
                </a:cubicBezTo>
                <a:cubicBezTo>
                  <a:pt x="4791120" y="1892300"/>
                  <a:pt x="4977810" y="1708150"/>
                  <a:pt x="5164500" y="1524000"/>
                </a:cubicBezTo>
              </a:path>
            </a:pathLst>
          </a:cu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886898"/>
              </p:ext>
            </p:extLst>
          </p:nvPr>
        </p:nvGraphicFramePr>
        <p:xfrm>
          <a:off x="5791200" y="5334000"/>
          <a:ext cx="2112963" cy="731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5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rdi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rsi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6019800" y="609600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Registers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13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Jumping In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685800"/>
            <a:ext cx="8610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We jump into the called procedure by using the assembly instruction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call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1135082"/>
            <a:ext cx="8153400" cy="2308324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main: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. . .                   #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follows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the code </a:t>
            </a: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                        #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shown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previously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>
                <a:latin typeface="Courier New"/>
                <a:cs typeface="Courier New"/>
              </a:rPr>
              <a:t> </a:t>
            </a:r>
            <a:r>
              <a:rPr lang="cs-CZ" sz="1800" dirty="0" smtClean="0">
                <a:latin typeface="Courier New"/>
                <a:cs typeface="Courier New"/>
              </a:rPr>
              <a:t>	</a:t>
            </a:r>
            <a:r>
              <a:rPr lang="cs-CZ" sz="1800" dirty="0" err="1" smtClean="0">
                <a:latin typeface="Courier New"/>
                <a:cs typeface="Courier New"/>
              </a:rPr>
              <a:t>movl</a:t>
            </a:r>
            <a:r>
              <a:rPr lang="cs-CZ" sz="1800" dirty="0" smtClean="0">
                <a:latin typeface="Courier New"/>
                <a:cs typeface="Courier New"/>
              </a:rPr>
              <a:t>    </a:t>
            </a:r>
            <a:r>
              <a:rPr lang="cs-CZ" sz="1800" dirty="0">
                <a:latin typeface="Courier New"/>
                <a:cs typeface="Courier New"/>
              </a:rPr>
              <a:t>%</a:t>
            </a:r>
            <a:r>
              <a:rPr lang="cs-CZ" sz="1800" dirty="0" err="1">
                <a:latin typeface="Courier New"/>
                <a:cs typeface="Courier New"/>
              </a:rPr>
              <a:t>edx</a:t>
            </a:r>
            <a:r>
              <a:rPr lang="cs-CZ" sz="1800" dirty="0">
                <a:latin typeface="Courier New"/>
                <a:cs typeface="Courier New"/>
              </a:rPr>
              <a:t>, %</a:t>
            </a:r>
            <a:r>
              <a:rPr lang="cs-CZ" sz="1800" dirty="0" err="1">
                <a:latin typeface="Courier New"/>
                <a:cs typeface="Courier New"/>
              </a:rPr>
              <a:t>esi</a:t>
            </a:r>
            <a:endParaRPr lang="cs-CZ" sz="1800" dirty="0">
              <a:latin typeface="Courier New"/>
              <a:cs typeface="Courier New"/>
            </a:endParaRPr>
          </a:p>
          <a:p>
            <a:r>
              <a:rPr lang="cs-CZ" sz="1800" dirty="0">
                <a:latin typeface="Courier New"/>
                <a:cs typeface="Courier New"/>
              </a:rPr>
              <a:t>	</a:t>
            </a:r>
            <a:r>
              <a:rPr lang="cs-CZ" sz="1800" dirty="0" err="1" smtClean="0">
                <a:latin typeface="Courier New"/>
                <a:cs typeface="Courier New"/>
              </a:rPr>
              <a:t>movl</a:t>
            </a:r>
            <a:r>
              <a:rPr lang="cs-CZ" sz="1800" dirty="0" smtClean="0">
                <a:latin typeface="Courier New"/>
                <a:cs typeface="Courier New"/>
              </a:rPr>
              <a:t>    </a:t>
            </a:r>
            <a:r>
              <a:rPr lang="cs-CZ" sz="1800" dirty="0">
                <a:latin typeface="Courier New"/>
                <a:cs typeface="Courier New"/>
              </a:rPr>
              <a:t>%</a:t>
            </a:r>
            <a:r>
              <a:rPr lang="cs-CZ" sz="1800" dirty="0" err="1">
                <a:latin typeface="Courier New"/>
                <a:cs typeface="Courier New"/>
              </a:rPr>
              <a:t>eax</a:t>
            </a:r>
            <a:r>
              <a:rPr lang="cs-CZ" sz="1800" dirty="0">
                <a:latin typeface="Courier New"/>
                <a:cs typeface="Courier New"/>
              </a:rPr>
              <a:t>, %</a:t>
            </a:r>
            <a:r>
              <a:rPr lang="cs-CZ" sz="1800" dirty="0" err="1">
                <a:latin typeface="Courier New"/>
                <a:cs typeface="Courier New"/>
              </a:rPr>
              <a:t>edi</a:t>
            </a:r>
            <a:endParaRPr lang="cs-CZ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smtClean="0">
                <a:latin typeface="Courier New"/>
                <a:cs typeface="Courier New"/>
              </a:rPr>
              <a:t>call    </a:t>
            </a:r>
            <a:r>
              <a:rPr lang="en-US" sz="1800" dirty="0">
                <a:latin typeface="Courier New"/>
                <a:cs typeface="Courier New"/>
              </a:rPr>
              <a:t>max</a:t>
            </a:r>
          </a:p>
          <a:p>
            <a:r>
              <a:rPr lang="cs-CZ" sz="1800" dirty="0">
                <a:latin typeface="Courier New"/>
                <a:cs typeface="Courier New"/>
              </a:rPr>
              <a:t>	</a:t>
            </a:r>
            <a:r>
              <a:rPr lang="cs-CZ" sz="1800" dirty="0" err="1" smtClean="0">
                <a:latin typeface="Courier New"/>
                <a:cs typeface="Courier New"/>
              </a:rPr>
              <a:t>movl</a:t>
            </a:r>
            <a:r>
              <a:rPr lang="cs-CZ" sz="1800" dirty="0" smtClean="0">
                <a:latin typeface="Courier New"/>
                <a:cs typeface="Courier New"/>
              </a:rPr>
              <a:t>    </a:t>
            </a:r>
            <a:r>
              <a:rPr lang="cs-CZ" sz="1800" dirty="0">
                <a:latin typeface="Courier New"/>
                <a:cs typeface="Courier New"/>
              </a:rPr>
              <a:t>%</a:t>
            </a:r>
            <a:r>
              <a:rPr lang="cs-CZ" sz="1800" dirty="0" err="1">
                <a:latin typeface="Courier New"/>
                <a:cs typeface="Courier New"/>
              </a:rPr>
              <a:t>eax</a:t>
            </a:r>
            <a:r>
              <a:rPr lang="cs-CZ" sz="1800" dirty="0">
                <a:latin typeface="Courier New"/>
                <a:cs typeface="Courier New"/>
              </a:rPr>
              <a:t>, -12(%</a:t>
            </a:r>
            <a:r>
              <a:rPr lang="cs-CZ" sz="1800" dirty="0" err="1">
                <a:latin typeface="Courier New"/>
                <a:cs typeface="Courier New"/>
              </a:rPr>
              <a:t>rbp</a:t>
            </a:r>
            <a:r>
              <a:rPr lang="cs-CZ" sz="1800" dirty="0">
                <a:latin typeface="Courier New"/>
                <a:cs typeface="Courier New"/>
              </a:rPr>
              <a:t>)</a:t>
            </a:r>
            <a:r>
              <a:rPr lang="fr-FR" sz="1800" dirty="0" smtClean="0">
                <a:latin typeface="Courier New"/>
                <a:cs typeface="Courier New"/>
              </a:rPr>
              <a:t>)</a:t>
            </a:r>
            <a:endParaRPr lang="fr-FR" sz="1800" dirty="0">
              <a:latin typeface="Courier New"/>
              <a:cs typeface="Courier New"/>
            </a:endParaRP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. 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1000" y="3810000"/>
            <a:ext cx="4495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914400" indent="-914400">
              <a:tabLst>
                <a:tab pos="466725" algn="l"/>
              </a:tabLst>
            </a:pPr>
            <a:r>
              <a:rPr lang="en-US" sz="2000" dirty="0" smtClean="0"/>
              <a:t>The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call</a:t>
            </a:r>
            <a:r>
              <a:rPr lang="en-US" sz="2000" dirty="0" smtClean="0"/>
              <a:t> instruction has two effects:</a:t>
            </a:r>
          </a:p>
          <a:p>
            <a:pPr marL="914400" indent="-914400">
              <a:tabLst>
                <a:tab pos="466725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1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sz="2000" dirty="0" smtClean="0"/>
              <a:t> the address of the next instruction in the caller onto the stack</a:t>
            </a:r>
          </a:p>
          <a:p>
            <a:pPr marL="914400" indent="-914400">
              <a:tabLst>
                <a:tab pos="466725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2	put the address represented by the symbol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2000" dirty="0" smtClean="0"/>
              <a:t> into the PC</a:t>
            </a:r>
            <a:endParaRPr lang="en-US" sz="2000" dirty="0"/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6629400" y="601980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Stack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558632"/>
              </p:ext>
            </p:extLst>
          </p:nvPr>
        </p:nvGraphicFramePr>
        <p:xfrm>
          <a:off x="4686300" y="3048000"/>
          <a:ext cx="4076700" cy="296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3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local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stuff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 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for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caller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 . 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 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return-to address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Freeform 1"/>
          <p:cNvSpPr/>
          <p:nvPr/>
        </p:nvSpPr>
        <p:spPr bwMode="auto">
          <a:xfrm>
            <a:off x="206121" y="2684206"/>
            <a:ext cx="5737480" cy="3475828"/>
          </a:xfrm>
          <a:custGeom>
            <a:avLst/>
            <a:gdLst>
              <a:gd name="connsiteX0" fmla="*/ 988499 w 5943957"/>
              <a:gd name="connsiteY0" fmla="*/ 0 h 3475828"/>
              <a:gd name="connsiteX1" fmla="*/ 236332 w 5943957"/>
              <a:gd name="connsiteY1" fmla="*/ 899652 h 3475828"/>
              <a:gd name="connsiteX2" fmla="*/ 162590 w 5943957"/>
              <a:gd name="connsiteY2" fmla="*/ 2492478 h 3475828"/>
              <a:gd name="connsiteX3" fmla="*/ 2271609 w 5943957"/>
              <a:gd name="connsiteY3" fmla="*/ 3451123 h 3475828"/>
              <a:gd name="connsiteX4" fmla="*/ 5943957 w 5943957"/>
              <a:gd name="connsiteY4" fmla="*/ 3244646 h 3475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43957" h="3475828">
                <a:moveTo>
                  <a:pt x="988499" y="0"/>
                </a:moveTo>
                <a:cubicBezTo>
                  <a:pt x="681241" y="242119"/>
                  <a:pt x="373983" y="484239"/>
                  <a:pt x="236332" y="899652"/>
                </a:cubicBezTo>
                <a:cubicBezTo>
                  <a:pt x="98681" y="1315065"/>
                  <a:pt x="-176623" y="2067233"/>
                  <a:pt x="162590" y="2492478"/>
                </a:cubicBezTo>
                <a:cubicBezTo>
                  <a:pt x="501803" y="2917723"/>
                  <a:pt x="1308048" y="3325762"/>
                  <a:pt x="2271609" y="3451123"/>
                </a:cubicBezTo>
                <a:cubicBezTo>
                  <a:pt x="3235170" y="3576484"/>
                  <a:pt x="5860383" y="3180736"/>
                  <a:pt x="5943957" y="3244646"/>
                </a:cubicBezTo>
              </a:path>
            </a:pathLst>
          </a:cu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52600" y="6019800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17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2060"/>
          </a:solidFill>
          <a:prstDash val="solid"/>
          <a:round/>
          <a:headEnd type="none" w="med" len="med"/>
          <a:tailEnd type="stealth" w="lg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22473</TotalTime>
  <Words>1105</Words>
  <Application>Microsoft Office PowerPoint</Application>
  <PresentationFormat>Overhead</PresentationFormat>
  <Paragraphs>448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Courier New</vt:lpstr>
      <vt:lpstr>Helvetica</vt:lpstr>
      <vt:lpstr>Monotype Sorts</vt:lpstr>
      <vt:lpstr>Times New Roman</vt:lpstr>
      <vt:lpstr>Professional</vt:lpstr>
      <vt:lpstr>Credits and Disclaimers</vt:lpstr>
      <vt:lpstr>Stack Operations: push</vt:lpstr>
      <vt:lpstr>Stack Operations: pop</vt:lpstr>
      <vt:lpstr>C Code</vt:lpstr>
      <vt:lpstr>Logical Steps in a Procedure Call</vt:lpstr>
      <vt:lpstr>Preparing Parameters</vt:lpstr>
      <vt:lpstr>Preparing Parameters</vt:lpstr>
      <vt:lpstr>Assembly View</vt:lpstr>
      <vt:lpstr>Jumping In</vt:lpstr>
      <vt:lpstr>Called Procedure Overview</vt:lpstr>
      <vt:lpstr>Local Stack Setup</vt:lpstr>
      <vt:lpstr>The Computations</vt:lpstr>
      <vt:lpstr>Returning a Value</vt:lpstr>
      <vt:lpstr>Preparing to Leave</vt:lpstr>
      <vt:lpstr>Preparing to Leave</vt:lpstr>
      <vt:lpstr>Jumping Back</vt:lpstr>
      <vt:lpstr>Stack Summary</vt:lpstr>
      <vt:lpstr>Stack Summary</vt:lpstr>
      <vt:lpstr>Stack Summary</vt:lpstr>
      <vt:lpstr>Stack Summary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McQuain;Dwight Barnette</dc:creator>
  <cp:lastModifiedBy>William D McQuain</cp:lastModifiedBy>
  <cp:revision>466</cp:revision>
  <cp:lastPrinted>2012-10-16T15:42:54Z</cp:lastPrinted>
  <dcterms:created xsi:type="dcterms:W3CDTF">1998-08-05T19:51:03Z</dcterms:created>
  <dcterms:modified xsi:type="dcterms:W3CDTF">2019-04-03T17:11:14Z</dcterms:modified>
</cp:coreProperties>
</file>