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317" r:id="rId2"/>
    <p:sldId id="271" r:id="rId3"/>
    <p:sldId id="288" r:id="rId4"/>
    <p:sldId id="272" r:id="rId5"/>
    <p:sldId id="313" r:id="rId6"/>
    <p:sldId id="273" r:id="rId7"/>
    <p:sldId id="314" r:id="rId8"/>
    <p:sldId id="318" r:id="rId9"/>
    <p:sldId id="315" r:id="rId10"/>
    <p:sldId id="301" r:id="rId11"/>
    <p:sldId id="316" r:id="rId12"/>
    <p:sldId id="305" r:id="rId13"/>
    <p:sldId id="310" r:id="rId14"/>
    <p:sldId id="306" r:id="rId15"/>
    <p:sldId id="307" r:id="rId16"/>
    <p:sldId id="308" r:id="rId17"/>
    <p:sldId id="309" r:id="rId18"/>
    <p:sldId id="311" r:id="rId19"/>
    <p:sldId id="312" r:id="rId20"/>
    <p:sldId id="319" r:id="rId21"/>
    <p:sldId id="320" r:id="rId22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600"/>
    <a:srgbClr val="660000"/>
    <a:srgbClr val="660033"/>
    <a:srgbClr val="99CCFF"/>
    <a:srgbClr val="FFFF99"/>
    <a:srgbClr val="CCFF66"/>
    <a:srgbClr val="6699FF"/>
    <a:srgbClr val="FF3300"/>
    <a:srgbClr val="99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99" autoAdjust="0"/>
    <p:restoredTop sz="86323" autoAdjust="0"/>
  </p:normalViewPr>
  <p:slideViewPr>
    <p:cSldViewPr>
      <p:cViewPr varScale="1">
        <p:scale>
          <a:sx n="86" d="100"/>
          <a:sy n="86" d="100"/>
        </p:scale>
        <p:origin x="3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56" y="-72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97119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2505 Computer Organization I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7624" y="0"/>
            <a:ext cx="3198710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70"/>
            <a:ext cx="3197119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©2011 WD </a:t>
            </a:r>
            <a:r>
              <a:rPr lang="en-US" dirty="0" err="1" smtClean="0"/>
              <a:t>McQuain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7624" y="9119470"/>
            <a:ext cx="3198710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362D51D-3A41-4B9F-9F9C-537C4A2EB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9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121" y="0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4713" y="719138"/>
            <a:ext cx="48037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09" y="734518"/>
            <a:ext cx="4261235" cy="8184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062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121" y="9121062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6725">
              <a:defRPr sz="1000"/>
            </a:lvl1pPr>
          </a:lstStyle>
          <a:p>
            <a:pPr>
              <a:defRPr/>
            </a:pPr>
            <a:fld id="{B6DAC75D-4352-4504-80A5-87C4150EE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8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use of rep ret here is apparently</a:t>
            </a:r>
            <a:r>
              <a:rPr lang="en-US" baseline="0" dirty="0" smtClean="0"/>
              <a:t> due to issues with now-obsolete AMD processor branch prediction (Google to </a:t>
            </a:r>
            <a:r>
              <a:rPr lang="en-US" baseline="0" dirty="0" err="1" smtClean="0"/>
              <a:t>stackoverflow</a:t>
            </a:r>
            <a:r>
              <a:rPr lang="en-US" baseline="0" dirty="0" smtClean="0"/>
              <a:t> for a discussion).</a:t>
            </a:r>
          </a:p>
          <a:p>
            <a:r>
              <a:rPr lang="en-US" baseline="0" dirty="0" smtClean="0"/>
              <a:t>Apparently also, this is not present in the current release (8.1) of 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… too bad CentOS doesn't incorporate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AC75D-4352-4504-80A5-87C4150EE7F5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8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40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5867400" y="152400"/>
            <a:ext cx="2853345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pitchFamily="34" charset="0"/>
                <a:cs typeface="Arial" pitchFamily="34" charset="0"/>
              </a:rPr>
              <a:t>X86-64 </a:t>
            </a:r>
            <a:r>
              <a:rPr lang="en-US" altLang="en-US" sz="1800" dirty="0" smtClean="0">
                <a:latin typeface="Arial" pitchFamily="34" charset="0"/>
                <a:cs typeface="Arial" pitchFamily="34" charset="0"/>
              </a:rPr>
              <a:t>Control</a:t>
            </a:r>
            <a:r>
              <a:rPr lang="en-US" altLang="en-US" sz="1800" baseline="0" dirty="0" smtClean="0">
                <a:latin typeface="Arial" pitchFamily="34" charset="0"/>
                <a:cs typeface="Arial" pitchFamily="34" charset="0"/>
              </a:rPr>
              <a:t> Structures</a:t>
            </a:r>
            <a:endParaRPr lang="en-US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pitchFamily="34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36856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E641B89-9FED-4644-ACB3-A832A95F5BB6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2005-2019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 and Disclaimers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8610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The examples and discussion in the following slides have been adapted from a variety of sources, including:</a:t>
            </a:r>
          </a:p>
          <a:p>
            <a:pPr>
              <a:defRPr/>
            </a:pP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Chapter 3 of Computer Systems 3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 by Bryant and </a:t>
            </a:r>
            <a:r>
              <a:rPr lang="en-US" sz="2000" dirty="0" err="1" smtClean="0"/>
              <a:t>O'Hallaron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x86 Assembly/GAS Syntax on </a:t>
            </a:r>
            <a:r>
              <a:rPr lang="en-US" sz="2000" dirty="0" err="1" smtClean="0"/>
              <a:t>WikiBooks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(http://en.wikibooks.org/wiki/X86_Assembly/GAS_Syntax)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Using Assembly Language in Linux by Phillip ??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(http://asm.sourceforge.net/articles/linasm.html)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81000" y="3762375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C code was compiled to assembly with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version </a:t>
            </a:r>
            <a:r>
              <a:rPr lang="en-US" sz="2000" dirty="0" smtClean="0"/>
              <a:t>4.8.3 on </a:t>
            </a:r>
            <a:r>
              <a:rPr lang="en-US" sz="2000" dirty="0" err="1" smtClean="0"/>
              <a:t>CentOS</a:t>
            </a:r>
            <a:r>
              <a:rPr lang="en-US" sz="2000" dirty="0" smtClean="0"/>
              <a:t> 7.</a:t>
            </a:r>
            <a:endParaRPr lang="en-US" sz="2000" dirty="0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81000" y="4241800"/>
            <a:ext cx="86106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Unless noted otherwise, the assembly code was generated using the following command </a:t>
            </a:r>
            <a:r>
              <a:rPr lang="en-US" sz="2000" dirty="0" smtClean="0"/>
              <a:t>line:</a:t>
            </a:r>
          </a:p>
          <a:p>
            <a:endParaRPr lang="en-US" sz="2000" dirty="0"/>
          </a:p>
          <a:p>
            <a:pPr algn="ctr"/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–S –m64 -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fno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-asynchronous-unwind-tables –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-red-zone –O0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file.c</a:t>
            </a:r>
            <a:endParaRPr lang="en-US" sz="15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81000" y="56388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AT&amp;T assembly syntax is used, rather than Intel syntax, since that is what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tools use.</a:t>
            </a:r>
          </a:p>
        </p:txBody>
      </p:sp>
    </p:spTree>
    <p:extLst>
      <p:ext uri="{BB962C8B-B14F-4D97-AF65-F5344CB8AC3E}">
        <p14:creationId xmlns:p14="http://schemas.microsoft.com/office/powerpoint/2010/main" val="11203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457200" y="1536680"/>
            <a:ext cx="8305800" cy="341632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$0,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# y = 0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.L2 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compare x to 0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                   # entry test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$1,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y++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subl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$1,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x--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$0,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# compare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to 0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jg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.L3       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loop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entry if positive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.</a:t>
            </a: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while</a:t>
            </a:r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6400800" y="685800"/>
            <a:ext cx="25146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y = 0;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( x &gt; 0 ) {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y++;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x--;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3" name="TextBox 5"/>
          <p:cNvSpPr txBox="1">
            <a:spLocks noChangeArrowheads="1"/>
          </p:cNvSpPr>
          <p:nvPr/>
        </p:nvSpPr>
        <p:spPr bwMode="auto">
          <a:xfrm>
            <a:off x="457200" y="6096000"/>
            <a:ext cx="33528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while.c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while</a:t>
            </a:r>
          </a:p>
        </p:txBody>
      </p:sp>
      <p:sp>
        <p:nvSpPr>
          <p:cNvPr id="43013" name="TextBox 5"/>
          <p:cNvSpPr txBox="1">
            <a:spLocks noChangeArrowheads="1"/>
          </p:cNvSpPr>
          <p:nvPr/>
        </p:nvSpPr>
        <p:spPr bwMode="auto">
          <a:xfrm>
            <a:off x="457200" y="5867400"/>
            <a:ext cx="33528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while.c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4394537"/>
            <a:ext cx="4343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Note that the compiler translated the 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dirty="0"/>
              <a:t> loop to a logically-equivalent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do-while</a:t>
            </a:r>
            <a:r>
              <a:rPr lang="en-US" sz="2000" dirty="0"/>
              <a:t> loop.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533400" y="762000"/>
            <a:ext cx="8305800" cy="341632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$0, -8(%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  	 # y = 0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.L2      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compare x to 0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                   	 # entry test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$1,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y++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subl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$1,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# x--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$0,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# compare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to 0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jg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.L3       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loop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entry if positive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.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5334000" y="4038600"/>
            <a:ext cx="35052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y = 0;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L2;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L3: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y++;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x--;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L2: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(x &gt; 0)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L3;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03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8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457200" y="1136094"/>
            <a:ext cx="4152900" cy="526298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pushq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movq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rsp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rbp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subq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20, %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rsp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edi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-20(%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$1,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$2,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 .L2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$1,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-20(%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jle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 .L3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leave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    ret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Let's consider a short assembly function:</a:t>
            </a:r>
            <a:endParaRPr lang="en-US" sz="200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762500" y="2254984"/>
            <a:ext cx="41529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We're going to reconstruct an equivalent function in C.</a:t>
            </a:r>
          </a:p>
          <a:p>
            <a:endParaRPr lang="en-US" sz="2000" dirty="0"/>
          </a:p>
          <a:p>
            <a:r>
              <a:rPr lang="en-US" sz="2000" dirty="0" smtClean="0"/>
              <a:t>The first step will be to identify the things that do not translate to C…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143000" y="1447800"/>
            <a:ext cx="3124200" cy="701040"/>
          </a:xfrm>
          <a:prstGeom prst="rect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43000" y="5562600"/>
            <a:ext cx="3124200" cy="533400"/>
          </a:xfrm>
          <a:prstGeom prst="rect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0" y="1085910"/>
            <a:ext cx="27432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This is stack setup code; the compiler creates this; it is not represented in C.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5188803"/>
            <a:ext cx="27432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This is cleanup and return code; it corresponds to a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statement in C.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4267200" y="1295400"/>
            <a:ext cx="1524000" cy="533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4267200" y="5486400"/>
            <a:ext cx="1524000" cy="2703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8562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3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457200" y="1136094"/>
            <a:ext cx="4152900" cy="4524316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f:</a:t>
            </a:r>
          </a:p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, -20(%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$1,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$2,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 .L2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$1,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-20(%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jle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 .L3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next step will be to identify variables…</a:t>
            </a:r>
            <a:endParaRPr lang="en-US" sz="200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762500" y="1885890"/>
            <a:ext cx="41529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We're going to reconstruct an equivalent function in C.</a:t>
            </a:r>
          </a:p>
          <a:p>
            <a:endParaRPr lang="en-US" sz="2000" dirty="0"/>
          </a:p>
          <a:p>
            <a:r>
              <a:rPr lang="en-US" sz="2000" dirty="0" smtClean="0"/>
              <a:t>The next step will be to identify variables…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08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5105400" y="1143000"/>
            <a:ext cx="3810000" cy="206210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1, -4(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2, -8(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Variables will be indicated by memory accesses.</a:t>
            </a:r>
            <a:endParaRPr lang="en-US" sz="200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57200" y="1295400"/>
            <a:ext cx="4152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Filtering out  repeat accesses yields these assembly statements:</a:t>
            </a:r>
            <a:endParaRPr lang="en-US" sz="20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3406914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There's an access to a variable on the stack at </a:t>
            </a:r>
            <a:r>
              <a:rPr lang="en-US" sz="2000" dirty="0" err="1" smtClean="0"/>
              <a:t>rbp</a:t>
            </a:r>
            <a:r>
              <a:rPr lang="en-US" sz="2000" dirty="0" smtClean="0"/>
              <a:t> - 4; this must be a local (auto) variable.  Let's call it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Local1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4092714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There's another access to a variable on the stack at </a:t>
            </a:r>
            <a:r>
              <a:rPr lang="en-US" sz="2000" dirty="0" err="1" smtClean="0"/>
              <a:t>rbp</a:t>
            </a:r>
            <a:r>
              <a:rPr lang="en-US" sz="2000" dirty="0" smtClean="0"/>
              <a:t> - 8; this must also be a local (auto) variable.  Let's call it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Local2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4800600"/>
            <a:ext cx="8458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A parameter is passed in </a:t>
            </a:r>
            <a:r>
              <a:rPr lang="en-US" sz="2000" dirty="0" smtClean="0">
                <a:latin typeface="Courier New"/>
                <a:cs typeface="Courier New"/>
              </a:rPr>
              <a:t>%</a:t>
            </a:r>
            <a:r>
              <a:rPr lang="en-US" sz="2000" dirty="0" err="1" smtClean="0">
                <a:latin typeface="Courier New"/>
                <a:cs typeface="Courier New"/>
              </a:rPr>
              <a:t>edi</a:t>
            </a:r>
            <a:r>
              <a:rPr lang="en-US" sz="2000" dirty="0" smtClean="0"/>
              <a:t> and stored in </a:t>
            </a:r>
            <a:r>
              <a:rPr lang="en-US" sz="2000" dirty="0" err="1" smtClean="0"/>
              <a:t>rbp</a:t>
            </a:r>
            <a:r>
              <a:rPr lang="en-US" sz="2000" dirty="0"/>
              <a:t> </a:t>
            </a:r>
            <a:r>
              <a:rPr lang="en-US" sz="2000" dirty="0" smtClean="0"/>
              <a:t>– 20; let's call it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Param1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65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Now we'll assume the variables are all C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err="1" smtClean="0"/>
              <a:t>s</a:t>
            </a:r>
            <a:r>
              <a:rPr lang="en-US" sz="2000" dirty="0" smtClean="0"/>
              <a:t>, and considering that the first two accesses are initialization statements, so far we can say the function in question looks like:</a:t>
            </a:r>
            <a:endParaRPr lang="en-US" sz="20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3406914"/>
            <a:ext cx="8458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And another clue is the statement that stores the value of the variable we're calling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Local1</a:t>
            </a:r>
            <a:r>
              <a:rPr lang="en-US" sz="2000" dirty="0" smtClean="0"/>
              <a:t> into the register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/>
              <a:t> (or </a:t>
            </a:r>
            <a:r>
              <a:rPr lang="en-US" sz="2000" dirty="0" err="1" smtClean="0">
                <a:latin typeface="Courier New"/>
                <a:cs typeface="Courier New"/>
              </a:rPr>
              <a:t>rax</a:t>
            </a:r>
            <a:r>
              <a:rPr lang="en-US" sz="2000" dirty="0" smtClean="0"/>
              <a:t>) right before the function returns.</a:t>
            </a:r>
          </a:p>
          <a:p>
            <a:endParaRPr lang="en-US" sz="2000" dirty="0"/>
          </a:p>
          <a:p>
            <a:r>
              <a:rPr lang="en-US" sz="2000" dirty="0" smtClean="0"/>
              <a:t>That indicates what's returned and the return type:</a:t>
            </a:r>
            <a:endParaRPr lang="en-US" sz="2000" dirty="0"/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819400" y="1447800"/>
            <a:ext cx="3429000" cy="175432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______ f(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Param1) {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Local1 = 1;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Local2 = 2;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. . .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}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5905500" y="4267200"/>
            <a:ext cx="2781300" cy="20313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Param1) {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Local1 = 1;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Local2 = 2;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. . .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Local1;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}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0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457200" y="1460242"/>
            <a:ext cx="3657600" cy="2800767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f: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L2</a:t>
            </a: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-8(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-20(%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jle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L3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Now, there are two jump statements, a comparison statement, and two labels, all of which indicate the presence of a loop…</a:t>
            </a:r>
            <a:endParaRPr lang="en-US" sz="200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114800" y="1885890"/>
            <a:ext cx="48006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first jump is unconditional… that looks like a C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So, this skips the loop body the first time through…</a:t>
            </a:r>
            <a:endParaRPr lang="en-US" sz="20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4309408"/>
            <a:ext cx="845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comparison is using the parameter we're calling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Param1</a:t>
            </a:r>
            <a:r>
              <a:rPr lang="en-US" sz="2000" dirty="0" smtClean="0"/>
              <a:t> (first argument) and we see that the register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/>
              <a:t> is holding the value of the variable we're calling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Local2</a:t>
            </a:r>
            <a:r>
              <a:rPr lang="en-US" sz="2000" dirty="0" smtClean="0"/>
              <a:t> (second argument).</a:t>
            </a:r>
          </a:p>
          <a:p>
            <a:endParaRPr lang="en-US" sz="2000" dirty="0"/>
          </a:p>
          <a:p>
            <a:r>
              <a:rPr lang="en-US" sz="2000" dirty="0" smtClean="0"/>
              <a:t>Moreover, the conditional jump statement that follows the comparison causes a jump back to the label at the top of the loop,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Local2 &lt;= Param1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977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533400" y="1295400"/>
            <a:ext cx="3733800" cy="2800766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f: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L2</a:t>
            </a: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  -8(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jle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L3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What we've just discovered is that there is a while loop:</a:t>
            </a:r>
            <a:endParaRPr lang="en-US" sz="2000" dirty="0"/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4610100" y="1321475"/>
            <a:ext cx="4152900" cy="341632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Param1) {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Local1 = 1;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Local2 = 2;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(Local2 &lt;= Param1){	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. . .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. . .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Local1;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}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57200" y="4781490"/>
            <a:ext cx="8305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final step is to construct the body of the loop, and make sure we haven't missed anything else…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53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457200" y="1136094"/>
            <a:ext cx="4152900" cy="378565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f: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L2</a:t>
            </a: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-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4(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imull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-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8(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, -4(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1, -8(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L2: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-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8(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jle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L3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Here's what's left, including the loop boundaries for clarity:</a:t>
            </a:r>
            <a:endParaRPr lang="en-US" sz="200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762500" y="4114800"/>
            <a:ext cx="4152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And that will do it…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1302603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eax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= Local1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1981199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eax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= Local1 * Local2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709446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Local1 =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eax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= Local1 * Local2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3395246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Local2 = Local2 + 1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Arrow Connector 2"/>
          <p:cNvCxnSpPr>
            <a:stCxn id="6" idx="1"/>
          </p:cNvCxnSpPr>
          <p:nvPr/>
        </p:nvCxnSpPr>
        <p:spPr bwMode="auto">
          <a:xfrm flipH="1">
            <a:off x="3886200" y="1471880"/>
            <a:ext cx="1905000" cy="9665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>
            <a:stCxn id="8" idx="1"/>
          </p:cNvCxnSpPr>
          <p:nvPr/>
        </p:nvCxnSpPr>
        <p:spPr bwMode="auto">
          <a:xfrm flipH="1">
            <a:off x="3886200" y="2150476"/>
            <a:ext cx="1905000" cy="55897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9" idx="1"/>
          </p:cNvCxnSpPr>
          <p:nvPr/>
        </p:nvCxnSpPr>
        <p:spPr bwMode="auto">
          <a:xfrm flipH="1">
            <a:off x="3886200" y="2878723"/>
            <a:ext cx="1905000" cy="15019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11" idx="1"/>
          </p:cNvCxnSpPr>
          <p:nvPr/>
        </p:nvCxnSpPr>
        <p:spPr bwMode="auto">
          <a:xfrm flipH="1" flipV="1">
            <a:off x="3886200" y="3276601"/>
            <a:ext cx="1905000" cy="2879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7829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Here's our function:</a:t>
            </a:r>
            <a:endParaRPr lang="en-US" sz="2000" dirty="0"/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524000" y="1321475"/>
            <a:ext cx="5181600" cy="341632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Param1) {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Local1 = 1;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Local2 = 2;</a:t>
            </a:r>
          </a:p>
          <a:p>
            <a:endParaRPr lang="es-E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(Local2 &lt;= Param1) {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Local1 = Local1 * Local2;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Local2++;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endParaRPr lang="es-E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Local1;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}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457200" y="508629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So, what is it computing… really?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05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Comparing Operands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compare instruction facilitates the comparison of operands:</a:t>
            </a:r>
          </a:p>
          <a:p>
            <a:endParaRPr lang="en-US" sz="2000" dirty="0"/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r>
              <a:rPr lang="en-US" sz="2000" dirty="0"/>
              <a:t>The instruction performs a subtraction of its operands, discarding the result.</a:t>
            </a:r>
          </a:p>
          <a:p>
            <a:endParaRPr lang="en-US" sz="2000" dirty="0"/>
          </a:p>
          <a:p>
            <a:r>
              <a:rPr lang="en-US" sz="2000" dirty="0"/>
              <a:t>The instruction sets flags in the </a:t>
            </a:r>
            <a:r>
              <a:rPr lang="en-US" sz="2000" i="1" dirty="0"/>
              <a:t>machine status word</a:t>
            </a:r>
            <a:r>
              <a:rPr lang="en-US" sz="2000" dirty="0"/>
              <a:t> register (EFLAGS) that record the results of the comparison:</a:t>
            </a:r>
          </a:p>
          <a:p>
            <a:endParaRPr lang="en-US" sz="2000" dirty="0"/>
          </a:p>
          <a:p>
            <a:pPr>
              <a:tabLst>
                <a:tab pos="465138" algn="l"/>
                <a:tab pos="1146175" algn="l"/>
              </a:tabLst>
            </a:pPr>
            <a:r>
              <a:rPr lang="en-US" sz="2000" dirty="0"/>
              <a:t>	CF	</a:t>
            </a:r>
            <a:r>
              <a:rPr lang="en-US" sz="2000" i="1" dirty="0"/>
              <a:t>carry flag</a:t>
            </a:r>
            <a:r>
              <a:rPr lang="en-US" sz="2000" dirty="0"/>
              <a:t>; </a:t>
            </a:r>
            <a:r>
              <a:rPr lang="en-US" sz="2000" dirty="0" smtClean="0"/>
              <a:t>     indicates </a:t>
            </a:r>
            <a:r>
              <a:rPr lang="en-US" sz="2000" dirty="0"/>
              <a:t>overflow for unsigned operations</a:t>
            </a:r>
            <a:endParaRPr lang="en-US" sz="2000" i="1" dirty="0"/>
          </a:p>
          <a:p>
            <a:pPr>
              <a:tabLst>
                <a:tab pos="465138" algn="l"/>
                <a:tab pos="1146175" algn="l"/>
              </a:tabLst>
            </a:pPr>
            <a:r>
              <a:rPr lang="en-US" sz="2000" dirty="0"/>
              <a:t>	OF	</a:t>
            </a:r>
            <a:r>
              <a:rPr lang="en-US" sz="2000" i="1" dirty="0"/>
              <a:t>overflow flag</a:t>
            </a:r>
            <a:r>
              <a:rPr lang="en-US" sz="2000" dirty="0"/>
              <a:t>; indicates operation caused 2's complement overflow</a:t>
            </a:r>
          </a:p>
          <a:p>
            <a:pPr>
              <a:tabLst>
                <a:tab pos="465138" algn="l"/>
                <a:tab pos="1146175" algn="l"/>
              </a:tabLst>
            </a:pPr>
            <a:r>
              <a:rPr lang="en-US" sz="2000" dirty="0"/>
              <a:t>	SF	</a:t>
            </a:r>
            <a:r>
              <a:rPr lang="en-US" sz="2000" i="1" dirty="0"/>
              <a:t>sign flag</a:t>
            </a:r>
            <a:r>
              <a:rPr lang="en-US" sz="2000" dirty="0" smtClean="0"/>
              <a:t>;        </a:t>
            </a:r>
            <a:r>
              <a:rPr lang="en-US" sz="2000" dirty="0"/>
              <a:t>indicates operation resulted in a negative value</a:t>
            </a:r>
          </a:p>
          <a:p>
            <a:pPr>
              <a:tabLst>
                <a:tab pos="465138" algn="l"/>
                <a:tab pos="1146175" algn="l"/>
              </a:tabLst>
            </a:pPr>
            <a:r>
              <a:rPr lang="en-US" sz="2000" dirty="0"/>
              <a:t>	ZF	</a:t>
            </a:r>
            <a:r>
              <a:rPr lang="en-US" sz="2000" i="1" dirty="0"/>
              <a:t>zero flag</a:t>
            </a:r>
            <a:r>
              <a:rPr lang="en-US" sz="2000" dirty="0"/>
              <a:t>; </a:t>
            </a:r>
            <a:r>
              <a:rPr lang="en-US" sz="2000" dirty="0" smtClean="0"/>
              <a:t>       indicates </a:t>
            </a:r>
            <a:r>
              <a:rPr lang="en-US" sz="2000" dirty="0"/>
              <a:t>operation resulted in zero</a:t>
            </a:r>
          </a:p>
          <a:p>
            <a:endParaRPr lang="en-US" sz="2000" dirty="0"/>
          </a:p>
          <a:p>
            <a:r>
              <a:rPr lang="en-US" sz="2000" dirty="0"/>
              <a:t>For our purposes, we will most commonly check these codes by using the various jump instructions.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457200" y="1752600"/>
            <a:ext cx="4152900" cy="378565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f: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edi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jle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 .L4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$2,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edi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jge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 .L3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rep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ret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.L4: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ret</a:t>
            </a:r>
            <a:r>
              <a:rPr lang="fr-FR" sz="1600">
                <a:latin typeface="Courier New" pitchFamily="49" charset="0"/>
                <a:cs typeface="Courier New" pitchFamily="49" charset="0"/>
              </a:rPr>
              <a:t>	</a:t>
            </a:r>
            <a:endParaRPr lang="fr-FR" sz="160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60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60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324600" cy="361950"/>
          </a:xfrm>
        </p:spPr>
        <p:txBody>
          <a:bodyPr/>
          <a:lstStyle/>
          <a:p>
            <a:r>
              <a:rPr lang="en-US" dirty="0" smtClean="0"/>
              <a:t>Optimized </a:t>
            </a:r>
            <a:r>
              <a:rPr lang="en-US" dirty="0" smtClean="0"/>
              <a:t>Assembly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Let's consider the same function, just lightly optimized using </a:t>
            </a:r>
            <a:r>
              <a:rPr lang="en-US" sz="2000" dirty="0" smtClean="0">
                <a:latin typeface="Courier New"/>
                <a:cs typeface="Courier New"/>
              </a:rPr>
              <a:t>–O1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143000" y="5029200"/>
            <a:ext cx="3124200" cy="228600"/>
          </a:xfrm>
          <a:prstGeom prst="rect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0" y="1143000"/>
            <a:ext cx="2743200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The is stack setup code has been omitted. 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here are only a few locals, and one parameter, so we don’t need the stack.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5105400"/>
            <a:ext cx="2743200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The stack clean up code is also mostly gone. Only the </a:t>
            </a:r>
            <a:r>
              <a:rPr lang="en-US" sz="1600" b="1" dirty="0" smtClean="0">
                <a:latin typeface="Courier New"/>
                <a:cs typeface="Courier New"/>
              </a:rPr>
              <a:t>ret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instruction remains. More on this later.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 bwMode="auto">
          <a:xfrm flipH="1">
            <a:off x="3124200" y="1804720"/>
            <a:ext cx="2667000" cy="1002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" name="Straight Arrow Connector 7"/>
          <p:cNvCxnSpPr>
            <a:stCxn id="11" idx="1"/>
            <a:endCxn id="43011" idx="2"/>
          </p:cNvCxnSpPr>
          <p:nvPr/>
        </p:nvCxnSpPr>
        <p:spPr bwMode="auto">
          <a:xfrm flipH="1" flipV="1">
            <a:off x="2533650" y="5538252"/>
            <a:ext cx="3257550" cy="22886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791200" y="2667000"/>
            <a:ext cx="2743200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Registers are used instead of the stack. 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%</a:t>
            </a:r>
            <a:r>
              <a:rPr lang="en-US" sz="1600" b="1" dirty="0" err="1" smtClean="0">
                <a:latin typeface="Courier New"/>
                <a:cs typeface="Courier New"/>
              </a:rPr>
              <a:t>edi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holds Param1.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%</a:t>
            </a:r>
            <a:r>
              <a:rPr lang="en-US" sz="1600" b="1" dirty="0" err="1" smtClean="0">
                <a:latin typeface="Courier New"/>
                <a:cs typeface="Courier New"/>
              </a:rPr>
              <a:t>eax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is used as Local1.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%</a:t>
            </a:r>
            <a:r>
              <a:rPr lang="en-US" sz="1600" b="1" dirty="0" err="1" smtClean="0">
                <a:latin typeface="Courier New"/>
                <a:cs typeface="Courier New"/>
              </a:rPr>
              <a:t>edx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is used as Local2.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143000" y="2057400"/>
            <a:ext cx="3124200" cy="990600"/>
          </a:xfrm>
          <a:prstGeom prst="rect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Straight Arrow Connector 20"/>
          <p:cNvCxnSpPr>
            <a:stCxn id="12" idx="1"/>
          </p:cNvCxnSpPr>
          <p:nvPr/>
        </p:nvCxnSpPr>
        <p:spPr bwMode="auto">
          <a:xfrm flipH="1" flipV="1">
            <a:off x="3581400" y="2843487"/>
            <a:ext cx="2209800" cy="85456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 flipV="1">
            <a:off x="2514600" y="4419600"/>
            <a:ext cx="3200400" cy="12713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1143000" y="4267200"/>
            <a:ext cx="3124200" cy="228600"/>
          </a:xfrm>
          <a:prstGeom prst="rect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48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11" grpId="0" animBg="1"/>
      <p:bldP spid="12" grpId="0" animBg="1"/>
      <p:bldP spid="14" grpId="0" animBg="1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457200" y="1219200"/>
            <a:ext cx="4152900" cy="378565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f: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edi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jle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 .L4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$2,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edi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jge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 .L3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rep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ret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.L4: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ret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	</a:t>
            </a: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096000" cy="361950"/>
          </a:xfrm>
        </p:spPr>
        <p:txBody>
          <a:bodyPr/>
          <a:lstStyle/>
          <a:p>
            <a:r>
              <a:rPr lang="en-US" dirty="0" smtClean="0"/>
              <a:t>Optimized </a:t>
            </a:r>
            <a:r>
              <a:rPr lang="en-US" dirty="0" smtClean="0"/>
              <a:t>Assembly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Reproducing the earlier slide, we have the exact same pieces in fewer steps:</a:t>
            </a:r>
            <a:endParaRPr lang="en-US" sz="200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762500" y="4114800"/>
            <a:ext cx="4152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And that will do it…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1905000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eax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= Local1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1295400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edx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= Local2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709446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Local1 =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eax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= Local1 * Local2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3395246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Local2 = Local2 + 1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Arrow Connector 2"/>
          <p:cNvCxnSpPr>
            <a:stCxn id="6" idx="1"/>
          </p:cNvCxnSpPr>
          <p:nvPr/>
        </p:nvCxnSpPr>
        <p:spPr bwMode="auto">
          <a:xfrm flipH="1">
            <a:off x="3657600" y="2074277"/>
            <a:ext cx="2133600" cy="28792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>
            <a:stCxn id="8" idx="1"/>
          </p:cNvCxnSpPr>
          <p:nvPr/>
        </p:nvCxnSpPr>
        <p:spPr bwMode="auto">
          <a:xfrm flipH="1">
            <a:off x="3581400" y="1464677"/>
            <a:ext cx="2209800" cy="74512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9" idx="1"/>
          </p:cNvCxnSpPr>
          <p:nvPr/>
        </p:nvCxnSpPr>
        <p:spPr bwMode="auto">
          <a:xfrm flipH="1">
            <a:off x="3886200" y="2878723"/>
            <a:ext cx="1905000" cy="9307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11" idx="1"/>
          </p:cNvCxnSpPr>
          <p:nvPr/>
        </p:nvCxnSpPr>
        <p:spPr bwMode="auto">
          <a:xfrm flipH="1" flipV="1">
            <a:off x="3886200" y="3276601"/>
            <a:ext cx="1905000" cy="2879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176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Conditional Jump Instructions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conditional jump instructions check the relevant EFLAGS flags and jump to the instruction that corresponds to the label if the flag is set:</a:t>
            </a:r>
          </a:p>
          <a:p>
            <a:endParaRPr lang="en-US" sz="2000" dirty="0"/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#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make jump if last result was: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je 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zero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nonzero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label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#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negative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nonnegative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positive (signed &gt;) 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jge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nonnegative (signed &gt;=)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jl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 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negative (signed &lt;)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jle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nonpositive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(signed &lt;=)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 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above (unsigned &gt;)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jae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above or equal (unsigned &gt;=)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 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below (unsigned &lt;)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jbe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below or equal (unsigned &lt;=)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if</a:t>
            </a:r>
          </a:p>
        </p:txBody>
      </p:sp>
      <p:sp>
        <p:nvSpPr>
          <p:cNvPr id="39939" name="TextBox 5"/>
          <p:cNvSpPr txBox="1">
            <a:spLocks noChangeArrowheads="1"/>
          </p:cNvSpPr>
          <p:nvPr/>
        </p:nvSpPr>
        <p:spPr bwMode="auto">
          <a:xfrm>
            <a:off x="457200" y="1965325"/>
            <a:ext cx="7620000" cy="286232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$5,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$0,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js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L1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.L1: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39940" name="TextBox 2"/>
          <p:cNvSpPr txBox="1">
            <a:spLocks noChangeArrowheads="1"/>
          </p:cNvSpPr>
          <p:nvPr/>
        </p:nvSpPr>
        <p:spPr bwMode="auto">
          <a:xfrm>
            <a:off x="6629400" y="733879"/>
            <a:ext cx="2286000" cy="203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y = 5;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( x &gt;= 0 ) {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y++;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3352800" y="1143000"/>
            <a:ext cx="2971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O0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if.c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805953" y="1036073"/>
            <a:ext cx="3980329" cy="927198"/>
          </a:xfrm>
          <a:custGeom>
            <a:avLst/>
            <a:gdLst>
              <a:gd name="connsiteX0" fmla="*/ 3980329 w 3980329"/>
              <a:gd name="connsiteY0" fmla="*/ 461033 h 927198"/>
              <a:gd name="connsiteX1" fmla="*/ 3065929 w 3980329"/>
              <a:gd name="connsiteY1" fmla="*/ 102445 h 927198"/>
              <a:gd name="connsiteX2" fmla="*/ 1057835 w 3980329"/>
              <a:gd name="connsiteY2" fmla="*/ 66586 h 927198"/>
              <a:gd name="connsiteX3" fmla="*/ 0 w 3980329"/>
              <a:gd name="connsiteY3" fmla="*/ 927198 h 92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0329" h="927198">
                <a:moveTo>
                  <a:pt x="3980329" y="461033"/>
                </a:moveTo>
                <a:cubicBezTo>
                  <a:pt x="3766670" y="314609"/>
                  <a:pt x="3553011" y="168186"/>
                  <a:pt x="3065929" y="102445"/>
                </a:cubicBezTo>
                <a:cubicBezTo>
                  <a:pt x="2578847" y="36704"/>
                  <a:pt x="1568823" y="-70873"/>
                  <a:pt x="1057835" y="66586"/>
                </a:cubicBezTo>
                <a:cubicBezTo>
                  <a:pt x="546847" y="204045"/>
                  <a:pt x="273423" y="565621"/>
                  <a:pt x="0" y="927198"/>
                </a:cubicBezTo>
              </a:path>
            </a:pathLst>
          </a:cu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if</a:t>
            </a:r>
          </a:p>
        </p:txBody>
      </p:sp>
      <p:sp>
        <p:nvSpPr>
          <p:cNvPr id="39939" name="TextBox 5"/>
          <p:cNvSpPr txBox="1">
            <a:spLocks noChangeArrowheads="1"/>
          </p:cNvSpPr>
          <p:nvPr/>
        </p:nvSpPr>
        <p:spPr bwMode="auto">
          <a:xfrm>
            <a:off x="457200" y="746125"/>
            <a:ext cx="7620000" cy="313932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$5, 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     # y = 5</a:t>
            </a:r>
          </a:p>
          <a:p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0,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# compare x to 0</a:t>
            </a:r>
          </a:p>
          <a:p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js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.L1              #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.L1 if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negative</a:t>
            </a: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$1, 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     # y++</a:t>
            </a:r>
          </a:p>
          <a:p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.L1: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4648200" y="4038600"/>
            <a:ext cx="41910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y = 5;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( x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0 )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L1;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y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L1: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1295400" y="4495800"/>
            <a:ext cx="3190641" cy="1436082"/>
          </a:xfrm>
          <a:custGeom>
            <a:avLst/>
            <a:gdLst>
              <a:gd name="connsiteX0" fmla="*/ 483300 w 3190641"/>
              <a:gd name="connsiteY0" fmla="*/ 0 h 1436082"/>
              <a:gd name="connsiteX1" fmla="*/ 17135 w 3190641"/>
              <a:gd name="connsiteY1" fmla="*/ 717177 h 1436082"/>
              <a:gd name="connsiteX2" fmla="*/ 1021182 w 3190641"/>
              <a:gd name="connsiteY2" fmla="*/ 1434353 h 1436082"/>
              <a:gd name="connsiteX3" fmla="*/ 3190641 w 3190641"/>
              <a:gd name="connsiteY3" fmla="*/ 878541 h 143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0641" h="1436082">
                <a:moveTo>
                  <a:pt x="483300" y="0"/>
                </a:moveTo>
                <a:cubicBezTo>
                  <a:pt x="205394" y="239059"/>
                  <a:pt x="-72512" y="478118"/>
                  <a:pt x="17135" y="717177"/>
                </a:cubicBezTo>
                <a:cubicBezTo>
                  <a:pt x="106782" y="956236"/>
                  <a:pt x="492264" y="1407459"/>
                  <a:pt x="1021182" y="1434353"/>
                </a:cubicBezTo>
                <a:cubicBezTo>
                  <a:pt x="1550100" y="1461247"/>
                  <a:pt x="2370370" y="1169894"/>
                  <a:pt x="3190641" y="878541"/>
                </a:cubicBezTo>
              </a:path>
            </a:pathLst>
          </a:cu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6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if…else</a:t>
            </a:r>
          </a:p>
        </p:txBody>
      </p:sp>
      <p:sp>
        <p:nvSpPr>
          <p:cNvPr id="40963" name="TextBox 5"/>
          <p:cNvSpPr txBox="1">
            <a:spLocks noChangeArrowheads="1"/>
          </p:cNvSpPr>
          <p:nvPr/>
        </p:nvSpPr>
        <p:spPr bwMode="auto">
          <a:xfrm>
            <a:off x="457200" y="2622550"/>
            <a:ext cx="7620000" cy="286232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$5,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$0,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js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.L4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.L3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.L4: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subl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.L3: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.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. .</a:t>
            </a:r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6781800" y="685800"/>
            <a:ext cx="20574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y = 5;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( x &gt;= 0 )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y++;</a:t>
            </a: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else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y--;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965" name="TextBox 5"/>
          <p:cNvSpPr txBox="1">
            <a:spLocks noChangeArrowheads="1"/>
          </p:cNvSpPr>
          <p:nvPr/>
        </p:nvSpPr>
        <p:spPr bwMode="auto">
          <a:xfrm>
            <a:off x="457200" y="6019800"/>
            <a:ext cx="33528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ifelse.c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if…else</a:t>
            </a:r>
          </a:p>
        </p:txBody>
      </p:sp>
      <p:sp>
        <p:nvSpPr>
          <p:cNvPr id="40963" name="TextBox 5"/>
          <p:cNvSpPr txBox="1">
            <a:spLocks noChangeArrowheads="1"/>
          </p:cNvSpPr>
          <p:nvPr/>
        </p:nvSpPr>
        <p:spPr bwMode="auto">
          <a:xfrm>
            <a:off x="457200" y="838200"/>
            <a:ext cx="8077200" cy="286232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.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$5,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y = 5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$0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 		# compare x to 0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js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.</a:t>
            </a:r>
            <a:r>
              <a:rPr lang="fr-FR" sz="1800" smtClean="0">
                <a:latin typeface="Courier New" pitchFamily="49" charset="0"/>
                <a:cs typeface="Courier New" pitchFamily="49" charset="0"/>
              </a:rPr>
              <a:t>L4            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.L2 if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negative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$1,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y++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.L3      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.L3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after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y++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L4: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subl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$1,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y--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.</a:t>
            </a:r>
          </a:p>
        </p:txBody>
      </p:sp>
      <p:sp>
        <p:nvSpPr>
          <p:cNvPr id="40965" name="TextBox 5"/>
          <p:cNvSpPr txBox="1">
            <a:spLocks noChangeArrowheads="1"/>
          </p:cNvSpPr>
          <p:nvPr/>
        </p:nvSpPr>
        <p:spPr bwMode="auto">
          <a:xfrm>
            <a:off x="457200" y="6019800"/>
            <a:ext cx="33528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ifelse.c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953000" y="3657600"/>
            <a:ext cx="3886200" cy="258532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y = 5;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( x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0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L4;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y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L3;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L4:  y--;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L3: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03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do…while</a:t>
            </a:r>
          </a:p>
        </p:txBody>
      </p:sp>
      <p:sp>
        <p:nvSpPr>
          <p:cNvPr id="41987" name="TextBox 5"/>
          <p:cNvSpPr txBox="1">
            <a:spLocks noChangeArrowheads="1"/>
          </p:cNvSpPr>
          <p:nvPr/>
        </p:nvSpPr>
        <p:spPr bwMode="auto">
          <a:xfrm>
            <a:off x="457200" y="1716881"/>
            <a:ext cx="7924800" cy="341632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$0,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subl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--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$0,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compare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to 0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jg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L2		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.L2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positive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.</a:t>
            </a:r>
          </a:p>
        </p:txBody>
      </p:sp>
      <p:sp>
        <p:nvSpPr>
          <p:cNvPr id="41988" name="TextBox 3"/>
          <p:cNvSpPr txBox="1">
            <a:spLocks noChangeArrowheads="1"/>
          </p:cNvSpPr>
          <p:nvPr/>
        </p:nvSpPr>
        <p:spPr bwMode="auto">
          <a:xfrm>
            <a:off x="6324600" y="6858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y = 0;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do {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y++;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x--;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( x &gt; 0);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989" name="TextBox 5"/>
          <p:cNvSpPr txBox="1">
            <a:spLocks noChangeArrowheads="1"/>
          </p:cNvSpPr>
          <p:nvPr/>
        </p:nvSpPr>
        <p:spPr bwMode="auto">
          <a:xfrm>
            <a:off x="457200" y="6062662"/>
            <a:ext cx="3352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dowhile.c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7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533400" y="838200"/>
            <a:ext cx="7924800" cy="341632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$0,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subl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--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$0,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-4(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compare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to 0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jg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L2		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.L2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positive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.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5181600" y="4092575"/>
            <a:ext cx="3733800" cy="20313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y = 0;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L2: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y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x-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-;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( x &gt; 0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L2;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do…while</a:t>
            </a:r>
          </a:p>
        </p:txBody>
      </p:sp>
      <p:sp>
        <p:nvSpPr>
          <p:cNvPr id="41989" name="TextBox 5"/>
          <p:cNvSpPr txBox="1">
            <a:spLocks noChangeArrowheads="1"/>
          </p:cNvSpPr>
          <p:nvPr/>
        </p:nvSpPr>
        <p:spPr bwMode="auto">
          <a:xfrm>
            <a:off x="457200" y="6062662"/>
            <a:ext cx="3352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dowhile.c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0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2060"/>
          </a:solidFill>
          <a:prstDash val="solid"/>
          <a:round/>
          <a:headEnd type="none" w="med" len="med"/>
          <a:tailEnd type="stealth" w="lg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002060"/>
          </a:solidFill>
          <a:prstDash val="solid"/>
          <a:round/>
          <a:headEnd type="none" w="med" len="med"/>
          <a:tailEnd type="stealth" w="lg" len="lg"/>
        </a:ln>
        <a:effectLst/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24628</TotalTime>
  <Words>1924</Words>
  <Application>Microsoft Office PowerPoint</Application>
  <PresentationFormat>Overhead</PresentationFormat>
  <Paragraphs>427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Helvetica</vt:lpstr>
      <vt:lpstr>Monotype Sorts</vt:lpstr>
      <vt:lpstr>Times New Roman</vt:lpstr>
      <vt:lpstr>Professional</vt:lpstr>
      <vt:lpstr>Credits and Disclaimers</vt:lpstr>
      <vt:lpstr>Comparing Operands</vt:lpstr>
      <vt:lpstr>Conditional Jump Instructions</vt:lpstr>
      <vt:lpstr>C to Assembly:  if</vt:lpstr>
      <vt:lpstr>C to Assembly:  if</vt:lpstr>
      <vt:lpstr>C to Assembly:  if…else</vt:lpstr>
      <vt:lpstr>C to Assembly:  if…else</vt:lpstr>
      <vt:lpstr>C to Assembly:  do…while</vt:lpstr>
      <vt:lpstr>C to Assembly:  do…while</vt:lpstr>
      <vt:lpstr>C to Assembly:  while</vt:lpstr>
      <vt:lpstr>C to Assembly:  while</vt:lpstr>
      <vt:lpstr>Reverse Engineering:  Assembly to C</vt:lpstr>
      <vt:lpstr>Reverse Engineering:  Assembly to C</vt:lpstr>
      <vt:lpstr>Reverse Engineering:  Assembly to C</vt:lpstr>
      <vt:lpstr>Reverse Engineering:  Assembly to C</vt:lpstr>
      <vt:lpstr>Reverse Engineering:  Assembly to C</vt:lpstr>
      <vt:lpstr>Reverse Engineering:  Assembly to C</vt:lpstr>
      <vt:lpstr>Reverse Engineering:  Assembly to C</vt:lpstr>
      <vt:lpstr>Reverse Engineering:  Assembly to C</vt:lpstr>
      <vt:lpstr>Optimized Assembly</vt:lpstr>
      <vt:lpstr>Optimized Assembly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431</cp:revision>
  <cp:lastPrinted>2016-11-15T15:22:23Z</cp:lastPrinted>
  <dcterms:created xsi:type="dcterms:W3CDTF">1998-08-05T19:51:03Z</dcterms:created>
  <dcterms:modified xsi:type="dcterms:W3CDTF">2019-04-03T17:11:20Z</dcterms:modified>
</cp:coreProperties>
</file>