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1"/>
  </p:notesMasterIdLst>
  <p:handoutMasterIdLst>
    <p:handoutMasterId r:id="rId22"/>
  </p:handoutMasterIdLst>
  <p:sldIdLst>
    <p:sldId id="307" r:id="rId2"/>
    <p:sldId id="268" r:id="rId3"/>
    <p:sldId id="279" r:id="rId4"/>
    <p:sldId id="280" r:id="rId5"/>
    <p:sldId id="304" r:id="rId6"/>
    <p:sldId id="298" r:id="rId7"/>
    <p:sldId id="299" r:id="rId8"/>
    <p:sldId id="269" r:id="rId9"/>
    <p:sldId id="290" r:id="rId10"/>
    <p:sldId id="305" r:id="rId11"/>
    <p:sldId id="309" r:id="rId12"/>
    <p:sldId id="270" r:id="rId13"/>
    <p:sldId id="281" r:id="rId14"/>
    <p:sldId id="282" r:id="rId15"/>
    <p:sldId id="308" r:id="rId16"/>
    <p:sldId id="283" r:id="rId17"/>
    <p:sldId id="284" r:id="rId18"/>
    <p:sldId id="285" r:id="rId19"/>
    <p:sldId id="300" r:id="rId20"/>
  </p:sldIdLst>
  <p:sldSz cx="9144000" cy="6858000" type="overhead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660000"/>
    <a:srgbClr val="99CCFF"/>
    <a:srgbClr val="FFFF99"/>
    <a:srgbClr val="CCFF66"/>
    <a:srgbClr val="6699FF"/>
    <a:srgbClr val="FF3300"/>
    <a:srgbClr val="990033"/>
    <a:srgbClr val="8000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47" autoAdjust="0"/>
    <p:restoredTop sz="95816" autoAdjust="0"/>
  </p:normalViewPr>
  <p:slideViewPr>
    <p:cSldViewPr>
      <p:cViewPr varScale="1">
        <p:scale>
          <a:sx n="95" d="100"/>
          <a:sy n="95" d="100"/>
        </p:scale>
        <p:origin x="90" y="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056" y="-72"/>
      </p:cViewPr>
      <p:guideLst>
        <p:guide orient="horz" pos="3024"/>
        <p:guide pos="230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197119" cy="500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4" tIns="45792" rIns="91584" bIns="45792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 dirty="0"/>
              <a:t>CS </a:t>
            </a:r>
            <a:r>
              <a:rPr lang="en-US" dirty="0" smtClean="0"/>
              <a:t>2505 Computer Organization I</a:t>
            </a: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27624" y="0"/>
            <a:ext cx="3198710" cy="500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4" tIns="45792" rIns="91584" bIns="45792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19470"/>
            <a:ext cx="3197119" cy="500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4" tIns="45792" rIns="91584" bIns="45792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/>
              <a:t>©2011 WD </a:t>
            </a:r>
            <a:r>
              <a:rPr lang="en-US" dirty="0" err="1" smtClean="0"/>
              <a:t>McQuain</a:t>
            </a:r>
            <a:endParaRPr lang="en-US" dirty="0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27624" y="9119470"/>
            <a:ext cx="3198710" cy="500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4" tIns="45792" rIns="91584" bIns="45792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C362D51D-3A41-4B9F-9F9C-537C4A2EB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389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170079" cy="480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4" rIns="96649" bIns="48324" numCol="1" anchor="t" anchorCtr="0" compatLnSpc="1">
            <a:prstTxWarp prst="textNoShape">
              <a:avLst/>
            </a:prstTxWarp>
          </a:bodyPr>
          <a:lstStyle>
            <a:lvl1pPr defTabSz="966725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121" y="0"/>
            <a:ext cx="3170079" cy="480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4" rIns="96649" bIns="48324" numCol="1" anchor="t" anchorCtr="0" compatLnSpc="1">
            <a:prstTxWarp prst="textNoShape">
              <a:avLst/>
            </a:prstTxWarp>
          </a:bodyPr>
          <a:lstStyle>
            <a:lvl1pPr algn="r" defTabSz="966725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14713" y="719138"/>
            <a:ext cx="4803775" cy="3602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0209" y="734518"/>
            <a:ext cx="4261235" cy="8184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4" rIns="96649" bIns="483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21062"/>
            <a:ext cx="3170079" cy="480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4" rIns="96649" bIns="48324" numCol="1" anchor="b" anchorCtr="0" compatLnSpc="1">
            <a:prstTxWarp prst="textNoShape">
              <a:avLst/>
            </a:prstTxWarp>
          </a:bodyPr>
          <a:lstStyle>
            <a:lvl1pPr defTabSz="966725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121" y="9121062"/>
            <a:ext cx="3170079" cy="480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4" rIns="96649" bIns="48324" numCol="1" anchor="b" anchorCtr="0" compatLnSpc="1">
            <a:prstTxWarp prst="textNoShape">
              <a:avLst/>
            </a:prstTxWarp>
          </a:bodyPr>
          <a:lstStyle>
            <a:lvl1pPr algn="r" defTabSz="966725">
              <a:defRPr sz="1000"/>
            </a:lvl1pPr>
          </a:lstStyle>
          <a:p>
            <a:pPr>
              <a:defRPr/>
            </a:pPr>
            <a:fld id="{B6DAC75D-4352-4504-80A5-87C4150EE7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38199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DAC75D-4352-4504-80A5-87C4150EE7F5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0813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DAC75D-4352-4504-80A5-87C4150EE7F5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80487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DAC75D-4352-4504-80A5-87C4150EE7F5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7099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579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9404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54"/>
          <p:cNvGrpSpPr>
            <a:grpSpLocks/>
          </p:cNvGrpSpPr>
          <p:nvPr/>
        </p:nvGrpSpPr>
        <p:grpSpPr bwMode="auto">
          <a:xfrm>
            <a:off x="381000" y="609600"/>
            <a:ext cx="8610600" cy="5867400"/>
            <a:chOff x="240" y="384"/>
            <a:chExt cx="5424" cy="3696"/>
          </a:xfrm>
        </p:grpSpPr>
        <p:sp>
          <p:nvSpPr>
            <p:cNvPr id="1042" name="Rectangle 4"/>
            <p:cNvSpPr>
              <a:spLocks noChangeArrowheads="1"/>
            </p:cNvSpPr>
            <p:nvPr/>
          </p:nvSpPr>
          <p:spPr bwMode="auto">
            <a:xfrm>
              <a:off x="245" y="386"/>
              <a:ext cx="5412" cy="3694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" name="Freeform 5"/>
            <p:cNvSpPr>
              <a:spLocks/>
            </p:cNvSpPr>
            <p:nvPr/>
          </p:nvSpPr>
          <p:spPr bwMode="auto">
            <a:xfrm>
              <a:off x="240" y="384"/>
              <a:ext cx="5412" cy="3695"/>
            </a:xfrm>
            <a:custGeom>
              <a:avLst/>
              <a:gdLst>
                <a:gd name="T0" fmla="*/ 6186 w 5269"/>
                <a:gd name="T1" fmla="*/ 0 h 2977"/>
                <a:gd name="T2" fmla="*/ 0 w 5269"/>
                <a:gd name="T3" fmla="*/ 0 h 2977"/>
                <a:gd name="T4" fmla="*/ 0 w 5269"/>
                <a:gd name="T5" fmla="*/ 10883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0" y="0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B2B2B2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Freeform 6"/>
            <p:cNvSpPr>
              <a:spLocks/>
            </p:cNvSpPr>
            <p:nvPr/>
          </p:nvSpPr>
          <p:spPr bwMode="auto">
            <a:xfrm>
              <a:off x="252" y="384"/>
              <a:ext cx="5412" cy="3695"/>
            </a:xfrm>
            <a:custGeom>
              <a:avLst/>
              <a:gdLst>
                <a:gd name="T0" fmla="*/ 6186 w 5269"/>
                <a:gd name="T1" fmla="*/ 0 h 2977"/>
                <a:gd name="T2" fmla="*/ 6186 w 5269"/>
                <a:gd name="T3" fmla="*/ 10883 h 2977"/>
                <a:gd name="T4" fmla="*/ 0 w 5269"/>
                <a:gd name="T5" fmla="*/ 10883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5268" y="2976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71450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85800"/>
            <a:ext cx="84582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0"/>
            <a:r>
              <a:rPr lang="en-US" altLang="en-US" smtClean="0"/>
              <a:t>Second Level</a:t>
            </a:r>
          </a:p>
          <a:p>
            <a:pPr lvl="0"/>
            <a:r>
              <a:rPr lang="en-US" altLang="en-US" smtClean="0"/>
              <a:t>Third Level</a:t>
            </a:r>
          </a:p>
          <a:p>
            <a:pPr lvl="0"/>
            <a:r>
              <a:rPr lang="en-US" altLang="en-US" smtClean="0"/>
              <a:t>Fourth Level</a:t>
            </a:r>
          </a:p>
          <a:p>
            <a:pPr lvl="0"/>
            <a:r>
              <a:rPr lang="en-US" altLang="en-US" smtClean="0"/>
              <a:t>Fifth Level</a:t>
            </a:r>
          </a:p>
        </p:txBody>
      </p:sp>
      <p:grpSp>
        <p:nvGrpSpPr>
          <p:cNvPr id="1029" name="Group 55"/>
          <p:cNvGrpSpPr>
            <a:grpSpLocks/>
          </p:cNvGrpSpPr>
          <p:nvPr/>
        </p:nvGrpSpPr>
        <p:grpSpPr bwMode="auto">
          <a:xfrm>
            <a:off x="39688" y="161925"/>
            <a:ext cx="276225" cy="319088"/>
            <a:chOff x="25" y="102"/>
            <a:chExt cx="173" cy="201"/>
          </a:xfrm>
          <a:solidFill>
            <a:srgbClr val="FF6600"/>
          </a:solidFill>
        </p:grpSpPr>
        <p:sp>
          <p:nvSpPr>
            <p:cNvPr id="1039" name="Rectangle 25"/>
            <p:cNvSpPr>
              <a:spLocks noChangeArrowheads="1"/>
            </p:cNvSpPr>
            <p:nvPr/>
          </p:nvSpPr>
          <p:spPr bwMode="auto">
            <a:xfrm>
              <a:off x="25" y="102"/>
              <a:ext cx="172" cy="20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" name="Freeform 26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99 w 193"/>
                <a:gd name="T1" fmla="*/ 0 h 721"/>
                <a:gd name="T2" fmla="*/ 0 w 193"/>
                <a:gd name="T3" fmla="*/ 0 h 721"/>
                <a:gd name="T4" fmla="*/ 0 w 193"/>
                <a:gd name="T5" fmla="*/ 0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27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99 w 193"/>
                <a:gd name="T1" fmla="*/ 0 h 721"/>
                <a:gd name="T2" fmla="*/ 99 w 193"/>
                <a:gd name="T3" fmla="*/ 0 h 721"/>
                <a:gd name="T4" fmla="*/ 0 w 193"/>
                <a:gd name="T5" fmla="*/ 0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0" name="Group 56"/>
          <p:cNvGrpSpPr>
            <a:grpSpLocks/>
          </p:cNvGrpSpPr>
          <p:nvPr/>
        </p:nvGrpSpPr>
        <p:grpSpPr bwMode="auto">
          <a:xfrm>
            <a:off x="122238" y="600075"/>
            <a:ext cx="106362" cy="5876925"/>
            <a:chOff x="77" y="378"/>
            <a:chExt cx="67" cy="3702"/>
          </a:xfrm>
          <a:solidFill>
            <a:srgbClr val="660000"/>
          </a:solidFill>
        </p:grpSpPr>
        <p:sp>
          <p:nvSpPr>
            <p:cNvPr id="1036" name="Rectangle 41"/>
            <p:cNvSpPr>
              <a:spLocks noChangeArrowheads="1"/>
            </p:cNvSpPr>
            <p:nvPr/>
          </p:nvSpPr>
          <p:spPr bwMode="auto">
            <a:xfrm flipH="1" flipV="1">
              <a:off x="77" y="383"/>
              <a:ext cx="67" cy="369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Freeform 42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0 w 193"/>
                <a:gd name="T1" fmla="*/ 0 h 721"/>
                <a:gd name="T2" fmla="*/ 0 w 193"/>
                <a:gd name="T3" fmla="*/ 0 h 721"/>
                <a:gd name="T4" fmla="*/ 0 w 193"/>
                <a:gd name="T5" fmla="*/ 13193117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43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0 w 193"/>
                <a:gd name="T1" fmla="*/ 0 h 721"/>
                <a:gd name="T2" fmla="*/ 0 w 193"/>
                <a:gd name="T3" fmla="*/ 13193117 h 721"/>
                <a:gd name="T4" fmla="*/ 0 w 193"/>
                <a:gd name="T5" fmla="*/ 13193117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1" name="Rectangle 48"/>
          <p:cNvSpPr>
            <a:spLocks noChangeArrowheads="1"/>
          </p:cNvSpPr>
          <p:nvPr/>
        </p:nvSpPr>
        <p:spPr bwMode="auto">
          <a:xfrm>
            <a:off x="6629400" y="152400"/>
            <a:ext cx="1982226" cy="369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7" rIns="92075" bIns="46037">
            <a:spAutoFit/>
          </a:bodyPr>
          <a:lstStyle/>
          <a:p>
            <a:r>
              <a:rPr lang="en-US" altLang="en-US" sz="1800" dirty="0" smtClean="0">
                <a:latin typeface="Arial" pitchFamily="34" charset="0"/>
                <a:cs typeface="Arial" pitchFamily="34" charset="0"/>
              </a:rPr>
              <a:t>X86-64 </a:t>
            </a:r>
            <a:r>
              <a:rPr lang="en-US" altLang="en-US" sz="1800" dirty="0">
                <a:latin typeface="Arial" pitchFamily="34" charset="0"/>
                <a:cs typeface="Arial" pitchFamily="34" charset="0"/>
              </a:rPr>
              <a:t>Assembly</a:t>
            </a:r>
            <a:endParaRPr lang="en-US" altLang="en-US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50"/>
          <p:cNvSpPr>
            <a:spLocks noChangeArrowheads="1"/>
          </p:cNvSpPr>
          <p:nvPr/>
        </p:nvSpPr>
        <p:spPr bwMode="auto">
          <a:xfrm>
            <a:off x="3201988" y="6497638"/>
            <a:ext cx="26654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lang="en-US" altLang="en-US" sz="1600" b="1">
                <a:solidFill>
                  <a:srgbClr val="660000"/>
                </a:solidFill>
                <a:latin typeface="Arial" pitchFamily="34" charset="0"/>
              </a:rPr>
              <a:t> Computer Organization I</a:t>
            </a:r>
          </a:p>
        </p:txBody>
      </p:sp>
      <p:sp>
        <p:nvSpPr>
          <p:cNvPr id="1033" name="Text Box 59"/>
          <p:cNvSpPr txBox="1">
            <a:spLocks noChangeArrowheads="1"/>
          </p:cNvSpPr>
          <p:nvPr userDrawn="1"/>
        </p:nvSpPr>
        <p:spPr bwMode="auto">
          <a:xfrm>
            <a:off x="8534400" y="152400"/>
            <a:ext cx="60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fld id="{5E641B89-9FED-4644-ACB3-A832A95F5BB6}" type="slidenum">
              <a:rPr lang="en-US" sz="1800" smtClean="0">
                <a:latin typeface="Arial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sz="1800" dirty="0" smtClean="0">
              <a:latin typeface="Arial" charset="0"/>
            </a:endParaRPr>
          </a:p>
        </p:txBody>
      </p:sp>
      <p:sp>
        <p:nvSpPr>
          <p:cNvPr id="1034" name="Text Box 21"/>
          <p:cNvSpPr txBox="1">
            <a:spLocks noChangeArrowheads="1"/>
          </p:cNvSpPr>
          <p:nvPr userDrawn="1"/>
        </p:nvSpPr>
        <p:spPr bwMode="auto">
          <a:xfrm>
            <a:off x="304800" y="6521450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CS</a:t>
            </a:r>
            <a:r>
              <a:rPr lang="en-US" sz="1400" b="1" dirty="0" smtClean="0">
                <a:solidFill>
                  <a:srgbClr val="FF6600"/>
                </a:solidFill>
                <a:latin typeface="Arial" charset="0"/>
              </a:rPr>
              <a:t>@</a:t>
            </a: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VT</a:t>
            </a:r>
          </a:p>
        </p:txBody>
      </p:sp>
      <p:sp>
        <p:nvSpPr>
          <p:cNvPr id="1035" name="Text Box 22"/>
          <p:cNvSpPr txBox="1">
            <a:spLocks noChangeArrowheads="1"/>
          </p:cNvSpPr>
          <p:nvPr userDrawn="1"/>
        </p:nvSpPr>
        <p:spPr bwMode="auto">
          <a:xfrm>
            <a:off x="7162800" y="6553200"/>
            <a:ext cx="1905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©</a:t>
            </a: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2005-2019 </a:t>
            </a: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McQuain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buChar char="n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Credits and Disclaimers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81000" y="762000"/>
            <a:ext cx="861060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2000" dirty="0" smtClean="0"/>
              <a:t>The examples and discussion in the following slides have been adapted from a variety of sources, including:</a:t>
            </a:r>
          </a:p>
          <a:p>
            <a:pPr>
              <a:defRPr/>
            </a:pPr>
            <a:endParaRPr lang="en-US" sz="2000" dirty="0" smtClean="0"/>
          </a:p>
          <a:p>
            <a:pPr marL="465138">
              <a:tabLst>
                <a:tab pos="1379538" algn="l"/>
              </a:tabLst>
              <a:defRPr/>
            </a:pPr>
            <a:r>
              <a:rPr lang="en-US" sz="2000" dirty="0" smtClean="0"/>
              <a:t>Chapter 3 of Computer Systems 3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Edition by Bryant and </a:t>
            </a:r>
            <a:r>
              <a:rPr lang="en-US" sz="2000" dirty="0" err="1" smtClean="0"/>
              <a:t>O'Hallaron</a:t>
            </a:r>
            <a:endParaRPr lang="en-US" sz="2000" dirty="0" smtClean="0"/>
          </a:p>
          <a:p>
            <a:pPr marL="465138">
              <a:tabLst>
                <a:tab pos="1379538" algn="l"/>
              </a:tabLst>
              <a:defRPr/>
            </a:pPr>
            <a:r>
              <a:rPr lang="en-US" sz="2000" dirty="0" smtClean="0"/>
              <a:t>x86 Assembly/GAS Syntax on </a:t>
            </a:r>
            <a:r>
              <a:rPr lang="en-US" sz="2000" dirty="0" err="1" smtClean="0"/>
              <a:t>WikiBooks</a:t>
            </a:r>
            <a:endParaRPr lang="en-US" sz="2000" dirty="0" smtClean="0"/>
          </a:p>
          <a:p>
            <a:pPr marL="465138">
              <a:tabLst>
                <a:tab pos="1379538" algn="l"/>
              </a:tabLst>
              <a:defRPr/>
            </a:pPr>
            <a:r>
              <a:rPr lang="en-US" sz="2000" dirty="0" smtClean="0"/>
              <a:t>	(http://en.wikibooks.org/wiki/X86_Assembly/GAS_Syntax)</a:t>
            </a:r>
          </a:p>
          <a:p>
            <a:pPr marL="465138">
              <a:tabLst>
                <a:tab pos="1379538" algn="l"/>
              </a:tabLst>
              <a:defRPr/>
            </a:pPr>
            <a:r>
              <a:rPr lang="en-US" sz="2000" dirty="0" smtClean="0"/>
              <a:t>Using Assembly Language in Linux by Phillip ??</a:t>
            </a:r>
          </a:p>
          <a:p>
            <a:pPr marL="465138">
              <a:tabLst>
                <a:tab pos="1379538" algn="l"/>
              </a:tabLst>
              <a:defRPr/>
            </a:pPr>
            <a:r>
              <a:rPr lang="en-US" sz="2000" dirty="0" smtClean="0"/>
              <a:t>	(http://asm.sourceforge.net/articles/linasm.html)</a:t>
            </a:r>
          </a:p>
        </p:txBody>
      </p:sp>
      <p:sp>
        <p:nvSpPr>
          <p:cNvPr id="2052" name="TextBox 3"/>
          <p:cNvSpPr txBox="1">
            <a:spLocks noChangeArrowheads="1"/>
          </p:cNvSpPr>
          <p:nvPr/>
        </p:nvSpPr>
        <p:spPr bwMode="auto">
          <a:xfrm>
            <a:off x="381000" y="3762375"/>
            <a:ext cx="8610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/>
              <a:t>The C code was compiled to assembly with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2000" dirty="0"/>
              <a:t> version </a:t>
            </a:r>
            <a:r>
              <a:rPr lang="en-US" sz="2000" dirty="0" smtClean="0"/>
              <a:t>4.8.3 on </a:t>
            </a:r>
            <a:r>
              <a:rPr lang="en-US" sz="2000" dirty="0" err="1" smtClean="0"/>
              <a:t>CentOS</a:t>
            </a:r>
            <a:r>
              <a:rPr lang="en-US" sz="2000" dirty="0" smtClean="0"/>
              <a:t> 7.</a:t>
            </a:r>
            <a:endParaRPr lang="en-US" sz="2000" dirty="0"/>
          </a:p>
        </p:txBody>
      </p:sp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381000" y="4241800"/>
            <a:ext cx="86106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/>
              <a:t>Unless noted otherwise, the assembly code was generated using the following command </a:t>
            </a:r>
            <a:r>
              <a:rPr lang="en-US" sz="2000" dirty="0" smtClean="0"/>
              <a:t>line:</a:t>
            </a:r>
          </a:p>
          <a:p>
            <a:endParaRPr lang="en-US" sz="1500" dirty="0"/>
          </a:p>
          <a:p>
            <a:pPr algn="ctr"/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–S –m64 -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fno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-asynchronous-unwind-tables –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mno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-red-zone –O0 </a:t>
            </a:r>
            <a:r>
              <a:rPr lang="en-US" sz="1500" i="1" dirty="0" err="1">
                <a:latin typeface="Courier New" pitchFamily="49" charset="0"/>
                <a:cs typeface="Courier New" pitchFamily="49" charset="0"/>
              </a:rPr>
              <a:t>file.c</a:t>
            </a:r>
            <a:endParaRPr lang="en-US" sz="1500" i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54" name="TextBox 5"/>
          <p:cNvSpPr txBox="1">
            <a:spLocks noChangeArrowheads="1"/>
          </p:cNvSpPr>
          <p:nvPr/>
        </p:nvSpPr>
        <p:spPr bwMode="auto">
          <a:xfrm>
            <a:off x="381000" y="5638800"/>
            <a:ext cx="8610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/>
              <a:t>AT&amp;T assembly syntax is used, rather than Intel syntax, since that is what the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2000" dirty="0"/>
              <a:t> tools use.</a:t>
            </a:r>
          </a:p>
        </p:txBody>
      </p:sp>
    </p:spTree>
    <p:extLst>
      <p:ext uri="{BB962C8B-B14F-4D97-AF65-F5344CB8AC3E}">
        <p14:creationId xmlns:p14="http://schemas.microsoft.com/office/powerpoint/2010/main" val="270338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Arithmetic/Logic Example</a:t>
            </a:r>
          </a:p>
        </p:txBody>
      </p:sp>
      <p:sp>
        <p:nvSpPr>
          <p:cNvPr id="27651" name="TextBox 2"/>
          <p:cNvSpPr txBox="1">
            <a:spLocks noChangeArrowheads="1"/>
          </p:cNvSpPr>
          <p:nvPr/>
        </p:nvSpPr>
        <p:spPr bwMode="auto">
          <a:xfrm>
            <a:off x="533400" y="762000"/>
            <a:ext cx="4572000" cy="23082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arith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y,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z) {</a:t>
            </a:r>
          </a:p>
          <a:p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t1 = x + y;</a:t>
            </a: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t2 = z*48;</a:t>
            </a: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t3 = t1 &amp; 0xFFFF;</a:t>
            </a: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t4 = t2 * t3;</a:t>
            </a: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  return t4;</a:t>
            </a: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6813514"/>
              </p:ext>
            </p:extLst>
          </p:nvPr>
        </p:nvGraphicFramePr>
        <p:xfrm>
          <a:off x="4038600" y="1600200"/>
          <a:ext cx="4038600" cy="3707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33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5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53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9" marB="4570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 . .</a:t>
                      </a:r>
                    </a:p>
                  </a:txBody>
                  <a:tcPr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53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+ 8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9" marB="4570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return address</a:t>
                      </a:r>
                    </a:p>
                  </a:txBody>
                  <a:tcPr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53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9" marB="4570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old value of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53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– 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9" marB="4570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t1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53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– 8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9" marB="4570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53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- 12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9" marB="4570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t3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53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- 16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9" marB="4570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753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- 20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9" marB="4570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</a:p>
                  </a:txBody>
                  <a:tcPr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753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- 24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9" marB="4570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</a:p>
                  </a:txBody>
                  <a:tcPr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753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– 28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9" marB="4570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Z</a:t>
                      </a:r>
                    </a:p>
                  </a:txBody>
                  <a:tcPr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7689" name="TextBox 6"/>
          <p:cNvSpPr txBox="1">
            <a:spLocks noChangeArrowheads="1"/>
          </p:cNvSpPr>
          <p:nvPr/>
        </p:nvSpPr>
        <p:spPr bwMode="auto">
          <a:xfrm>
            <a:off x="6515100" y="1200150"/>
            <a:ext cx="1790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dirty="0">
                <a:latin typeface="Arial" pitchFamily="34" charset="0"/>
                <a:cs typeface="Arial" pitchFamily="34" charset="0"/>
              </a:rPr>
              <a:t>the Stack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8305800" y="2438400"/>
            <a:ext cx="690264" cy="2003425"/>
            <a:chOff x="8229601" y="3657600"/>
            <a:chExt cx="690264" cy="2003425"/>
          </a:xfrm>
        </p:grpSpPr>
        <p:sp>
          <p:nvSpPr>
            <p:cNvPr id="7" name="TextBox 6"/>
            <p:cNvSpPr txBox="1"/>
            <p:nvPr/>
          </p:nvSpPr>
          <p:spPr>
            <a:xfrm>
              <a:off x="8458200" y="3657600"/>
              <a:ext cx="461665" cy="2003425"/>
            </a:xfrm>
            <a:prstGeom prst="rect">
              <a:avLst/>
            </a:prstGeom>
            <a:noFill/>
          </p:spPr>
          <p:txBody>
            <a:bodyPr vert="vert" wrap="square" rtlCol="0">
              <a:spAutoFit/>
            </a:bodyPr>
            <a:lstStyle/>
            <a:p>
              <a:pPr algn="ctr"/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autos within </a:t>
              </a:r>
              <a:r>
                <a:rPr lang="en-US" sz="1800" b="1" dirty="0" err="1" smtClean="0">
                  <a:latin typeface="Arial" pitchFamily="34" charset="0"/>
                  <a:cs typeface="Arial" pitchFamily="34" charset="0"/>
                </a:rPr>
                <a:t>fn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ight Brace 8"/>
            <p:cNvSpPr/>
            <p:nvPr/>
          </p:nvSpPr>
          <p:spPr bwMode="auto">
            <a:xfrm>
              <a:off x="8229601" y="3875087"/>
              <a:ext cx="116164" cy="1458913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381000" y="3164681"/>
            <a:ext cx="3505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The first 6 function arguments are passed in registers, additional arguments are passed on the stack.  </a:t>
            </a:r>
          </a:p>
          <a:p>
            <a:endParaRPr lang="en-US" sz="1800" dirty="0"/>
          </a:p>
          <a:p>
            <a:r>
              <a:rPr lang="en-US" sz="1800" dirty="0" smtClean="0"/>
              <a:t>The arguments stored in registers are often moved somewhere else on the stack before any computations. </a:t>
            </a:r>
          </a:p>
          <a:p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5181600"/>
            <a:ext cx="632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Times New Roman"/>
                <a:cs typeface="Times New Roman"/>
              </a:rPr>
              <a:t>In this example: </a:t>
            </a:r>
          </a:p>
          <a:p>
            <a:pPr marL="285750" indent="-285750">
              <a:buFont typeface="Arial"/>
              <a:buChar char="•"/>
            </a:pPr>
            <a:r>
              <a:rPr lang="en-US" sz="1800" dirty="0">
                <a:latin typeface="Courier New"/>
                <a:cs typeface="Courier New"/>
              </a:rPr>
              <a:t>x</a:t>
            </a:r>
            <a:r>
              <a:rPr lang="en-US" sz="1800" dirty="0">
                <a:latin typeface="Times New Roman"/>
                <a:cs typeface="Times New Roman"/>
              </a:rPr>
              <a:t> is passed in register </a:t>
            </a:r>
            <a:r>
              <a:rPr lang="en-US" sz="1800" dirty="0">
                <a:latin typeface="Courier New"/>
                <a:cs typeface="Courier New"/>
              </a:rPr>
              <a:t>%</a:t>
            </a:r>
            <a:r>
              <a:rPr lang="en-US" sz="1800" dirty="0" err="1">
                <a:latin typeface="Courier New"/>
                <a:cs typeface="Courier New"/>
              </a:rPr>
              <a:t>edi</a:t>
            </a:r>
            <a:r>
              <a:rPr lang="en-US" sz="1800" dirty="0">
                <a:latin typeface="Times New Roman"/>
                <a:cs typeface="Times New Roman"/>
              </a:rPr>
              <a:t> and is moved to </a:t>
            </a:r>
            <a:r>
              <a:rPr lang="en-US" sz="1800" dirty="0">
                <a:latin typeface="Courier New"/>
                <a:cs typeface="Courier New"/>
              </a:rPr>
              <a:t>-20(%</a:t>
            </a:r>
            <a:r>
              <a:rPr lang="en-US" sz="1800" dirty="0" err="1">
                <a:latin typeface="Courier New"/>
                <a:cs typeface="Courier New"/>
              </a:rPr>
              <a:t>rbp</a:t>
            </a:r>
            <a:r>
              <a:rPr lang="en-US" sz="1800" dirty="0" smtClean="0">
                <a:latin typeface="Courier New"/>
                <a:cs typeface="Courier New"/>
              </a:rPr>
              <a:t>)</a:t>
            </a:r>
            <a:r>
              <a:rPr lang="en-US" sz="1800" dirty="0" smtClean="0">
                <a:latin typeface="Times New Roman"/>
                <a:cs typeface="Times New Roman"/>
              </a:rPr>
              <a:t>.</a:t>
            </a:r>
          </a:p>
          <a:p>
            <a:pPr marL="285750" indent="-285750">
              <a:buFont typeface="Arial"/>
              <a:buChar char="•"/>
            </a:pPr>
            <a:r>
              <a:rPr lang="en-US" sz="1800" dirty="0" smtClean="0">
                <a:latin typeface="Courier New"/>
                <a:cs typeface="Courier New"/>
              </a:rPr>
              <a:t>y</a:t>
            </a:r>
            <a:r>
              <a:rPr lang="en-US" sz="1800" dirty="0" smtClean="0">
                <a:latin typeface="Times New Roman"/>
                <a:cs typeface="Times New Roman"/>
              </a:rPr>
              <a:t> </a:t>
            </a:r>
            <a:r>
              <a:rPr lang="en-US" sz="1800" dirty="0">
                <a:latin typeface="Times New Roman"/>
                <a:cs typeface="Times New Roman"/>
              </a:rPr>
              <a:t>is </a:t>
            </a:r>
            <a:r>
              <a:rPr lang="en-US" sz="1800" dirty="0" smtClean="0">
                <a:latin typeface="Times New Roman"/>
                <a:cs typeface="Times New Roman"/>
              </a:rPr>
              <a:t>passed in register </a:t>
            </a:r>
            <a:r>
              <a:rPr lang="en-US" sz="1800" dirty="0">
                <a:latin typeface="Courier New"/>
                <a:cs typeface="Courier New"/>
              </a:rPr>
              <a:t>%</a:t>
            </a:r>
            <a:r>
              <a:rPr lang="en-US" sz="1800" dirty="0" err="1">
                <a:latin typeface="Courier New"/>
                <a:cs typeface="Courier New"/>
              </a:rPr>
              <a:t>esi</a:t>
            </a:r>
            <a:r>
              <a:rPr lang="en-US" sz="1800" dirty="0">
                <a:latin typeface="Times New Roman"/>
                <a:cs typeface="Times New Roman"/>
              </a:rPr>
              <a:t> </a:t>
            </a:r>
            <a:r>
              <a:rPr lang="en-US" sz="1800" dirty="0" smtClean="0">
                <a:latin typeface="Times New Roman"/>
                <a:cs typeface="Times New Roman"/>
              </a:rPr>
              <a:t>and is </a:t>
            </a:r>
            <a:r>
              <a:rPr lang="en-US" sz="1800" dirty="0">
                <a:latin typeface="Times New Roman"/>
                <a:cs typeface="Times New Roman"/>
              </a:rPr>
              <a:t>moved to </a:t>
            </a:r>
            <a:r>
              <a:rPr lang="en-US" sz="1800" dirty="0">
                <a:latin typeface="Courier New"/>
                <a:cs typeface="Courier New"/>
              </a:rPr>
              <a:t>-24</a:t>
            </a:r>
            <a:r>
              <a:rPr lang="en-US" sz="1800" dirty="0" smtClean="0">
                <a:latin typeface="Courier New"/>
                <a:cs typeface="Courier New"/>
              </a:rPr>
              <a:t>(%</a:t>
            </a:r>
            <a:r>
              <a:rPr lang="en-US" sz="1800" dirty="0" err="1">
                <a:latin typeface="Courier New"/>
                <a:cs typeface="Courier New"/>
              </a:rPr>
              <a:t>rbp</a:t>
            </a:r>
            <a:r>
              <a:rPr lang="en-US" sz="1800" dirty="0" smtClean="0">
                <a:latin typeface="Courier New"/>
                <a:cs typeface="Courier New"/>
              </a:rPr>
              <a:t>)</a:t>
            </a:r>
            <a:r>
              <a:rPr lang="en-US" sz="1800" dirty="0" smtClean="0">
                <a:latin typeface="Times New Roman"/>
                <a:cs typeface="Times New Roman"/>
              </a:rPr>
              <a:t>.</a:t>
            </a:r>
          </a:p>
          <a:p>
            <a:pPr marL="285750" indent="-285750">
              <a:buFont typeface="Arial"/>
              <a:buChar char="•"/>
            </a:pPr>
            <a:r>
              <a:rPr lang="en-US" sz="1800" dirty="0" smtClean="0">
                <a:latin typeface="Courier New"/>
                <a:cs typeface="Courier New"/>
              </a:rPr>
              <a:t>z</a:t>
            </a:r>
            <a:r>
              <a:rPr lang="en-US" sz="1800" dirty="0" smtClean="0">
                <a:latin typeface="Times New Roman"/>
                <a:cs typeface="Times New Roman"/>
              </a:rPr>
              <a:t> </a:t>
            </a:r>
            <a:r>
              <a:rPr lang="en-US" sz="1800" dirty="0">
                <a:latin typeface="Times New Roman"/>
                <a:cs typeface="Times New Roman"/>
              </a:rPr>
              <a:t>is passed in register </a:t>
            </a:r>
            <a:r>
              <a:rPr lang="en-US" sz="1800" dirty="0">
                <a:latin typeface="Courier New"/>
                <a:cs typeface="Courier New"/>
              </a:rPr>
              <a:t>%</a:t>
            </a:r>
            <a:r>
              <a:rPr lang="en-US" sz="1800" dirty="0" err="1" smtClean="0">
                <a:latin typeface="Courier New"/>
                <a:cs typeface="Courier New"/>
              </a:rPr>
              <a:t>edx</a:t>
            </a:r>
            <a:r>
              <a:rPr lang="en-US" sz="1800" dirty="0" smtClean="0">
                <a:latin typeface="Times New Roman"/>
                <a:cs typeface="Times New Roman"/>
              </a:rPr>
              <a:t> </a:t>
            </a:r>
            <a:r>
              <a:rPr lang="en-US" sz="1800" dirty="0">
                <a:latin typeface="Times New Roman"/>
                <a:cs typeface="Times New Roman"/>
              </a:rPr>
              <a:t>and is moved to </a:t>
            </a:r>
            <a:r>
              <a:rPr lang="en-US" sz="1800" dirty="0">
                <a:latin typeface="Courier New"/>
                <a:cs typeface="Courier New"/>
              </a:rPr>
              <a:t>-</a:t>
            </a:r>
            <a:r>
              <a:rPr lang="en-US" sz="1800" dirty="0" smtClean="0">
                <a:latin typeface="Courier New"/>
                <a:cs typeface="Courier New"/>
              </a:rPr>
              <a:t>28(</a:t>
            </a:r>
            <a:r>
              <a:rPr lang="en-US" sz="1800" dirty="0">
                <a:latin typeface="Courier New"/>
                <a:cs typeface="Courier New"/>
              </a:rPr>
              <a:t>%</a:t>
            </a:r>
            <a:r>
              <a:rPr lang="en-US" sz="1800" dirty="0" err="1">
                <a:latin typeface="Courier New"/>
                <a:cs typeface="Courier New"/>
              </a:rPr>
              <a:t>rbp</a:t>
            </a:r>
            <a:r>
              <a:rPr lang="en-US" sz="1800" dirty="0" smtClean="0">
                <a:latin typeface="Courier New"/>
                <a:cs typeface="Courier New"/>
              </a:rPr>
              <a:t>)</a:t>
            </a:r>
            <a:r>
              <a:rPr lang="en-US" sz="1800" dirty="0" smtClean="0">
                <a:latin typeface="Times New Roman"/>
                <a:cs typeface="Times New Roman"/>
              </a:rPr>
              <a:t>.</a:t>
            </a:r>
            <a:endParaRPr lang="en-US" dirty="0"/>
          </a:p>
        </p:txBody>
      </p:sp>
      <p:sp>
        <p:nvSpPr>
          <p:cNvPr id="19" name="Freeform 18"/>
          <p:cNvSpPr/>
          <p:nvPr/>
        </p:nvSpPr>
        <p:spPr>
          <a:xfrm>
            <a:off x="6254750" y="5032375"/>
            <a:ext cx="2270937" cy="1280214"/>
          </a:xfrm>
          <a:custGeom>
            <a:avLst/>
            <a:gdLst>
              <a:gd name="connsiteX0" fmla="*/ 0 w 2270937"/>
              <a:gd name="connsiteY0" fmla="*/ 1174750 h 1280214"/>
              <a:gd name="connsiteX1" fmla="*/ 1873250 w 2270937"/>
              <a:gd name="connsiteY1" fmla="*/ 1222375 h 1280214"/>
              <a:gd name="connsiteX2" fmla="*/ 2270125 w 2270937"/>
              <a:gd name="connsiteY2" fmla="*/ 476250 h 1280214"/>
              <a:gd name="connsiteX3" fmla="*/ 1984375 w 2270937"/>
              <a:gd name="connsiteY3" fmla="*/ 0 h 1280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70937" h="1280214">
                <a:moveTo>
                  <a:pt x="0" y="1174750"/>
                </a:moveTo>
                <a:cubicBezTo>
                  <a:pt x="747448" y="1256771"/>
                  <a:pt x="1494896" y="1338792"/>
                  <a:pt x="1873250" y="1222375"/>
                </a:cubicBezTo>
                <a:cubicBezTo>
                  <a:pt x="2251604" y="1105958"/>
                  <a:pt x="2251604" y="679979"/>
                  <a:pt x="2270125" y="476250"/>
                </a:cubicBezTo>
                <a:cubicBezTo>
                  <a:pt x="2288646" y="272521"/>
                  <a:pt x="1984375" y="0"/>
                  <a:pt x="1984375" y="0"/>
                </a:cubicBezTo>
              </a:path>
            </a:pathLst>
          </a:custGeom>
          <a:noFill/>
          <a:ln w="34925">
            <a:solidFill>
              <a:srgbClr val="3366FF"/>
            </a:solidFill>
            <a:tailEnd type="stealth" w="lg" len="lg"/>
          </a:ln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76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Aside:  Stack Frame Layout</a:t>
            </a: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0578"/>
              </p:ext>
            </p:extLst>
          </p:nvPr>
        </p:nvGraphicFramePr>
        <p:xfrm>
          <a:off x="1519536" y="1238250"/>
          <a:ext cx="6252864" cy="3707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87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20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2043">
                  <a:extLst>
                    <a:ext uri="{9D8B030D-6E8A-4147-A177-3AD203B41FA5}">
                      <a16:colId xmlns:a16="http://schemas.microsoft.com/office/drawing/2014/main" val="272633233"/>
                    </a:ext>
                  </a:extLst>
                </a:gridCol>
              </a:tblGrid>
              <a:tr h="370753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9" marB="4570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 . .</a:t>
                      </a:r>
                    </a:p>
                  </a:txBody>
                  <a:tcPr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b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53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+ 8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9" marB="4570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return address</a:t>
                      </a:r>
                    </a:p>
                  </a:txBody>
                  <a:tcPr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8-byte value</a:t>
                      </a:r>
                      <a:endParaRPr lang="en-US" sz="1800" b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53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9" marB="4570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old value of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8-byte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value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53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– 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9" marB="4570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t1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4-byte values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53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– 8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9" marB="4570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53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- 12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9" marB="4570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t3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53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- 16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9" marB="4570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753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- 20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9" marB="4570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</a:p>
                  </a:txBody>
                  <a:tcPr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b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753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- 24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9" marB="4570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</a:p>
                  </a:txBody>
                  <a:tcPr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b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753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– 28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9" marB="4570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Z</a:t>
                      </a:r>
                    </a:p>
                  </a:txBody>
                  <a:tcPr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b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7689" name="TextBox 6"/>
          <p:cNvSpPr txBox="1">
            <a:spLocks noChangeArrowheads="1"/>
          </p:cNvSpPr>
          <p:nvPr/>
        </p:nvSpPr>
        <p:spPr bwMode="auto">
          <a:xfrm>
            <a:off x="3996036" y="838200"/>
            <a:ext cx="1790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dirty="0">
                <a:latin typeface="Arial" pitchFamily="34" charset="0"/>
                <a:cs typeface="Arial" pitchFamily="34" charset="0"/>
              </a:rPr>
              <a:t>the Stack</a:t>
            </a:r>
          </a:p>
        </p:txBody>
      </p:sp>
      <p:cxnSp>
        <p:nvCxnSpPr>
          <p:cNvPr id="3" name="Straight Arrow Connector 2"/>
          <p:cNvCxnSpPr/>
          <p:nvPr/>
        </p:nvCxnSpPr>
        <p:spPr bwMode="auto">
          <a:xfrm>
            <a:off x="6858000" y="2743200"/>
            <a:ext cx="0" cy="2202580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40700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Arithmetic/Logic Example</a:t>
            </a:r>
          </a:p>
        </p:txBody>
      </p:sp>
      <p:sp>
        <p:nvSpPr>
          <p:cNvPr id="28675" name="TextBox 2"/>
          <p:cNvSpPr txBox="1">
            <a:spLocks noChangeArrowheads="1"/>
          </p:cNvSpPr>
          <p:nvPr/>
        </p:nvSpPr>
        <p:spPr bwMode="auto">
          <a:xfrm>
            <a:off x="533400" y="762000"/>
            <a:ext cx="4572000" cy="23082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800">
                <a:latin typeface="Courier New" pitchFamily="49" charset="0"/>
                <a:cs typeface="Courier New" pitchFamily="49" charset="0"/>
              </a:rPr>
              <a:t>int arith(int x, int y, int z) {</a:t>
            </a:r>
          </a:p>
          <a:p>
            <a:endParaRPr lang="fr-FR" sz="1800">
              <a:latin typeface="Courier New" pitchFamily="49" charset="0"/>
              <a:cs typeface="Courier New" pitchFamily="49" charset="0"/>
            </a:endParaRP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int t1 = x + y;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int t2 = z*48;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int t3 = t1 &amp; 0xFFFF;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int t4 = t2 * t3;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return t4;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8676" name="TextBox 3"/>
          <p:cNvSpPr txBox="1">
            <a:spLocks noChangeArrowheads="1"/>
          </p:cNvSpPr>
          <p:nvPr/>
        </p:nvSpPr>
        <p:spPr bwMode="auto">
          <a:xfrm>
            <a:off x="5715000" y="762000"/>
            <a:ext cx="3124200" cy="16319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>
              <a:tabLst>
                <a:tab pos="1381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1381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1381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1381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1381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81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81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81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81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lvl="1"/>
            <a:r>
              <a:rPr lang="en-US" sz="2000" dirty="0">
                <a:latin typeface="Courier New" pitchFamily="49" charset="0"/>
                <a:cs typeface="Courier New" pitchFamily="49" charset="0"/>
              </a:rPr>
              <a:t>Mapping:</a:t>
            </a:r>
          </a:p>
          <a:p>
            <a:pPr marL="0" lvl="1"/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address</a:t>
            </a:r>
          </a:p>
          <a:p>
            <a:pPr marL="0" lvl="1"/>
            <a:r>
              <a:rPr lang="en-US" sz="2000" dirty="0">
                <a:latin typeface="Courier New" pitchFamily="49" charset="0"/>
                <a:cs typeface="Courier New" pitchFamily="49" charset="0"/>
              </a:rPr>
              <a:t>x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rbp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– 20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lvl="1"/>
            <a:r>
              <a:rPr lang="en-US" sz="2000" dirty="0">
                <a:latin typeface="Courier New" pitchFamily="49" charset="0"/>
                <a:cs typeface="Courier New" pitchFamily="49" charset="0"/>
              </a:rPr>
              <a:t>y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- 24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lvl="1"/>
            <a:r>
              <a:rPr lang="en-US" sz="2000" dirty="0">
                <a:latin typeface="Courier New" pitchFamily="49" charset="0"/>
                <a:cs typeface="Courier New" pitchFamily="49" charset="0"/>
              </a:rPr>
              <a:t>t1 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-  4</a:t>
            </a:r>
          </a:p>
        </p:txBody>
      </p:sp>
      <p:sp>
        <p:nvSpPr>
          <p:cNvPr id="28677" name="TextBox 8"/>
          <p:cNvSpPr txBox="1">
            <a:spLocks noChangeArrowheads="1"/>
          </p:cNvSpPr>
          <p:nvPr/>
        </p:nvSpPr>
        <p:spPr bwMode="auto">
          <a:xfrm>
            <a:off x="990600" y="3429000"/>
            <a:ext cx="6019800" cy="1754327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    -24(%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), %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eax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	# 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eax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y</a:t>
            </a:r>
            <a:endParaRPr lang="cs-CZ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-20(%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, %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edx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	# 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edx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x</a:t>
            </a:r>
            <a:endParaRPr lang="cs-CZ" sz="1800" dirty="0" smtClean="0">
              <a:latin typeface="Courier New" pitchFamily="49" charset="0"/>
              <a:cs typeface="Courier New" pitchFamily="49" charset="0"/>
            </a:endParaRPr>
          </a:p>
          <a:p>
            <a:endParaRPr lang="fr-FR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addl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edx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, %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eax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  	#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= x + y</a:t>
            </a:r>
          </a:p>
          <a:p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, -4(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)     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t1 = x + y</a:t>
            </a:r>
          </a:p>
        </p:txBody>
      </p:sp>
      <p:sp>
        <p:nvSpPr>
          <p:cNvPr id="28678" name="Freeform 11"/>
          <p:cNvSpPr>
            <a:spLocks/>
          </p:cNvSpPr>
          <p:nvPr/>
        </p:nvSpPr>
        <p:spPr bwMode="auto">
          <a:xfrm>
            <a:off x="468313" y="1511300"/>
            <a:ext cx="465137" cy="2184400"/>
          </a:xfrm>
          <a:custGeom>
            <a:avLst/>
            <a:gdLst>
              <a:gd name="T0" fmla="*/ 465328 w 464946"/>
              <a:gd name="T1" fmla="*/ 0 h 2184785"/>
              <a:gd name="T2" fmla="*/ 129150 w 464946"/>
              <a:gd name="T3" fmla="*/ 1007350 h 2184785"/>
              <a:gd name="T4" fmla="*/ 17091 w 464946"/>
              <a:gd name="T5" fmla="*/ 1996047 h 2184785"/>
              <a:gd name="T6" fmla="*/ 465328 w 464946"/>
              <a:gd name="T7" fmla="*/ 2182593 h 218478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64946" h="2184785">
                <a:moveTo>
                  <a:pt x="464946" y="0"/>
                </a:moveTo>
                <a:cubicBezTo>
                  <a:pt x="334317" y="337457"/>
                  <a:pt x="203689" y="674914"/>
                  <a:pt x="129044" y="1007706"/>
                </a:cubicBezTo>
                <a:cubicBezTo>
                  <a:pt x="54399" y="1340498"/>
                  <a:pt x="-38907" y="1800808"/>
                  <a:pt x="17077" y="1996751"/>
                </a:cubicBezTo>
                <a:cubicBezTo>
                  <a:pt x="73061" y="2192694"/>
                  <a:pt x="269003" y="2188028"/>
                  <a:pt x="464946" y="2183363"/>
                </a:cubicBezTo>
              </a:path>
            </a:pathLst>
          </a:cu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stealth" w="lg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Arithmetic/Logic Example</a:t>
            </a:r>
          </a:p>
        </p:txBody>
      </p:sp>
      <p:sp>
        <p:nvSpPr>
          <p:cNvPr id="29699" name="TextBox 2"/>
          <p:cNvSpPr txBox="1">
            <a:spLocks noChangeArrowheads="1"/>
          </p:cNvSpPr>
          <p:nvPr/>
        </p:nvSpPr>
        <p:spPr bwMode="auto">
          <a:xfrm>
            <a:off x="533400" y="762000"/>
            <a:ext cx="4572000" cy="23082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800">
                <a:latin typeface="Courier New" pitchFamily="49" charset="0"/>
                <a:cs typeface="Courier New" pitchFamily="49" charset="0"/>
              </a:rPr>
              <a:t>int arith(int x, int y, int z) {</a:t>
            </a:r>
          </a:p>
          <a:p>
            <a:endParaRPr lang="fr-FR" sz="1800">
              <a:latin typeface="Courier New" pitchFamily="49" charset="0"/>
              <a:cs typeface="Courier New" pitchFamily="49" charset="0"/>
            </a:endParaRP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int t1 = x + y;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int t2 = z*48;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int t3 = t1 &amp; 0xFFFF;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int t4 = t2 * t3;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return t4;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9700" name="TextBox 3"/>
          <p:cNvSpPr txBox="1">
            <a:spLocks noChangeArrowheads="1"/>
          </p:cNvSpPr>
          <p:nvPr/>
        </p:nvSpPr>
        <p:spPr bwMode="auto">
          <a:xfrm>
            <a:off x="5684838" y="762000"/>
            <a:ext cx="3124200" cy="13239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>
              <a:tabLst>
                <a:tab pos="1381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1381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1381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1381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1381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81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81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81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81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lvl="1"/>
            <a:r>
              <a:rPr lang="en-US" sz="2000" dirty="0">
                <a:latin typeface="Courier New" pitchFamily="49" charset="0"/>
                <a:cs typeface="Courier New" pitchFamily="49" charset="0"/>
              </a:rPr>
              <a:t>Mapping:</a:t>
            </a:r>
          </a:p>
          <a:p>
            <a:pPr marL="0" lvl="1"/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address</a:t>
            </a:r>
          </a:p>
          <a:p>
            <a:pPr marL="0" lvl="1"/>
            <a:r>
              <a:rPr lang="en-US" sz="2000" dirty="0">
                <a:latin typeface="Courier New" pitchFamily="49" charset="0"/>
                <a:cs typeface="Courier New" pitchFamily="49" charset="0"/>
              </a:rPr>
              <a:t>z  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- 28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lvl="1"/>
            <a:r>
              <a:rPr lang="en-US" sz="2000" dirty="0">
                <a:latin typeface="Courier New" pitchFamily="49" charset="0"/>
                <a:cs typeface="Courier New" pitchFamily="49" charset="0"/>
              </a:rPr>
              <a:t>t2 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-  8</a:t>
            </a:r>
          </a:p>
        </p:txBody>
      </p:sp>
      <p:sp>
        <p:nvSpPr>
          <p:cNvPr id="29701" name="TextBox 4"/>
          <p:cNvSpPr txBox="1">
            <a:spLocks noChangeArrowheads="1"/>
          </p:cNvSpPr>
          <p:nvPr/>
        </p:nvSpPr>
        <p:spPr bwMode="auto">
          <a:xfrm>
            <a:off x="685800" y="3495675"/>
            <a:ext cx="8153400" cy="1754188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m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ovl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-28(%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), 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edx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edx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= z</a:t>
            </a:r>
          </a:p>
          <a:p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edx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, 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         #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= z</a:t>
            </a:r>
          </a:p>
          <a:p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addl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, 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         #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= z + z = 2z</a:t>
            </a:r>
          </a:p>
          <a:p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addl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edx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, 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         #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= 2z + z = 3z</a:t>
            </a:r>
          </a:p>
          <a:p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sall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$4, 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           #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= (3z) &lt;&lt; 4 = 3z*16 = 48z</a:t>
            </a:r>
          </a:p>
          <a:p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, -8(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)      # t2 = 48z</a:t>
            </a:r>
          </a:p>
        </p:txBody>
      </p:sp>
      <p:sp>
        <p:nvSpPr>
          <p:cNvPr id="29702" name="Freeform 1"/>
          <p:cNvSpPr>
            <a:spLocks/>
          </p:cNvSpPr>
          <p:nvPr/>
        </p:nvSpPr>
        <p:spPr bwMode="auto">
          <a:xfrm>
            <a:off x="412750" y="1782763"/>
            <a:ext cx="485775" cy="1657350"/>
          </a:xfrm>
          <a:custGeom>
            <a:avLst/>
            <a:gdLst>
              <a:gd name="T0" fmla="*/ 486869 w 486869"/>
              <a:gd name="T1" fmla="*/ 0 h 1658319"/>
              <a:gd name="T2" fmla="*/ 6421 w 486869"/>
              <a:gd name="T3" fmla="*/ 1007390 h 1658319"/>
              <a:gd name="T4" fmla="*/ 254394 w 486869"/>
              <a:gd name="T5" fmla="*/ 1658319 h 165831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6869" h="1658319">
                <a:moveTo>
                  <a:pt x="486869" y="0"/>
                </a:moveTo>
                <a:cubicBezTo>
                  <a:pt x="266018" y="365502"/>
                  <a:pt x="45167" y="731004"/>
                  <a:pt x="6421" y="1007390"/>
                </a:cubicBezTo>
                <a:cubicBezTo>
                  <a:pt x="-32325" y="1283776"/>
                  <a:pt x="111034" y="1471047"/>
                  <a:pt x="254394" y="1658319"/>
                </a:cubicBezTo>
              </a:path>
            </a:pathLst>
          </a:cu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stealth" w="lg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Arithmetic/Logic Example</a:t>
            </a:r>
          </a:p>
        </p:txBody>
      </p:sp>
      <p:sp>
        <p:nvSpPr>
          <p:cNvPr id="32771" name="TextBox 2"/>
          <p:cNvSpPr txBox="1">
            <a:spLocks noChangeArrowheads="1"/>
          </p:cNvSpPr>
          <p:nvPr/>
        </p:nvSpPr>
        <p:spPr bwMode="auto">
          <a:xfrm>
            <a:off x="533400" y="762000"/>
            <a:ext cx="4572000" cy="23082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800">
                <a:latin typeface="Courier New" pitchFamily="49" charset="0"/>
                <a:cs typeface="Courier New" pitchFamily="49" charset="0"/>
              </a:rPr>
              <a:t>int arith(int x, int y, int z) {</a:t>
            </a:r>
          </a:p>
          <a:p>
            <a:endParaRPr lang="fr-FR" sz="1800">
              <a:latin typeface="Courier New" pitchFamily="49" charset="0"/>
              <a:cs typeface="Courier New" pitchFamily="49" charset="0"/>
            </a:endParaRP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int t1 = x + y;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int t2 = z*48;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int t3 = t1 &amp; 0xFFFF;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int t4 = t2 * t3;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return t4;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2772" name="TextBox 3"/>
          <p:cNvSpPr txBox="1">
            <a:spLocks noChangeArrowheads="1"/>
          </p:cNvSpPr>
          <p:nvPr/>
        </p:nvSpPr>
        <p:spPr bwMode="auto">
          <a:xfrm>
            <a:off x="5715000" y="762000"/>
            <a:ext cx="3124200" cy="13239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>
              <a:tabLst>
                <a:tab pos="1381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1381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1381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1381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1381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81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81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81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81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lvl="1"/>
            <a:r>
              <a:rPr lang="en-US" sz="2000" dirty="0">
                <a:latin typeface="Courier New" pitchFamily="49" charset="0"/>
                <a:cs typeface="Courier New" pitchFamily="49" charset="0"/>
              </a:rPr>
              <a:t>Mapping:</a:t>
            </a:r>
          </a:p>
          <a:p>
            <a:pPr marL="0" lvl="1"/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address</a:t>
            </a:r>
          </a:p>
          <a:p>
            <a:pPr marL="0" lvl="1"/>
            <a:r>
              <a:rPr lang="en-US" sz="2000" dirty="0">
                <a:latin typeface="Courier New" pitchFamily="49" charset="0"/>
                <a:cs typeface="Courier New" pitchFamily="49" charset="0"/>
              </a:rPr>
              <a:t>t1 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-  4</a:t>
            </a:r>
          </a:p>
          <a:p>
            <a:pPr marL="0" lvl="1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t3 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- 12</a:t>
            </a:r>
          </a:p>
        </p:txBody>
      </p:sp>
      <p:sp>
        <p:nvSpPr>
          <p:cNvPr id="32773" name="TextBox 6"/>
          <p:cNvSpPr txBox="1">
            <a:spLocks noChangeArrowheads="1"/>
          </p:cNvSpPr>
          <p:nvPr/>
        </p:nvSpPr>
        <p:spPr bwMode="auto">
          <a:xfrm>
            <a:off x="1066800" y="3592513"/>
            <a:ext cx="7772400" cy="92392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-4(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), 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      #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= t1</a:t>
            </a:r>
          </a:p>
          <a:p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movzwl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ax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 #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= t1 &amp; 0xFFFF</a:t>
            </a:r>
          </a:p>
          <a:p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, -12(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)      # t3 = t1 &amp; 0xFFFF</a:t>
            </a:r>
          </a:p>
        </p:txBody>
      </p:sp>
      <p:sp>
        <p:nvSpPr>
          <p:cNvPr id="32774" name="Freeform 1"/>
          <p:cNvSpPr>
            <a:spLocks/>
          </p:cNvSpPr>
          <p:nvPr/>
        </p:nvSpPr>
        <p:spPr bwMode="auto">
          <a:xfrm>
            <a:off x="450850" y="2030413"/>
            <a:ext cx="525463" cy="1735137"/>
          </a:xfrm>
          <a:custGeom>
            <a:avLst/>
            <a:gdLst>
              <a:gd name="T0" fmla="*/ 463801 w 525794"/>
              <a:gd name="T1" fmla="*/ 0 h 1735810"/>
              <a:gd name="T2" fmla="*/ 29848 w 525794"/>
              <a:gd name="T3" fmla="*/ 542441 h 1735810"/>
              <a:gd name="T4" fmla="*/ 91842 w 525794"/>
              <a:gd name="T5" fmla="*/ 1410346 h 1735810"/>
              <a:gd name="T6" fmla="*/ 525794 w 525794"/>
              <a:gd name="T7" fmla="*/ 1735810 h 173581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25794" h="1735810">
                <a:moveTo>
                  <a:pt x="463801" y="0"/>
                </a:moveTo>
                <a:cubicBezTo>
                  <a:pt x="277821" y="153691"/>
                  <a:pt x="91841" y="307383"/>
                  <a:pt x="29848" y="542441"/>
                </a:cubicBezTo>
                <a:cubicBezTo>
                  <a:pt x="-32145" y="777499"/>
                  <a:pt x="9184" y="1211451"/>
                  <a:pt x="91842" y="1410346"/>
                </a:cubicBezTo>
                <a:cubicBezTo>
                  <a:pt x="174500" y="1609241"/>
                  <a:pt x="350147" y="1672525"/>
                  <a:pt x="525794" y="1735810"/>
                </a:cubicBezTo>
              </a:path>
            </a:pathLst>
          </a:cu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stealth" w="lg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Aside:  </a:t>
            </a:r>
            <a:r>
              <a:rPr lang="en-US" dirty="0" err="1" smtClean="0"/>
              <a:t>movzwl</a:t>
            </a:r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81000" y="762000"/>
            <a:ext cx="8610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/>
              <a:t>You </a:t>
            </a:r>
            <a:r>
              <a:rPr lang="en-US" sz="2000" dirty="0" smtClean="0"/>
              <a:t>may have noticed the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movzwl</a:t>
            </a:r>
            <a:r>
              <a:rPr lang="en-US" sz="2000" dirty="0" smtClean="0"/>
              <a:t> </a:t>
            </a:r>
            <a:r>
              <a:rPr lang="en-US" sz="2000" dirty="0"/>
              <a:t>instruction:</a:t>
            </a:r>
            <a:endParaRPr lang="en-US" sz="2000" dirty="0">
              <a:latin typeface="+mn-lt"/>
              <a:cs typeface="Courier New" pitchFamily="49" charset="0"/>
            </a:endParaRPr>
          </a:p>
        </p:txBody>
      </p:sp>
      <p:sp>
        <p:nvSpPr>
          <p:cNvPr id="31748" name="TextBox 3"/>
          <p:cNvSpPr txBox="1">
            <a:spLocks noChangeArrowheads="1"/>
          </p:cNvSpPr>
          <p:nvPr/>
        </p:nvSpPr>
        <p:spPr bwMode="auto">
          <a:xfrm>
            <a:off x="990600" y="1295400"/>
            <a:ext cx="7848600" cy="92392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. . .</a:t>
            </a:r>
          </a:p>
          <a:p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movzwl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$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ax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, 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           #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= t1 &amp; 0xFFFF</a:t>
            </a:r>
          </a:p>
          <a:p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. 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. .</a:t>
            </a:r>
          </a:p>
        </p:txBody>
      </p:sp>
      <p:sp>
        <p:nvSpPr>
          <p:cNvPr id="31749" name="TextBox 4"/>
          <p:cNvSpPr txBox="1">
            <a:spLocks noChangeArrowheads="1"/>
          </p:cNvSpPr>
          <p:nvPr/>
        </p:nvSpPr>
        <p:spPr bwMode="auto">
          <a:xfrm>
            <a:off x="381000" y="2667000"/>
            <a:ext cx="86106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 smtClean="0"/>
              <a:t>This moves a zero extended (z) word (16 bits) stored in </a:t>
            </a:r>
            <a:r>
              <a:rPr lang="en-US" sz="2000" dirty="0" smtClean="0">
                <a:latin typeface="Courier New"/>
                <a:cs typeface="Courier New"/>
              </a:rPr>
              <a:t>%ax</a:t>
            </a:r>
            <a:r>
              <a:rPr lang="en-US" sz="2000" dirty="0"/>
              <a:t> </a:t>
            </a:r>
            <a:r>
              <a:rPr lang="en-US" sz="2000" dirty="0" smtClean="0"/>
              <a:t>to </a:t>
            </a:r>
            <a:r>
              <a:rPr lang="en-US" sz="2000" dirty="0" smtClean="0">
                <a:latin typeface="Courier New"/>
                <a:cs typeface="Courier New"/>
              </a:rPr>
              <a:t>%</a:t>
            </a:r>
            <a:r>
              <a:rPr lang="en-US" sz="2000" dirty="0" err="1" smtClean="0">
                <a:latin typeface="Courier New"/>
                <a:cs typeface="Courier New"/>
              </a:rPr>
              <a:t>eax</a:t>
            </a:r>
            <a:r>
              <a:rPr lang="en-US" sz="2000" dirty="0" smtClean="0"/>
              <a:t>. </a:t>
            </a:r>
          </a:p>
          <a:p>
            <a:endParaRPr lang="en-US" sz="2000" dirty="0"/>
          </a:p>
          <a:p>
            <a:r>
              <a:rPr lang="en-US" sz="2000" dirty="0" smtClean="0"/>
              <a:t>And is equivalent to </a:t>
            </a:r>
            <a:r>
              <a:rPr lang="en-US" sz="2000" dirty="0" smtClean="0">
                <a:latin typeface="Courier New"/>
                <a:cs typeface="Courier New"/>
              </a:rPr>
              <a:t>t1 &amp; 0xFFFF </a:t>
            </a:r>
            <a:r>
              <a:rPr lang="en-US" sz="2000" dirty="0" smtClean="0"/>
              <a:t>since that will zero out the high 16 bits in </a:t>
            </a:r>
            <a:r>
              <a:rPr lang="en-US" sz="2000" dirty="0" smtClean="0">
                <a:latin typeface="Courier New"/>
                <a:cs typeface="Courier New"/>
              </a:rPr>
              <a:t>%</a:t>
            </a:r>
            <a:r>
              <a:rPr lang="en-US" sz="2000" dirty="0" err="1" smtClean="0">
                <a:latin typeface="Courier New"/>
                <a:cs typeface="Courier New"/>
              </a:rPr>
              <a:t>eax</a:t>
            </a:r>
            <a:r>
              <a:rPr lang="en-US" sz="2000" dirty="0" smtClean="0"/>
              <a:t> preserving the rest.</a:t>
            </a:r>
            <a:endParaRPr lang="en-US" sz="2000" dirty="0">
              <a:cs typeface="Courier New" pitchFamily="49" charset="0"/>
            </a:endParaRPr>
          </a:p>
          <a:p>
            <a:endParaRPr lang="en-US" sz="2000" dirty="0" smtClean="0">
              <a:cs typeface="Courier New" pitchFamily="49" charset="0"/>
            </a:endParaRPr>
          </a:p>
          <a:p>
            <a:r>
              <a:rPr lang="en-US" sz="2000" dirty="0" smtClean="0">
                <a:cs typeface="Courier New" pitchFamily="49" charset="0"/>
              </a:rPr>
              <a:t>We'll see other versions of this instruction later. There are different sizes (</a:t>
            </a:r>
            <a:r>
              <a:rPr lang="en-US" sz="2000" dirty="0" err="1" smtClean="0">
                <a:latin typeface="Courier New"/>
                <a:cs typeface="Courier New"/>
              </a:rPr>
              <a:t>movzb</a:t>
            </a:r>
            <a:r>
              <a:rPr lang="en-US" sz="2000" dirty="0" smtClean="0">
                <a:cs typeface="Courier New" pitchFamily="49" charset="0"/>
              </a:rPr>
              <a:t>) and there are signed variants (</a:t>
            </a:r>
            <a:r>
              <a:rPr lang="en-US" sz="2000" dirty="0" err="1" smtClean="0">
                <a:latin typeface="Courier New"/>
                <a:cs typeface="Courier New"/>
              </a:rPr>
              <a:t>movsb</a:t>
            </a:r>
            <a:r>
              <a:rPr lang="en-US" sz="2000" dirty="0" smtClean="0">
                <a:cs typeface="Courier New" pitchFamily="49" charset="0"/>
              </a:rPr>
              <a:t>).</a:t>
            </a:r>
          </a:p>
          <a:p>
            <a:endParaRPr lang="en-US" sz="2000" dirty="0">
              <a:cs typeface="Courier New" pitchFamily="49" charset="0"/>
            </a:endParaRPr>
          </a:p>
          <a:p>
            <a:r>
              <a:rPr lang="en-US" sz="2000" dirty="0" smtClean="0">
                <a:cs typeface="Courier New" pitchFamily="49" charset="0"/>
              </a:rPr>
              <a:t>In this case, </a:t>
            </a:r>
            <a:r>
              <a:rPr lang="en-US" sz="2000" dirty="0" err="1" smtClean="0">
                <a:latin typeface="Courier New"/>
                <a:cs typeface="Courier New"/>
              </a:rPr>
              <a:t>movzwl</a:t>
            </a:r>
            <a:r>
              <a:rPr lang="en-US" sz="2000" dirty="0" smtClean="0">
                <a:cs typeface="Courier New" pitchFamily="49" charset="0"/>
              </a:rPr>
              <a:t> apparently offered a performance (or some other) advantage.</a:t>
            </a:r>
            <a:endParaRPr lang="en-US" sz="2000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17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Arithmetic/Logic Example</a:t>
            </a:r>
          </a:p>
        </p:txBody>
      </p:sp>
      <p:sp>
        <p:nvSpPr>
          <p:cNvPr id="33795" name="TextBox 2"/>
          <p:cNvSpPr txBox="1">
            <a:spLocks noChangeArrowheads="1"/>
          </p:cNvSpPr>
          <p:nvPr/>
        </p:nvSpPr>
        <p:spPr bwMode="auto">
          <a:xfrm>
            <a:off x="533400" y="762000"/>
            <a:ext cx="4572000" cy="23082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800">
                <a:latin typeface="Courier New" pitchFamily="49" charset="0"/>
                <a:cs typeface="Courier New" pitchFamily="49" charset="0"/>
              </a:rPr>
              <a:t>int arith(int x, int y, int z) {</a:t>
            </a:r>
          </a:p>
          <a:p>
            <a:endParaRPr lang="fr-FR" sz="1800">
              <a:latin typeface="Courier New" pitchFamily="49" charset="0"/>
              <a:cs typeface="Courier New" pitchFamily="49" charset="0"/>
            </a:endParaRP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int t1 = x + y;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int t2 = z*48;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int t3 = t1 &amp; 0xFFFF;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int t4 = t2 * t3;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return t4;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3796" name="TextBox 3"/>
          <p:cNvSpPr txBox="1">
            <a:spLocks noChangeArrowheads="1"/>
          </p:cNvSpPr>
          <p:nvPr/>
        </p:nvSpPr>
        <p:spPr bwMode="auto">
          <a:xfrm>
            <a:off x="5715000" y="762000"/>
            <a:ext cx="3124200" cy="16319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>
              <a:tabLst>
                <a:tab pos="1381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1381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1381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1381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1381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81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81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81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81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lvl="1"/>
            <a:r>
              <a:rPr lang="en-US" sz="2000" dirty="0">
                <a:latin typeface="Courier New" pitchFamily="49" charset="0"/>
                <a:cs typeface="Courier New" pitchFamily="49" charset="0"/>
              </a:rPr>
              <a:t>Mapping:</a:t>
            </a:r>
          </a:p>
          <a:p>
            <a:pPr marL="0" lvl="1"/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address</a:t>
            </a:r>
          </a:p>
          <a:p>
            <a:pPr marL="0" lvl="1"/>
            <a:r>
              <a:rPr lang="en-US" sz="2000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-  8</a:t>
            </a:r>
          </a:p>
          <a:p>
            <a:pPr marL="0" lvl="1"/>
            <a:r>
              <a:rPr lang="en-US" sz="2000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- 12</a:t>
            </a:r>
          </a:p>
          <a:p>
            <a:pPr marL="0" lvl="1"/>
            <a:r>
              <a:rPr lang="en-US" sz="2000" dirty="0">
                <a:latin typeface="Courier New" pitchFamily="49" charset="0"/>
                <a:cs typeface="Courier New" pitchFamily="49" charset="0"/>
              </a:rPr>
              <a:t>t4 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- 16</a:t>
            </a:r>
          </a:p>
        </p:txBody>
      </p:sp>
      <p:sp>
        <p:nvSpPr>
          <p:cNvPr id="33797" name="TextBox 7"/>
          <p:cNvSpPr txBox="1">
            <a:spLocks noChangeArrowheads="1"/>
          </p:cNvSpPr>
          <p:nvPr/>
        </p:nvSpPr>
        <p:spPr bwMode="auto">
          <a:xfrm>
            <a:off x="914400" y="3668713"/>
            <a:ext cx="7543800" cy="92392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-8(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), 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      #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= t2</a:t>
            </a:r>
          </a:p>
          <a:p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imull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-12(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), 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     #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= t2 * t3</a:t>
            </a:r>
          </a:p>
          <a:p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, -16(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)      # t4 = t2 * t3</a:t>
            </a:r>
          </a:p>
        </p:txBody>
      </p:sp>
      <p:sp>
        <p:nvSpPr>
          <p:cNvPr id="33798" name="Freeform 1"/>
          <p:cNvSpPr>
            <a:spLocks/>
          </p:cNvSpPr>
          <p:nvPr/>
        </p:nvSpPr>
        <p:spPr bwMode="auto">
          <a:xfrm>
            <a:off x="458788" y="2309813"/>
            <a:ext cx="471487" cy="1657350"/>
          </a:xfrm>
          <a:custGeom>
            <a:avLst/>
            <a:gdLst>
              <a:gd name="T0" fmla="*/ 471775 w 471775"/>
              <a:gd name="T1" fmla="*/ 0 h 1658319"/>
              <a:gd name="T2" fmla="*/ 53321 w 471775"/>
              <a:gd name="T3" fmla="*/ 650929 h 1658319"/>
              <a:gd name="T4" fmla="*/ 37823 w 471775"/>
              <a:gd name="T5" fmla="*/ 1255363 h 1658319"/>
              <a:gd name="T6" fmla="*/ 347789 w 471775"/>
              <a:gd name="T7" fmla="*/ 1658319 h 165831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71775" h="1658319">
                <a:moveTo>
                  <a:pt x="471775" y="0"/>
                </a:moveTo>
                <a:cubicBezTo>
                  <a:pt x="298710" y="220851"/>
                  <a:pt x="125646" y="441702"/>
                  <a:pt x="53321" y="650929"/>
                </a:cubicBezTo>
                <a:cubicBezTo>
                  <a:pt x="-19004" y="860156"/>
                  <a:pt x="-11255" y="1087465"/>
                  <a:pt x="37823" y="1255363"/>
                </a:cubicBezTo>
                <a:cubicBezTo>
                  <a:pt x="86901" y="1423261"/>
                  <a:pt x="347789" y="1658319"/>
                  <a:pt x="347789" y="1658319"/>
                </a:cubicBezTo>
              </a:path>
            </a:pathLst>
          </a:cu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stealth" w="lg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Box 5"/>
          <p:cNvSpPr txBox="1">
            <a:spLocks noChangeArrowheads="1"/>
          </p:cNvSpPr>
          <p:nvPr/>
        </p:nvSpPr>
        <p:spPr bwMode="auto">
          <a:xfrm>
            <a:off x="533400" y="774700"/>
            <a:ext cx="8382000" cy="5078313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     .file	"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arith.c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"</a:t>
            </a: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     .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text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globl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arith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     .type	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arith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, @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function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arith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pushq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           #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save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old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frame pointer</a:t>
            </a: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movq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 %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rsp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     # 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move frame pointer to top</a:t>
            </a:r>
          </a:p>
          <a:p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     movl   %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edi, -20(%rbp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move arguments x, y, and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z</a:t>
            </a:r>
            <a:endParaRPr lang="cs-CZ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800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movl   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esi, -24(%rbp)</a:t>
            </a:r>
          </a:p>
          <a:p>
            <a:r>
              <a:rPr lang="cs-CZ" sz="18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movl   %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edx, -28(%rbp)</a:t>
            </a:r>
            <a:endParaRPr lang="fr-FR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. .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.                 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  -16(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), 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 #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set return value in 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eax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popq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 %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rbp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           #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; pop to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ret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                    # return to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caller</a:t>
            </a:r>
          </a:p>
          <a:p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     .size  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arith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, .-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arith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     .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ident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 "GCC: </a:t>
            </a:r>
            <a:r>
              <a:rPr lang="da-DK" sz="1800" dirty="0">
                <a:latin typeface="Courier New"/>
                <a:cs typeface="Courier New"/>
              </a:rPr>
              <a:t> (GNU) 4.8.3 20140911 </a:t>
            </a:r>
            <a:r>
              <a:rPr lang="da-DK" sz="1800" dirty="0" smtClean="0">
                <a:latin typeface="Courier New"/>
                <a:cs typeface="Courier New"/>
              </a:rPr>
              <a:t>...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"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     .section     .note.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GNU-s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tack,"",@progbits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819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Assembled Code</a:t>
            </a:r>
          </a:p>
        </p:txBody>
      </p:sp>
      <p:sp>
        <p:nvSpPr>
          <p:cNvPr id="34820" name="TextBox 2"/>
          <p:cNvSpPr txBox="1">
            <a:spLocks noChangeArrowheads="1"/>
          </p:cNvSpPr>
          <p:nvPr/>
        </p:nvSpPr>
        <p:spPr bwMode="auto">
          <a:xfrm>
            <a:off x="4191000" y="4800600"/>
            <a:ext cx="4572000" cy="1754326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arith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y,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z) {</a:t>
            </a:r>
          </a:p>
          <a:p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 . . .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t4 = t2 * t3;</a:t>
            </a: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  return t4;</a:t>
            </a: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4821" name="TextBox 5"/>
          <p:cNvSpPr txBox="1">
            <a:spLocks noChangeArrowheads="1"/>
          </p:cNvSpPr>
          <p:nvPr/>
        </p:nvSpPr>
        <p:spPr bwMode="auto">
          <a:xfrm>
            <a:off x="4267200" y="881063"/>
            <a:ext cx="4343400" cy="3381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–O0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-S -Wall -m32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arith.c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Assembled Code</a:t>
            </a:r>
          </a:p>
        </p:txBody>
      </p:sp>
      <p:sp>
        <p:nvSpPr>
          <p:cNvPr id="35843" name="TextBox 2"/>
          <p:cNvSpPr txBox="1">
            <a:spLocks noChangeArrowheads="1"/>
          </p:cNvSpPr>
          <p:nvPr/>
        </p:nvSpPr>
        <p:spPr bwMode="auto">
          <a:xfrm>
            <a:off x="533400" y="762000"/>
            <a:ext cx="4572000" cy="23082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800">
                <a:latin typeface="Courier New" pitchFamily="49" charset="0"/>
                <a:cs typeface="Courier New" pitchFamily="49" charset="0"/>
              </a:rPr>
              <a:t>int arith(int x, int y, int z) {</a:t>
            </a:r>
          </a:p>
          <a:p>
            <a:endParaRPr lang="fr-FR" sz="1800">
              <a:latin typeface="Courier New" pitchFamily="49" charset="0"/>
              <a:cs typeface="Courier New" pitchFamily="49" charset="0"/>
            </a:endParaRP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int t1 = x + y;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int t2 = z*48;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int t3 = t1 &amp; 0xFFFF;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int t4 = t2 * t3;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return t4;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5844" name="TextBox 5"/>
          <p:cNvSpPr txBox="1">
            <a:spLocks noChangeArrowheads="1"/>
          </p:cNvSpPr>
          <p:nvPr/>
        </p:nvSpPr>
        <p:spPr bwMode="auto">
          <a:xfrm>
            <a:off x="533400" y="685800"/>
            <a:ext cx="8153400" cy="3785652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. . .</a:t>
            </a:r>
          </a:p>
          <a:p>
            <a:r>
              <a:rPr lang="hr-HR" sz="1800" dirty="0">
                <a:latin typeface="Courier New"/>
                <a:cs typeface="Courier New"/>
              </a:rPr>
              <a:t>movl   </a:t>
            </a:r>
            <a:r>
              <a:rPr lang="hr-HR" sz="1800" dirty="0" smtClean="0">
                <a:latin typeface="Courier New"/>
                <a:cs typeface="Courier New"/>
              </a:rPr>
              <a:t>-</a:t>
            </a:r>
            <a:r>
              <a:rPr lang="hr-HR" sz="1800" dirty="0">
                <a:latin typeface="Courier New"/>
                <a:cs typeface="Courier New"/>
              </a:rPr>
              <a:t>24(%rbp), %eax</a:t>
            </a:r>
            <a:r>
              <a:rPr lang="fr-FR" sz="1800" dirty="0" smtClean="0">
                <a:latin typeface="Courier New"/>
                <a:cs typeface="Courier New"/>
              </a:rPr>
              <a:t>     # </a:t>
            </a:r>
            <a:r>
              <a:rPr lang="fr-FR" sz="1800" dirty="0" err="1">
                <a:latin typeface="Courier New"/>
                <a:cs typeface="Courier New"/>
              </a:rPr>
              <a:t>eax</a:t>
            </a:r>
            <a:r>
              <a:rPr lang="fr-FR" sz="1800" dirty="0">
                <a:latin typeface="Courier New"/>
                <a:cs typeface="Courier New"/>
              </a:rPr>
              <a:t> = y</a:t>
            </a:r>
          </a:p>
          <a:p>
            <a:r>
              <a:rPr lang="hr-HR" sz="1800" dirty="0">
                <a:latin typeface="Courier New"/>
                <a:cs typeface="Courier New"/>
              </a:rPr>
              <a:t>movl   </a:t>
            </a:r>
            <a:r>
              <a:rPr lang="hr-HR" sz="1800" dirty="0" smtClean="0">
                <a:latin typeface="Courier New"/>
                <a:cs typeface="Courier New"/>
              </a:rPr>
              <a:t>-</a:t>
            </a:r>
            <a:r>
              <a:rPr lang="hr-HR" sz="1800" dirty="0">
                <a:latin typeface="Courier New"/>
                <a:cs typeface="Courier New"/>
              </a:rPr>
              <a:t>20(%rbp), %edx</a:t>
            </a:r>
            <a:r>
              <a:rPr lang="fr-FR" sz="1800" dirty="0" smtClean="0">
                <a:latin typeface="Courier New"/>
                <a:cs typeface="Courier New"/>
              </a:rPr>
              <a:t>     # </a:t>
            </a:r>
            <a:r>
              <a:rPr lang="fr-FR" sz="1800" dirty="0" err="1">
                <a:latin typeface="Courier New"/>
                <a:cs typeface="Courier New"/>
              </a:rPr>
              <a:t>edx</a:t>
            </a:r>
            <a:r>
              <a:rPr lang="fr-FR" sz="1800" dirty="0">
                <a:latin typeface="Courier New"/>
                <a:cs typeface="Courier New"/>
              </a:rPr>
              <a:t> = x</a:t>
            </a:r>
          </a:p>
          <a:p>
            <a:r>
              <a:rPr lang="en-US" sz="1800" dirty="0" err="1">
                <a:latin typeface="Courier New"/>
                <a:cs typeface="Courier New"/>
              </a:rPr>
              <a:t>addl</a:t>
            </a:r>
            <a:r>
              <a:rPr lang="en-US" sz="1800" dirty="0">
                <a:latin typeface="Courier New"/>
                <a:cs typeface="Courier New"/>
              </a:rPr>
              <a:t>   </a:t>
            </a:r>
            <a:r>
              <a:rPr lang="en-US" sz="1800" dirty="0" smtClean="0">
                <a:latin typeface="Courier New"/>
                <a:cs typeface="Courier New"/>
              </a:rPr>
              <a:t>%</a:t>
            </a:r>
            <a:r>
              <a:rPr lang="en-US" sz="1800" dirty="0" err="1">
                <a:latin typeface="Courier New"/>
                <a:cs typeface="Courier New"/>
              </a:rPr>
              <a:t>edx</a:t>
            </a:r>
            <a:r>
              <a:rPr lang="en-US" sz="1800" dirty="0">
                <a:latin typeface="Courier New"/>
                <a:cs typeface="Courier New"/>
              </a:rPr>
              <a:t>, %</a:t>
            </a:r>
            <a:r>
              <a:rPr lang="en-US" sz="1800" dirty="0" err="1">
                <a:latin typeface="Courier New"/>
                <a:cs typeface="Courier New"/>
              </a:rPr>
              <a:t>eax</a:t>
            </a:r>
            <a:r>
              <a:rPr lang="fr-FR" sz="1800" dirty="0" smtClean="0">
                <a:latin typeface="Courier New"/>
                <a:cs typeface="Courier New"/>
              </a:rPr>
              <a:t>          # </a:t>
            </a:r>
            <a:r>
              <a:rPr lang="fr-FR" sz="1800" dirty="0" err="1">
                <a:latin typeface="Courier New"/>
                <a:cs typeface="Courier New"/>
              </a:rPr>
              <a:t>eax</a:t>
            </a:r>
            <a:r>
              <a:rPr lang="fr-FR" sz="1800" dirty="0">
                <a:latin typeface="Courier New"/>
                <a:cs typeface="Courier New"/>
              </a:rPr>
              <a:t> = x + y</a:t>
            </a:r>
          </a:p>
          <a:p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 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, -4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(%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rbp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)      # t1 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= x + y</a:t>
            </a: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 </a:t>
            </a:r>
          </a:p>
          <a:p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 -28(%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), 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edx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edx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= z</a:t>
            </a:r>
          </a:p>
          <a:p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 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edx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, 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         #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= z</a:t>
            </a:r>
          </a:p>
          <a:p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addl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 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, 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         #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= z + z = 2z</a:t>
            </a:r>
          </a:p>
          <a:p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addl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 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edx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, 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         #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= 2z + z = 3z</a:t>
            </a:r>
          </a:p>
          <a:p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sall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 $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4, %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           #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= (3z) &lt;&lt; 4 = 3z*16 = 48z</a:t>
            </a:r>
          </a:p>
          <a:p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 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, -8(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)      # t2 = 48z</a:t>
            </a: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. . .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845" name="TextBox 4"/>
          <p:cNvSpPr txBox="1">
            <a:spLocks noChangeArrowheads="1"/>
          </p:cNvSpPr>
          <p:nvPr/>
        </p:nvSpPr>
        <p:spPr bwMode="auto">
          <a:xfrm>
            <a:off x="4267200" y="4114800"/>
            <a:ext cx="4572000" cy="175418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800">
                <a:latin typeface="Courier New" pitchFamily="49" charset="0"/>
                <a:cs typeface="Courier New" pitchFamily="49" charset="0"/>
              </a:rPr>
              <a:t>int arith(int x, int y, int z) {</a:t>
            </a:r>
          </a:p>
          <a:p>
            <a:endParaRPr lang="fr-FR" sz="1800">
              <a:latin typeface="Courier New" pitchFamily="49" charset="0"/>
              <a:cs typeface="Courier New" pitchFamily="49" charset="0"/>
            </a:endParaRP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int t1 = x + y;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int t2 = z*48;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. . .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Assembled Code</a:t>
            </a:r>
          </a:p>
        </p:txBody>
      </p:sp>
      <p:sp>
        <p:nvSpPr>
          <p:cNvPr id="36867" name="TextBox 2"/>
          <p:cNvSpPr txBox="1">
            <a:spLocks noChangeArrowheads="1"/>
          </p:cNvSpPr>
          <p:nvPr/>
        </p:nvSpPr>
        <p:spPr bwMode="auto">
          <a:xfrm>
            <a:off x="533400" y="762000"/>
            <a:ext cx="4572000" cy="23082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800">
                <a:latin typeface="Courier New" pitchFamily="49" charset="0"/>
                <a:cs typeface="Courier New" pitchFamily="49" charset="0"/>
              </a:rPr>
              <a:t>int arith(int x, int y, int z) {</a:t>
            </a:r>
          </a:p>
          <a:p>
            <a:endParaRPr lang="fr-FR" sz="1800">
              <a:latin typeface="Courier New" pitchFamily="49" charset="0"/>
              <a:cs typeface="Courier New" pitchFamily="49" charset="0"/>
            </a:endParaRP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int t1 = x + y;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int t2 = z*48;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int t3 = t1 &amp; 0xFFFF;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int t4 = t2 * t3;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return t4;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6868" name="TextBox 5"/>
          <p:cNvSpPr txBox="1">
            <a:spLocks noChangeArrowheads="1"/>
          </p:cNvSpPr>
          <p:nvPr/>
        </p:nvSpPr>
        <p:spPr bwMode="auto">
          <a:xfrm>
            <a:off x="533400" y="685800"/>
            <a:ext cx="6781800" cy="2585323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. . .</a:t>
            </a:r>
          </a:p>
          <a:p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-4(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), 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      #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= t1</a:t>
            </a:r>
          </a:p>
          <a:p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m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ovzwl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ax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 #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= t1 &amp; 0xFFFF</a:t>
            </a:r>
          </a:p>
          <a:p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, -12(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)      # t3 = t1 &amp; 0xFFFF</a:t>
            </a: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 </a:t>
            </a:r>
          </a:p>
          <a:p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-8(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), 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      #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= t2</a:t>
            </a:r>
          </a:p>
          <a:p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imull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-12(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), 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     #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= t2 * t3</a:t>
            </a:r>
          </a:p>
          <a:p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, -16(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)      # t4 = t2 * t3</a:t>
            </a: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. . .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869" name="TextBox 4"/>
          <p:cNvSpPr txBox="1">
            <a:spLocks noChangeArrowheads="1"/>
          </p:cNvSpPr>
          <p:nvPr/>
        </p:nvSpPr>
        <p:spPr bwMode="auto">
          <a:xfrm>
            <a:off x="4267200" y="2971800"/>
            <a:ext cx="4572000" cy="2032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arith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y,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z) {</a:t>
            </a:r>
          </a:p>
          <a:p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  . . .</a:t>
            </a: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t3 = t1 &amp; 0xFFFF;</a:t>
            </a: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t4 = t2 * t3;</a:t>
            </a: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. . </a:t>
            </a:r>
            <a:r>
              <a:rPr lang="fr-FR" sz="1800" smtClean="0">
                <a:latin typeface="Courier New" pitchFamily="49" charset="0"/>
                <a:cs typeface="Courier New" pitchFamily="49" charset="0"/>
              </a:rPr>
              <a:t>.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Shift Instructions</a:t>
            </a:r>
          </a:p>
        </p:txBody>
      </p:sp>
      <p:sp>
        <p:nvSpPr>
          <p:cNvPr id="21507" name="TextBox 2"/>
          <p:cNvSpPr txBox="1">
            <a:spLocks noChangeArrowheads="1"/>
          </p:cNvSpPr>
          <p:nvPr/>
        </p:nvSpPr>
        <p:spPr bwMode="auto">
          <a:xfrm>
            <a:off x="381000" y="739775"/>
            <a:ext cx="861060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/>
              <a:t>Shifting the representation of an integer </a:t>
            </a:r>
          </a:p>
          <a:p>
            <a:endParaRPr lang="en-US" sz="2000" dirty="0"/>
          </a:p>
          <a:p>
            <a:pPr>
              <a:tabLst>
                <a:tab pos="465138" algn="l"/>
                <a:tab pos="1379538" algn="l"/>
              </a:tabLst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sall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rightop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leftop</a:t>
            </a:r>
            <a:endParaRPr lang="en-US" sz="2000" i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465138" algn="l"/>
                <a:tab pos="1379538" algn="l"/>
              </a:tabLst>
            </a:pPr>
            <a:r>
              <a:rPr lang="en-US" sz="2000" dirty="0"/>
              <a:t>		</a:t>
            </a:r>
            <a:r>
              <a:rPr lang="en-US" sz="2000" i="1" dirty="0" err="1">
                <a:latin typeface="Courier New" pitchFamily="49" charset="0"/>
                <a:cs typeface="Courier New" pitchFamily="49" charset="0"/>
              </a:rPr>
              <a:t>leftop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leftop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&lt;&lt;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rightop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// C syntax!</a:t>
            </a:r>
            <a:endParaRPr lang="en-US" sz="2000" dirty="0"/>
          </a:p>
          <a:p>
            <a:pPr>
              <a:tabLst>
                <a:tab pos="465138" algn="l"/>
                <a:tab pos="1379538" algn="l"/>
              </a:tabLst>
            </a:pPr>
            <a:endParaRPr lang="en-US" sz="2000" dirty="0"/>
          </a:p>
          <a:p>
            <a:pPr>
              <a:tabLst>
                <a:tab pos="465138" algn="l"/>
                <a:tab pos="1379538" algn="l"/>
              </a:tabLst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sarl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rightop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leftop</a:t>
            </a:r>
            <a:endParaRPr lang="en-US" sz="2000" i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465138" algn="l"/>
                <a:tab pos="1379538" algn="l"/>
              </a:tabLst>
            </a:pPr>
            <a:r>
              <a:rPr lang="en-US" sz="2000" dirty="0"/>
              <a:t>		</a:t>
            </a:r>
            <a:r>
              <a:rPr lang="en-US" sz="2000" i="1" dirty="0" err="1">
                <a:latin typeface="Courier New" pitchFamily="49" charset="0"/>
                <a:cs typeface="Courier New" pitchFamily="49" charset="0"/>
              </a:rPr>
              <a:t>leftop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leftop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&gt;&gt;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rightop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(preserves sign)</a:t>
            </a:r>
            <a:endParaRPr lang="en-US" sz="2000" i="1" dirty="0"/>
          </a:p>
          <a:p>
            <a:pPr>
              <a:tabLst>
                <a:tab pos="465138" algn="l"/>
                <a:tab pos="1379538" algn="l"/>
              </a:tabLst>
            </a:pPr>
            <a:endParaRPr lang="en-US" sz="2000" dirty="0"/>
          </a:p>
          <a:p>
            <a:pPr>
              <a:tabLst>
                <a:tab pos="465138" algn="l"/>
                <a:tab pos="1379538" algn="l"/>
              </a:tabLst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shll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rightop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leftop</a:t>
            </a:r>
            <a:endParaRPr lang="en-US" sz="2000" i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465138" algn="l"/>
                <a:tab pos="1379538" algn="l"/>
              </a:tabLst>
            </a:pPr>
            <a:r>
              <a:rPr lang="en-US" sz="2000" dirty="0"/>
              <a:t>		</a:t>
            </a:r>
            <a:r>
              <a:rPr lang="en-US" sz="2000" i="1" dirty="0" err="1">
                <a:latin typeface="Courier New" pitchFamily="49" charset="0"/>
                <a:cs typeface="Courier New" pitchFamily="49" charset="0"/>
              </a:rPr>
              <a:t>leftop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leftop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&lt;&lt;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rightop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(same as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sall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2000" i="1" dirty="0"/>
          </a:p>
          <a:p>
            <a:pPr>
              <a:tabLst>
                <a:tab pos="465138" algn="l"/>
                <a:tab pos="1379538" algn="l"/>
              </a:tabLst>
            </a:pPr>
            <a:endParaRPr lang="en-US" sz="2000" dirty="0"/>
          </a:p>
          <a:p>
            <a:pPr>
              <a:tabLst>
                <a:tab pos="465138" algn="l"/>
                <a:tab pos="1379538" algn="l"/>
              </a:tabLst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shrl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rightop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leftop</a:t>
            </a:r>
            <a:endParaRPr lang="en-US" sz="2000" i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465138" algn="l"/>
                <a:tab pos="1379538" algn="l"/>
              </a:tabLst>
            </a:pPr>
            <a:r>
              <a:rPr lang="en-US" sz="2000" dirty="0"/>
              <a:t>		</a:t>
            </a:r>
            <a:r>
              <a:rPr lang="en-US" sz="2000" i="1" dirty="0" err="1">
                <a:latin typeface="Courier New" pitchFamily="49" charset="0"/>
                <a:cs typeface="Courier New" pitchFamily="49" charset="0"/>
              </a:rPr>
              <a:t>leftop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leftop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&gt;&gt;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rightop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(hi bits set to 0)</a:t>
            </a:r>
            <a:endParaRPr lang="en-US" sz="2000" i="1" dirty="0"/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Left Shifts and Multiplication</a:t>
            </a:r>
          </a:p>
        </p:txBody>
      </p:sp>
      <p:sp>
        <p:nvSpPr>
          <p:cNvPr id="22531" name="TextBox 2"/>
          <p:cNvSpPr txBox="1">
            <a:spLocks noChangeArrowheads="1"/>
          </p:cNvSpPr>
          <p:nvPr/>
        </p:nvSpPr>
        <p:spPr bwMode="auto">
          <a:xfrm>
            <a:off x="381000" y="739775"/>
            <a:ext cx="86106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/>
              <a:t>Shifting an integer operand to the left by k bits is equivalent to multiplying the operand's value by 2</a:t>
            </a:r>
            <a:r>
              <a:rPr lang="en-US" sz="2000" baseline="30000" dirty="0"/>
              <a:t>k</a:t>
            </a:r>
            <a:r>
              <a:rPr lang="en-US" sz="2000" dirty="0"/>
              <a:t>:</a:t>
            </a:r>
          </a:p>
          <a:p>
            <a:endParaRPr lang="en-US" sz="2000" dirty="0"/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sall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1, %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	#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2*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sall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3, %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edx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	#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edx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8*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edx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endParaRPr lang="en-US" sz="2000" i="1" dirty="0"/>
          </a:p>
          <a:p>
            <a:r>
              <a:rPr lang="en-US" sz="2000" dirty="0" smtClean="0"/>
              <a:t>For example:</a:t>
            </a:r>
            <a:endParaRPr lang="en-US" sz="2000" dirty="0"/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381000" y="5056525"/>
            <a:ext cx="8610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 smtClean="0"/>
              <a:t>Since </a:t>
            </a:r>
            <a:r>
              <a:rPr lang="en-US" sz="2000" dirty="0"/>
              <a:t>general multiplication is much more expensive (in time) than shifting bits, we should prefer using a shift-left instruction when multiplying by a power of 2.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7287799"/>
              </p:ext>
            </p:extLst>
          </p:nvPr>
        </p:nvGraphicFramePr>
        <p:xfrm>
          <a:off x="1295400" y="3352800"/>
          <a:ext cx="685799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0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7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edx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00000000 00000000 00000000 00000101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012411"/>
              </p:ext>
            </p:extLst>
          </p:nvPr>
        </p:nvGraphicFramePr>
        <p:xfrm>
          <a:off x="1295401" y="3962400"/>
          <a:ext cx="685799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0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7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edx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00000000 00000000 00000000 00101000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40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Freeform 2"/>
          <p:cNvSpPr/>
          <p:nvPr/>
        </p:nvSpPr>
        <p:spPr bwMode="auto">
          <a:xfrm>
            <a:off x="6382139" y="2481943"/>
            <a:ext cx="1277485" cy="1642188"/>
          </a:xfrm>
          <a:custGeom>
            <a:avLst/>
            <a:gdLst>
              <a:gd name="connsiteX0" fmla="*/ 0 w 1277485"/>
              <a:gd name="connsiteY0" fmla="*/ 0 h 1642188"/>
              <a:gd name="connsiteX1" fmla="*/ 1231641 w 1277485"/>
              <a:gd name="connsiteY1" fmla="*/ 391886 h 1642188"/>
              <a:gd name="connsiteX2" fmla="*/ 895739 w 1277485"/>
              <a:gd name="connsiteY2" fmla="*/ 1642188 h 164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77485" h="1642188">
                <a:moveTo>
                  <a:pt x="0" y="0"/>
                </a:moveTo>
                <a:cubicBezTo>
                  <a:pt x="541175" y="59094"/>
                  <a:pt x="1082351" y="118188"/>
                  <a:pt x="1231641" y="391886"/>
                </a:cubicBezTo>
                <a:cubicBezTo>
                  <a:pt x="1380931" y="665584"/>
                  <a:pt x="1138335" y="1153886"/>
                  <a:pt x="895739" y="1642188"/>
                </a:cubicBezTo>
              </a:path>
            </a:pathLst>
          </a:cu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stealth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 idx="4294967295"/>
          </p:nvPr>
        </p:nvSpPr>
        <p:spPr>
          <a:xfrm>
            <a:off x="304800" y="171450"/>
            <a:ext cx="6553200" cy="361950"/>
          </a:xfrm>
        </p:spPr>
        <p:txBody>
          <a:bodyPr/>
          <a:lstStyle/>
          <a:p>
            <a:r>
              <a:rPr lang="en-US" dirty="0" smtClean="0"/>
              <a:t>Right Shifts, Unsigned Operands, and Division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81000" y="739775"/>
            <a:ext cx="861060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2000" dirty="0" smtClean="0"/>
              <a:t>Shifting an integer operand to the right by k bits might be expected to divide the operand's value by 2</a:t>
            </a:r>
            <a:r>
              <a:rPr lang="en-US" sz="2000" baseline="30000" dirty="0" smtClean="0"/>
              <a:t>k</a:t>
            </a:r>
            <a:r>
              <a:rPr lang="en-US" sz="2000" dirty="0" smtClean="0"/>
              <a:t>:</a:t>
            </a:r>
          </a:p>
          <a:p>
            <a:pPr>
              <a:defRPr/>
            </a:pPr>
            <a:endParaRPr lang="en-US" sz="2000" dirty="0" smtClean="0"/>
          </a:p>
          <a:p>
            <a:pPr>
              <a:tabLst>
                <a:tab pos="466725" algn="l"/>
                <a:tab pos="4124325" algn="l"/>
              </a:tabLst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shrl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1, %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#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/ 2 ?</a:t>
            </a:r>
          </a:p>
          <a:p>
            <a:pPr>
              <a:tabLst>
                <a:tab pos="466725" algn="l"/>
                <a:tab pos="4124325" algn="l"/>
              </a:tabLst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466725" algn="l"/>
                <a:tab pos="4124325" algn="l"/>
              </a:tabLst>
              <a:defRPr/>
            </a:pPr>
            <a:r>
              <a:rPr lang="en-US" sz="2000" dirty="0" smtClean="0">
                <a:latin typeface="+mn-lt"/>
                <a:cs typeface="Courier New" pitchFamily="49" charset="0"/>
              </a:rPr>
              <a:t>Recall that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shrl</a:t>
            </a:r>
            <a:r>
              <a:rPr lang="en-US" sz="2000" dirty="0" smtClean="0">
                <a:latin typeface="+mn-lt"/>
                <a:cs typeface="Courier New" pitchFamily="49" charset="0"/>
              </a:rPr>
              <a:t> shifts in 0's on the left; so this will indeed perform integer division by 2, provided the value in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2000" dirty="0" smtClean="0">
                <a:latin typeface="+mn-lt"/>
                <a:cs typeface="Courier New" pitchFamily="49" charset="0"/>
              </a:rPr>
              <a:t> is interpreted as an </a:t>
            </a:r>
            <a:r>
              <a:rPr lang="en-US" sz="2000" u="sng" dirty="0" smtClean="0">
                <a:latin typeface="+mn-lt"/>
                <a:cs typeface="Courier New" pitchFamily="49" charset="0"/>
              </a:rPr>
              <a:t>unsigned</a:t>
            </a:r>
            <a:r>
              <a:rPr lang="en-US" sz="2000" dirty="0" smtClean="0">
                <a:latin typeface="+mn-lt"/>
                <a:cs typeface="Courier New" pitchFamily="49" charset="0"/>
              </a:rPr>
              <a:t> integer.</a:t>
            </a:r>
          </a:p>
          <a:p>
            <a:pPr>
              <a:tabLst>
                <a:tab pos="466725" algn="l"/>
                <a:tab pos="4124325" algn="l"/>
              </a:tabLst>
              <a:defRPr/>
            </a:pPr>
            <a:endParaRPr lang="en-US" sz="2000" dirty="0">
              <a:latin typeface="+mn-lt"/>
              <a:cs typeface="Courier New" pitchFamily="49" charset="0"/>
            </a:endParaRPr>
          </a:p>
          <a:p>
            <a:pPr>
              <a:tabLst>
                <a:tab pos="466725" algn="l"/>
                <a:tab pos="4124325" algn="l"/>
              </a:tabLst>
              <a:defRPr/>
            </a:pPr>
            <a:r>
              <a:rPr lang="en-US" sz="2000" dirty="0" smtClean="0">
                <a:latin typeface="+mn-lt"/>
                <a:cs typeface="Courier New" pitchFamily="49" charset="0"/>
              </a:rPr>
              <a:t>For example, if we have an 8-bit unsigned representation of 255</a:t>
            </a:r>
            <a:r>
              <a:rPr lang="en-US" sz="2000" baseline="-25000" dirty="0" smtClean="0">
                <a:latin typeface="+mn-lt"/>
                <a:cs typeface="Courier New" pitchFamily="49" charset="0"/>
              </a:rPr>
              <a:t>10</a:t>
            </a:r>
            <a:r>
              <a:rPr lang="en-US" sz="2000" dirty="0" smtClean="0">
                <a:latin typeface="+mn-lt"/>
                <a:cs typeface="Courier New" pitchFamily="49" charset="0"/>
              </a:rPr>
              <a:t>, the instruction above would perform the following transformation:</a:t>
            </a:r>
          </a:p>
          <a:p>
            <a:pPr>
              <a:tabLst>
                <a:tab pos="466725" algn="l"/>
                <a:tab pos="4124325" algn="l"/>
              </a:tabLst>
              <a:defRPr/>
            </a:pPr>
            <a:endParaRPr lang="en-US" sz="2000" dirty="0">
              <a:latin typeface="+mn-lt"/>
              <a:cs typeface="Courier New" pitchFamily="49" charset="0"/>
            </a:endParaRPr>
          </a:p>
          <a:p>
            <a:pPr algn="ctr">
              <a:tabLst>
                <a:tab pos="466725" algn="l"/>
                <a:tab pos="4124325" algn="l"/>
              </a:tabLst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1111 1111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   0111 1111</a:t>
            </a:r>
          </a:p>
          <a:p>
            <a:pPr>
              <a:tabLst>
                <a:tab pos="466725" algn="l"/>
                <a:tab pos="4124325" algn="l"/>
              </a:tabLst>
              <a:defRPr/>
            </a:pPr>
            <a:endParaRPr lang="en-US" sz="2000" dirty="0">
              <a:latin typeface="+mn-lt"/>
              <a:cs typeface="Courier New" pitchFamily="49" charset="0"/>
              <a:sym typeface="Wingdings" pitchFamily="2" charset="2"/>
            </a:endParaRPr>
          </a:p>
          <a:p>
            <a:pPr>
              <a:tabLst>
                <a:tab pos="466725" algn="l"/>
                <a:tab pos="4124325" algn="l"/>
              </a:tabLst>
              <a:defRPr/>
            </a:pPr>
            <a:r>
              <a:rPr lang="en-US" sz="2000" dirty="0" smtClean="0">
                <a:latin typeface="+mn-lt"/>
                <a:cs typeface="Courier New" pitchFamily="49" charset="0"/>
                <a:sym typeface="Wingdings" pitchFamily="2" charset="2"/>
              </a:rPr>
              <a:t>So it would yield 127</a:t>
            </a:r>
            <a:r>
              <a:rPr lang="en-US" sz="2000" baseline="-25000" dirty="0" smtClean="0">
                <a:latin typeface="+mn-lt"/>
                <a:cs typeface="Courier New" pitchFamily="49" charset="0"/>
                <a:sym typeface="Wingdings" pitchFamily="2" charset="2"/>
              </a:rPr>
              <a:t>10</a:t>
            </a:r>
            <a:r>
              <a:rPr lang="en-US" sz="2000" dirty="0" smtClean="0">
                <a:latin typeface="+mn-lt"/>
                <a:cs typeface="Courier New" pitchFamily="49" charset="0"/>
                <a:sym typeface="Wingdings" pitchFamily="2" charset="2"/>
              </a:rPr>
              <a:t>, which is correct for integer division.</a:t>
            </a:r>
            <a:endParaRPr lang="en-US" sz="2000" dirty="0" smtClean="0">
              <a:latin typeface="+mn-lt"/>
              <a:cs typeface="Courier New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 idx="4294967295"/>
          </p:nvPr>
        </p:nvSpPr>
        <p:spPr>
          <a:xfrm>
            <a:off x="304800" y="171450"/>
            <a:ext cx="6553200" cy="361950"/>
          </a:xfrm>
        </p:spPr>
        <p:txBody>
          <a:bodyPr/>
          <a:lstStyle/>
          <a:p>
            <a:r>
              <a:rPr lang="en-US" dirty="0" smtClean="0"/>
              <a:t>Right Shifts, Unsigned Operands, and Division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81000" y="739775"/>
            <a:ext cx="861060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tabLst>
                <a:tab pos="466725" algn="l"/>
                <a:tab pos="4124325" algn="l"/>
              </a:tabLst>
              <a:defRPr/>
            </a:pPr>
            <a:r>
              <a:rPr lang="en-US" sz="2000" dirty="0" smtClean="0">
                <a:latin typeface="+mn-lt"/>
                <a:cs typeface="Courier New" pitchFamily="49" charset="0"/>
              </a:rPr>
              <a:t>But, the following will </a:t>
            </a:r>
            <a:r>
              <a:rPr lang="en-US" sz="2000" u="sng" dirty="0" smtClean="0">
                <a:latin typeface="+mn-lt"/>
                <a:cs typeface="Courier New" pitchFamily="49" charset="0"/>
              </a:rPr>
              <a:t>not</a:t>
            </a:r>
            <a:r>
              <a:rPr lang="en-US" sz="2000" dirty="0" smtClean="0">
                <a:latin typeface="+mn-lt"/>
                <a:cs typeface="Courier New" pitchFamily="49" charset="0"/>
              </a:rPr>
              <a:t> yield the correct result for an unsigned integer:</a:t>
            </a:r>
          </a:p>
          <a:p>
            <a:pPr>
              <a:tabLst>
                <a:tab pos="466725" algn="l"/>
                <a:tab pos="4124325" algn="l"/>
              </a:tabLst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466725" algn="l"/>
                <a:tab pos="4124325" algn="l"/>
              </a:tabLst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sarl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1, %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#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!=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/ 2 </a:t>
            </a:r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r>
              <a:rPr lang="en-US" sz="2000" dirty="0" smtClean="0"/>
              <a:t>For example, if we consider an 8-bit representation of 200</a:t>
            </a:r>
            <a:r>
              <a:rPr lang="en-US" sz="2000" baseline="-25000" dirty="0" smtClean="0"/>
              <a:t>10</a:t>
            </a:r>
            <a:r>
              <a:rPr lang="en-US" sz="2000" dirty="0" smtClean="0"/>
              <a:t>, the instruction above would produce this transformation:</a:t>
            </a:r>
          </a:p>
          <a:p>
            <a:pPr>
              <a:tabLst>
                <a:tab pos="466725" algn="l"/>
                <a:tab pos="4124325" algn="l"/>
              </a:tabLst>
              <a:defRPr/>
            </a:pPr>
            <a:endParaRPr lang="en-US" sz="2000" dirty="0">
              <a:cs typeface="Courier New" pitchFamily="49" charset="0"/>
            </a:endParaRPr>
          </a:p>
          <a:p>
            <a:pPr algn="ctr">
              <a:tabLst>
                <a:tab pos="466725" algn="l"/>
                <a:tab pos="4124325" algn="l"/>
              </a:tabLst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1100 1000    </a:t>
            </a:r>
            <a:r>
              <a:rPr lang="en-US" sz="20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1110 0100</a:t>
            </a:r>
            <a:endParaRPr lang="en-US" sz="2000" dirty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>
              <a:tabLst>
                <a:tab pos="466725" algn="l"/>
                <a:tab pos="4124325" algn="l"/>
              </a:tabLst>
              <a:defRPr/>
            </a:pPr>
            <a:endParaRPr lang="en-US" sz="2000" dirty="0">
              <a:cs typeface="Courier New" pitchFamily="49" charset="0"/>
              <a:sym typeface="Wingdings" pitchFamily="2" charset="2"/>
            </a:endParaRPr>
          </a:p>
          <a:p>
            <a:pPr>
              <a:tabLst>
                <a:tab pos="466725" algn="l"/>
                <a:tab pos="4124325" algn="l"/>
              </a:tabLst>
              <a:defRPr/>
            </a:pPr>
            <a:r>
              <a:rPr lang="en-US" sz="2000" dirty="0">
                <a:cs typeface="Courier New" pitchFamily="49" charset="0"/>
                <a:sym typeface="Wingdings" pitchFamily="2" charset="2"/>
              </a:rPr>
              <a:t>So it would yield </a:t>
            </a:r>
            <a:r>
              <a:rPr lang="en-US" sz="2000" dirty="0" smtClean="0">
                <a:cs typeface="Courier New" pitchFamily="49" charset="0"/>
                <a:sym typeface="Wingdings" pitchFamily="2" charset="2"/>
              </a:rPr>
              <a:t>228</a:t>
            </a:r>
            <a:r>
              <a:rPr lang="en-US" sz="2000" baseline="-25000" dirty="0" smtClean="0">
                <a:cs typeface="Courier New" pitchFamily="49" charset="0"/>
                <a:sym typeface="Wingdings" pitchFamily="2" charset="2"/>
              </a:rPr>
              <a:t>10</a:t>
            </a:r>
            <a:r>
              <a:rPr lang="en-US" sz="2000" dirty="0" smtClean="0">
                <a:cs typeface="Courier New" pitchFamily="49" charset="0"/>
                <a:sym typeface="Wingdings" pitchFamily="2" charset="2"/>
              </a:rPr>
              <a:t>, </a:t>
            </a:r>
            <a:r>
              <a:rPr lang="en-US" sz="2000" dirty="0">
                <a:cs typeface="Courier New" pitchFamily="49" charset="0"/>
                <a:sym typeface="Wingdings" pitchFamily="2" charset="2"/>
              </a:rPr>
              <a:t>which is </a:t>
            </a:r>
            <a:r>
              <a:rPr lang="en-US" sz="2000" dirty="0" smtClean="0">
                <a:cs typeface="Courier New" pitchFamily="49" charset="0"/>
                <a:sym typeface="Wingdings" pitchFamily="2" charset="2"/>
              </a:rPr>
              <a:t>incorrect.</a:t>
            </a:r>
          </a:p>
          <a:p>
            <a:pPr>
              <a:tabLst>
                <a:tab pos="466725" algn="l"/>
                <a:tab pos="4124325" algn="l"/>
              </a:tabLst>
              <a:defRPr/>
            </a:pPr>
            <a:endParaRPr lang="en-US" sz="2000" dirty="0">
              <a:cs typeface="Courier New" pitchFamily="49" charset="0"/>
              <a:sym typeface="Wingdings" pitchFamily="2" charset="2"/>
            </a:endParaRPr>
          </a:p>
          <a:p>
            <a:pPr>
              <a:tabLst>
                <a:tab pos="466725" algn="l"/>
                <a:tab pos="4124325" algn="l"/>
              </a:tabLst>
              <a:defRPr/>
            </a:pPr>
            <a:r>
              <a:rPr lang="en-US" sz="2000" dirty="0" smtClean="0">
                <a:cs typeface="Courier New" pitchFamily="49" charset="0"/>
                <a:sym typeface="Wingdings" pitchFamily="2" charset="2"/>
              </a:rPr>
              <a:t>The correct result would be 100</a:t>
            </a:r>
            <a:r>
              <a:rPr lang="en-US" sz="2000" baseline="-25000" dirty="0" smtClean="0">
                <a:cs typeface="Courier New" pitchFamily="49" charset="0"/>
                <a:sym typeface="Wingdings" pitchFamily="2" charset="2"/>
              </a:rPr>
              <a:t>10</a:t>
            </a:r>
            <a:r>
              <a:rPr lang="en-US" sz="2000" dirty="0" smtClean="0">
                <a:cs typeface="Courier New" pitchFamily="49" charset="0"/>
                <a:sym typeface="Wingdings" pitchFamily="2" charset="2"/>
              </a:rPr>
              <a:t> which would be represented as 0110 0010.</a:t>
            </a:r>
          </a:p>
          <a:p>
            <a:pPr>
              <a:tabLst>
                <a:tab pos="466725" algn="l"/>
                <a:tab pos="4124325" algn="l"/>
              </a:tabLst>
              <a:defRPr/>
            </a:pPr>
            <a:endParaRPr lang="en-US" sz="2000" dirty="0">
              <a:cs typeface="Courier New" pitchFamily="49" charset="0"/>
              <a:sym typeface="Wingdings" pitchFamily="2" charset="2"/>
            </a:endParaRPr>
          </a:p>
          <a:p>
            <a:pPr>
              <a:tabLst>
                <a:tab pos="466725" algn="l"/>
                <a:tab pos="4124325" algn="l"/>
              </a:tabLst>
              <a:defRPr/>
            </a:pPr>
            <a:r>
              <a:rPr lang="en-US" sz="2000" dirty="0" smtClean="0">
                <a:cs typeface="Courier New" pitchFamily="49" charset="0"/>
                <a:sym typeface="Wingdings" pitchFamily="2" charset="2"/>
              </a:rPr>
              <a:t>Note that the correct value would have been found by using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shrl</a:t>
            </a:r>
            <a:r>
              <a:rPr lang="en-US" sz="2000" dirty="0" smtClean="0">
                <a:cs typeface="Courier New" pitchFamily="49" charset="0"/>
                <a:sym typeface="Wingdings" pitchFamily="2" charset="2"/>
              </a:rPr>
              <a:t> instead.</a:t>
            </a:r>
            <a:endParaRPr lang="en-US" sz="2000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157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 idx="4294967295"/>
          </p:nvPr>
        </p:nvSpPr>
        <p:spPr>
          <a:xfrm>
            <a:off x="304800" y="171450"/>
            <a:ext cx="6553200" cy="361950"/>
          </a:xfrm>
        </p:spPr>
        <p:txBody>
          <a:bodyPr/>
          <a:lstStyle/>
          <a:p>
            <a:r>
              <a:rPr lang="en-US" dirty="0" smtClean="0"/>
              <a:t>Right Shifts, Signed Operands, and Division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81000" y="739775"/>
            <a:ext cx="861060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2000" dirty="0" smtClean="0"/>
              <a:t>Shifting a non-negative (signed) integer operand to the right by k bits will divide the operand's value by 2</a:t>
            </a:r>
            <a:r>
              <a:rPr lang="en-US" sz="2000" baseline="30000" dirty="0" smtClean="0"/>
              <a:t>k</a:t>
            </a:r>
            <a:r>
              <a:rPr lang="en-US" sz="2000" dirty="0" smtClean="0"/>
              <a:t>:</a:t>
            </a:r>
          </a:p>
          <a:p>
            <a:pPr>
              <a:defRPr/>
            </a:pPr>
            <a:endParaRPr lang="en-US" sz="2000" dirty="0" smtClean="0"/>
          </a:p>
          <a:p>
            <a:pPr>
              <a:tabLst>
                <a:tab pos="466725" algn="l"/>
                <a:tab pos="4124325" algn="l"/>
              </a:tabLst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shrl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1, %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#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/ 2</a:t>
            </a:r>
          </a:p>
          <a:p>
            <a:pPr>
              <a:tabLst>
                <a:tab pos="466725" algn="l"/>
                <a:tab pos="4124325" algn="l"/>
              </a:tabLst>
              <a:defRPr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466725" algn="l"/>
                <a:tab pos="4124325" algn="l"/>
              </a:tabLst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sarl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1, %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	#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/ 2 </a:t>
            </a:r>
          </a:p>
          <a:p>
            <a:pPr>
              <a:tabLst>
                <a:tab pos="466725" algn="l"/>
                <a:tab pos="4124325" algn="l"/>
              </a:tabLst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466725" algn="l"/>
                <a:tab pos="4124325" algn="l"/>
              </a:tabLst>
              <a:defRPr/>
            </a:pPr>
            <a:r>
              <a:rPr lang="en-US" sz="2000" dirty="0" smtClean="0">
                <a:latin typeface="+mn-lt"/>
                <a:cs typeface="Courier New" pitchFamily="49" charset="0"/>
              </a:rPr>
              <a:t>If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2000" dirty="0" smtClean="0">
                <a:latin typeface="+mn-lt"/>
                <a:cs typeface="Courier New" pitchFamily="49" charset="0"/>
              </a:rPr>
              <a:t> holds a non-negative signed integer, the left-most bit will 0, and so both of these instructions will yield the same result.</a:t>
            </a:r>
          </a:p>
          <a:p>
            <a:pPr>
              <a:tabLst>
                <a:tab pos="466725" algn="l"/>
                <a:tab pos="4124325" algn="l"/>
              </a:tabLst>
              <a:defRPr/>
            </a:pPr>
            <a:endParaRPr lang="en-US" sz="2000" dirty="0" smtClean="0">
              <a:latin typeface="+mn-lt"/>
              <a:cs typeface="Courier New" pitchFamily="49" charset="0"/>
            </a:endParaRPr>
          </a:p>
          <a:p>
            <a:pPr>
              <a:tabLst>
                <a:tab pos="466725" algn="l"/>
                <a:tab pos="4124325" algn="l"/>
              </a:tabLst>
              <a:defRPr/>
            </a:pPr>
            <a:endParaRPr lang="en-US" sz="2000" dirty="0" smtClean="0">
              <a:latin typeface="+mn-lt"/>
              <a:cs typeface="Courier New" pitchFamily="49" charset="0"/>
            </a:endParaRPr>
          </a:p>
          <a:p>
            <a:pPr>
              <a:tabLst>
                <a:tab pos="466725" algn="l"/>
                <a:tab pos="4124325" algn="l"/>
              </a:tabLst>
              <a:defRPr/>
            </a:pPr>
            <a:r>
              <a:rPr lang="en-US" sz="2000" dirty="0" smtClean="0">
                <a:latin typeface="+mn-lt"/>
                <a:cs typeface="Courier New" pitchFamily="49" charset="0"/>
              </a:rPr>
              <a:t>But, if the signed operand is negative, then the high bit will be 1.</a:t>
            </a:r>
          </a:p>
          <a:p>
            <a:pPr>
              <a:tabLst>
                <a:tab pos="466725" algn="l"/>
                <a:tab pos="4124325" algn="l"/>
              </a:tabLst>
              <a:defRPr/>
            </a:pPr>
            <a:endParaRPr lang="en-US" sz="2000" dirty="0">
              <a:latin typeface="+mn-lt"/>
              <a:cs typeface="Courier New" pitchFamily="49" charset="0"/>
            </a:endParaRPr>
          </a:p>
          <a:p>
            <a:pPr>
              <a:tabLst>
                <a:tab pos="466725" algn="l"/>
                <a:tab pos="4124325" algn="l"/>
              </a:tabLst>
              <a:defRPr/>
            </a:pPr>
            <a:r>
              <a:rPr lang="en-US" sz="2000" dirty="0" smtClean="0">
                <a:latin typeface="+mn-lt"/>
                <a:cs typeface="Courier New" pitchFamily="49" charset="0"/>
              </a:rPr>
              <a:t>Clearly,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shrl</a:t>
            </a:r>
            <a:r>
              <a:rPr lang="en-US" sz="2000" dirty="0" smtClean="0">
                <a:latin typeface="+mn-lt"/>
                <a:cs typeface="Courier New" pitchFamily="49" charset="0"/>
              </a:rPr>
              <a:t> cannot yield the correct quotient in this case.  Why?</a:t>
            </a:r>
            <a:endParaRPr lang="en-US" sz="20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 idx="4294967295"/>
          </p:nvPr>
        </p:nvSpPr>
        <p:spPr>
          <a:xfrm>
            <a:off x="304800" y="171450"/>
            <a:ext cx="6553200" cy="361950"/>
          </a:xfrm>
        </p:spPr>
        <p:txBody>
          <a:bodyPr/>
          <a:lstStyle/>
          <a:p>
            <a:r>
              <a:rPr lang="en-US" dirty="0" smtClean="0"/>
              <a:t>Right Shifts, Signed Operands, and Division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81000" y="739775"/>
            <a:ext cx="861060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2000" dirty="0" smtClean="0"/>
              <a:t>What about the following instruction, if </a:t>
            </a:r>
            <a:r>
              <a:rPr lang="en-US" sz="2000" dirty="0" err="1" smtClean="0"/>
              <a:t>eax</a:t>
            </a:r>
            <a:r>
              <a:rPr lang="en-US" sz="2000" dirty="0" smtClean="0"/>
              <a:t> holds a negative signed value?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466725" algn="l"/>
                <a:tab pos="4124325" algn="l"/>
              </a:tabLst>
              <a:defRPr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466725" algn="l"/>
                <a:tab pos="4124325" algn="l"/>
              </a:tabLst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sarl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1, %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	#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/ 2 </a:t>
            </a:r>
          </a:p>
          <a:p>
            <a:pPr>
              <a:tabLst>
                <a:tab pos="466725" algn="l"/>
                <a:tab pos="4124325" algn="l"/>
              </a:tabLst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466725" algn="l"/>
                <a:tab pos="4124325" algn="l"/>
              </a:tabLst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sarl</a:t>
            </a:r>
            <a:r>
              <a:rPr lang="en-US" sz="2000" dirty="0" smtClean="0">
                <a:latin typeface="+mn-lt"/>
                <a:cs typeface="Courier New" pitchFamily="49" charset="0"/>
              </a:rPr>
              <a:t> replicates the sign bit, so this will yield a negative result…</a:t>
            </a:r>
          </a:p>
          <a:p>
            <a:pPr>
              <a:tabLst>
                <a:tab pos="466725" algn="l"/>
                <a:tab pos="4124325" algn="l"/>
              </a:tabLst>
              <a:defRPr/>
            </a:pPr>
            <a:endParaRPr lang="en-US" sz="2000" dirty="0" smtClean="0">
              <a:latin typeface="+mn-lt"/>
              <a:cs typeface="Courier New" pitchFamily="49" charset="0"/>
            </a:endParaRPr>
          </a:p>
          <a:p>
            <a:pPr>
              <a:tabLst>
                <a:tab pos="466725" algn="l"/>
                <a:tab pos="4124325" algn="l"/>
              </a:tabLst>
              <a:defRPr/>
            </a:pPr>
            <a:endParaRPr lang="en-US" sz="2000" dirty="0" smtClean="0">
              <a:latin typeface="+mn-lt"/>
              <a:cs typeface="Courier New" pitchFamily="49" charset="0"/>
            </a:endParaRPr>
          </a:p>
          <a:p>
            <a:pPr>
              <a:tabLst>
                <a:tab pos="466725" algn="l"/>
                <a:tab pos="4124325" algn="l"/>
              </a:tabLst>
              <a:defRPr/>
            </a:pPr>
            <a:r>
              <a:rPr lang="en-US" sz="2000" dirty="0" smtClean="0">
                <a:latin typeface="+mn-lt"/>
                <a:cs typeface="Courier New" pitchFamily="49" charset="0"/>
              </a:rPr>
              <a:t>But, suppose we have an 8-bit representation of -7: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1111 1001</a:t>
            </a:r>
          </a:p>
          <a:p>
            <a:pPr>
              <a:tabLst>
                <a:tab pos="466725" algn="l"/>
                <a:tab pos="4124325" algn="l"/>
              </a:tabLst>
              <a:defRPr/>
            </a:pPr>
            <a:endParaRPr lang="en-US" sz="2000" dirty="0">
              <a:latin typeface="+mn-lt"/>
              <a:cs typeface="Courier New" pitchFamily="49" charset="0"/>
            </a:endParaRPr>
          </a:p>
          <a:p>
            <a:pPr>
              <a:tabLst>
                <a:tab pos="466725" algn="l"/>
                <a:tab pos="4124325" algn="l"/>
              </a:tabLst>
              <a:defRPr/>
            </a:pPr>
            <a:r>
              <a:rPr lang="en-US" sz="2000" dirty="0" smtClean="0">
                <a:latin typeface="+mn-lt"/>
                <a:cs typeface="Courier New" pitchFamily="49" charset="0"/>
              </a:rPr>
              <a:t>Then applying an arithmetic right shift of 1 position yields: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1111 1100</a:t>
            </a:r>
          </a:p>
          <a:p>
            <a:pPr>
              <a:tabLst>
                <a:tab pos="466725" algn="l"/>
                <a:tab pos="4124325" algn="l"/>
              </a:tabLst>
              <a:defRPr/>
            </a:pPr>
            <a:endParaRPr lang="en-US" sz="2000" dirty="0">
              <a:latin typeface="+mn-lt"/>
              <a:cs typeface="Courier New" pitchFamily="49" charset="0"/>
            </a:endParaRPr>
          </a:p>
          <a:p>
            <a:pPr>
              <a:tabLst>
                <a:tab pos="466725" algn="l"/>
                <a:tab pos="4124325" algn="l"/>
              </a:tabLst>
              <a:defRPr/>
            </a:pPr>
            <a:r>
              <a:rPr lang="en-US" sz="2000" dirty="0" smtClean="0">
                <a:latin typeface="+mn-lt"/>
                <a:cs typeface="Courier New" pitchFamily="49" charset="0"/>
              </a:rPr>
              <a:t>That represents the value -4… is that correct? </a:t>
            </a:r>
            <a:endParaRPr lang="en-US" sz="2000" dirty="0" smtClean="0"/>
          </a:p>
        </p:txBody>
      </p:sp>
      <p:sp>
        <p:nvSpPr>
          <p:cNvPr id="25604" name="Rectangle 1"/>
          <p:cNvSpPr>
            <a:spLocks noChangeArrowheads="1"/>
          </p:cNvSpPr>
          <p:nvPr/>
        </p:nvSpPr>
        <p:spPr bwMode="auto">
          <a:xfrm>
            <a:off x="1143000" y="4648200"/>
            <a:ext cx="3124200" cy="175418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66725" algn="l"/>
                <a:tab pos="4124325" algn="l"/>
              </a:tabLst>
            </a:pPr>
            <a:r>
              <a:rPr lang="en-US" sz="1800">
                <a:latin typeface="Arial" pitchFamily="34" charset="0"/>
                <a:cs typeface="Arial" pitchFamily="34" charset="0"/>
              </a:rPr>
              <a:t>Mathematics says yes by the Division Algorithm:</a:t>
            </a:r>
          </a:p>
          <a:p>
            <a:pPr>
              <a:tabLst>
                <a:tab pos="466725" algn="l"/>
                <a:tab pos="4124325" algn="l"/>
              </a:tabLst>
            </a:pPr>
            <a:endParaRPr lang="en-US" sz="1800">
              <a:latin typeface="Arial" pitchFamily="34" charset="0"/>
              <a:cs typeface="Arial" pitchFamily="34" charset="0"/>
            </a:endParaRPr>
          </a:p>
          <a:p>
            <a:pPr>
              <a:tabLst>
                <a:tab pos="466725" algn="l"/>
                <a:tab pos="4124325" algn="l"/>
              </a:tabLst>
            </a:pPr>
            <a:r>
              <a:rPr lang="en-US" sz="1800">
                <a:latin typeface="Arial" pitchFamily="34" charset="0"/>
                <a:cs typeface="Arial" pitchFamily="34" charset="0"/>
              </a:rPr>
              <a:t>  -7 = -4 * 2 + 1</a:t>
            </a:r>
          </a:p>
          <a:p>
            <a:pPr>
              <a:tabLst>
                <a:tab pos="466725" algn="l"/>
                <a:tab pos="4124325" algn="l"/>
              </a:tabLst>
            </a:pPr>
            <a:endParaRPr lang="en-US" sz="1800">
              <a:latin typeface="Arial" pitchFamily="34" charset="0"/>
              <a:cs typeface="Arial" pitchFamily="34" charset="0"/>
            </a:endParaRPr>
          </a:p>
          <a:p>
            <a:pPr>
              <a:tabLst>
                <a:tab pos="466725" algn="l"/>
                <a:tab pos="4124325" algn="l"/>
              </a:tabLst>
            </a:pPr>
            <a:r>
              <a:rPr lang="en-US" sz="1800">
                <a:latin typeface="Arial" pitchFamily="34" charset="0"/>
                <a:cs typeface="Arial" pitchFamily="34" charset="0"/>
              </a:rPr>
              <a:t>Remainders must be &gt;= 0!</a:t>
            </a:r>
          </a:p>
        </p:txBody>
      </p:sp>
      <p:sp>
        <p:nvSpPr>
          <p:cNvPr id="25605" name="Rectangle 4"/>
          <p:cNvSpPr>
            <a:spLocks noChangeArrowheads="1"/>
          </p:cNvSpPr>
          <p:nvPr/>
        </p:nvSpPr>
        <p:spPr bwMode="auto">
          <a:xfrm>
            <a:off x="5029200" y="4648200"/>
            <a:ext cx="3124200" cy="14779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66725" algn="l"/>
                <a:tab pos="4124325" algn="l"/>
              </a:tabLst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C says no:</a:t>
            </a:r>
          </a:p>
          <a:p>
            <a:pPr>
              <a:tabLst>
                <a:tab pos="466725" algn="l"/>
                <a:tab pos="4124325" algn="l"/>
              </a:tabLst>
            </a:pP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>
              <a:tabLst>
                <a:tab pos="466725" algn="l"/>
                <a:tab pos="4124325" algn="l"/>
              </a:tabLst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  -7 = -3 * 2 + -1</a:t>
            </a:r>
          </a:p>
          <a:p>
            <a:pPr>
              <a:tabLst>
                <a:tab pos="466725" algn="l"/>
                <a:tab pos="4124325" algn="l"/>
              </a:tabLst>
            </a:pP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>
              <a:tabLst>
                <a:tab pos="466725" algn="l"/>
                <a:tab pos="4124325" algn="l"/>
              </a:tabLst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  -7 % 2 must equal -(7 % 2)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Bitwise </a:t>
            </a:r>
            <a:r>
              <a:rPr lang="en-US" dirty="0" smtClean="0"/>
              <a:t>Instructions</a:t>
            </a:r>
          </a:p>
        </p:txBody>
      </p:sp>
      <p:sp>
        <p:nvSpPr>
          <p:cNvPr id="26627" name="TextBox 2"/>
          <p:cNvSpPr txBox="1">
            <a:spLocks noChangeArrowheads="1"/>
          </p:cNvSpPr>
          <p:nvPr/>
        </p:nvSpPr>
        <p:spPr bwMode="auto">
          <a:xfrm>
            <a:off x="381000" y="739775"/>
            <a:ext cx="8610600" cy="440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/>
              <a:t>There are the usual logical operations, applied bitwise:</a:t>
            </a:r>
          </a:p>
          <a:p>
            <a:endParaRPr lang="en-US" sz="2000" dirty="0"/>
          </a:p>
          <a:p>
            <a:pPr>
              <a:tabLst>
                <a:tab pos="465138" algn="l"/>
                <a:tab pos="1379538" algn="l"/>
              </a:tabLst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andl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rightop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leftop</a:t>
            </a:r>
            <a:endParaRPr lang="en-US" sz="2000" i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465138" algn="l"/>
                <a:tab pos="1379538" algn="l"/>
              </a:tabLst>
            </a:pPr>
            <a:r>
              <a:rPr lang="en-US" sz="2000" dirty="0" smtClean="0"/>
              <a:t>		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leftop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leftop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 &amp;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rightop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// C syntax!</a:t>
            </a:r>
            <a:endParaRPr lang="en-US" sz="2000" i="1" dirty="0" smtClean="0"/>
          </a:p>
          <a:p>
            <a:pPr>
              <a:tabLst>
                <a:tab pos="465138" algn="l"/>
                <a:tab pos="1379538" algn="l"/>
              </a:tabLst>
            </a:pPr>
            <a:endParaRPr lang="en-US" sz="2000" dirty="0" smtClean="0"/>
          </a:p>
          <a:p>
            <a:pPr>
              <a:tabLst>
                <a:tab pos="465138" algn="l"/>
                <a:tab pos="1379538" algn="l"/>
              </a:tabLst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orl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rightop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leftop</a:t>
            </a:r>
            <a:endParaRPr lang="en-US" sz="2000" i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465138" algn="l"/>
                <a:tab pos="1379538" algn="l"/>
              </a:tabLst>
            </a:pPr>
            <a:r>
              <a:rPr lang="en-US" sz="2000" dirty="0" smtClean="0"/>
              <a:t>		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leftop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leftop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 |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righttop</a:t>
            </a:r>
            <a:endParaRPr lang="en-US" sz="2000" i="1" dirty="0" smtClean="0"/>
          </a:p>
          <a:p>
            <a:pPr>
              <a:tabLst>
                <a:tab pos="465138" algn="l"/>
                <a:tab pos="1379538" algn="l"/>
              </a:tabLst>
            </a:pPr>
            <a:endParaRPr lang="en-US" sz="2000" dirty="0" smtClean="0"/>
          </a:p>
          <a:p>
            <a:pPr>
              <a:tabLst>
                <a:tab pos="465138" algn="l"/>
                <a:tab pos="1379538" algn="l"/>
              </a:tabLst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xorl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rightop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leftop</a:t>
            </a:r>
            <a:endParaRPr lang="en-US" sz="2000" i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465138" algn="l"/>
                <a:tab pos="1379538" algn="l"/>
              </a:tabLst>
            </a:pPr>
            <a:r>
              <a:rPr lang="en-US" sz="2000" dirty="0" smtClean="0"/>
              <a:t>		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leftop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leftop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 ^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rightop</a:t>
            </a:r>
            <a:endParaRPr lang="en-US" sz="2000" i="1" dirty="0" smtClean="0"/>
          </a:p>
          <a:p>
            <a:pPr>
              <a:tabLst>
                <a:tab pos="465138" algn="l"/>
                <a:tab pos="1379538" algn="l"/>
              </a:tabLst>
            </a:pPr>
            <a:endParaRPr lang="en-US" sz="2000" dirty="0" smtClean="0"/>
          </a:p>
          <a:p>
            <a:pPr>
              <a:tabLst>
                <a:tab pos="465138" algn="l"/>
                <a:tab pos="1379538" algn="l"/>
              </a:tabLst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notl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op</a:t>
            </a:r>
          </a:p>
          <a:p>
            <a:pPr>
              <a:tabLst>
                <a:tab pos="465138" algn="l"/>
                <a:tab pos="1379538" algn="l"/>
              </a:tabLst>
            </a:pPr>
            <a:r>
              <a:rPr lang="en-US" sz="2000" dirty="0" smtClean="0"/>
              <a:t>		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op = ~op</a:t>
            </a:r>
            <a:endParaRPr lang="en-US" sz="2000" i="1" dirty="0" smtClean="0"/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Arithmetic/Logic Example</a:t>
            </a:r>
          </a:p>
        </p:txBody>
      </p:sp>
      <p:sp>
        <p:nvSpPr>
          <p:cNvPr id="27651" name="TextBox 2"/>
          <p:cNvSpPr txBox="1">
            <a:spLocks noChangeArrowheads="1"/>
          </p:cNvSpPr>
          <p:nvPr/>
        </p:nvSpPr>
        <p:spPr bwMode="auto">
          <a:xfrm>
            <a:off x="533400" y="762000"/>
            <a:ext cx="4572000" cy="92333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arith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y,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z) {</a:t>
            </a:r>
          </a:p>
          <a:p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 . . .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0175290"/>
              </p:ext>
            </p:extLst>
          </p:nvPr>
        </p:nvGraphicFramePr>
        <p:xfrm>
          <a:off x="4038600" y="1600200"/>
          <a:ext cx="4038600" cy="40782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33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5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53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9" marB="4570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 . .</a:t>
                      </a:r>
                    </a:p>
                  </a:txBody>
                  <a:tcPr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53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9" marB="4570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b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53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9" marB="4570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b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53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9" marB="4570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b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53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9" marB="4570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b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53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9" marB="4570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old value of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53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9" marB="4570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753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9" marB="4570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753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9" marB="4570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753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9" marB="4570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753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rsp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9" marB="4570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 . .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7689" name="TextBox 6"/>
          <p:cNvSpPr txBox="1">
            <a:spLocks noChangeArrowheads="1"/>
          </p:cNvSpPr>
          <p:nvPr/>
        </p:nvSpPr>
        <p:spPr bwMode="auto">
          <a:xfrm>
            <a:off x="6515100" y="1200150"/>
            <a:ext cx="1790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dirty="0">
                <a:latin typeface="Arial" pitchFamily="34" charset="0"/>
                <a:cs typeface="Arial" pitchFamily="34" charset="0"/>
              </a:rPr>
              <a:t>the Stack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8272656" y="1676400"/>
            <a:ext cx="642744" cy="1828800"/>
            <a:chOff x="8272656" y="1676400"/>
            <a:chExt cx="642744" cy="1828800"/>
          </a:xfrm>
        </p:grpSpPr>
        <p:sp>
          <p:nvSpPr>
            <p:cNvPr id="2" name="TextBox 1"/>
            <p:cNvSpPr txBox="1"/>
            <p:nvPr/>
          </p:nvSpPr>
          <p:spPr>
            <a:xfrm>
              <a:off x="8453735" y="1676400"/>
              <a:ext cx="461665" cy="1828800"/>
            </a:xfrm>
            <a:prstGeom prst="rect">
              <a:avLst/>
            </a:prstGeom>
            <a:noFill/>
          </p:spPr>
          <p:txBody>
            <a:bodyPr vert="vert" wrap="square" rtlCol="0">
              <a:spAutoFit/>
            </a:bodyPr>
            <a:lstStyle/>
            <a:p>
              <a:pPr algn="ctr"/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frame for caller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ight Brace 2"/>
            <p:cNvSpPr/>
            <p:nvPr/>
          </p:nvSpPr>
          <p:spPr bwMode="auto">
            <a:xfrm>
              <a:off x="8272656" y="1905000"/>
              <a:ext cx="112066" cy="1600200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8211979" y="3505200"/>
            <a:ext cx="738664" cy="2133599"/>
            <a:chOff x="8211979" y="3875087"/>
            <a:chExt cx="738664" cy="1458913"/>
          </a:xfrm>
        </p:grpSpPr>
        <p:sp>
          <p:nvSpPr>
            <p:cNvPr id="7" name="TextBox 6"/>
            <p:cNvSpPr txBox="1"/>
            <p:nvPr/>
          </p:nvSpPr>
          <p:spPr>
            <a:xfrm>
              <a:off x="8211979" y="4016375"/>
              <a:ext cx="738664" cy="1241425"/>
            </a:xfrm>
            <a:prstGeom prst="rect">
              <a:avLst/>
            </a:prstGeom>
            <a:noFill/>
          </p:spPr>
          <p:txBody>
            <a:bodyPr vert="vert" wrap="square" rtlCol="0">
              <a:spAutoFit/>
            </a:bodyPr>
            <a:lstStyle/>
            <a:p>
              <a:pPr algn="ctr"/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fame for </a:t>
              </a:r>
              <a:r>
                <a:rPr lang="en-US" sz="1800" b="1" dirty="0" err="1" smtClean="0">
                  <a:latin typeface="Arial" pitchFamily="34" charset="0"/>
                  <a:cs typeface="Arial" pitchFamily="34" charset="0"/>
                </a:rPr>
                <a:t>arith</a:t>
              </a:r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()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ight Brace 8"/>
            <p:cNvSpPr/>
            <p:nvPr/>
          </p:nvSpPr>
          <p:spPr bwMode="auto">
            <a:xfrm>
              <a:off x="8229601" y="3875087"/>
              <a:ext cx="224134" cy="1458913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381000" y="1905000"/>
            <a:ext cx="3200400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Calling a function causes the creation of a </a:t>
            </a:r>
            <a:r>
              <a:rPr lang="en-US" sz="1800" i="1" dirty="0" smtClean="0"/>
              <a:t>stack frame</a:t>
            </a:r>
            <a:r>
              <a:rPr lang="en-US" sz="1800" dirty="0" smtClean="0"/>
              <a:t> dedicated to that function.</a:t>
            </a:r>
          </a:p>
          <a:p>
            <a:endParaRPr lang="en-US" sz="1800" dirty="0"/>
          </a:p>
          <a:p>
            <a:r>
              <a:rPr lang="en-US" sz="1800" dirty="0" smtClean="0"/>
              <a:t>The </a:t>
            </a:r>
            <a:r>
              <a:rPr lang="en-US" sz="1800" i="1" dirty="0" smtClean="0"/>
              <a:t>frame pointer register</a:t>
            </a:r>
            <a:r>
              <a:rPr lang="en-US" sz="1800" dirty="0" smtClean="0"/>
              <a:t>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en-US" sz="1800" dirty="0" smtClean="0"/>
              <a:t>,</a:t>
            </a:r>
          </a:p>
          <a:p>
            <a:r>
              <a:rPr lang="en-US" sz="1800" dirty="0" smtClean="0"/>
              <a:t>points to the beginning of the stack frame for the currently-running function.</a:t>
            </a:r>
          </a:p>
          <a:p>
            <a:endParaRPr lang="en-US" sz="1800" dirty="0"/>
          </a:p>
          <a:p>
            <a:r>
              <a:rPr lang="en-US" sz="1800" dirty="0" smtClean="0"/>
              <a:t>The </a:t>
            </a:r>
            <a:r>
              <a:rPr lang="en-US" sz="1800" i="1" dirty="0" smtClean="0"/>
              <a:t>stack pointer register</a:t>
            </a:r>
            <a:r>
              <a:rPr lang="en-US" sz="1800" dirty="0" smtClean="0"/>
              <a:t>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sz="1800" dirty="0" smtClean="0"/>
              <a:t>, points to the last thing that was pushed onto the stack.</a:t>
            </a:r>
          </a:p>
          <a:p>
            <a:endParaRPr lang="en-US" sz="1800" dirty="0"/>
          </a:p>
          <a:p>
            <a:r>
              <a:rPr lang="en-US" sz="1800" dirty="0" smtClean="0"/>
              <a:t>(As an optimization, </a:t>
            </a:r>
            <a:r>
              <a:rPr lang="en-US" sz="1800" dirty="0" smtClean="0">
                <a:latin typeface="Courier New"/>
                <a:cs typeface="Courier New"/>
              </a:rPr>
              <a:t>%</a:t>
            </a:r>
            <a:r>
              <a:rPr lang="en-US" sz="1800" dirty="0" err="1" smtClean="0">
                <a:latin typeface="Courier New"/>
                <a:cs typeface="Courier New"/>
              </a:rPr>
              <a:t>rsp</a:t>
            </a:r>
            <a:r>
              <a:rPr lang="en-US" sz="1800" dirty="0" smtClean="0"/>
              <a:t> may or may not actually be updated. More on this later).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ofessional">
  <a:themeElements>
    <a:clrScheme name="Professional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EAEAEA"/>
      </a:accent1>
      <a:accent2>
        <a:srgbClr val="5F5F5F"/>
      </a:accent2>
      <a:accent3>
        <a:srgbClr val="FFFFFF"/>
      </a:accent3>
      <a:accent4>
        <a:srgbClr val="000000"/>
      </a:accent4>
      <a:accent5>
        <a:srgbClr val="F3F3F3"/>
      </a:accent5>
      <a:accent6>
        <a:srgbClr val="555555"/>
      </a:accent6>
      <a:hlink>
        <a:srgbClr val="969696"/>
      </a:hlink>
      <a:folHlink>
        <a:srgbClr val="CBCBCB"/>
      </a:folHlink>
    </a:clrScheme>
    <a:fontScheme name="Professional">
      <a:majorFont>
        <a:latin typeface="Helvetic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002060"/>
          </a:solidFill>
          <a:prstDash val="solid"/>
          <a:round/>
          <a:headEnd type="none" w="med" len="med"/>
          <a:tailEnd type="stealth" w="lg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solidFill>
          <a:schemeClr val="accent1"/>
        </a:solidFill>
        <a:ln w="25400" cap="flat" cmpd="sng" algn="ctr">
          <a:solidFill>
            <a:srgbClr val="002060"/>
          </a:solidFill>
          <a:prstDash val="solid"/>
          <a:round/>
          <a:headEnd type="none" w="med" len="med"/>
          <a:tailEnd type="stealth" w="lg" len="lg"/>
        </a:ln>
        <a:effectLst/>
      </a:spPr>
      <a:bodyPr/>
      <a:lstStyle/>
    </a:lnDef>
  </a:objectDefaults>
  <a:extraClrSchemeLst>
    <a:extraClrScheme>
      <a:clrScheme name="Professional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SkyWalker:Applications:Microsoft Office:Microsoft Office 98:Templates:Presentation Designs:Professional</Template>
  <TotalTime>3905</TotalTime>
  <Words>1376</Words>
  <Application>Microsoft Office PowerPoint</Application>
  <PresentationFormat>Overhead</PresentationFormat>
  <Paragraphs>365</Paragraphs>
  <Slides>19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Courier New</vt:lpstr>
      <vt:lpstr>Helvetica</vt:lpstr>
      <vt:lpstr>Monotype Sorts</vt:lpstr>
      <vt:lpstr>Times New Roman</vt:lpstr>
      <vt:lpstr>Wingdings</vt:lpstr>
      <vt:lpstr>Professional</vt:lpstr>
      <vt:lpstr>Credits and Disclaimers</vt:lpstr>
      <vt:lpstr>Shift Instructions</vt:lpstr>
      <vt:lpstr>Left Shifts and Multiplication</vt:lpstr>
      <vt:lpstr>Right Shifts, Unsigned Operands, and Division</vt:lpstr>
      <vt:lpstr>Right Shifts, Unsigned Operands, and Division</vt:lpstr>
      <vt:lpstr>Right Shifts, Signed Operands, and Division</vt:lpstr>
      <vt:lpstr>Right Shifts, Signed Operands, and Division</vt:lpstr>
      <vt:lpstr>Bitwise Instructions</vt:lpstr>
      <vt:lpstr>Arithmetic/Logic Example</vt:lpstr>
      <vt:lpstr>Arithmetic/Logic Example</vt:lpstr>
      <vt:lpstr>Aside:  Stack Frame Layout</vt:lpstr>
      <vt:lpstr>Arithmetic/Logic Example</vt:lpstr>
      <vt:lpstr>Arithmetic/Logic Example</vt:lpstr>
      <vt:lpstr>Arithmetic/Logic Example</vt:lpstr>
      <vt:lpstr>Aside:  movzwl</vt:lpstr>
      <vt:lpstr>Arithmetic/Logic Example</vt:lpstr>
      <vt:lpstr>Assembled Code</vt:lpstr>
      <vt:lpstr>Assembled Code</vt:lpstr>
      <vt:lpstr>Assembled Code</vt:lpstr>
    </vt:vector>
  </TitlesOfParts>
  <Company>Computer Science  VA 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1</dc:title>
  <dc:creator>William D McQuain; Dwight Barnette</dc:creator>
  <cp:lastModifiedBy>William D McQuain</cp:lastModifiedBy>
  <cp:revision>384</cp:revision>
  <cp:lastPrinted>2011-10-04T13:09:54Z</cp:lastPrinted>
  <dcterms:created xsi:type="dcterms:W3CDTF">1998-08-05T19:51:03Z</dcterms:created>
  <dcterms:modified xsi:type="dcterms:W3CDTF">2019-04-01T17:07:50Z</dcterms:modified>
</cp:coreProperties>
</file>