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8"/>
  </p:notesMasterIdLst>
  <p:handoutMasterIdLst>
    <p:handoutMasterId r:id="rId19"/>
  </p:handoutMasterIdLst>
  <p:sldIdLst>
    <p:sldId id="258" r:id="rId2"/>
    <p:sldId id="276" r:id="rId3"/>
    <p:sldId id="263" r:id="rId4"/>
    <p:sldId id="264" r:id="rId5"/>
    <p:sldId id="277" r:id="rId6"/>
    <p:sldId id="278" r:id="rId7"/>
    <p:sldId id="282" r:id="rId8"/>
    <p:sldId id="279" r:id="rId9"/>
    <p:sldId id="272" r:id="rId10"/>
    <p:sldId id="280" r:id="rId11"/>
    <p:sldId id="281" r:id="rId12"/>
    <p:sldId id="261" r:id="rId13"/>
    <p:sldId id="275" r:id="rId14"/>
    <p:sldId id="265" r:id="rId15"/>
    <p:sldId id="273" r:id="rId16"/>
    <p:sldId id="274" r:id="rId17"/>
  </p:sldIdLst>
  <p:sldSz cx="9144000" cy="6858000" type="overhead"/>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99"/>
    <a:srgbClr val="660000"/>
    <a:srgbClr val="FF6600"/>
    <a:srgbClr val="FFFF00"/>
    <a:srgbClr val="3399FF"/>
    <a:srgbClr val="00CCFF"/>
    <a:srgbClr val="FF3300"/>
    <a:srgbClr val="990033"/>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10" autoAdjust="0"/>
    <p:restoredTop sz="96000" autoAdjust="0"/>
  </p:normalViewPr>
  <p:slideViewPr>
    <p:cSldViewPr>
      <p:cViewPr varScale="1">
        <p:scale>
          <a:sx n="100" d="100"/>
          <a:sy n="100" d="100"/>
        </p:scale>
        <p:origin x="41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190" y="-16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63906" cy="484910"/>
          </a:xfrm>
          <a:prstGeom prst="rect">
            <a:avLst/>
          </a:prstGeom>
          <a:noFill/>
          <a:ln w="9525">
            <a:noFill/>
            <a:miter lim="800000"/>
            <a:headEnd/>
            <a:tailEnd/>
          </a:ln>
          <a:effectLst/>
        </p:spPr>
        <p:txBody>
          <a:bodyPr vert="horz" wrap="square" lIns="88285" tIns="44143" rIns="88285" bIns="44143" numCol="1" anchor="t" anchorCtr="0" compatLnSpc="1">
            <a:prstTxWarp prst="textNoShape">
              <a:avLst/>
            </a:prstTxWarp>
          </a:bodyPr>
          <a:lstStyle>
            <a:lvl1pPr>
              <a:defRPr sz="1000"/>
            </a:lvl1pPr>
          </a:lstStyle>
          <a:p>
            <a:pPr>
              <a:defRPr/>
            </a:pPr>
            <a:r>
              <a:rPr lang="en-US" dirty="0"/>
              <a:t>CS </a:t>
            </a:r>
            <a:r>
              <a:rPr lang="en-US" dirty="0" smtClean="0"/>
              <a:t>2505 Computer Organization I</a:t>
            </a:r>
            <a:endParaRPr lang="en-US" dirty="0"/>
          </a:p>
        </p:txBody>
      </p:sp>
      <p:sp>
        <p:nvSpPr>
          <p:cNvPr id="26627" name="Rectangle 3"/>
          <p:cNvSpPr>
            <a:spLocks noGrp="1" noChangeArrowheads="1"/>
          </p:cNvSpPr>
          <p:nvPr>
            <p:ph type="dt" sz="quarter" idx="1"/>
          </p:nvPr>
        </p:nvSpPr>
        <p:spPr bwMode="auto">
          <a:xfrm>
            <a:off x="3955640" y="0"/>
            <a:ext cx="3065430" cy="484910"/>
          </a:xfrm>
          <a:prstGeom prst="rect">
            <a:avLst/>
          </a:prstGeom>
          <a:noFill/>
          <a:ln w="9525">
            <a:noFill/>
            <a:miter lim="800000"/>
            <a:headEnd/>
            <a:tailEnd/>
          </a:ln>
          <a:effectLst/>
        </p:spPr>
        <p:txBody>
          <a:bodyPr vert="horz" wrap="square" lIns="88285" tIns="44143" rIns="88285" bIns="44143"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0" y="8829963"/>
            <a:ext cx="3063906" cy="484910"/>
          </a:xfrm>
          <a:prstGeom prst="rect">
            <a:avLst/>
          </a:prstGeom>
          <a:noFill/>
          <a:ln w="9525">
            <a:noFill/>
            <a:miter lim="800000"/>
            <a:headEnd/>
            <a:tailEnd/>
          </a:ln>
          <a:effectLst/>
        </p:spPr>
        <p:txBody>
          <a:bodyPr vert="horz" wrap="square" lIns="88285" tIns="44143" rIns="88285" bIns="44143" numCol="1" anchor="b" anchorCtr="0" compatLnSpc="1">
            <a:prstTxWarp prst="textNoShape">
              <a:avLst/>
            </a:prstTxWarp>
          </a:bodyPr>
          <a:lstStyle>
            <a:lvl1pPr>
              <a:defRPr sz="1000"/>
            </a:lvl1pPr>
          </a:lstStyle>
          <a:p>
            <a:pPr>
              <a:defRPr/>
            </a:pPr>
            <a:r>
              <a:rPr lang="en-US" dirty="0"/>
              <a:t>©William D McQuain, </a:t>
            </a:r>
            <a:r>
              <a:rPr lang="en-US" dirty="0" smtClean="0"/>
              <a:t>2005-2019</a:t>
            </a:r>
            <a:endParaRPr lang="en-US" dirty="0"/>
          </a:p>
        </p:txBody>
      </p:sp>
      <p:sp>
        <p:nvSpPr>
          <p:cNvPr id="26629" name="Rectangle 5"/>
          <p:cNvSpPr>
            <a:spLocks noGrp="1" noChangeArrowheads="1"/>
          </p:cNvSpPr>
          <p:nvPr>
            <p:ph type="sldNum" sz="quarter" idx="3"/>
          </p:nvPr>
        </p:nvSpPr>
        <p:spPr bwMode="auto">
          <a:xfrm>
            <a:off x="3955640" y="8829963"/>
            <a:ext cx="3065430" cy="484910"/>
          </a:xfrm>
          <a:prstGeom prst="rect">
            <a:avLst/>
          </a:prstGeom>
          <a:noFill/>
          <a:ln w="9525">
            <a:noFill/>
            <a:miter lim="800000"/>
            <a:headEnd/>
            <a:tailEnd/>
          </a:ln>
          <a:effectLst/>
        </p:spPr>
        <p:txBody>
          <a:bodyPr vert="horz" wrap="square" lIns="88285" tIns="44143" rIns="88285" bIns="44143" numCol="1" anchor="b" anchorCtr="0" compatLnSpc="1">
            <a:prstTxWarp prst="textNoShape">
              <a:avLst/>
            </a:prstTxWarp>
          </a:bodyPr>
          <a:lstStyle>
            <a:lvl1pPr algn="r">
              <a:defRPr sz="1000"/>
            </a:lvl1pPr>
          </a:lstStyle>
          <a:p>
            <a:pPr>
              <a:defRPr/>
            </a:pPr>
            <a:fld id="{0335D935-B71E-4782-9EDC-0202ABFAD39B}" type="slidenum">
              <a:rPr lang="en-US"/>
              <a:pPr>
                <a:defRPr/>
              </a:pPr>
              <a:t>‹#›</a:t>
            </a:fld>
            <a:endParaRPr lang="en-US"/>
          </a:p>
        </p:txBody>
      </p:sp>
    </p:spTree>
    <p:extLst>
      <p:ext uri="{BB962C8B-B14F-4D97-AF65-F5344CB8AC3E}">
        <p14:creationId xmlns:p14="http://schemas.microsoft.com/office/powerpoint/2010/main" val="2958915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7993" cy="464897"/>
          </a:xfrm>
          <a:prstGeom prst="rect">
            <a:avLst/>
          </a:prstGeom>
          <a:noFill/>
          <a:ln w="9525">
            <a:noFill/>
            <a:miter lim="800000"/>
            <a:headEnd/>
            <a:tailEnd/>
          </a:ln>
          <a:effectLst/>
        </p:spPr>
        <p:txBody>
          <a:bodyPr vert="horz" wrap="square" lIns="93168" tIns="46583" rIns="93168" bIns="46583" numCol="1" anchor="t" anchorCtr="0" compatLnSpc="1">
            <a:prstTxWarp prst="textNoShape">
              <a:avLst/>
            </a:prstTxWarp>
          </a:bodyPr>
          <a:lstStyle>
            <a:lvl1pPr defTabSz="931901">
              <a:defRPr sz="1000"/>
            </a:lvl1pPr>
          </a:lstStyle>
          <a:p>
            <a:pPr>
              <a:defRPr/>
            </a:pPr>
            <a:endParaRPr lang="en-US" altLang="en-US"/>
          </a:p>
        </p:txBody>
      </p:sp>
      <p:sp>
        <p:nvSpPr>
          <p:cNvPr id="8195" name="Rectangle 3"/>
          <p:cNvSpPr>
            <a:spLocks noGrp="1" noChangeArrowheads="1"/>
          </p:cNvSpPr>
          <p:nvPr>
            <p:ph type="dt" idx="1"/>
          </p:nvPr>
        </p:nvSpPr>
        <p:spPr bwMode="auto">
          <a:xfrm>
            <a:off x="3972407" y="0"/>
            <a:ext cx="3037993" cy="464897"/>
          </a:xfrm>
          <a:prstGeom prst="rect">
            <a:avLst/>
          </a:prstGeom>
          <a:noFill/>
          <a:ln w="9525">
            <a:noFill/>
            <a:miter lim="800000"/>
            <a:headEnd/>
            <a:tailEnd/>
          </a:ln>
          <a:effectLst/>
        </p:spPr>
        <p:txBody>
          <a:bodyPr vert="horz" wrap="square" lIns="93168" tIns="46583" rIns="93168" bIns="46583" numCol="1" anchor="t" anchorCtr="0" compatLnSpc="1">
            <a:prstTxWarp prst="textNoShape">
              <a:avLst/>
            </a:prstTxWarp>
          </a:bodyPr>
          <a:lstStyle>
            <a:lvl1pPr algn="r" defTabSz="931901">
              <a:defRPr sz="1000"/>
            </a:lvl1pPr>
          </a:lstStyle>
          <a:p>
            <a:pPr>
              <a:defRPr/>
            </a:pPr>
            <a:endParaRPr lang="en-US" altLang="en-US"/>
          </a:p>
        </p:txBody>
      </p:sp>
      <p:sp>
        <p:nvSpPr>
          <p:cNvPr id="18436" name="Rectangle 4"/>
          <p:cNvSpPr>
            <a:spLocks noGrp="1" noRot="1" noChangeAspect="1" noChangeArrowheads="1" noTextEdit="1"/>
          </p:cNvSpPr>
          <p:nvPr>
            <p:ph type="sldImg" idx="2"/>
          </p:nvPr>
        </p:nvSpPr>
        <p:spPr bwMode="auto">
          <a:xfrm>
            <a:off x="3249613" y="696913"/>
            <a:ext cx="4649787" cy="348773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6033" y="711200"/>
            <a:ext cx="4083683" cy="7924800"/>
          </a:xfrm>
          <a:prstGeom prst="rect">
            <a:avLst/>
          </a:prstGeom>
          <a:noFill/>
          <a:ln w="9525">
            <a:noFill/>
            <a:miter lim="800000"/>
            <a:headEnd/>
            <a:tailEnd/>
          </a:ln>
          <a:effectLst/>
        </p:spPr>
        <p:txBody>
          <a:bodyPr vert="horz" wrap="square" lIns="93168" tIns="46583" rIns="93168" bIns="46583"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8831504"/>
            <a:ext cx="3037993" cy="464897"/>
          </a:xfrm>
          <a:prstGeom prst="rect">
            <a:avLst/>
          </a:prstGeom>
          <a:noFill/>
          <a:ln w="9525">
            <a:noFill/>
            <a:miter lim="800000"/>
            <a:headEnd/>
            <a:tailEnd/>
          </a:ln>
          <a:effectLst/>
        </p:spPr>
        <p:txBody>
          <a:bodyPr vert="horz" wrap="square" lIns="93168" tIns="46583" rIns="93168" bIns="46583" numCol="1" anchor="b" anchorCtr="0" compatLnSpc="1">
            <a:prstTxWarp prst="textNoShape">
              <a:avLst/>
            </a:prstTxWarp>
          </a:bodyPr>
          <a:lstStyle>
            <a:lvl1pPr defTabSz="931901">
              <a:defRPr sz="1000"/>
            </a:lvl1pPr>
          </a:lstStyle>
          <a:p>
            <a:pPr>
              <a:defRPr/>
            </a:pPr>
            <a:endParaRPr lang="en-US" altLang="en-US"/>
          </a:p>
        </p:txBody>
      </p:sp>
      <p:sp>
        <p:nvSpPr>
          <p:cNvPr id="8199" name="Rectangle 7"/>
          <p:cNvSpPr>
            <a:spLocks noGrp="1" noChangeArrowheads="1"/>
          </p:cNvSpPr>
          <p:nvPr>
            <p:ph type="sldNum" sz="quarter" idx="5"/>
          </p:nvPr>
        </p:nvSpPr>
        <p:spPr bwMode="auto">
          <a:xfrm>
            <a:off x="3972407" y="8831504"/>
            <a:ext cx="3037993" cy="464897"/>
          </a:xfrm>
          <a:prstGeom prst="rect">
            <a:avLst/>
          </a:prstGeom>
          <a:noFill/>
          <a:ln w="9525">
            <a:noFill/>
            <a:miter lim="800000"/>
            <a:headEnd/>
            <a:tailEnd/>
          </a:ln>
          <a:effectLst/>
        </p:spPr>
        <p:txBody>
          <a:bodyPr vert="horz" wrap="square" lIns="93168" tIns="46583" rIns="93168" bIns="46583" numCol="1" anchor="b" anchorCtr="0" compatLnSpc="1">
            <a:prstTxWarp prst="textNoShape">
              <a:avLst/>
            </a:prstTxWarp>
          </a:bodyPr>
          <a:lstStyle>
            <a:lvl1pPr algn="r" defTabSz="931901">
              <a:defRPr sz="1000"/>
            </a:lvl1pPr>
          </a:lstStyle>
          <a:p>
            <a:pPr>
              <a:defRPr/>
            </a:pPr>
            <a:fld id="{9F445B6C-4A91-4313-A1A9-7D8D2DB128B5}" type="slidenum">
              <a:rPr lang="en-US" altLang="en-US"/>
              <a:pPr>
                <a:defRPr/>
              </a:pPr>
              <a:t>‹#›</a:t>
            </a:fld>
            <a:endParaRPr lang="en-US" altLang="en-US"/>
          </a:p>
        </p:txBody>
      </p:sp>
    </p:spTree>
    <p:extLst>
      <p:ext uri="{BB962C8B-B14F-4D97-AF65-F5344CB8AC3E}">
        <p14:creationId xmlns:p14="http://schemas.microsoft.com/office/powerpoint/2010/main" val="27571915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445B6C-4A91-4313-A1A9-7D8D2DB128B5}" type="slidenum">
              <a:rPr lang="en-US" altLang="en-US" smtClean="0"/>
              <a:pPr>
                <a:defRPr/>
              </a:pPr>
              <a:t>2</a:t>
            </a:fld>
            <a:endParaRPr lang="en-US" altLang="en-US"/>
          </a:p>
        </p:txBody>
      </p:sp>
    </p:spTree>
    <p:extLst>
      <p:ext uri="{BB962C8B-B14F-4D97-AF65-F5344CB8AC3E}">
        <p14:creationId xmlns:p14="http://schemas.microsoft.com/office/powerpoint/2010/main" val="3550835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445B6C-4A91-4313-A1A9-7D8D2DB128B5}" type="slidenum">
              <a:rPr lang="en-US" altLang="en-US" smtClean="0"/>
              <a:pPr>
                <a:defRPr/>
              </a:pPr>
              <a:t>10</a:t>
            </a:fld>
            <a:endParaRPr lang="en-US" altLang="en-US"/>
          </a:p>
        </p:txBody>
      </p:sp>
    </p:spTree>
    <p:extLst>
      <p:ext uri="{BB962C8B-B14F-4D97-AF65-F5344CB8AC3E}">
        <p14:creationId xmlns:p14="http://schemas.microsoft.com/office/powerpoint/2010/main" val="2926865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445B6C-4A91-4313-A1A9-7D8D2DB128B5}" type="slidenum">
              <a:rPr lang="en-US" altLang="en-US" smtClean="0"/>
              <a:pPr>
                <a:defRPr/>
              </a:pPr>
              <a:t>11</a:t>
            </a:fld>
            <a:endParaRPr lang="en-US" altLang="en-US"/>
          </a:p>
        </p:txBody>
      </p:sp>
    </p:spTree>
    <p:extLst>
      <p:ext uri="{BB962C8B-B14F-4D97-AF65-F5344CB8AC3E}">
        <p14:creationId xmlns:p14="http://schemas.microsoft.com/office/powerpoint/2010/main" val="3854141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84185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46672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43" name="Freeform 5"/>
            <p:cNvSpPr>
              <a:spLocks/>
            </p:cNvSpPr>
            <p:nvPr/>
          </p:nvSpPr>
          <p:spPr bwMode="auto">
            <a:xfrm>
              <a:off x="240" y="384"/>
              <a:ext cx="5412" cy="3695"/>
            </a:xfrm>
            <a:custGeom>
              <a:avLst/>
              <a:gdLst>
                <a:gd name="T0" fmla="*/ 6023 w 5269"/>
                <a:gd name="T1" fmla="*/ 0 h 2977"/>
                <a:gd name="T2" fmla="*/ 0 w 5269"/>
                <a:gd name="T3" fmla="*/ 0 h 2977"/>
                <a:gd name="T4" fmla="*/ 0 w 5269"/>
                <a:gd name="T5" fmla="*/ 8768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044" name="Freeform 6"/>
            <p:cNvSpPr>
              <a:spLocks/>
            </p:cNvSpPr>
            <p:nvPr/>
          </p:nvSpPr>
          <p:spPr bwMode="auto">
            <a:xfrm>
              <a:off x="252" y="384"/>
              <a:ext cx="5412" cy="3695"/>
            </a:xfrm>
            <a:custGeom>
              <a:avLst/>
              <a:gdLst>
                <a:gd name="T0" fmla="*/ 6023 w 5269"/>
                <a:gd name="T1" fmla="*/ 0 h 2977"/>
                <a:gd name="T2" fmla="*/ 6023 w 5269"/>
                <a:gd name="T3" fmla="*/ 8768 h 2977"/>
                <a:gd name="T4" fmla="*/ 0 w 5269"/>
                <a:gd name="T5" fmla="*/ 8768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 xmlns:a14="http://schemas.microsoft.com/office/drawing/2010/main">
                  <a:solidFill>
                    <a:srgbClr val="FFFFFF"/>
                  </a:solidFill>
                </a14:hiddenFill>
              </a:ext>
            </a:extLst>
          </p:spPr>
          <p:txBody>
            <a:bodyPr/>
            <a:lstStyle/>
            <a:p>
              <a:endParaRPr lang="en-US"/>
            </a:p>
          </p:txBody>
        </p:sp>
      </p:grpSp>
      <p:sp>
        <p:nvSpPr>
          <p:cNvPr id="1027" name="Rectangle 15"/>
          <p:cNvSpPr>
            <a:spLocks noGrp="1" noChangeArrowheads="1"/>
          </p:cNvSpPr>
          <p:nvPr>
            <p:ph type="title"/>
          </p:nvPr>
        </p:nvSpPr>
        <p:spPr bwMode="auto">
          <a:xfrm>
            <a:off x="304800" y="179472"/>
            <a:ext cx="57912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0"/>
            <a:r>
              <a:rPr lang="en-US" altLang="en-US" dirty="0" smtClean="0"/>
              <a:t>Second Level</a:t>
            </a:r>
          </a:p>
          <a:p>
            <a:pPr lvl="0"/>
            <a:r>
              <a:rPr lang="en-US" altLang="en-US" dirty="0" smtClean="0"/>
              <a:t>Third Level</a:t>
            </a:r>
          </a:p>
          <a:p>
            <a:pPr lvl="0"/>
            <a:r>
              <a:rPr lang="en-US" altLang="en-US" dirty="0" smtClean="0"/>
              <a:t>Fourth Level</a:t>
            </a:r>
          </a:p>
          <a:p>
            <a:pPr lvl="0"/>
            <a:r>
              <a:rPr lang="en-US" altLang="en-US" dirty="0" smtClean="0"/>
              <a:t>Fifth Level</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40" name="Freeform 26"/>
            <p:cNvSpPr>
              <a:spLocks/>
            </p:cNvSpPr>
            <p:nvPr/>
          </p:nvSpPr>
          <p:spPr bwMode="auto">
            <a:xfrm>
              <a:off x="25" y="102"/>
              <a:ext cx="173" cy="201"/>
            </a:xfrm>
            <a:custGeom>
              <a:avLst/>
              <a:gdLst>
                <a:gd name="T0" fmla="*/ 111 w 193"/>
                <a:gd name="T1" fmla="*/ 0 h 721"/>
                <a:gd name="T2" fmla="*/ 0 w 193"/>
                <a:gd name="T3" fmla="*/ 0 h 721"/>
                <a:gd name="T4" fmla="*/ 0 w 193"/>
                <a:gd name="T5" fmla="*/ 1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41" name="Freeform 27"/>
            <p:cNvSpPr>
              <a:spLocks/>
            </p:cNvSpPr>
            <p:nvPr/>
          </p:nvSpPr>
          <p:spPr bwMode="auto">
            <a:xfrm>
              <a:off x="25" y="102"/>
              <a:ext cx="173" cy="201"/>
            </a:xfrm>
            <a:custGeom>
              <a:avLst/>
              <a:gdLst>
                <a:gd name="T0" fmla="*/ 111 w 193"/>
                <a:gd name="T1" fmla="*/ 0 h 721"/>
                <a:gd name="T2" fmla="*/ 111 w 193"/>
                <a:gd name="T3" fmla="*/ 1 h 721"/>
                <a:gd name="T4" fmla="*/ 0 w 193"/>
                <a:gd name="T5" fmla="*/ 1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37" name="Freeform 42"/>
            <p:cNvSpPr>
              <a:spLocks/>
            </p:cNvSpPr>
            <p:nvPr/>
          </p:nvSpPr>
          <p:spPr bwMode="auto">
            <a:xfrm flipH="1" flipV="1">
              <a:off x="77" y="378"/>
              <a:ext cx="67" cy="3702"/>
            </a:xfrm>
            <a:custGeom>
              <a:avLst/>
              <a:gdLst>
                <a:gd name="T0" fmla="*/ 1 w 193"/>
                <a:gd name="T1" fmla="*/ 0 h 721"/>
                <a:gd name="T2" fmla="*/ 0 w 193"/>
                <a:gd name="T3" fmla="*/ 0 h 721"/>
                <a:gd name="T4" fmla="*/ 0 w 193"/>
                <a:gd name="T5" fmla="*/ 256948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38" name="Freeform 43"/>
            <p:cNvSpPr>
              <a:spLocks/>
            </p:cNvSpPr>
            <p:nvPr/>
          </p:nvSpPr>
          <p:spPr bwMode="auto">
            <a:xfrm flipH="1" flipV="1">
              <a:off x="77" y="378"/>
              <a:ext cx="67" cy="3702"/>
            </a:xfrm>
            <a:custGeom>
              <a:avLst/>
              <a:gdLst>
                <a:gd name="T0" fmla="*/ 1 w 193"/>
                <a:gd name="T1" fmla="*/ 0 h 721"/>
                <a:gd name="T2" fmla="*/ 1 w 193"/>
                <a:gd name="T3" fmla="*/ 2569486 h 721"/>
                <a:gd name="T4" fmla="*/ 0 w 193"/>
                <a:gd name="T5" fmla="*/ 256948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sp>
        <p:nvSpPr>
          <p:cNvPr id="1031" name="Rectangle 48"/>
          <p:cNvSpPr>
            <a:spLocks noChangeArrowheads="1"/>
          </p:cNvSpPr>
          <p:nvPr/>
        </p:nvSpPr>
        <p:spPr bwMode="auto">
          <a:xfrm>
            <a:off x="6629400" y="152400"/>
            <a:ext cx="1968488" cy="3699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2075" tIns="46037" rIns="92075" bIns="46037">
            <a:spAutoFit/>
          </a:bodyPr>
          <a:lstStyle/>
          <a:p>
            <a:r>
              <a:rPr lang="en-US" altLang="en-US" sz="1800" dirty="0" smtClean="0">
                <a:latin typeface="Arial" charset="0"/>
                <a:cs typeface="Arial" charset="0"/>
              </a:rPr>
              <a:t>X86-64 </a:t>
            </a:r>
            <a:r>
              <a:rPr lang="en-US" altLang="en-US" sz="1800" dirty="0">
                <a:latin typeface="Arial" charset="0"/>
                <a:cs typeface="Arial" charset="0"/>
              </a:rPr>
              <a:t>Overview</a:t>
            </a:r>
            <a:endParaRPr lang="en-US" altLang="en-US" sz="1800" b="1" dirty="0">
              <a:latin typeface="Arial" charset="0"/>
              <a:cs typeface="Arial" charset="0"/>
            </a:endParaRPr>
          </a:p>
        </p:txBody>
      </p:sp>
      <p:sp>
        <p:nvSpPr>
          <p:cNvPr id="1032" name="Rectangle 50"/>
          <p:cNvSpPr>
            <a:spLocks noChangeArrowheads="1"/>
          </p:cNvSpPr>
          <p:nvPr/>
        </p:nvSpPr>
        <p:spPr bwMode="auto">
          <a:xfrm>
            <a:off x="3201988" y="6497638"/>
            <a:ext cx="2665412"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2075" tIns="46038" rIns="92075" bIns="46038" anchor="ctr">
            <a:spAutoFit/>
          </a:bodyPr>
          <a:lstStyle/>
          <a:p>
            <a:pPr algn="ctr"/>
            <a:r>
              <a:rPr lang="en-US" altLang="en-US" sz="1600" b="1" dirty="0">
                <a:solidFill>
                  <a:srgbClr val="660000"/>
                </a:solidFill>
                <a:latin typeface="Arial" charset="0"/>
              </a:rPr>
              <a:t> Computer Organization I</a:t>
            </a:r>
          </a:p>
        </p:txBody>
      </p:sp>
      <p:sp>
        <p:nvSpPr>
          <p:cNvPr id="1033" name="Text Box 59"/>
          <p:cNvSpPr txBox="1">
            <a:spLocks noChangeArrowheads="1"/>
          </p:cNvSpPr>
          <p:nvPr userDrawn="1"/>
        </p:nvSpPr>
        <p:spPr bwMode="auto">
          <a:xfrm>
            <a:off x="8534400" y="152484"/>
            <a:ext cx="609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fld id="{F9AADD7D-FFA8-4FC4-85A5-1A26F51E8B69}" type="slidenum">
              <a:rPr lang="en-US" sz="1800" smtClean="0">
                <a:latin typeface="Arial" charset="0"/>
              </a:rPr>
              <a:pPr algn="ctr">
                <a:spcBef>
                  <a:spcPct val="50000"/>
                </a:spcBef>
                <a:defRPr/>
              </a:pPr>
              <a:t>‹#›</a:t>
            </a:fld>
            <a:endParaRPr lang="en-US" sz="1800" dirty="0" smtClean="0">
              <a:latin typeface="Arial" charset="0"/>
            </a:endParaRPr>
          </a:p>
        </p:txBody>
      </p:sp>
      <p:sp>
        <p:nvSpPr>
          <p:cNvPr id="1034"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1035" name="Text Box 22"/>
          <p:cNvSpPr txBox="1">
            <a:spLocks noChangeArrowheads="1"/>
          </p:cNvSpPr>
          <p:nvPr userDrawn="1"/>
        </p:nvSpPr>
        <p:spPr bwMode="auto">
          <a:xfrm>
            <a:off x="6934200" y="6553200"/>
            <a:ext cx="2133600"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©2005-2019 WD McQuain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sldNum="0" hdr="0"/>
  <p:txStyles>
    <p:titleStyle>
      <a:lvl1pPr algn="l" rtl="0" eaLnBrk="0" fontAlgn="base" hangingPunct="0">
        <a:spcBef>
          <a:spcPct val="0"/>
        </a:spcBef>
        <a:spcAft>
          <a:spcPct val="0"/>
        </a:spcAft>
        <a:defRPr sz="2400">
          <a:solidFill>
            <a:schemeClr val="tx2"/>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tx2"/>
          </a:solidFill>
          <a:latin typeface="Arial" charset="0"/>
          <a:cs typeface="Arial" charset="0"/>
        </a:defRPr>
      </a:lvl2pPr>
      <a:lvl3pPr algn="l" rtl="0" eaLnBrk="0" fontAlgn="base" hangingPunct="0">
        <a:spcBef>
          <a:spcPct val="0"/>
        </a:spcBef>
        <a:spcAft>
          <a:spcPct val="0"/>
        </a:spcAft>
        <a:defRPr sz="2400">
          <a:solidFill>
            <a:schemeClr val="tx2"/>
          </a:solidFill>
          <a:latin typeface="Arial" charset="0"/>
          <a:cs typeface="Arial" charset="0"/>
        </a:defRPr>
      </a:lvl3pPr>
      <a:lvl4pPr algn="l" rtl="0" eaLnBrk="0" fontAlgn="base" hangingPunct="0">
        <a:spcBef>
          <a:spcPct val="0"/>
        </a:spcBef>
        <a:spcAft>
          <a:spcPct val="0"/>
        </a:spcAft>
        <a:defRPr sz="2400">
          <a:solidFill>
            <a:schemeClr val="tx2"/>
          </a:solidFill>
          <a:latin typeface="Arial" charset="0"/>
          <a:cs typeface="Arial" charset="0"/>
        </a:defRPr>
      </a:lvl4pPr>
      <a:lvl5pPr algn="l" rtl="0" eaLnBrk="0" fontAlgn="base" hangingPunct="0">
        <a:spcBef>
          <a:spcPct val="0"/>
        </a:spcBef>
        <a:spcAft>
          <a:spcPct val="0"/>
        </a:spcAft>
        <a:defRPr sz="2400">
          <a:solidFill>
            <a:schemeClr val="tx2"/>
          </a:solidFill>
          <a:latin typeface="Arial" charset="0"/>
          <a:cs typeface="Arial"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latin typeface="Arial" charset="0"/>
                <a:cs typeface="Arial" charset="0"/>
              </a:rPr>
              <a:t>The von Neumann Machine</a:t>
            </a:r>
          </a:p>
        </p:txBody>
      </p:sp>
      <p:sp>
        <p:nvSpPr>
          <p:cNvPr id="2051" name="Rectangle 6"/>
          <p:cNvSpPr txBox="1">
            <a:spLocks noChangeArrowheads="1"/>
          </p:cNvSpPr>
          <p:nvPr/>
        </p:nvSpPr>
        <p:spPr bwMode="auto">
          <a:xfrm>
            <a:off x="381000" y="685800"/>
            <a:ext cx="8534400" cy="3014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bg2"/>
              </a:buClr>
              <a:buSzPct val="75000"/>
              <a:buFont typeface="Monotype Sorts" pitchFamily="2" charset="2"/>
              <a:buNone/>
            </a:pPr>
            <a:r>
              <a:rPr lang="en-US" sz="1800" dirty="0"/>
              <a:t>1945: John von Neumann</a:t>
            </a:r>
          </a:p>
          <a:p>
            <a:pPr lvl="1" eaLnBrk="1" hangingPunct="1">
              <a:spcBef>
                <a:spcPct val="20000"/>
              </a:spcBef>
              <a:buClr>
                <a:schemeClr val="bg2"/>
              </a:buClr>
              <a:buSzPct val="75000"/>
              <a:buFontTx/>
              <a:buChar char="–"/>
            </a:pPr>
            <a:r>
              <a:rPr lang="en-US" sz="1600" dirty="0"/>
              <a:t>Wrote a report on the stored program concept, known as the </a:t>
            </a:r>
            <a:r>
              <a:rPr lang="en-US" sz="1600" i="1" dirty="0"/>
              <a:t>First Draft of a Report on EDVAC</a:t>
            </a:r>
            <a:r>
              <a:rPr lang="en-US" sz="1600" dirty="0"/>
              <a:t> </a:t>
            </a:r>
          </a:p>
          <a:p>
            <a:pPr lvl="1" eaLnBrk="1" hangingPunct="1">
              <a:spcBef>
                <a:spcPct val="20000"/>
              </a:spcBef>
              <a:buClr>
                <a:schemeClr val="bg2"/>
              </a:buClr>
              <a:buSzPct val="75000"/>
              <a:buFontTx/>
              <a:buChar char="–"/>
            </a:pPr>
            <a:r>
              <a:rPr lang="en-US" sz="1600" dirty="0"/>
              <a:t>also Alan Turing… Konrad </a:t>
            </a:r>
            <a:r>
              <a:rPr lang="en-US" sz="1600" dirty="0" err="1"/>
              <a:t>Zuse</a:t>
            </a:r>
            <a:r>
              <a:rPr lang="en-US" sz="1600" dirty="0"/>
              <a:t>… Eckert &amp; </a:t>
            </a:r>
            <a:r>
              <a:rPr lang="en-US" sz="1600" dirty="0" err="1"/>
              <a:t>Mauchly</a:t>
            </a:r>
            <a:r>
              <a:rPr lang="en-US" sz="1600" dirty="0"/>
              <a:t>…</a:t>
            </a:r>
          </a:p>
          <a:p>
            <a:pPr eaLnBrk="1" hangingPunct="1">
              <a:spcBef>
                <a:spcPct val="20000"/>
              </a:spcBef>
              <a:buClr>
                <a:schemeClr val="bg2"/>
              </a:buClr>
              <a:buSzPct val="75000"/>
              <a:buFont typeface="Monotype Sorts" pitchFamily="2" charset="2"/>
              <a:buNone/>
            </a:pPr>
            <a:endParaRPr lang="en-US" sz="1800" dirty="0"/>
          </a:p>
          <a:p>
            <a:pPr eaLnBrk="1" hangingPunct="1">
              <a:spcBef>
                <a:spcPct val="20000"/>
              </a:spcBef>
              <a:buClr>
                <a:schemeClr val="bg2"/>
              </a:buClr>
              <a:buSzPct val="75000"/>
              <a:buFont typeface="Monotype Sorts" pitchFamily="2" charset="2"/>
              <a:buNone/>
            </a:pPr>
            <a:r>
              <a:rPr lang="en-US" sz="1800" dirty="0"/>
              <a:t>The basic structure proposed in the draft became known as the “von Neumann machine” (or model).</a:t>
            </a:r>
          </a:p>
          <a:p>
            <a:pPr lvl="1" eaLnBrk="1" hangingPunct="1">
              <a:spcBef>
                <a:spcPct val="20000"/>
              </a:spcBef>
              <a:buClr>
                <a:schemeClr val="bg2"/>
              </a:buClr>
              <a:buSzPct val="75000"/>
              <a:buFontTx/>
              <a:buChar char="–"/>
            </a:pPr>
            <a:r>
              <a:rPr lang="en-US" sz="1600" dirty="0"/>
              <a:t>a </a:t>
            </a:r>
            <a:r>
              <a:rPr lang="en-US" sz="1600" u="sng" dirty="0"/>
              <a:t>memory</a:t>
            </a:r>
            <a:r>
              <a:rPr lang="en-US" sz="1600" dirty="0"/>
              <a:t>, containing instructions and data</a:t>
            </a:r>
          </a:p>
          <a:p>
            <a:pPr lvl="1" eaLnBrk="1" hangingPunct="1">
              <a:spcBef>
                <a:spcPct val="20000"/>
              </a:spcBef>
              <a:buClr>
                <a:schemeClr val="bg2"/>
              </a:buClr>
              <a:buSzPct val="75000"/>
              <a:buFontTx/>
              <a:buChar char="–"/>
            </a:pPr>
            <a:r>
              <a:rPr lang="en-US" sz="1600" dirty="0"/>
              <a:t>a </a:t>
            </a:r>
            <a:r>
              <a:rPr lang="en-US" sz="1600" u="sng" dirty="0"/>
              <a:t>processing unit</a:t>
            </a:r>
            <a:r>
              <a:rPr lang="en-US" sz="1600" dirty="0"/>
              <a:t>, for performing arithmetic and logical operations</a:t>
            </a:r>
          </a:p>
          <a:p>
            <a:pPr lvl="1" eaLnBrk="1" hangingPunct="1">
              <a:spcBef>
                <a:spcPct val="20000"/>
              </a:spcBef>
              <a:buClr>
                <a:schemeClr val="bg2"/>
              </a:buClr>
              <a:buSzPct val="75000"/>
              <a:buFontTx/>
              <a:buChar char="–"/>
            </a:pPr>
            <a:r>
              <a:rPr lang="en-US" sz="1600" dirty="0"/>
              <a:t>a </a:t>
            </a:r>
            <a:r>
              <a:rPr lang="en-US" sz="1600" u="sng" dirty="0"/>
              <a:t>control unit</a:t>
            </a:r>
            <a:r>
              <a:rPr lang="en-US" sz="1600" dirty="0"/>
              <a:t>, for interpreting instructions</a:t>
            </a:r>
          </a:p>
        </p:txBody>
      </p:sp>
      <p:pic>
        <p:nvPicPr>
          <p:cNvPr id="2052" name="Picture 4" descr="D:\Fall2011\2505\Notes\von Neumann Images\neuman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0788" y="3700463"/>
            <a:ext cx="3862387" cy="2619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171450"/>
            <a:ext cx="5791200" cy="342900"/>
          </a:xfrm>
          <a:noFill/>
        </p:spPr>
        <p:txBody>
          <a:bodyPr lIns="90487" tIns="44450" rIns="90487" bIns="44450"/>
          <a:lstStyle/>
          <a:p>
            <a:r>
              <a:rPr lang="en-US" altLang="en-US" dirty="0" smtClean="0">
                <a:latin typeface="Arial" charset="0"/>
                <a:cs typeface="Arial" charset="0"/>
              </a:rPr>
              <a:t>The von Neumann Machine</a:t>
            </a:r>
          </a:p>
        </p:txBody>
      </p:sp>
      <p:grpSp>
        <p:nvGrpSpPr>
          <p:cNvPr id="4" name="Group 3"/>
          <p:cNvGrpSpPr/>
          <p:nvPr/>
        </p:nvGrpSpPr>
        <p:grpSpPr>
          <a:xfrm>
            <a:off x="1350908" y="762000"/>
            <a:ext cx="2438400" cy="1024354"/>
            <a:chOff x="2209800" y="1828800"/>
            <a:chExt cx="2438400" cy="1024354"/>
          </a:xfrm>
        </p:grpSpPr>
        <p:sp>
          <p:nvSpPr>
            <p:cNvPr id="2" name="Rectangle 1"/>
            <p:cNvSpPr/>
            <p:nvPr/>
          </p:nvSpPr>
          <p:spPr bwMode="auto">
            <a:xfrm>
              <a:off x="2209800" y="1828800"/>
              <a:ext cx="2438400" cy="685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2209800" y="2514600"/>
              <a:ext cx="838200" cy="338554"/>
            </a:xfrm>
            <a:prstGeom prst="rect">
              <a:avLst/>
            </a:prstGeom>
            <a:solidFill>
              <a:schemeClr val="bg1">
                <a:lumMod val="7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MAR</a:t>
              </a:r>
              <a:endParaRPr lang="en-US" sz="1600" b="1" dirty="0">
                <a:latin typeface="Arial" panose="020B0604020202020204" pitchFamily="34" charset="0"/>
                <a:cs typeface="Arial" panose="020B0604020202020204" pitchFamily="34" charset="0"/>
              </a:endParaRPr>
            </a:p>
          </p:txBody>
        </p:sp>
        <p:sp>
          <p:nvSpPr>
            <p:cNvPr id="19" name="TextBox 18"/>
            <p:cNvSpPr txBox="1"/>
            <p:nvPr/>
          </p:nvSpPr>
          <p:spPr>
            <a:xfrm>
              <a:off x="3810000" y="2514600"/>
              <a:ext cx="838200" cy="338554"/>
            </a:xfrm>
            <a:prstGeom prst="rect">
              <a:avLst/>
            </a:prstGeom>
            <a:solidFill>
              <a:schemeClr val="bg1">
                <a:lumMod val="7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MDR</a:t>
              </a:r>
              <a:endParaRPr lang="en-US" sz="1600" b="1" dirty="0">
                <a:latin typeface="Arial" panose="020B0604020202020204" pitchFamily="34" charset="0"/>
                <a:cs typeface="Arial" panose="020B0604020202020204" pitchFamily="34" charset="0"/>
              </a:endParaRPr>
            </a:p>
          </p:txBody>
        </p:sp>
        <p:sp>
          <p:nvSpPr>
            <p:cNvPr id="20" name="TextBox 19"/>
            <p:cNvSpPr txBox="1"/>
            <p:nvPr/>
          </p:nvSpPr>
          <p:spPr>
            <a:xfrm>
              <a:off x="2758998" y="1998706"/>
              <a:ext cx="13335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MEMORY</a:t>
              </a:r>
              <a:endParaRPr lang="en-US" sz="1600" b="1" dirty="0">
                <a:latin typeface="Arial" panose="020B0604020202020204" pitchFamily="34" charset="0"/>
                <a:cs typeface="Arial" panose="020B0604020202020204" pitchFamily="34" charset="0"/>
              </a:endParaRPr>
            </a:p>
          </p:txBody>
        </p:sp>
      </p:grpSp>
      <p:grpSp>
        <p:nvGrpSpPr>
          <p:cNvPr id="34" name="Group 33"/>
          <p:cNvGrpSpPr/>
          <p:nvPr/>
        </p:nvGrpSpPr>
        <p:grpSpPr>
          <a:xfrm>
            <a:off x="1350908" y="2438400"/>
            <a:ext cx="2530397" cy="1447800"/>
            <a:chOff x="1127203" y="2667000"/>
            <a:chExt cx="2530397" cy="1447800"/>
          </a:xfrm>
        </p:grpSpPr>
        <p:sp>
          <p:nvSpPr>
            <p:cNvPr id="22" name="Rectangle 21"/>
            <p:cNvSpPr/>
            <p:nvPr/>
          </p:nvSpPr>
          <p:spPr bwMode="auto">
            <a:xfrm>
              <a:off x="1127203" y="2667000"/>
              <a:ext cx="2438400" cy="1447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3" name="TextBox 22"/>
            <p:cNvSpPr txBox="1"/>
            <p:nvPr/>
          </p:nvSpPr>
          <p:spPr>
            <a:xfrm>
              <a:off x="1127203" y="2709446"/>
              <a:ext cx="24384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PROCESSING UNIT</a:t>
              </a:r>
              <a:endParaRPr lang="en-US" sz="1600" b="1" dirty="0">
                <a:latin typeface="Arial" panose="020B0604020202020204" pitchFamily="34" charset="0"/>
                <a:cs typeface="Arial" panose="020B0604020202020204" pitchFamily="34" charset="0"/>
              </a:endParaRPr>
            </a:p>
          </p:txBody>
        </p:sp>
        <p:sp>
          <p:nvSpPr>
            <p:cNvPr id="24" name="TextBox 23"/>
            <p:cNvSpPr txBox="1"/>
            <p:nvPr/>
          </p:nvSpPr>
          <p:spPr>
            <a:xfrm>
              <a:off x="2117803" y="3048000"/>
              <a:ext cx="1539797"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REGISTERS</a:t>
              </a:r>
              <a:endParaRPr lang="en-US" sz="1600" b="1" dirty="0">
                <a:latin typeface="Arial" panose="020B0604020202020204" pitchFamily="34" charset="0"/>
                <a:cs typeface="Arial" panose="020B0604020202020204" pitchFamily="34" charset="0"/>
              </a:endParaRPr>
            </a:p>
          </p:txBody>
        </p:sp>
        <p:grpSp>
          <p:nvGrpSpPr>
            <p:cNvPr id="27" name="Group 26"/>
            <p:cNvGrpSpPr/>
            <p:nvPr/>
          </p:nvGrpSpPr>
          <p:grpSpPr>
            <a:xfrm>
              <a:off x="1355803" y="3327566"/>
              <a:ext cx="762000" cy="558634"/>
              <a:chOff x="1143000" y="2915653"/>
              <a:chExt cx="762000" cy="558634"/>
            </a:xfrm>
          </p:grpSpPr>
          <p:grpSp>
            <p:nvGrpSpPr>
              <p:cNvPr id="26" name="Group 25"/>
              <p:cNvGrpSpPr/>
              <p:nvPr/>
            </p:nvGrpSpPr>
            <p:grpSpPr>
              <a:xfrm>
                <a:off x="1143000" y="2915653"/>
                <a:ext cx="762000" cy="533400"/>
                <a:chOff x="2057400" y="4343400"/>
                <a:chExt cx="762000" cy="533400"/>
              </a:xfrm>
            </p:grpSpPr>
            <p:grpSp>
              <p:nvGrpSpPr>
                <p:cNvPr id="12" name="Group 11"/>
                <p:cNvGrpSpPr/>
                <p:nvPr/>
              </p:nvGrpSpPr>
              <p:grpSpPr>
                <a:xfrm>
                  <a:off x="2057400" y="4343400"/>
                  <a:ext cx="762000" cy="533400"/>
                  <a:chOff x="2057400" y="4343400"/>
                  <a:chExt cx="762000" cy="533400"/>
                </a:xfrm>
              </p:grpSpPr>
              <p:grpSp>
                <p:nvGrpSpPr>
                  <p:cNvPr id="9" name="Group 8"/>
                  <p:cNvGrpSpPr/>
                  <p:nvPr/>
                </p:nvGrpSpPr>
                <p:grpSpPr>
                  <a:xfrm>
                    <a:off x="2057400" y="4343400"/>
                    <a:ext cx="152400" cy="533400"/>
                    <a:chOff x="2057400" y="4343400"/>
                    <a:chExt cx="152400" cy="533400"/>
                  </a:xfrm>
                </p:grpSpPr>
                <p:cxnSp>
                  <p:nvCxnSpPr>
                    <p:cNvPr id="6" name="Straight Connector 5"/>
                    <p:cNvCxnSpPr/>
                    <p:nvPr/>
                  </p:nvCxnSpPr>
                  <p:spPr bwMode="auto">
                    <a:xfrm>
                      <a:off x="2057400" y="43434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a:off x="2057400" y="4648200"/>
                      <a:ext cx="1524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0" name="Group 29"/>
                  <p:cNvGrpSpPr/>
                  <p:nvPr/>
                </p:nvGrpSpPr>
                <p:grpSpPr>
                  <a:xfrm>
                    <a:off x="2667000" y="4343400"/>
                    <a:ext cx="152400" cy="533400"/>
                    <a:chOff x="2057400" y="4343400"/>
                    <a:chExt cx="152400" cy="533400"/>
                  </a:xfrm>
                  <a:scene3d>
                    <a:camera prst="orthographicFront">
                      <a:rot lat="0" lon="10800000" rev="0"/>
                    </a:camera>
                    <a:lightRig rig="threePt" dir="t"/>
                  </a:scene3d>
                </p:grpSpPr>
                <p:cxnSp>
                  <p:nvCxnSpPr>
                    <p:cNvPr id="31" name="Straight Connector 30"/>
                    <p:cNvCxnSpPr/>
                    <p:nvPr/>
                  </p:nvCxnSpPr>
                  <p:spPr bwMode="auto">
                    <a:xfrm>
                      <a:off x="2057400" y="43434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2057400" y="4648200"/>
                      <a:ext cx="1524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1" name="Straight Connector 10"/>
                  <p:cNvCxnSpPr/>
                  <p:nvPr/>
                </p:nvCxnSpPr>
                <p:spPr bwMode="auto">
                  <a:xfrm>
                    <a:off x="2209800" y="4876800"/>
                    <a:ext cx="457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14"/>
                <p:cNvGrpSpPr/>
                <p:nvPr/>
              </p:nvGrpSpPr>
              <p:grpSpPr>
                <a:xfrm>
                  <a:off x="2362200" y="4352224"/>
                  <a:ext cx="152400" cy="152400"/>
                  <a:chOff x="3733800" y="4343400"/>
                  <a:chExt cx="152400" cy="152400"/>
                </a:xfrm>
              </p:grpSpPr>
              <p:cxnSp>
                <p:nvCxnSpPr>
                  <p:cNvPr id="14" name="Straight Connector 13"/>
                  <p:cNvCxnSpPr/>
                  <p:nvPr/>
                </p:nvCxnSpPr>
                <p:spPr bwMode="auto">
                  <a:xfrm>
                    <a:off x="3733800" y="4343400"/>
                    <a:ext cx="762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810000" y="4343400"/>
                    <a:ext cx="76200" cy="152400"/>
                  </a:xfrm>
                  <a:prstGeom prst="line">
                    <a:avLst/>
                  </a:prstGeom>
                  <a:solidFill>
                    <a:schemeClr val="accent1"/>
                  </a:solidFill>
                  <a:ln w="9525" cap="flat" cmpd="sng" algn="ctr">
                    <a:solidFill>
                      <a:schemeClr val="tx1"/>
                    </a:solidFill>
                    <a:prstDash val="solid"/>
                    <a:round/>
                    <a:headEnd type="none" w="med" len="med"/>
                    <a:tailEnd type="none" w="med" len="med"/>
                  </a:ln>
                  <a:effectLst/>
                  <a:scene3d>
                    <a:camera prst="orthographicFront">
                      <a:rot lat="0" lon="10800000" rev="0"/>
                    </a:camera>
                    <a:lightRig rig="threePt" dir="t"/>
                  </a:scene3d>
                </p:spPr>
              </p:cxnSp>
            </p:grpSp>
            <p:cxnSp>
              <p:nvCxnSpPr>
                <p:cNvPr id="17" name="Straight Connector 16"/>
                <p:cNvCxnSpPr/>
                <p:nvPr/>
              </p:nvCxnSpPr>
              <p:spPr bwMode="auto">
                <a:xfrm>
                  <a:off x="2057400" y="43434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a:off x="2514600" y="43434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7" name="TextBox 46"/>
              <p:cNvSpPr txBox="1"/>
              <p:nvPr/>
            </p:nvSpPr>
            <p:spPr>
              <a:xfrm>
                <a:off x="1226976" y="3135733"/>
                <a:ext cx="6096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ALU</a:t>
                </a:r>
                <a:endParaRPr lang="en-US" sz="1600" b="1" dirty="0">
                  <a:latin typeface="Arial" panose="020B0604020202020204" pitchFamily="34" charset="0"/>
                  <a:cs typeface="Arial" panose="020B0604020202020204" pitchFamily="34" charset="0"/>
                </a:endParaRPr>
              </a:p>
            </p:txBody>
          </p:sp>
        </p:grpSp>
        <p:grpSp>
          <p:nvGrpSpPr>
            <p:cNvPr id="29" name="Group 28"/>
            <p:cNvGrpSpPr/>
            <p:nvPr/>
          </p:nvGrpSpPr>
          <p:grpSpPr>
            <a:xfrm>
              <a:off x="2498803" y="3429000"/>
              <a:ext cx="762000" cy="512914"/>
              <a:chOff x="3733800" y="3336390"/>
              <a:chExt cx="762000" cy="512914"/>
            </a:xfrm>
          </p:grpSpPr>
          <p:sp>
            <p:nvSpPr>
              <p:cNvPr id="28" name="Rectangle 27"/>
              <p:cNvSpPr/>
              <p:nvPr/>
            </p:nvSpPr>
            <p:spPr bwMode="auto">
              <a:xfrm>
                <a:off x="3733800" y="3336390"/>
                <a:ext cx="762000" cy="14357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0" name="Rectangle 49"/>
              <p:cNvSpPr/>
              <p:nvPr/>
            </p:nvSpPr>
            <p:spPr bwMode="auto">
              <a:xfrm>
                <a:off x="3733800" y="3514024"/>
                <a:ext cx="762000" cy="14357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3733800" y="3705728"/>
                <a:ext cx="762000" cy="14357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grpSp>
        <p:nvGrpSpPr>
          <p:cNvPr id="33" name="Group 32"/>
          <p:cNvGrpSpPr/>
          <p:nvPr/>
        </p:nvGrpSpPr>
        <p:grpSpPr>
          <a:xfrm>
            <a:off x="1350908" y="4572000"/>
            <a:ext cx="2438400" cy="1066800"/>
            <a:chOff x="1127203" y="4495800"/>
            <a:chExt cx="2438400" cy="1066800"/>
          </a:xfrm>
        </p:grpSpPr>
        <p:sp>
          <p:nvSpPr>
            <p:cNvPr id="53" name="Rectangle 52"/>
            <p:cNvSpPr/>
            <p:nvPr/>
          </p:nvSpPr>
          <p:spPr bwMode="auto">
            <a:xfrm>
              <a:off x="1127203" y="4495800"/>
              <a:ext cx="2438400" cy="1066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4" name="TextBox 53"/>
            <p:cNvSpPr txBox="1"/>
            <p:nvPr/>
          </p:nvSpPr>
          <p:spPr>
            <a:xfrm>
              <a:off x="1127203" y="4564646"/>
              <a:ext cx="24384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CONTROL UNIT</a:t>
              </a:r>
              <a:endParaRPr lang="en-US" sz="1600" b="1" dirty="0">
                <a:latin typeface="Arial" panose="020B0604020202020204" pitchFamily="34" charset="0"/>
                <a:cs typeface="Arial" panose="020B0604020202020204" pitchFamily="34" charset="0"/>
              </a:endParaRPr>
            </a:p>
          </p:txBody>
        </p:sp>
        <p:sp>
          <p:nvSpPr>
            <p:cNvPr id="55" name="TextBox 54"/>
            <p:cNvSpPr txBox="1"/>
            <p:nvPr/>
          </p:nvSpPr>
          <p:spPr>
            <a:xfrm>
              <a:off x="2643304" y="5114923"/>
              <a:ext cx="769899" cy="338554"/>
            </a:xfrm>
            <a:prstGeom prst="rect">
              <a:avLst/>
            </a:prstGeom>
            <a:solidFill>
              <a:schemeClr val="bg1">
                <a:lumMod val="7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IR</a:t>
              </a:r>
              <a:endParaRPr lang="en-US" sz="1600" b="1" dirty="0">
                <a:latin typeface="Arial" panose="020B0604020202020204" pitchFamily="34" charset="0"/>
                <a:cs typeface="Arial" panose="020B0604020202020204" pitchFamily="34" charset="0"/>
              </a:endParaRPr>
            </a:p>
          </p:txBody>
        </p:sp>
        <p:sp>
          <p:nvSpPr>
            <p:cNvPr id="56" name="TextBox 55"/>
            <p:cNvSpPr txBox="1"/>
            <p:nvPr/>
          </p:nvSpPr>
          <p:spPr>
            <a:xfrm>
              <a:off x="1305500" y="5114923"/>
              <a:ext cx="769899" cy="338554"/>
            </a:xfrm>
            <a:prstGeom prst="rect">
              <a:avLst/>
            </a:prstGeom>
            <a:solidFill>
              <a:schemeClr val="bg1">
                <a:lumMod val="7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PC</a:t>
              </a:r>
              <a:endParaRPr lang="en-US" sz="1600" b="1" dirty="0">
                <a:latin typeface="Arial" panose="020B0604020202020204" pitchFamily="34" charset="0"/>
                <a:cs typeface="Arial" panose="020B0604020202020204" pitchFamily="34" charset="0"/>
              </a:endParaRPr>
            </a:p>
          </p:txBody>
        </p:sp>
      </p:grpSp>
      <p:grpSp>
        <p:nvGrpSpPr>
          <p:cNvPr id="68" name="Group 67"/>
          <p:cNvGrpSpPr/>
          <p:nvPr/>
        </p:nvGrpSpPr>
        <p:grpSpPr>
          <a:xfrm>
            <a:off x="457200" y="1600200"/>
            <a:ext cx="1084207" cy="3657600"/>
            <a:chOff x="462095" y="1828800"/>
            <a:chExt cx="1084207" cy="3657600"/>
          </a:xfrm>
        </p:grpSpPr>
        <p:grpSp>
          <p:nvGrpSpPr>
            <p:cNvPr id="59" name="Group 58"/>
            <p:cNvGrpSpPr/>
            <p:nvPr/>
          </p:nvGrpSpPr>
          <p:grpSpPr>
            <a:xfrm>
              <a:off x="1089102" y="1828800"/>
              <a:ext cx="457200" cy="3657600"/>
              <a:chOff x="1089102" y="1828800"/>
              <a:chExt cx="457200" cy="3657600"/>
            </a:xfrm>
          </p:grpSpPr>
          <p:cxnSp>
            <p:nvCxnSpPr>
              <p:cNvPr id="44" name="Straight Connector 43"/>
              <p:cNvCxnSpPr/>
              <p:nvPr/>
            </p:nvCxnSpPr>
            <p:spPr bwMode="auto">
              <a:xfrm flipH="1">
                <a:off x="1089102" y="5486400"/>
                <a:ext cx="457200" cy="0"/>
              </a:xfrm>
              <a:prstGeom prst="line">
                <a:avLst/>
              </a:prstGeom>
              <a:solidFill>
                <a:schemeClr val="accent1"/>
              </a:solidFill>
              <a:ln w="25400" cap="flat" cmpd="sng" algn="ctr">
                <a:solidFill>
                  <a:srgbClr val="003399"/>
                </a:solidFill>
                <a:prstDash val="solid"/>
                <a:round/>
                <a:headEnd type="none" w="med" len="med"/>
                <a:tailEnd type="none" w="med" len="med"/>
              </a:ln>
              <a:effectLst/>
            </p:spPr>
          </p:cxnSp>
          <p:cxnSp>
            <p:nvCxnSpPr>
              <p:cNvPr id="46" name="Straight Connector 45"/>
              <p:cNvCxnSpPr/>
              <p:nvPr/>
            </p:nvCxnSpPr>
            <p:spPr bwMode="auto">
              <a:xfrm flipV="1">
                <a:off x="1089102" y="1828800"/>
                <a:ext cx="0" cy="3657600"/>
              </a:xfrm>
              <a:prstGeom prst="line">
                <a:avLst/>
              </a:prstGeom>
              <a:solidFill>
                <a:schemeClr val="accent1"/>
              </a:solidFill>
              <a:ln w="25400" cap="flat" cmpd="sng" algn="ctr">
                <a:solidFill>
                  <a:srgbClr val="003399"/>
                </a:solidFill>
                <a:prstDash val="solid"/>
                <a:round/>
                <a:headEnd type="none" w="med" len="med"/>
                <a:tailEnd type="none" w="med" len="med"/>
              </a:ln>
              <a:effectLst/>
            </p:spPr>
          </p:cxnSp>
          <p:cxnSp>
            <p:nvCxnSpPr>
              <p:cNvPr id="57" name="Straight Arrow Connector 56"/>
              <p:cNvCxnSpPr/>
              <p:nvPr/>
            </p:nvCxnSpPr>
            <p:spPr bwMode="auto">
              <a:xfrm>
                <a:off x="1089102" y="1828800"/>
                <a:ext cx="266701" cy="0"/>
              </a:xfrm>
              <a:prstGeom prst="straightConnector1">
                <a:avLst/>
              </a:prstGeom>
              <a:solidFill>
                <a:schemeClr val="accent1"/>
              </a:solidFill>
              <a:ln w="25400" cap="flat" cmpd="sng" algn="ctr">
                <a:solidFill>
                  <a:srgbClr val="003399"/>
                </a:solidFill>
                <a:prstDash val="solid"/>
                <a:round/>
                <a:headEnd type="none" w="med" len="med"/>
                <a:tailEnd type="triangle"/>
              </a:ln>
              <a:effectLst/>
            </p:spPr>
          </p:cxnSp>
        </p:grpSp>
        <p:sp>
          <p:nvSpPr>
            <p:cNvPr id="62" name="TextBox 61"/>
            <p:cNvSpPr txBox="1"/>
            <p:nvPr/>
          </p:nvSpPr>
          <p:spPr>
            <a:xfrm>
              <a:off x="462095" y="2916818"/>
              <a:ext cx="677108" cy="1167940"/>
            </a:xfrm>
            <a:prstGeom prst="rect">
              <a:avLst/>
            </a:prstGeom>
            <a:noFill/>
          </p:spPr>
          <p:txBody>
            <a:bodyPr vert="vert270" wrap="square" rtlCol="0">
              <a:spAutoFit/>
            </a:bodyPr>
            <a:lstStyle/>
            <a:p>
              <a:r>
                <a:rPr lang="en-US" sz="1600" b="1" dirty="0" smtClean="0">
                  <a:latin typeface="Arial" panose="020B0604020202020204" pitchFamily="34" charset="0"/>
                  <a:cs typeface="Arial" panose="020B0604020202020204" pitchFamily="34" charset="0"/>
                </a:rPr>
                <a:t>Instruction</a:t>
              </a:r>
            </a:p>
            <a:p>
              <a:r>
                <a:rPr lang="en-US" sz="1600" b="1" dirty="0" smtClean="0">
                  <a:latin typeface="Arial" panose="020B0604020202020204" pitchFamily="34" charset="0"/>
                  <a:cs typeface="Arial" panose="020B0604020202020204" pitchFamily="34" charset="0"/>
                </a:rPr>
                <a:t>address</a:t>
              </a:r>
              <a:endParaRPr lang="en-US" sz="1600" b="1" dirty="0">
                <a:latin typeface="Arial" panose="020B0604020202020204" pitchFamily="34" charset="0"/>
                <a:cs typeface="Arial" panose="020B0604020202020204" pitchFamily="34" charset="0"/>
              </a:endParaRPr>
            </a:p>
          </p:txBody>
        </p:sp>
      </p:grpSp>
      <p:grpSp>
        <p:nvGrpSpPr>
          <p:cNvPr id="69" name="Group 68"/>
          <p:cNvGrpSpPr/>
          <p:nvPr/>
        </p:nvGrpSpPr>
        <p:grpSpPr>
          <a:xfrm>
            <a:off x="3636908" y="1600200"/>
            <a:ext cx="1268905" cy="3657600"/>
            <a:chOff x="3641803" y="1828800"/>
            <a:chExt cx="1268905" cy="3657600"/>
          </a:xfrm>
        </p:grpSpPr>
        <p:grpSp>
          <p:nvGrpSpPr>
            <p:cNvPr id="61" name="Group 60"/>
            <p:cNvGrpSpPr/>
            <p:nvPr/>
          </p:nvGrpSpPr>
          <p:grpSpPr>
            <a:xfrm>
              <a:off x="3641803" y="1828800"/>
              <a:ext cx="609601" cy="3657600"/>
              <a:chOff x="3641803" y="1828800"/>
              <a:chExt cx="609601" cy="3657600"/>
            </a:xfrm>
          </p:grpSpPr>
          <p:cxnSp>
            <p:nvCxnSpPr>
              <p:cNvPr id="76" name="Straight Connector 75"/>
              <p:cNvCxnSpPr/>
              <p:nvPr/>
            </p:nvCxnSpPr>
            <p:spPr bwMode="auto">
              <a:xfrm rot="10800000" flipH="1">
                <a:off x="3794203" y="1828800"/>
                <a:ext cx="457200" cy="0"/>
              </a:xfrm>
              <a:prstGeom prst="line">
                <a:avLst/>
              </a:prstGeom>
              <a:solidFill>
                <a:schemeClr val="accent1"/>
              </a:solidFill>
              <a:ln w="25400" cap="flat" cmpd="sng" algn="ctr">
                <a:solidFill>
                  <a:srgbClr val="003399"/>
                </a:solidFill>
                <a:prstDash val="solid"/>
                <a:round/>
                <a:headEnd type="none" w="med" len="med"/>
                <a:tailEnd type="none" w="med" len="med"/>
              </a:ln>
              <a:effectLst/>
            </p:spPr>
          </p:cxnSp>
          <p:cxnSp>
            <p:nvCxnSpPr>
              <p:cNvPr id="77" name="Straight Connector 76"/>
              <p:cNvCxnSpPr/>
              <p:nvPr/>
            </p:nvCxnSpPr>
            <p:spPr bwMode="auto">
              <a:xfrm rot="10800000" flipV="1">
                <a:off x="4251403" y="1828800"/>
                <a:ext cx="0" cy="3657600"/>
              </a:xfrm>
              <a:prstGeom prst="line">
                <a:avLst/>
              </a:prstGeom>
              <a:solidFill>
                <a:schemeClr val="accent1"/>
              </a:solidFill>
              <a:ln w="25400" cap="flat" cmpd="sng" algn="ctr">
                <a:solidFill>
                  <a:srgbClr val="003399"/>
                </a:solidFill>
                <a:prstDash val="solid"/>
                <a:round/>
                <a:headEnd type="none" w="med" len="med"/>
                <a:tailEnd type="none" w="med" len="med"/>
              </a:ln>
              <a:effectLst/>
            </p:spPr>
          </p:cxnSp>
          <p:cxnSp>
            <p:nvCxnSpPr>
              <p:cNvPr id="78" name="Straight Arrow Connector 77"/>
              <p:cNvCxnSpPr/>
              <p:nvPr/>
            </p:nvCxnSpPr>
            <p:spPr bwMode="auto">
              <a:xfrm flipH="1">
                <a:off x="3641803" y="5486400"/>
                <a:ext cx="609601" cy="0"/>
              </a:xfrm>
              <a:prstGeom prst="straightConnector1">
                <a:avLst/>
              </a:prstGeom>
              <a:solidFill>
                <a:schemeClr val="accent1"/>
              </a:solidFill>
              <a:ln w="25400" cap="flat" cmpd="sng" algn="ctr">
                <a:solidFill>
                  <a:srgbClr val="003399"/>
                </a:solidFill>
                <a:prstDash val="solid"/>
                <a:round/>
                <a:headEnd type="none" w="med" len="med"/>
                <a:tailEnd type="triangle"/>
              </a:ln>
              <a:effectLst/>
            </p:spPr>
          </p:cxnSp>
        </p:grpSp>
        <p:sp>
          <p:nvSpPr>
            <p:cNvPr id="82" name="TextBox 81"/>
            <p:cNvSpPr txBox="1"/>
            <p:nvPr/>
          </p:nvSpPr>
          <p:spPr>
            <a:xfrm>
              <a:off x="4233600" y="3022664"/>
              <a:ext cx="677108" cy="1167940"/>
            </a:xfrm>
            <a:prstGeom prst="rect">
              <a:avLst/>
            </a:prstGeom>
            <a:noFill/>
          </p:spPr>
          <p:txBody>
            <a:bodyPr vert="vert" wrap="square" rtlCol="0">
              <a:spAutoFit/>
            </a:bodyPr>
            <a:lstStyle/>
            <a:p>
              <a:r>
                <a:rPr lang="en-US" sz="1600" b="1" dirty="0" smtClean="0">
                  <a:latin typeface="Arial" panose="020B0604020202020204" pitchFamily="34" charset="0"/>
                  <a:cs typeface="Arial" panose="020B0604020202020204" pitchFamily="34" charset="0"/>
                </a:rPr>
                <a:t>Machine Instruction</a:t>
              </a:r>
            </a:p>
          </p:txBody>
        </p:sp>
      </p:grpSp>
      <p:grpSp>
        <p:nvGrpSpPr>
          <p:cNvPr id="71" name="Group 70"/>
          <p:cNvGrpSpPr/>
          <p:nvPr/>
        </p:nvGrpSpPr>
        <p:grpSpPr>
          <a:xfrm>
            <a:off x="1688913" y="1786354"/>
            <a:ext cx="1045049" cy="669495"/>
            <a:chOff x="1693808" y="2014954"/>
            <a:chExt cx="1045049" cy="669495"/>
          </a:xfrm>
        </p:grpSpPr>
        <p:cxnSp>
          <p:nvCxnSpPr>
            <p:cNvPr id="64" name="Straight Arrow Connector 63"/>
            <p:cNvCxnSpPr/>
            <p:nvPr/>
          </p:nvCxnSpPr>
          <p:spPr bwMode="auto">
            <a:xfrm flipV="1">
              <a:off x="1693808" y="2014954"/>
              <a:ext cx="0" cy="652046"/>
            </a:xfrm>
            <a:prstGeom prst="straightConnector1">
              <a:avLst/>
            </a:prstGeom>
            <a:solidFill>
              <a:schemeClr val="accent1"/>
            </a:solidFill>
            <a:ln w="25400" cap="flat" cmpd="sng" algn="ctr">
              <a:solidFill>
                <a:srgbClr val="C00000"/>
              </a:solidFill>
              <a:prstDash val="solid"/>
              <a:round/>
              <a:headEnd type="none" w="med" len="med"/>
              <a:tailEnd type="triangle"/>
            </a:ln>
            <a:effectLst/>
          </p:spPr>
        </p:cxnSp>
        <p:sp>
          <p:nvSpPr>
            <p:cNvPr id="89" name="TextBox 88"/>
            <p:cNvSpPr txBox="1"/>
            <p:nvPr/>
          </p:nvSpPr>
          <p:spPr>
            <a:xfrm>
              <a:off x="1736803" y="2099674"/>
              <a:ext cx="1002054" cy="584775"/>
            </a:xfrm>
            <a:prstGeom prst="rect">
              <a:avLst/>
            </a:prstGeom>
            <a:noFill/>
          </p:spPr>
          <p:txBody>
            <a:bodyPr vert="horz" wrap="square" rtlCol="0">
              <a:spAutoFit/>
            </a:bodyPr>
            <a:lstStyle/>
            <a:p>
              <a:r>
                <a:rPr lang="en-US" sz="1600" b="1" dirty="0" smtClean="0">
                  <a:latin typeface="Arial" panose="020B0604020202020204" pitchFamily="34" charset="0"/>
                  <a:cs typeface="Arial" panose="020B0604020202020204" pitchFamily="34" charset="0"/>
                </a:rPr>
                <a:t>Data</a:t>
              </a:r>
            </a:p>
            <a:p>
              <a:r>
                <a:rPr lang="en-US" sz="1600" b="1" dirty="0" smtClean="0">
                  <a:latin typeface="Arial" panose="020B0604020202020204" pitchFamily="34" charset="0"/>
                  <a:cs typeface="Arial" panose="020B0604020202020204" pitchFamily="34" charset="0"/>
                </a:rPr>
                <a:t>address</a:t>
              </a:r>
              <a:endParaRPr lang="en-US" sz="1600" b="1" dirty="0">
                <a:latin typeface="Arial" panose="020B0604020202020204" pitchFamily="34" charset="0"/>
                <a:cs typeface="Arial" panose="020B0604020202020204" pitchFamily="34" charset="0"/>
              </a:endParaRPr>
            </a:p>
          </p:txBody>
        </p:sp>
      </p:grpSp>
      <p:grpSp>
        <p:nvGrpSpPr>
          <p:cNvPr id="72" name="Group 71"/>
          <p:cNvGrpSpPr/>
          <p:nvPr/>
        </p:nvGrpSpPr>
        <p:grpSpPr>
          <a:xfrm>
            <a:off x="3370208" y="1862554"/>
            <a:ext cx="757658" cy="652046"/>
            <a:chOff x="3375103" y="2091154"/>
            <a:chExt cx="757658" cy="652046"/>
          </a:xfrm>
        </p:grpSpPr>
        <p:cxnSp>
          <p:nvCxnSpPr>
            <p:cNvPr id="85" name="Straight Arrow Connector 84"/>
            <p:cNvCxnSpPr/>
            <p:nvPr/>
          </p:nvCxnSpPr>
          <p:spPr bwMode="auto">
            <a:xfrm flipV="1">
              <a:off x="3375103" y="2091154"/>
              <a:ext cx="0" cy="652046"/>
            </a:xfrm>
            <a:prstGeom prst="straightConnector1">
              <a:avLst/>
            </a:prstGeom>
            <a:solidFill>
              <a:schemeClr val="accent1"/>
            </a:solidFill>
            <a:ln w="25400" cap="flat" cmpd="sng" algn="ctr">
              <a:solidFill>
                <a:srgbClr val="C00000"/>
              </a:solidFill>
              <a:prstDash val="solid"/>
              <a:round/>
              <a:headEnd type="none" w="med" len="med"/>
              <a:tailEnd type="triangle"/>
            </a:ln>
            <a:effectLst/>
            <a:scene3d>
              <a:camera prst="orthographicFront">
                <a:rot lat="0" lon="0" rev="10800000"/>
              </a:camera>
              <a:lightRig rig="threePt" dir="t"/>
            </a:scene3d>
          </p:spPr>
        </p:cxnSp>
        <p:sp>
          <p:nvSpPr>
            <p:cNvPr id="90" name="TextBox 89"/>
            <p:cNvSpPr txBox="1"/>
            <p:nvPr/>
          </p:nvSpPr>
          <p:spPr>
            <a:xfrm>
              <a:off x="3375103" y="2133601"/>
              <a:ext cx="757658" cy="338554"/>
            </a:xfrm>
            <a:prstGeom prst="rect">
              <a:avLst/>
            </a:prstGeom>
            <a:noFill/>
          </p:spPr>
          <p:txBody>
            <a:bodyPr vert="horz" wrap="square" rtlCol="0">
              <a:spAutoFit/>
            </a:bodyPr>
            <a:lstStyle/>
            <a:p>
              <a:r>
                <a:rPr lang="en-US" sz="1600" b="1" dirty="0" smtClean="0">
                  <a:latin typeface="Arial" panose="020B0604020202020204" pitchFamily="34" charset="0"/>
                  <a:cs typeface="Arial" panose="020B0604020202020204" pitchFamily="34" charset="0"/>
                </a:rPr>
                <a:t>Data</a:t>
              </a:r>
            </a:p>
          </p:txBody>
        </p:sp>
      </p:grpSp>
      <p:grpSp>
        <p:nvGrpSpPr>
          <p:cNvPr id="70" name="Group 69"/>
          <p:cNvGrpSpPr/>
          <p:nvPr/>
        </p:nvGrpSpPr>
        <p:grpSpPr>
          <a:xfrm>
            <a:off x="2546620" y="3886200"/>
            <a:ext cx="1002054" cy="774032"/>
            <a:chOff x="2551515" y="4037717"/>
            <a:chExt cx="1002054" cy="774032"/>
          </a:xfrm>
        </p:grpSpPr>
        <p:cxnSp>
          <p:nvCxnSpPr>
            <p:cNvPr id="66" name="Straight Arrow Connector 65"/>
            <p:cNvCxnSpPr>
              <a:stCxn id="53" idx="0"/>
              <a:endCxn id="22" idx="2"/>
            </p:cNvCxnSpPr>
            <p:nvPr/>
          </p:nvCxnSpPr>
          <p:spPr bwMode="auto">
            <a:xfrm flipV="1">
              <a:off x="2651203" y="4037717"/>
              <a:ext cx="0" cy="685800"/>
            </a:xfrm>
            <a:prstGeom prst="straightConnector1">
              <a:avLst/>
            </a:prstGeom>
            <a:solidFill>
              <a:schemeClr val="accent1"/>
            </a:solidFill>
            <a:ln w="25400" cap="flat" cmpd="sng" algn="ctr">
              <a:solidFill>
                <a:srgbClr val="00B050"/>
              </a:solidFill>
              <a:prstDash val="solid"/>
              <a:round/>
              <a:headEnd type="none" w="med" len="med"/>
              <a:tailEnd type="triangle"/>
            </a:ln>
            <a:effectLst/>
          </p:spPr>
        </p:cxnSp>
        <p:sp>
          <p:nvSpPr>
            <p:cNvPr id="91" name="TextBox 90"/>
            <p:cNvSpPr txBox="1"/>
            <p:nvPr/>
          </p:nvSpPr>
          <p:spPr>
            <a:xfrm>
              <a:off x="2551515" y="4226974"/>
              <a:ext cx="1002054" cy="584775"/>
            </a:xfrm>
            <a:prstGeom prst="rect">
              <a:avLst/>
            </a:prstGeom>
            <a:noFill/>
          </p:spPr>
          <p:txBody>
            <a:bodyPr vert="horz" wrap="square" rtlCol="0">
              <a:spAutoFit/>
            </a:bodyPr>
            <a:lstStyle/>
            <a:p>
              <a:r>
                <a:rPr lang="en-US" sz="1600" b="1" dirty="0" smtClean="0">
                  <a:latin typeface="Arial" panose="020B0604020202020204" pitchFamily="34" charset="0"/>
                  <a:cs typeface="Arial" panose="020B0604020202020204" pitchFamily="34" charset="0"/>
                </a:rPr>
                <a:t>Control</a:t>
              </a:r>
            </a:p>
            <a:p>
              <a:r>
                <a:rPr lang="en-US" sz="1600" b="1" dirty="0" smtClean="0">
                  <a:latin typeface="Arial" panose="020B0604020202020204" pitchFamily="34" charset="0"/>
                  <a:cs typeface="Arial" panose="020B0604020202020204" pitchFamily="34" charset="0"/>
                </a:rPr>
                <a:t>signals</a:t>
              </a:r>
              <a:endParaRPr lang="en-US" sz="1600" b="1" dirty="0">
                <a:latin typeface="Arial" panose="020B0604020202020204" pitchFamily="34" charset="0"/>
                <a:cs typeface="Arial" panose="020B0604020202020204" pitchFamily="34" charset="0"/>
              </a:endParaRPr>
            </a:p>
          </p:txBody>
        </p:sp>
      </p:grpSp>
      <p:sp>
        <p:nvSpPr>
          <p:cNvPr id="73" name="Rectangle 72"/>
          <p:cNvSpPr/>
          <p:nvPr/>
        </p:nvSpPr>
        <p:spPr bwMode="auto">
          <a:xfrm>
            <a:off x="5867400" y="1066800"/>
            <a:ext cx="2438400" cy="4876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5" name="TextBox 74"/>
          <p:cNvSpPr txBox="1"/>
          <p:nvPr/>
        </p:nvSpPr>
        <p:spPr>
          <a:xfrm>
            <a:off x="6400800" y="685800"/>
            <a:ext cx="13335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MEMORY</a:t>
            </a:r>
            <a:endParaRPr lang="en-US" sz="1600" b="1" dirty="0">
              <a:latin typeface="Arial" panose="020B0604020202020204" pitchFamily="34" charset="0"/>
              <a:cs typeface="Arial" panose="020B0604020202020204" pitchFamily="34" charset="0"/>
            </a:endParaRPr>
          </a:p>
        </p:txBody>
      </p:sp>
      <p:sp>
        <p:nvSpPr>
          <p:cNvPr id="80" name="TextBox 79"/>
          <p:cNvSpPr txBox="1"/>
          <p:nvPr/>
        </p:nvSpPr>
        <p:spPr>
          <a:xfrm>
            <a:off x="5867399" y="1576804"/>
            <a:ext cx="2438401" cy="338554"/>
          </a:xfrm>
          <a:prstGeom prst="rect">
            <a:avLst/>
          </a:prstGeom>
          <a:solidFill>
            <a:schemeClr val="bg1">
              <a:lumMod val="6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Program object code</a:t>
            </a:r>
            <a:endParaRPr lang="en-US" sz="1600" b="1" dirty="0">
              <a:latin typeface="Arial" panose="020B0604020202020204" pitchFamily="34" charset="0"/>
              <a:cs typeface="Arial" panose="020B0604020202020204" pitchFamily="34" charset="0"/>
            </a:endParaRPr>
          </a:p>
        </p:txBody>
      </p:sp>
      <p:sp>
        <p:nvSpPr>
          <p:cNvPr id="83" name="TextBox 82"/>
          <p:cNvSpPr txBox="1"/>
          <p:nvPr/>
        </p:nvSpPr>
        <p:spPr>
          <a:xfrm>
            <a:off x="5867400" y="2176046"/>
            <a:ext cx="2438401" cy="338554"/>
          </a:xfrm>
          <a:prstGeom prst="rect">
            <a:avLst/>
          </a:prstGeom>
          <a:solidFill>
            <a:schemeClr val="bg1">
              <a:lumMod val="6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Program data</a:t>
            </a:r>
            <a:endParaRPr lang="en-US" sz="1600" b="1" dirty="0">
              <a:latin typeface="Arial" panose="020B0604020202020204" pitchFamily="34" charset="0"/>
              <a:cs typeface="Arial" panose="020B0604020202020204" pitchFamily="34" charset="0"/>
            </a:endParaRPr>
          </a:p>
        </p:txBody>
      </p:sp>
      <p:sp>
        <p:nvSpPr>
          <p:cNvPr id="84" name="TextBox 83"/>
          <p:cNvSpPr txBox="1"/>
          <p:nvPr/>
        </p:nvSpPr>
        <p:spPr>
          <a:xfrm>
            <a:off x="5867400" y="2785646"/>
            <a:ext cx="2438401" cy="338554"/>
          </a:xfrm>
          <a:prstGeom prst="rect">
            <a:avLst/>
          </a:prstGeom>
          <a:solidFill>
            <a:schemeClr val="bg1">
              <a:lumMod val="6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OS object code</a:t>
            </a:r>
            <a:endParaRPr lang="en-US" sz="1600" b="1" dirty="0">
              <a:latin typeface="Arial" panose="020B0604020202020204" pitchFamily="34" charset="0"/>
              <a:cs typeface="Arial" panose="020B0604020202020204" pitchFamily="34" charset="0"/>
            </a:endParaRPr>
          </a:p>
        </p:txBody>
      </p:sp>
      <p:sp>
        <p:nvSpPr>
          <p:cNvPr id="86" name="TextBox 85"/>
          <p:cNvSpPr txBox="1"/>
          <p:nvPr/>
        </p:nvSpPr>
        <p:spPr>
          <a:xfrm>
            <a:off x="5867400" y="3352800"/>
            <a:ext cx="2438401" cy="338554"/>
          </a:xfrm>
          <a:prstGeom prst="rect">
            <a:avLst/>
          </a:prstGeom>
          <a:solidFill>
            <a:schemeClr val="bg1">
              <a:lumMod val="6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OS data</a:t>
            </a:r>
            <a:endParaRPr lang="en-US" sz="1600" b="1" dirty="0">
              <a:latin typeface="Arial" panose="020B0604020202020204" pitchFamily="34" charset="0"/>
              <a:cs typeface="Arial" panose="020B0604020202020204" pitchFamily="34" charset="0"/>
            </a:endParaRPr>
          </a:p>
        </p:txBody>
      </p:sp>
      <p:sp>
        <p:nvSpPr>
          <p:cNvPr id="87" name="TextBox 86"/>
          <p:cNvSpPr txBox="1"/>
          <p:nvPr/>
        </p:nvSpPr>
        <p:spPr>
          <a:xfrm>
            <a:off x="5867400" y="4309646"/>
            <a:ext cx="2438401" cy="338554"/>
          </a:xfrm>
          <a:prstGeom prst="rect">
            <a:avLst/>
          </a:prstGeom>
          <a:solidFill>
            <a:schemeClr val="bg1">
              <a:lumMod val="6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Runtime stack</a:t>
            </a:r>
            <a:endParaRPr lang="en-US" sz="1600" b="1" dirty="0">
              <a:latin typeface="Arial" panose="020B0604020202020204" pitchFamily="34" charset="0"/>
              <a:cs typeface="Arial" panose="020B0604020202020204" pitchFamily="34" charset="0"/>
            </a:endParaRPr>
          </a:p>
        </p:txBody>
      </p:sp>
      <p:cxnSp>
        <p:nvCxnSpPr>
          <p:cNvPr id="7" name="Straight Connector 6"/>
          <p:cNvCxnSpPr/>
          <p:nvPr/>
        </p:nvCxnSpPr>
        <p:spPr bwMode="auto">
          <a:xfrm>
            <a:off x="3789308" y="762000"/>
            <a:ext cx="2078091" cy="304800"/>
          </a:xfrm>
          <a:prstGeom prst="line">
            <a:avLst/>
          </a:prstGeom>
          <a:solidFill>
            <a:schemeClr val="accent1"/>
          </a:solidFill>
          <a:ln w="25400" cap="flat" cmpd="sng" algn="ctr">
            <a:solidFill>
              <a:srgbClr val="003399"/>
            </a:solidFill>
            <a:prstDash val="solid"/>
            <a:round/>
            <a:headEnd type="none" w="med" len="med"/>
            <a:tailEnd type="none" w="med" len="med"/>
          </a:ln>
          <a:effectLst/>
        </p:spPr>
      </p:cxnSp>
      <p:cxnSp>
        <p:nvCxnSpPr>
          <p:cNvPr id="13" name="Straight Connector 12"/>
          <p:cNvCxnSpPr/>
          <p:nvPr/>
        </p:nvCxnSpPr>
        <p:spPr bwMode="auto">
          <a:xfrm>
            <a:off x="3789308" y="1447800"/>
            <a:ext cx="2078091" cy="4495800"/>
          </a:xfrm>
          <a:prstGeom prst="line">
            <a:avLst/>
          </a:prstGeom>
          <a:solidFill>
            <a:schemeClr val="accent1"/>
          </a:solidFill>
          <a:ln w="25400" cap="flat" cmpd="sng" algn="ctr">
            <a:solidFill>
              <a:srgbClr val="003399"/>
            </a:solidFill>
            <a:prstDash val="solid"/>
            <a:round/>
            <a:headEnd type="none" w="med" len="med"/>
            <a:tailEnd type="none" w="med" len="med"/>
          </a:ln>
          <a:effectLst/>
        </p:spPr>
      </p:cxnSp>
    </p:spTree>
    <p:extLst>
      <p:ext uri="{BB962C8B-B14F-4D97-AF65-F5344CB8AC3E}">
        <p14:creationId xmlns:p14="http://schemas.microsoft.com/office/powerpoint/2010/main" val="37301210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162554"/>
            <a:ext cx="5791200" cy="342900"/>
          </a:xfrm>
          <a:noFill/>
        </p:spPr>
        <p:txBody>
          <a:bodyPr lIns="90487" tIns="44450" rIns="90487" bIns="44450"/>
          <a:lstStyle/>
          <a:p>
            <a:r>
              <a:rPr lang="en-US" altLang="en-US" dirty="0" smtClean="0">
                <a:latin typeface="Arial" charset="0"/>
                <a:cs typeface="Arial" charset="0"/>
              </a:rPr>
              <a:t>The von Neumann Machine</a:t>
            </a:r>
          </a:p>
        </p:txBody>
      </p:sp>
      <p:sp>
        <p:nvSpPr>
          <p:cNvPr id="111" name="Rectangle 3"/>
          <p:cNvSpPr txBox="1">
            <a:spLocks noChangeArrowheads="1"/>
          </p:cNvSpPr>
          <p:nvPr/>
        </p:nvSpPr>
        <p:spPr bwMode="auto">
          <a:xfrm>
            <a:off x="381000" y="717550"/>
            <a:ext cx="4357688" cy="4007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spAutoFit/>
          </a:bodyPr>
          <a:lstStyle>
            <a:lvl1pPr marL="227013" indent="-227013" defTabSz="895350">
              <a:tabLst>
                <a:tab pos="1371600" algn="l"/>
                <a:tab pos="4572000" algn="l"/>
              </a:tabLst>
              <a:defRPr sz="2400">
                <a:solidFill>
                  <a:schemeClr val="tx1"/>
                </a:solidFill>
                <a:latin typeface="Times New Roman" pitchFamily="18" charset="0"/>
              </a:defRPr>
            </a:lvl1pPr>
            <a:lvl2pPr marL="560388" indent="-222250" defTabSz="895350">
              <a:tabLst>
                <a:tab pos="1371600" algn="l"/>
                <a:tab pos="4572000" algn="l"/>
              </a:tabLst>
              <a:defRPr sz="2400">
                <a:solidFill>
                  <a:schemeClr val="tx1"/>
                </a:solidFill>
                <a:latin typeface="Times New Roman" pitchFamily="18" charset="0"/>
              </a:defRPr>
            </a:lvl2pPr>
            <a:lvl3pPr marL="839788" indent="-165100" defTabSz="895350">
              <a:tabLst>
                <a:tab pos="1371600" algn="l"/>
                <a:tab pos="4572000" algn="l"/>
              </a:tabLst>
              <a:defRPr sz="2400">
                <a:solidFill>
                  <a:schemeClr val="tx1"/>
                </a:solidFill>
                <a:latin typeface="Times New Roman" pitchFamily="18" charset="0"/>
              </a:defRPr>
            </a:lvl3pPr>
            <a:lvl4pPr marL="1600200" indent="-228600" defTabSz="895350">
              <a:tabLst>
                <a:tab pos="1371600" algn="l"/>
                <a:tab pos="4572000" algn="l"/>
              </a:tabLst>
              <a:defRPr sz="2400">
                <a:solidFill>
                  <a:schemeClr val="tx1"/>
                </a:solidFill>
                <a:latin typeface="Times New Roman" pitchFamily="18" charset="0"/>
              </a:defRPr>
            </a:lvl4pPr>
            <a:lvl5pPr marL="2057400" indent="-228600" defTabSz="895350">
              <a:tabLst>
                <a:tab pos="1371600" algn="l"/>
                <a:tab pos="4572000" algn="l"/>
              </a:tabLst>
              <a:defRPr sz="2400">
                <a:solidFill>
                  <a:schemeClr val="tx1"/>
                </a:solidFill>
                <a:latin typeface="Times New Roman" pitchFamily="18" charset="0"/>
              </a:defRPr>
            </a:lvl5pPr>
            <a:lvl6pPr marL="25146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6pPr>
            <a:lvl7pPr marL="29718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7pPr>
            <a:lvl8pPr marL="34290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8pPr>
            <a:lvl9pPr marL="38862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9pPr>
          </a:lstStyle>
          <a:p>
            <a:pPr>
              <a:spcBef>
                <a:spcPct val="20000"/>
              </a:spcBef>
              <a:buClr>
                <a:schemeClr val="bg2"/>
              </a:buClr>
              <a:buSzPct val="75000"/>
              <a:buFont typeface="Monotype Sorts" pitchFamily="2" charset="2"/>
              <a:buNone/>
            </a:pPr>
            <a:r>
              <a:rPr lang="en-US" sz="2000" dirty="0" smtClean="0"/>
              <a:t>Programmer-visible State:</a:t>
            </a:r>
            <a:endParaRPr lang="en-US" sz="1600" dirty="0"/>
          </a:p>
        </p:txBody>
      </p:sp>
      <p:sp>
        <p:nvSpPr>
          <p:cNvPr id="112" name="Rectangle 3"/>
          <p:cNvSpPr txBox="1">
            <a:spLocks noChangeArrowheads="1"/>
          </p:cNvSpPr>
          <p:nvPr/>
        </p:nvSpPr>
        <p:spPr bwMode="auto">
          <a:xfrm>
            <a:off x="739691" y="1403980"/>
            <a:ext cx="4357688" cy="11271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spAutoFit/>
          </a:bodyPr>
          <a:lstStyle>
            <a:lvl1pPr marL="227013" indent="-227013" defTabSz="895350">
              <a:tabLst>
                <a:tab pos="1371600" algn="l"/>
                <a:tab pos="4572000" algn="l"/>
              </a:tabLst>
              <a:defRPr sz="2400">
                <a:solidFill>
                  <a:schemeClr val="tx1"/>
                </a:solidFill>
                <a:latin typeface="Times New Roman" pitchFamily="18" charset="0"/>
              </a:defRPr>
            </a:lvl1pPr>
            <a:lvl2pPr marL="560388" indent="-222250" defTabSz="895350">
              <a:tabLst>
                <a:tab pos="1371600" algn="l"/>
                <a:tab pos="4572000" algn="l"/>
              </a:tabLst>
              <a:defRPr sz="2400">
                <a:solidFill>
                  <a:schemeClr val="tx1"/>
                </a:solidFill>
                <a:latin typeface="Times New Roman" pitchFamily="18" charset="0"/>
              </a:defRPr>
            </a:lvl2pPr>
            <a:lvl3pPr marL="839788" indent="-165100" defTabSz="895350">
              <a:tabLst>
                <a:tab pos="1371600" algn="l"/>
                <a:tab pos="4572000" algn="l"/>
              </a:tabLst>
              <a:defRPr sz="2400">
                <a:solidFill>
                  <a:schemeClr val="tx1"/>
                </a:solidFill>
                <a:latin typeface="Times New Roman" pitchFamily="18" charset="0"/>
              </a:defRPr>
            </a:lvl3pPr>
            <a:lvl4pPr marL="1600200" indent="-228600" defTabSz="895350">
              <a:tabLst>
                <a:tab pos="1371600" algn="l"/>
                <a:tab pos="4572000" algn="l"/>
              </a:tabLst>
              <a:defRPr sz="2400">
                <a:solidFill>
                  <a:schemeClr val="tx1"/>
                </a:solidFill>
                <a:latin typeface="Times New Roman" pitchFamily="18" charset="0"/>
              </a:defRPr>
            </a:lvl4pPr>
            <a:lvl5pPr marL="2057400" indent="-228600" defTabSz="895350">
              <a:tabLst>
                <a:tab pos="1371600" algn="l"/>
                <a:tab pos="4572000" algn="l"/>
              </a:tabLst>
              <a:defRPr sz="2400">
                <a:solidFill>
                  <a:schemeClr val="tx1"/>
                </a:solidFill>
                <a:latin typeface="Times New Roman" pitchFamily="18" charset="0"/>
              </a:defRPr>
            </a:lvl5pPr>
            <a:lvl6pPr marL="25146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6pPr>
            <a:lvl7pPr marL="29718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7pPr>
            <a:lvl8pPr marL="34290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8pPr>
            <a:lvl9pPr marL="38862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9pPr>
          </a:lstStyle>
          <a:p>
            <a:pPr marL="0" lvl="1" indent="0">
              <a:spcBef>
                <a:spcPct val="20000"/>
              </a:spcBef>
              <a:buClr>
                <a:schemeClr val="bg2"/>
              </a:buClr>
              <a:buSzPct val="75000"/>
              <a:tabLst>
                <a:tab pos="4572000" algn="l"/>
              </a:tabLst>
            </a:pPr>
            <a:r>
              <a:rPr lang="en-US" sz="1800" dirty="0" smtClean="0">
                <a:latin typeface="Arial" panose="020B0604020202020204" pitchFamily="34" charset="0"/>
                <a:cs typeface="Arial" panose="020B0604020202020204" pitchFamily="34" charset="0"/>
              </a:rPr>
              <a:t>PC</a:t>
            </a:r>
            <a:r>
              <a:rPr lang="en-US" sz="1800" dirty="0">
                <a:latin typeface="Arial" panose="020B0604020202020204" pitchFamily="34" charset="0"/>
                <a:cs typeface="Arial" panose="020B0604020202020204" pitchFamily="34" charset="0"/>
              </a:rPr>
              <a:t>: </a:t>
            </a:r>
            <a:r>
              <a:rPr lang="en-US" sz="1800" i="1" dirty="0" smtClean="0">
                <a:latin typeface="Arial" panose="020B0604020202020204" pitchFamily="34" charset="0"/>
                <a:cs typeface="Arial" panose="020B0604020202020204" pitchFamily="34" charset="0"/>
              </a:rPr>
              <a:t>program counter</a:t>
            </a:r>
          </a:p>
          <a:p>
            <a:pPr marL="0" lvl="2" indent="0">
              <a:spcBef>
                <a:spcPct val="20000"/>
              </a:spcBef>
              <a:buClr>
                <a:schemeClr val="bg2"/>
              </a:buClr>
              <a:buSzPct val="75000"/>
              <a:tabLst>
                <a:tab pos="4572000" algn="l"/>
              </a:tabLst>
            </a:pPr>
            <a:endParaRPr lang="en-US" sz="800" dirty="0" smtClean="0"/>
          </a:p>
          <a:p>
            <a:pPr marL="457200" lvl="2" indent="-457200">
              <a:spcBef>
                <a:spcPct val="20000"/>
              </a:spcBef>
              <a:buClr>
                <a:schemeClr val="bg2"/>
              </a:buClr>
              <a:buSzPct val="75000"/>
              <a:tabLst>
                <a:tab pos="234950" algn="l"/>
                <a:tab pos="4572000" algn="l"/>
              </a:tabLst>
            </a:pPr>
            <a:r>
              <a:rPr lang="en-US" sz="1600" dirty="0"/>
              <a:t>	</a:t>
            </a:r>
            <a:r>
              <a:rPr lang="en-US" sz="1600" dirty="0" smtClean="0"/>
              <a:t>-	stores address </a:t>
            </a:r>
            <a:r>
              <a:rPr lang="en-US" sz="1600" dirty="0"/>
              <a:t>of next instruction</a:t>
            </a:r>
          </a:p>
          <a:p>
            <a:pPr marL="457200" lvl="2" indent="-457200">
              <a:spcBef>
                <a:spcPct val="20000"/>
              </a:spcBef>
              <a:buClr>
                <a:schemeClr val="bg2"/>
              </a:buClr>
              <a:buSzPct val="75000"/>
              <a:tabLst>
                <a:tab pos="234950" algn="l"/>
                <a:tab pos="4572000" algn="l"/>
              </a:tabLst>
            </a:pPr>
            <a:r>
              <a:rPr lang="en-US" sz="1600" dirty="0" smtClean="0"/>
              <a:t>	-	called </a:t>
            </a:r>
            <a:r>
              <a:rPr lang="en-US" sz="1600" dirty="0" smtClean="0">
                <a:latin typeface="Arial" panose="020B0604020202020204" pitchFamily="34" charset="0"/>
                <a:cs typeface="Arial" panose="020B0604020202020204" pitchFamily="34" charset="0"/>
              </a:rPr>
              <a:t>EIP</a:t>
            </a:r>
            <a:r>
              <a:rPr lang="en-US" sz="1600" dirty="0" smtClean="0"/>
              <a:t> </a:t>
            </a:r>
            <a:r>
              <a:rPr lang="en-US" sz="1600" dirty="0"/>
              <a:t>(IA32) or </a:t>
            </a:r>
            <a:r>
              <a:rPr lang="en-US" sz="1600" dirty="0" smtClean="0">
                <a:latin typeface="Arial" panose="020B0604020202020204" pitchFamily="34" charset="0"/>
                <a:cs typeface="Arial" panose="020B0604020202020204" pitchFamily="34" charset="0"/>
              </a:rPr>
              <a:t>RIP</a:t>
            </a:r>
            <a:r>
              <a:rPr lang="en-US" sz="1600" dirty="0" smtClean="0"/>
              <a:t> </a:t>
            </a:r>
            <a:r>
              <a:rPr lang="en-US" sz="1600" dirty="0"/>
              <a:t>(x86-64</a:t>
            </a:r>
            <a:r>
              <a:rPr lang="en-US" sz="1600" dirty="0" smtClean="0"/>
              <a:t>)</a:t>
            </a:r>
            <a:endParaRPr lang="en-US" sz="1600" dirty="0"/>
          </a:p>
        </p:txBody>
      </p:sp>
      <p:grpSp>
        <p:nvGrpSpPr>
          <p:cNvPr id="113" name="Group 112"/>
          <p:cNvGrpSpPr/>
          <p:nvPr/>
        </p:nvGrpSpPr>
        <p:grpSpPr>
          <a:xfrm>
            <a:off x="6232603" y="3962400"/>
            <a:ext cx="2438400" cy="1066800"/>
            <a:chOff x="1127203" y="4495800"/>
            <a:chExt cx="2438400" cy="1066800"/>
          </a:xfrm>
        </p:grpSpPr>
        <p:sp>
          <p:nvSpPr>
            <p:cNvPr id="114" name="Rectangle 113"/>
            <p:cNvSpPr/>
            <p:nvPr/>
          </p:nvSpPr>
          <p:spPr bwMode="auto">
            <a:xfrm>
              <a:off x="1127203" y="4495800"/>
              <a:ext cx="2438400" cy="1066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5" name="TextBox 114"/>
            <p:cNvSpPr txBox="1"/>
            <p:nvPr/>
          </p:nvSpPr>
          <p:spPr>
            <a:xfrm>
              <a:off x="1127203" y="4564646"/>
              <a:ext cx="24384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CONTROL UNIT</a:t>
              </a:r>
              <a:endParaRPr lang="en-US" sz="1600" b="1" dirty="0">
                <a:latin typeface="Arial" panose="020B0604020202020204" pitchFamily="34" charset="0"/>
                <a:cs typeface="Arial" panose="020B0604020202020204" pitchFamily="34" charset="0"/>
              </a:endParaRPr>
            </a:p>
          </p:txBody>
        </p:sp>
        <p:sp>
          <p:nvSpPr>
            <p:cNvPr id="116" name="TextBox 115"/>
            <p:cNvSpPr txBox="1"/>
            <p:nvPr/>
          </p:nvSpPr>
          <p:spPr>
            <a:xfrm>
              <a:off x="2643304" y="5114923"/>
              <a:ext cx="769899" cy="338554"/>
            </a:xfrm>
            <a:prstGeom prst="rect">
              <a:avLst/>
            </a:prstGeom>
            <a:solidFill>
              <a:schemeClr val="bg1">
                <a:lumMod val="7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IR</a:t>
              </a:r>
              <a:endParaRPr lang="en-US" sz="1600" b="1" dirty="0">
                <a:latin typeface="Arial" panose="020B0604020202020204" pitchFamily="34" charset="0"/>
                <a:cs typeface="Arial" panose="020B0604020202020204" pitchFamily="34" charset="0"/>
              </a:endParaRPr>
            </a:p>
          </p:txBody>
        </p:sp>
        <p:sp>
          <p:nvSpPr>
            <p:cNvPr id="117" name="TextBox 116"/>
            <p:cNvSpPr txBox="1"/>
            <p:nvPr/>
          </p:nvSpPr>
          <p:spPr>
            <a:xfrm>
              <a:off x="1305500" y="5114923"/>
              <a:ext cx="769899" cy="338554"/>
            </a:xfrm>
            <a:prstGeom prst="rect">
              <a:avLst/>
            </a:prstGeom>
            <a:solidFill>
              <a:schemeClr val="bg1">
                <a:lumMod val="7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PC</a:t>
              </a:r>
              <a:endParaRPr lang="en-US" sz="1600" b="1" dirty="0">
                <a:latin typeface="Arial" panose="020B0604020202020204" pitchFamily="34" charset="0"/>
                <a:cs typeface="Arial" panose="020B0604020202020204" pitchFamily="34" charset="0"/>
              </a:endParaRPr>
            </a:p>
          </p:txBody>
        </p:sp>
      </p:grpSp>
      <p:sp>
        <p:nvSpPr>
          <p:cNvPr id="118" name="Rectangle 3"/>
          <p:cNvSpPr txBox="1">
            <a:spLocks noChangeArrowheads="1"/>
          </p:cNvSpPr>
          <p:nvPr/>
        </p:nvSpPr>
        <p:spPr bwMode="auto">
          <a:xfrm>
            <a:off x="739691" y="2853933"/>
            <a:ext cx="3581400" cy="6654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marL="227013" indent="-227013" defTabSz="895350">
              <a:tabLst>
                <a:tab pos="1371600" algn="l"/>
                <a:tab pos="4572000" algn="l"/>
              </a:tabLst>
              <a:defRPr sz="2400">
                <a:solidFill>
                  <a:schemeClr val="tx1"/>
                </a:solidFill>
                <a:latin typeface="Times New Roman" pitchFamily="18" charset="0"/>
              </a:defRPr>
            </a:lvl1pPr>
            <a:lvl2pPr marL="560388" indent="-222250" defTabSz="895350">
              <a:tabLst>
                <a:tab pos="1371600" algn="l"/>
                <a:tab pos="4572000" algn="l"/>
              </a:tabLst>
              <a:defRPr sz="2400">
                <a:solidFill>
                  <a:schemeClr val="tx1"/>
                </a:solidFill>
                <a:latin typeface="Times New Roman" pitchFamily="18" charset="0"/>
              </a:defRPr>
            </a:lvl2pPr>
            <a:lvl3pPr marL="839788" indent="-165100" defTabSz="895350">
              <a:tabLst>
                <a:tab pos="1371600" algn="l"/>
                <a:tab pos="4572000" algn="l"/>
              </a:tabLst>
              <a:defRPr sz="2400">
                <a:solidFill>
                  <a:schemeClr val="tx1"/>
                </a:solidFill>
                <a:latin typeface="Times New Roman" pitchFamily="18" charset="0"/>
              </a:defRPr>
            </a:lvl3pPr>
            <a:lvl4pPr marL="1600200" indent="-228600" defTabSz="895350">
              <a:tabLst>
                <a:tab pos="1371600" algn="l"/>
                <a:tab pos="4572000" algn="l"/>
              </a:tabLst>
              <a:defRPr sz="2400">
                <a:solidFill>
                  <a:schemeClr val="tx1"/>
                </a:solidFill>
                <a:latin typeface="Times New Roman" pitchFamily="18" charset="0"/>
              </a:defRPr>
            </a:lvl4pPr>
            <a:lvl5pPr marL="2057400" indent="-228600" defTabSz="895350">
              <a:tabLst>
                <a:tab pos="1371600" algn="l"/>
                <a:tab pos="4572000" algn="l"/>
              </a:tabLst>
              <a:defRPr sz="2400">
                <a:solidFill>
                  <a:schemeClr val="tx1"/>
                </a:solidFill>
                <a:latin typeface="Times New Roman" pitchFamily="18" charset="0"/>
              </a:defRPr>
            </a:lvl5pPr>
            <a:lvl6pPr marL="25146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6pPr>
            <a:lvl7pPr marL="29718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7pPr>
            <a:lvl8pPr marL="34290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8pPr>
            <a:lvl9pPr marL="38862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9pPr>
          </a:lstStyle>
          <a:p>
            <a:pPr marL="457200" lvl="1" indent="-457200">
              <a:spcBef>
                <a:spcPct val="20000"/>
              </a:spcBef>
              <a:buClr>
                <a:schemeClr val="bg2"/>
              </a:buClr>
              <a:buSzPct val="75000"/>
              <a:tabLst>
                <a:tab pos="234950" algn="l"/>
                <a:tab pos="4572000" algn="l"/>
              </a:tabLst>
            </a:pPr>
            <a:r>
              <a:rPr lang="en-US" sz="1800" dirty="0" smtClean="0">
                <a:latin typeface="Arial" panose="020B0604020202020204" pitchFamily="34" charset="0"/>
                <a:cs typeface="Arial" panose="020B0604020202020204" pitchFamily="34" charset="0"/>
              </a:rPr>
              <a:t>Register file:</a:t>
            </a:r>
            <a:endParaRPr lang="en-US" sz="1800" dirty="0">
              <a:latin typeface="Arial" panose="020B0604020202020204" pitchFamily="34" charset="0"/>
              <a:cs typeface="Arial" panose="020B0604020202020204" pitchFamily="34" charset="0"/>
            </a:endParaRPr>
          </a:p>
          <a:p>
            <a:pPr marL="457200" lvl="2" indent="-457200">
              <a:spcBef>
                <a:spcPct val="20000"/>
              </a:spcBef>
              <a:buClr>
                <a:schemeClr val="bg2"/>
              </a:buClr>
              <a:buSzPct val="75000"/>
              <a:tabLst>
                <a:tab pos="234950" algn="l"/>
                <a:tab pos="4572000" algn="l"/>
              </a:tabLst>
            </a:pPr>
            <a:r>
              <a:rPr lang="en-US" sz="1600" dirty="0" smtClean="0"/>
              <a:t>	-	stores heavily </a:t>
            </a:r>
            <a:r>
              <a:rPr lang="en-US" sz="1600" dirty="0"/>
              <a:t>used program </a:t>
            </a:r>
            <a:r>
              <a:rPr lang="en-US" sz="1600" dirty="0" smtClean="0"/>
              <a:t>data</a:t>
            </a:r>
            <a:endParaRPr lang="en-US" sz="1600" dirty="0"/>
          </a:p>
        </p:txBody>
      </p:sp>
      <p:sp>
        <p:nvSpPr>
          <p:cNvPr id="119" name="Rectangle 3"/>
          <p:cNvSpPr txBox="1">
            <a:spLocks noChangeArrowheads="1"/>
          </p:cNvSpPr>
          <p:nvPr/>
        </p:nvSpPr>
        <p:spPr bwMode="auto">
          <a:xfrm>
            <a:off x="745267" y="4038600"/>
            <a:ext cx="4357688" cy="12379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spAutoFit/>
          </a:bodyPr>
          <a:lstStyle>
            <a:lvl1pPr marL="227013" indent="-227013" defTabSz="895350">
              <a:tabLst>
                <a:tab pos="1371600" algn="l"/>
                <a:tab pos="4572000" algn="l"/>
              </a:tabLst>
              <a:defRPr sz="2400">
                <a:solidFill>
                  <a:schemeClr val="tx1"/>
                </a:solidFill>
                <a:latin typeface="Times New Roman" pitchFamily="18" charset="0"/>
              </a:defRPr>
            </a:lvl1pPr>
            <a:lvl2pPr marL="560388" indent="-222250" defTabSz="895350">
              <a:tabLst>
                <a:tab pos="1371600" algn="l"/>
                <a:tab pos="4572000" algn="l"/>
              </a:tabLst>
              <a:defRPr sz="2400">
                <a:solidFill>
                  <a:schemeClr val="tx1"/>
                </a:solidFill>
                <a:latin typeface="Times New Roman" pitchFamily="18" charset="0"/>
              </a:defRPr>
            </a:lvl2pPr>
            <a:lvl3pPr marL="839788" indent="-165100" defTabSz="895350">
              <a:tabLst>
                <a:tab pos="1371600" algn="l"/>
                <a:tab pos="4572000" algn="l"/>
              </a:tabLst>
              <a:defRPr sz="2400">
                <a:solidFill>
                  <a:schemeClr val="tx1"/>
                </a:solidFill>
                <a:latin typeface="Times New Roman" pitchFamily="18" charset="0"/>
              </a:defRPr>
            </a:lvl3pPr>
            <a:lvl4pPr marL="1600200" indent="-228600" defTabSz="895350">
              <a:tabLst>
                <a:tab pos="1371600" algn="l"/>
                <a:tab pos="4572000" algn="l"/>
              </a:tabLst>
              <a:defRPr sz="2400">
                <a:solidFill>
                  <a:schemeClr val="tx1"/>
                </a:solidFill>
                <a:latin typeface="Times New Roman" pitchFamily="18" charset="0"/>
              </a:defRPr>
            </a:lvl4pPr>
            <a:lvl5pPr marL="2057400" indent="-228600" defTabSz="895350">
              <a:tabLst>
                <a:tab pos="1371600" algn="l"/>
                <a:tab pos="4572000" algn="l"/>
              </a:tabLst>
              <a:defRPr sz="2400">
                <a:solidFill>
                  <a:schemeClr val="tx1"/>
                </a:solidFill>
                <a:latin typeface="Times New Roman" pitchFamily="18" charset="0"/>
              </a:defRPr>
            </a:lvl5pPr>
            <a:lvl6pPr marL="25146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6pPr>
            <a:lvl7pPr marL="29718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7pPr>
            <a:lvl8pPr marL="34290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8pPr>
            <a:lvl9pPr marL="3886200" indent="-228600" defTabSz="895350" eaLnBrk="0" fontAlgn="base" hangingPunct="0">
              <a:spcBef>
                <a:spcPct val="0"/>
              </a:spcBef>
              <a:spcAft>
                <a:spcPct val="0"/>
              </a:spcAft>
              <a:tabLst>
                <a:tab pos="1371600" algn="l"/>
                <a:tab pos="4572000" algn="l"/>
              </a:tabLst>
              <a:defRPr sz="2400">
                <a:solidFill>
                  <a:schemeClr val="tx1"/>
                </a:solidFill>
                <a:latin typeface="Times New Roman" pitchFamily="18" charset="0"/>
              </a:defRPr>
            </a:lvl9pPr>
          </a:lstStyle>
          <a:p>
            <a:pPr marL="457200" lvl="1" indent="-457200">
              <a:spcBef>
                <a:spcPct val="20000"/>
              </a:spcBef>
              <a:buClr>
                <a:schemeClr val="bg2"/>
              </a:buClr>
              <a:buSzPct val="75000"/>
              <a:tabLst>
                <a:tab pos="234950" algn="l"/>
                <a:tab pos="4572000" algn="l"/>
              </a:tabLst>
            </a:pPr>
            <a:r>
              <a:rPr lang="en-US" sz="1800" dirty="0" smtClean="0">
                <a:latin typeface="Arial" panose="020B0604020202020204" pitchFamily="34" charset="0"/>
                <a:cs typeface="Arial" panose="020B0604020202020204" pitchFamily="34" charset="0"/>
              </a:rPr>
              <a:t>Condition </a:t>
            </a:r>
            <a:r>
              <a:rPr lang="en-US" sz="1800" dirty="0">
                <a:latin typeface="Arial" panose="020B0604020202020204" pitchFamily="34" charset="0"/>
                <a:cs typeface="Arial" panose="020B0604020202020204" pitchFamily="34" charset="0"/>
              </a:rPr>
              <a:t>codes</a:t>
            </a:r>
          </a:p>
          <a:p>
            <a:pPr marL="457200" lvl="2" indent="-457200">
              <a:spcBef>
                <a:spcPct val="20000"/>
              </a:spcBef>
              <a:buClr>
                <a:schemeClr val="bg2"/>
              </a:buClr>
              <a:buSzPct val="75000"/>
              <a:tabLst>
                <a:tab pos="234950" algn="l"/>
                <a:tab pos="4572000" algn="l"/>
              </a:tabLst>
            </a:pPr>
            <a:r>
              <a:rPr lang="en-US" sz="1600" dirty="0" smtClean="0"/>
              <a:t>	-	store </a:t>
            </a:r>
            <a:r>
              <a:rPr lang="en-US" sz="1600" dirty="0"/>
              <a:t>status information about most recent </a:t>
            </a:r>
            <a:r>
              <a:rPr lang="en-US" sz="1600" dirty="0" smtClean="0"/>
              <a:t>arithmetic-logical </a:t>
            </a:r>
            <a:r>
              <a:rPr lang="en-US" sz="1600" dirty="0"/>
              <a:t>operation</a:t>
            </a:r>
          </a:p>
          <a:p>
            <a:pPr marL="457200" lvl="2" indent="-457200">
              <a:spcBef>
                <a:spcPct val="20000"/>
              </a:spcBef>
              <a:buClr>
                <a:schemeClr val="bg2"/>
              </a:buClr>
              <a:buSzPct val="75000"/>
              <a:tabLst>
                <a:tab pos="234950" algn="l"/>
                <a:tab pos="4572000" algn="l"/>
              </a:tabLst>
            </a:pPr>
            <a:r>
              <a:rPr lang="en-US" sz="1600" dirty="0" smtClean="0"/>
              <a:t>	-	used </a:t>
            </a:r>
            <a:r>
              <a:rPr lang="en-US" sz="1600" dirty="0"/>
              <a:t>for conditional branching</a:t>
            </a:r>
          </a:p>
        </p:txBody>
      </p:sp>
      <p:grpSp>
        <p:nvGrpSpPr>
          <p:cNvPr id="5" name="Group 4"/>
          <p:cNvGrpSpPr/>
          <p:nvPr/>
        </p:nvGrpSpPr>
        <p:grpSpPr>
          <a:xfrm>
            <a:off x="6232603" y="838200"/>
            <a:ext cx="2530397" cy="2133600"/>
            <a:chOff x="6232603" y="838200"/>
            <a:chExt cx="2530397" cy="2133600"/>
          </a:xfrm>
        </p:grpSpPr>
        <p:sp>
          <p:nvSpPr>
            <p:cNvPr id="74" name="Rectangle 73"/>
            <p:cNvSpPr/>
            <p:nvPr/>
          </p:nvSpPr>
          <p:spPr bwMode="auto">
            <a:xfrm>
              <a:off x="6232603" y="838200"/>
              <a:ext cx="2438400" cy="2133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9" name="TextBox 78"/>
            <p:cNvSpPr txBox="1"/>
            <p:nvPr/>
          </p:nvSpPr>
          <p:spPr>
            <a:xfrm>
              <a:off x="6232603" y="880646"/>
              <a:ext cx="24384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PROCESSING UNIT</a:t>
              </a:r>
              <a:endParaRPr lang="en-US" sz="1600" b="1" dirty="0">
                <a:latin typeface="Arial" panose="020B0604020202020204" pitchFamily="34" charset="0"/>
                <a:cs typeface="Arial" panose="020B0604020202020204" pitchFamily="34" charset="0"/>
              </a:endParaRPr>
            </a:p>
          </p:txBody>
        </p:sp>
        <p:sp>
          <p:nvSpPr>
            <p:cNvPr id="81" name="TextBox 80"/>
            <p:cNvSpPr txBox="1"/>
            <p:nvPr/>
          </p:nvSpPr>
          <p:spPr>
            <a:xfrm>
              <a:off x="7223203" y="1219200"/>
              <a:ext cx="1539797"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REGISTERS</a:t>
              </a:r>
              <a:endParaRPr lang="en-US" sz="1600" b="1" dirty="0">
                <a:latin typeface="Arial" panose="020B0604020202020204" pitchFamily="34" charset="0"/>
                <a:cs typeface="Arial" panose="020B0604020202020204" pitchFamily="34" charset="0"/>
              </a:endParaRPr>
            </a:p>
          </p:txBody>
        </p:sp>
        <p:grpSp>
          <p:nvGrpSpPr>
            <p:cNvPr id="88" name="Group 87"/>
            <p:cNvGrpSpPr/>
            <p:nvPr/>
          </p:nvGrpSpPr>
          <p:grpSpPr>
            <a:xfrm>
              <a:off x="6461203" y="1498766"/>
              <a:ext cx="762000" cy="558634"/>
              <a:chOff x="1143000" y="2915653"/>
              <a:chExt cx="762000" cy="558634"/>
            </a:xfrm>
          </p:grpSpPr>
          <p:grpSp>
            <p:nvGrpSpPr>
              <p:cNvPr id="96" name="Group 95"/>
              <p:cNvGrpSpPr/>
              <p:nvPr/>
            </p:nvGrpSpPr>
            <p:grpSpPr>
              <a:xfrm>
                <a:off x="1143000" y="2915653"/>
                <a:ext cx="762000" cy="533400"/>
                <a:chOff x="2057400" y="4343400"/>
                <a:chExt cx="762000" cy="533400"/>
              </a:xfrm>
            </p:grpSpPr>
            <p:grpSp>
              <p:nvGrpSpPr>
                <p:cNvPr id="98" name="Group 97"/>
                <p:cNvGrpSpPr/>
                <p:nvPr/>
              </p:nvGrpSpPr>
              <p:grpSpPr>
                <a:xfrm>
                  <a:off x="2057400" y="4343400"/>
                  <a:ext cx="762000" cy="533400"/>
                  <a:chOff x="2057400" y="4343400"/>
                  <a:chExt cx="762000" cy="533400"/>
                </a:xfrm>
              </p:grpSpPr>
              <p:grpSp>
                <p:nvGrpSpPr>
                  <p:cNvPr id="104" name="Group 103"/>
                  <p:cNvGrpSpPr/>
                  <p:nvPr/>
                </p:nvGrpSpPr>
                <p:grpSpPr>
                  <a:xfrm>
                    <a:off x="2057400" y="4343400"/>
                    <a:ext cx="152400" cy="533400"/>
                    <a:chOff x="2057400" y="4343400"/>
                    <a:chExt cx="152400" cy="533400"/>
                  </a:xfrm>
                </p:grpSpPr>
                <p:cxnSp>
                  <p:nvCxnSpPr>
                    <p:cNvPr id="109" name="Straight Connector 108"/>
                    <p:cNvCxnSpPr/>
                    <p:nvPr/>
                  </p:nvCxnSpPr>
                  <p:spPr bwMode="auto">
                    <a:xfrm>
                      <a:off x="2057400" y="43434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a:off x="2057400" y="4648200"/>
                      <a:ext cx="1524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5" name="Group 104"/>
                  <p:cNvGrpSpPr/>
                  <p:nvPr/>
                </p:nvGrpSpPr>
                <p:grpSpPr>
                  <a:xfrm>
                    <a:off x="2667000" y="4343400"/>
                    <a:ext cx="152400" cy="533400"/>
                    <a:chOff x="2057400" y="4343400"/>
                    <a:chExt cx="152400" cy="533400"/>
                  </a:xfrm>
                  <a:scene3d>
                    <a:camera prst="orthographicFront">
                      <a:rot lat="0" lon="10800000" rev="0"/>
                    </a:camera>
                    <a:lightRig rig="threePt" dir="t"/>
                  </a:scene3d>
                </p:grpSpPr>
                <p:cxnSp>
                  <p:nvCxnSpPr>
                    <p:cNvPr id="107" name="Straight Connector 106"/>
                    <p:cNvCxnSpPr/>
                    <p:nvPr/>
                  </p:nvCxnSpPr>
                  <p:spPr bwMode="auto">
                    <a:xfrm>
                      <a:off x="2057400" y="43434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8" name="Straight Connector 107"/>
                    <p:cNvCxnSpPr/>
                    <p:nvPr/>
                  </p:nvCxnSpPr>
                  <p:spPr bwMode="auto">
                    <a:xfrm>
                      <a:off x="2057400" y="4648200"/>
                      <a:ext cx="1524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06" name="Straight Connector 105"/>
                  <p:cNvCxnSpPr/>
                  <p:nvPr/>
                </p:nvCxnSpPr>
                <p:spPr bwMode="auto">
                  <a:xfrm>
                    <a:off x="2209800" y="4876800"/>
                    <a:ext cx="457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99" name="Group 98"/>
                <p:cNvGrpSpPr/>
                <p:nvPr/>
              </p:nvGrpSpPr>
              <p:grpSpPr>
                <a:xfrm>
                  <a:off x="2362200" y="4352224"/>
                  <a:ext cx="152400" cy="152400"/>
                  <a:chOff x="3733800" y="4343400"/>
                  <a:chExt cx="152400" cy="152400"/>
                </a:xfrm>
              </p:grpSpPr>
              <p:cxnSp>
                <p:nvCxnSpPr>
                  <p:cNvPr id="102" name="Straight Connector 101"/>
                  <p:cNvCxnSpPr/>
                  <p:nvPr/>
                </p:nvCxnSpPr>
                <p:spPr bwMode="auto">
                  <a:xfrm>
                    <a:off x="3733800" y="4343400"/>
                    <a:ext cx="762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3810000" y="4343400"/>
                    <a:ext cx="76200" cy="152400"/>
                  </a:xfrm>
                  <a:prstGeom prst="line">
                    <a:avLst/>
                  </a:prstGeom>
                  <a:solidFill>
                    <a:schemeClr val="accent1"/>
                  </a:solidFill>
                  <a:ln w="9525" cap="flat" cmpd="sng" algn="ctr">
                    <a:solidFill>
                      <a:schemeClr val="tx1"/>
                    </a:solidFill>
                    <a:prstDash val="solid"/>
                    <a:round/>
                    <a:headEnd type="none" w="med" len="med"/>
                    <a:tailEnd type="none" w="med" len="med"/>
                  </a:ln>
                  <a:effectLst/>
                  <a:scene3d>
                    <a:camera prst="orthographicFront">
                      <a:rot lat="0" lon="10800000" rev="0"/>
                    </a:camera>
                    <a:lightRig rig="threePt" dir="t"/>
                  </a:scene3d>
                </p:spPr>
              </p:cxnSp>
            </p:grpSp>
            <p:cxnSp>
              <p:nvCxnSpPr>
                <p:cNvPr id="100" name="Straight Connector 99"/>
                <p:cNvCxnSpPr/>
                <p:nvPr/>
              </p:nvCxnSpPr>
              <p:spPr bwMode="auto">
                <a:xfrm>
                  <a:off x="2057400" y="43434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2514600" y="43434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97" name="TextBox 96"/>
              <p:cNvSpPr txBox="1"/>
              <p:nvPr/>
            </p:nvSpPr>
            <p:spPr>
              <a:xfrm>
                <a:off x="1226976" y="3135733"/>
                <a:ext cx="6096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ALU</a:t>
                </a:r>
                <a:endParaRPr lang="en-US" sz="1600" b="1" dirty="0">
                  <a:latin typeface="Arial" panose="020B0604020202020204" pitchFamily="34" charset="0"/>
                  <a:cs typeface="Arial" panose="020B0604020202020204" pitchFamily="34" charset="0"/>
                </a:endParaRPr>
              </a:p>
            </p:txBody>
          </p:sp>
        </p:grpSp>
        <p:grpSp>
          <p:nvGrpSpPr>
            <p:cNvPr id="92" name="Group 91"/>
            <p:cNvGrpSpPr/>
            <p:nvPr/>
          </p:nvGrpSpPr>
          <p:grpSpPr>
            <a:xfrm>
              <a:off x="7604203" y="1600200"/>
              <a:ext cx="762000" cy="512914"/>
              <a:chOff x="3733800" y="3336390"/>
              <a:chExt cx="762000" cy="512914"/>
            </a:xfrm>
          </p:grpSpPr>
          <p:sp>
            <p:nvSpPr>
              <p:cNvPr id="93" name="Rectangle 92"/>
              <p:cNvSpPr/>
              <p:nvPr/>
            </p:nvSpPr>
            <p:spPr bwMode="auto">
              <a:xfrm>
                <a:off x="3733800" y="3336390"/>
                <a:ext cx="762000" cy="14357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4" name="Rectangle 93"/>
              <p:cNvSpPr/>
              <p:nvPr/>
            </p:nvSpPr>
            <p:spPr bwMode="auto">
              <a:xfrm>
                <a:off x="3733800" y="3514024"/>
                <a:ext cx="762000" cy="14357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5" name="Rectangle 94"/>
              <p:cNvSpPr/>
              <p:nvPr/>
            </p:nvSpPr>
            <p:spPr bwMode="auto">
              <a:xfrm>
                <a:off x="3733800" y="3705728"/>
                <a:ext cx="762000" cy="14357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120" name="TextBox 119"/>
            <p:cNvSpPr txBox="1"/>
            <p:nvPr/>
          </p:nvSpPr>
          <p:spPr>
            <a:xfrm>
              <a:off x="6248400" y="2424444"/>
              <a:ext cx="2117803"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CONDITION CODES</a:t>
              </a:r>
              <a:endParaRPr lang="en-US" sz="1600" b="1" dirty="0">
                <a:latin typeface="Arial" panose="020B0604020202020204" pitchFamily="34" charset="0"/>
                <a:cs typeface="Arial" panose="020B0604020202020204" pitchFamily="34" charset="0"/>
              </a:endParaRPr>
            </a:p>
          </p:txBody>
        </p:sp>
        <p:sp>
          <p:nvSpPr>
            <p:cNvPr id="124" name="Rectangle 123"/>
            <p:cNvSpPr/>
            <p:nvPr/>
          </p:nvSpPr>
          <p:spPr bwMode="auto">
            <a:xfrm>
              <a:off x="6408576" y="2762998"/>
              <a:ext cx="1897224" cy="13260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5825218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lIns="90487" tIns="44450" rIns="90487" bIns="44450"/>
          <a:lstStyle/>
          <a:p>
            <a:r>
              <a:rPr lang="en-US" altLang="en-US" dirty="0" smtClean="0">
                <a:latin typeface="Arial" charset="0"/>
                <a:cs typeface="Arial" charset="0"/>
              </a:rPr>
              <a:t>IA32 Integer Registers</a:t>
            </a:r>
          </a:p>
        </p:txBody>
      </p:sp>
      <p:grpSp>
        <p:nvGrpSpPr>
          <p:cNvPr id="10244" name="Group 12"/>
          <p:cNvGrpSpPr>
            <a:grpSpLocks/>
          </p:cNvGrpSpPr>
          <p:nvPr/>
        </p:nvGrpSpPr>
        <p:grpSpPr bwMode="auto">
          <a:xfrm>
            <a:off x="3200400" y="1714500"/>
            <a:ext cx="5715000" cy="4533900"/>
            <a:chOff x="3984" y="1008"/>
            <a:chExt cx="1584" cy="2256"/>
          </a:xfrm>
        </p:grpSpPr>
        <p:sp>
          <p:nvSpPr>
            <p:cNvPr id="10280" name="Rectangle 9"/>
            <p:cNvSpPr>
              <a:spLocks noChangeArrowheads="1"/>
            </p:cNvSpPr>
            <p:nvPr/>
          </p:nvSpPr>
          <p:spPr bwMode="auto">
            <a:xfrm>
              <a:off x="3984" y="1008"/>
              <a:ext cx="1584" cy="240"/>
            </a:xfrm>
            <a:prstGeom prst="rect">
              <a:avLst/>
            </a:prstGeom>
            <a:solidFill>
              <a:schemeClr val="bg1"/>
            </a:solidFill>
            <a:ln w="25400">
              <a:solidFill>
                <a:schemeClr val="tx1"/>
              </a:solidFill>
              <a:miter lim="800000"/>
              <a:headEnd/>
              <a:tailEnd/>
            </a:ln>
          </p:spPr>
          <p:txBody>
            <a:bodyPr wrap="none" anchor="ctr"/>
            <a:lstStyle/>
            <a:p>
              <a:r>
                <a:rPr lang="en-US">
                  <a:latin typeface="Courier New" pitchFamily="49" charset="0"/>
                </a:rPr>
                <a:t>%eax</a:t>
              </a:r>
            </a:p>
          </p:txBody>
        </p:sp>
        <p:sp>
          <p:nvSpPr>
            <p:cNvPr id="10281" name="Rectangle 10"/>
            <p:cNvSpPr>
              <a:spLocks noChangeArrowheads="1"/>
            </p:cNvSpPr>
            <p:nvPr/>
          </p:nvSpPr>
          <p:spPr bwMode="auto">
            <a:xfrm>
              <a:off x="3984" y="1296"/>
              <a:ext cx="1584" cy="240"/>
            </a:xfrm>
            <a:prstGeom prst="rect">
              <a:avLst/>
            </a:prstGeom>
            <a:solidFill>
              <a:schemeClr val="bg1"/>
            </a:solidFill>
            <a:ln w="25400">
              <a:solidFill>
                <a:schemeClr val="tx1"/>
              </a:solidFill>
              <a:miter lim="800000"/>
              <a:headEnd/>
              <a:tailEnd/>
            </a:ln>
          </p:spPr>
          <p:txBody>
            <a:bodyPr wrap="none" anchor="ctr"/>
            <a:lstStyle/>
            <a:p>
              <a:r>
                <a:rPr lang="en-US">
                  <a:latin typeface="Courier New" pitchFamily="49" charset="0"/>
                </a:rPr>
                <a:t>%ecx</a:t>
              </a:r>
            </a:p>
          </p:txBody>
        </p:sp>
        <p:sp>
          <p:nvSpPr>
            <p:cNvPr id="10282" name="Rectangle 11"/>
            <p:cNvSpPr>
              <a:spLocks noChangeArrowheads="1"/>
            </p:cNvSpPr>
            <p:nvPr/>
          </p:nvSpPr>
          <p:spPr bwMode="auto">
            <a:xfrm>
              <a:off x="3984" y="1584"/>
              <a:ext cx="1584" cy="240"/>
            </a:xfrm>
            <a:prstGeom prst="rect">
              <a:avLst/>
            </a:prstGeom>
            <a:solidFill>
              <a:schemeClr val="bg1"/>
            </a:solidFill>
            <a:ln w="25400">
              <a:solidFill>
                <a:schemeClr val="tx1"/>
              </a:solidFill>
              <a:miter lim="800000"/>
              <a:headEnd/>
              <a:tailEnd/>
            </a:ln>
          </p:spPr>
          <p:txBody>
            <a:bodyPr wrap="none" anchor="ctr"/>
            <a:lstStyle/>
            <a:p>
              <a:r>
                <a:rPr lang="en-US">
                  <a:latin typeface="Courier New" pitchFamily="49" charset="0"/>
                </a:rPr>
                <a:t>%edx</a:t>
              </a:r>
            </a:p>
          </p:txBody>
        </p:sp>
        <p:sp>
          <p:nvSpPr>
            <p:cNvPr id="10283" name="Rectangle 12"/>
            <p:cNvSpPr>
              <a:spLocks noChangeArrowheads="1"/>
            </p:cNvSpPr>
            <p:nvPr/>
          </p:nvSpPr>
          <p:spPr bwMode="auto">
            <a:xfrm>
              <a:off x="3984" y="1872"/>
              <a:ext cx="1584" cy="240"/>
            </a:xfrm>
            <a:prstGeom prst="rect">
              <a:avLst/>
            </a:prstGeom>
            <a:solidFill>
              <a:schemeClr val="bg1"/>
            </a:solidFill>
            <a:ln w="25400">
              <a:solidFill>
                <a:schemeClr val="tx1"/>
              </a:solidFill>
              <a:miter lim="800000"/>
              <a:headEnd/>
              <a:tailEnd/>
            </a:ln>
          </p:spPr>
          <p:txBody>
            <a:bodyPr wrap="none" anchor="ctr"/>
            <a:lstStyle/>
            <a:p>
              <a:r>
                <a:rPr lang="en-US">
                  <a:latin typeface="Courier New" pitchFamily="49" charset="0"/>
                </a:rPr>
                <a:t>%ebx</a:t>
              </a:r>
            </a:p>
          </p:txBody>
        </p:sp>
        <p:sp>
          <p:nvSpPr>
            <p:cNvPr id="10284" name="Rectangle 13"/>
            <p:cNvSpPr>
              <a:spLocks noChangeArrowheads="1"/>
            </p:cNvSpPr>
            <p:nvPr/>
          </p:nvSpPr>
          <p:spPr bwMode="auto">
            <a:xfrm>
              <a:off x="3984" y="2160"/>
              <a:ext cx="1584" cy="240"/>
            </a:xfrm>
            <a:prstGeom prst="rect">
              <a:avLst/>
            </a:prstGeom>
            <a:solidFill>
              <a:schemeClr val="bg1"/>
            </a:solidFill>
            <a:ln w="25400">
              <a:solidFill>
                <a:schemeClr val="tx1"/>
              </a:solidFill>
              <a:miter lim="800000"/>
              <a:headEnd/>
              <a:tailEnd/>
            </a:ln>
          </p:spPr>
          <p:txBody>
            <a:bodyPr wrap="none" anchor="ctr"/>
            <a:lstStyle/>
            <a:p>
              <a:r>
                <a:rPr lang="en-US">
                  <a:latin typeface="Courier New" pitchFamily="49" charset="0"/>
                </a:rPr>
                <a:t>%esi</a:t>
              </a:r>
            </a:p>
          </p:txBody>
        </p:sp>
        <p:sp>
          <p:nvSpPr>
            <p:cNvPr id="10285" name="Rectangle 14"/>
            <p:cNvSpPr>
              <a:spLocks noChangeArrowheads="1"/>
            </p:cNvSpPr>
            <p:nvPr/>
          </p:nvSpPr>
          <p:spPr bwMode="auto">
            <a:xfrm>
              <a:off x="3984" y="2448"/>
              <a:ext cx="1584" cy="240"/>
            </a:xfrm>
            <a:prstGeom prst="rect">
              <a:avLst/>
            </a:prstGeom>
            <a:solidFill>
              <a:schemeClr val="bg1"/>
            </a:solidFill>
            <a:ln w="25400">
              <a:solidFill>
                <a:schemeClr val="tx1"/>
              </a:solidFill>
              <a:miter lim="800000"/>
              <a:headEnd/>
              <a:tailEnd/>
            </a:ln>
          </p:spPr>
          <p:txBody>
            <a:bodyPr wrap="none" anchor="ctr"/>
            <a:lstStyle/>
            <a:p>
              <a:r>
                <a:rPr lang="en-US">
                  <a:latin typeface="Courier New" pitchFamily="49" charset="0"/>
                </a:rPr>
                <a:t>%edi</a:t>
              </a:r>
            </a:p>
          </p:txBody>
        </p:sp>
        <p:sp>
          <p:nvSpPr>
            <p:cNvPr id="10286" name="Rectangle 15"/>
            <p:cNvSpPr>
              <a:spLocks noChangeArrowheads="1"/>
            </p:cNvSpPr>
            <p:nvPr/>
          </p:nvSpPr>
          <p:spPr bwMode="auto">
            <a:xfrm>
              <a:off x="3984" y="2736"/>
              <a:ext cx="1584" cy="240"/>
            </a:xfrm>
            <a:prstGeom prst="rect">
              <a:avLst/>
            </a:prstGeom>
            <a:solidFill>
              <a:srgbClr val="EFBFBF"/>
            </a:solidFill>
            <a:ln w="25400">
              <a:solidFill>
                <a:schemeClr val="tx1"/>
              </a:solidFill>
              <a:miter lim="800000"/>
              <a:headEnd/>
              <a:tailEnd/>
            </a:ln>
          </p:spPr>
          <p:txBody>
            <a:bodyPr wrap="none" anchor="ctr"/>
            <a:lstStyle/>
            <a:p>
              <a:r>
                <a:rPr lang="en-US">
                  <a:latin typeface="Courier New" pitchFamily="49" charset="0"/>
                </a:rPr>
                <a:t>%esp</a:t>
              </a:r>
            </a:p>
          </p:txBody>
        </p:sp>
        <p:sp>
          <p:nvSpPr>
            <p:cNvPr id="10287" name="Rectangle 16"/>
            <p:cNvSpPr>
              <a:spLocks noChangeArrowheads="1"/>
            </p:cNvSpPr>
            <p:nvPr/>
          </p:nvSpPr>
          <p:spPr bwMode="auto">
            <a:xfrm>
              <a:off x="3984" y="3024"/>
              <a:ext cx="1584" cy="240"/>
            </a:xfrm>
            <a:prstGeom prst="rect">
              <a:avLst/>
            </a:prstGeom>
            <a:solidFill>
              <a:srgbClr val="EFBFBF"/>
            </a:solidFill>
            <a:ln w="25400">
              <a:solidFill>
                <a:schemeClr val="tx1"/>
              </a:solidFill>
              <a:miter lim="800000"/>
              <a:headEnd/>
              <a:tailEnd/>
            </a:ln>
          </p:spPr>
          <p:txBody>
            <a:bodyPr wrap="none" anchor="ctr"/>
            <a:lstStyle/>
            <a:p>
              <a:r>
                <a:rPr lang="en-US">
                  <a:latin typeface="Courier New" pitchFamily="49" charset="0"/>
                </a:rPr>
                <a:t>%ebp</a:t>
              </a:r>
            </a:p>
          </p:txBody>
        </p:sp>
      </p:grpSp>
      <p:grpSp>
        <p:nvGrpSpPr>
          <p:cNvPr id="19" name="Group 18"/>
          <p:cNvGrpSpPr>
            <a:grpSpLocks/>
          </p:cNvGrpSpPr>
          <p:nvPr/>
        </p:nvGrpSpPr>
        <p:grpSpPr bwMode="auto">
          <a:xfrm>
            <a:off x="5937250" y="1785938"/>
            <a:ext cx="2819400" cy="344487"/>
            <a:chOff x="4495800" y="1404970"/>
            <a:chExt cx="2819400" cy="343694"/>
          </a:xfrm>
        </p:grpSpPr>
        <p:sp>
          <p:nvSpPr>
            <p:cNvPr id="20" name="Rectangle 19"/>
            <p:cNvSpPr/>
            <p:nvPr/>
          </p:nvSpPr>
          <p:spPr bwMode="auto">
            <a:xfrm>
              <a:off x="4495800" y="1404970"/>
              <a:ext cx="2819400" cy="342111"/>
            </a:xfrm>
            <a:prstGeom prst="rect">
              <a:avLst/>
            </a:prstGeom>
            <a:solidFill>
              <a:schemeClr val="bg1">
                <a:lumMod val="85000"/>
              </a:schemeClr>
            </a:solidFill>
            <a:ln w="12700" cap="flat" cmpd="sng" algn="ctr">
              <a:solidFill>
                <a:schemeClr val="tx1"/>
              </a:solidFill>
              <a:prstDash val="solid"/>
              <a:round/>
              <a:headEnd type="none" w="med" len="med"/>
              <a:tailEnd type="triangle" w="med" len="med"/>
            </a:ln>
            <a:effectLst/>
          </p:spPr>
          <p:txBody>
            <a:bodyPr/>
            <a:lstStyle/>
            <a:p>
              <a:pPr>
                <a:defRPr/>
              </a:pPr>
              <a:endParaRPr lang="en-US" b="1">
                <a:latin typeface="Arial Narrow" pitchFamily="34" charset="0"/>
              </a:endParaRPr>
            </a:p>
          </p:txBody>
        </p:sp>
        <p:cxnSp>
          <p:nvCxnSpPr>
            <p:cNvPr id="10279" name="Straight Connector 20"/>
            <p:cNvCxnSpPr>
              <a:cxnSpLocks noChangeShapeType="1"/>
              <a:stCxn id="20" idx="0"/>
              <a:endCxn id="20" idx="2"/>
            </p:cNvCxnSpPr>
            <p:nvPr/>
          </p:nvCxnSpPr>
          <p:spPr bwMode="auto">
            <a:xfrm rot="16200000" flipH="1">
              <a:off x="5734050" y="1576420"/>
              <a:ext cx="342900" cy="1588"/>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cxnSp>
      </p:grpSp>
      <p:grpSp>
        <p:nvGrpSpPr>
          <p:cNvPr id="22" name="Group 21"/>
          <p:cNvGrpSpPr>
            <a:grpSpLocks/>
          </p:cNvGrpSpPr>
          <p:nvPr/>
        </p:nvGrpSpPr>
        <p:grpSpPr bwMode="auto">
          <a:xfrm>
            <a:off x="5937250" y="2370138"/>
            <a:ext cx="2819400" cy="342900"/>
            <a:chOff x="4495800" y="1404970"/>
            <a:chExt cx="2819400" cy="343694"/>
          </a:xfrm>
        </p:grpSpPr>
        <p:sp>
          <p:nvSpPr>
            <p:cNvPr id="23" name="Rectangle 22"/>
            <p:cNvSpPr/>
            <p:nvPr/>
          </p:nvSpPr>
          <p:spPr bwMode="auto">
            <a:xfrm>
              <a:off x="4495800" y="1404970"/>
              <a:ext cx="2819400" cy="343694"/>
            </a:xfrm>
            <a:prstGeom prst="rect">
              <a:avLst/>
            </a:prstGeom>
            <a:solidFill>
              <a:schemeClr val="bg1">
                <a:lumMod val="85000"/>
              </a:schemeClr>
            </a:solidFill>
            <a:ln w="12700" cap="flat" cmpd="sng" algn="ctr">
              <a:solidFill>
                <a:schemeClr val="tx1"/>
              </a:solidFill>
              <a:prstDash val="solid"/>
              <a:round/>
              <a:headEnd type="none" w="med" len="med"/>
              <a:tailEnd type="triangle" w="med" len="med"/>
            </a:ln>
            <a:effectLst/>
          </p:spPr>
          <p:txBody>
            <a:bodyPr/>
            <a:lstStyle/>
            <a:p>
              <a:pPr>
                <a:defRPr/>
              </a:pPr>
              <a:endParaRPr lang="en-US" b="1">
                <a:latin typeface="Arial Narrow" pitchFamily="34" charset="0"/>
              </a:endParaRPr>
            </a:p>
          </p:txBody>
        </p:sp>
        <p:cxnSp>
          <p:nvCxnSpPr>
            <p:cNvPr id="10277" name="Straight Connector 23"/>
            <p:cNvCxnSpPr>
              <a:cxnSpLocks noChangeShapeType="1"/>
              <a:stCxn id="23" idx="0"/>
              <a:endCxn id="23" idx="2"/>
            </p:cNvCxnSpPr>
            <p:nvPr/>
          </p:nvCxnSpPr>
          <p:spPr bwMode="auto">
            <a:xfrm rot="16200000" flipH="1">
              <a:off x="5734050" y="1576420"/>
              <a:ext cx="342900" cy="1588"/>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cxnSp>
      </p:grpSp>
      <p:grpSp>
        <p:nvGrpSpPr>
          <p:cNvPr id="25" name="Group 24"/>
          <p:cNvGrpSpPr>
            <a:grpSpLocks/>
          </p:cNvGrpSpPr>
          <p:nvPr/>
        </p:nvGrpSpPr>
        <p:grpSpPr bwMode="auto">
          <a:xfrm>
            <a:off x="5937250" y="2940050"/>
            <a:ext cx="2819400" cy="342900"/>
            <a:chOff x="4495800" y="1404970"/>
            <a:chExt cx="2819400" cy="343694"/>
          </a:xfrm>
        </p:grpSpPr>
        <p:sp>
          <p:nvSpPr>
            <p:cNvPr id="26" name="Rectangle 25"/>
            <p:cNvSpPr/>
            <p:nvPr/>
          </p:nvSpPr>
          <p:spPr bwMode="auto">
            <a:xfrm>
              <a:off x="4495800" y="1404970"/>
              <a:ext cx="2819400" cy="343694"/>
            </a:xfrm>
            <a:prstGeom prst="rect">
              <a:avLst/>
            </a:prstGeom>
            <a:solidFill>
              <a:schemeClr val="bg1">
                <a:lumMod val="85000"/>
              </a:schemeClr>
            </a:solidFill>
            <a:ln w="12700" cap="flat" cmpd="sng" algn="ctr">
              <a:solidFill>
                <a:schemeClr val="tx1"/>
              </a:solidFill>
              <a:prstDash val="solid"/>
              <a:round/>
              <a:headEnd type="none" w="med" len="med"/>
              <a:tailEnd type="triangle" w="med" len="med"/>
            </a:ln>
            <a:effectLst/>
          </p:spPr>
          <p:txBody>
            <a:bodyPr/>
            <a:lstStyle/>
            <a:p>
              <a:pPr>
                <a:defRPr/>
              </a:pPr>
              <a:endParaRPr lang="en-US" b="1">
                <a:latin typeface="Arial Narrow" pitchFamily="34" charset="0"/>
              </a:endParaRPr>
            </a:p>
          </p:txBody>
        </p:sp>
        <p:cxnSp>
          <p:nvCxnSpPr>
            <p:cNvPr id="10275" name="Straight Connector 26"/>
            <p:cNvCxnSpPr>
              <a:cxnSpLocks noChangeShapeType="1"/>
              <a:stCxn id="26" idx="0"/>
              <a:endCxn id="26" idx="2"/>
            </p:cNvCxnSpPr>
            <p:nvPr/>
          </p:nvCxnSpPr>
          <p:spPr bwMode="auto">
            <a:xfrm rot="16200000" flipH="1">
              <a:off x="5734050" y="1576420"/>
              <a:ext cx="342900" cy="1588"/>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cxnSp>
      </p:grpSp>
      <p:grpSp>
        <p:nvGrpSpPr>
          <p:cNvPr id="28" name="Group 27"/>
          <p:cNvGrpSpPr>
            <a:grpSpLocks/>
          </p:cNvGrpSpPr>
          <p:nvPr/>
        </p:nvGrpSpPr>
        <p:grpSpPr bwMode="auto">
          <a:xfrm>
            <a:off x="5937250" y="3522663"/>
            <a:ext cx="2819400" cy="342900"/>
            <a:chOff x="4495800" y="1404970"/>
            <a:chExt cx="2819400" cy="343694"/>
          </a:xfrm>
        </p:grpSpPr>
        <p:sp>
          <p:nvSpPr>
            <p:cNvPr id="29" name="Rectangle 28"/>
            <p:cNvSpPr/>
            <p:nvPr/>
          </p:nvSpPr>
          <p:spPr bwMode="auto">
            <a:xfrm>
              <a:off x="4495800" y="1404970"/>
              <a:ext cx="2819400" cy="343694"/>
            </a:xfrm>
            <a:prstGeom prst="rect">
              <a:avLst/>
            </a:prstGeom>
            <a:solidFill>
              <a:schemeClr val="bg1">
                <a:lumMod val="85000"/>
              </a:schemeClr>
            </a:solidFill>
            <a:ln w="12700" cap="flat" cmpd="sng" algn="ctr">
              <a:solidFill>
                <a:schemeClr val="tx1"/>
              </a:solidFill>
              <a:prstDash val="solid"/>
              <a:round/>
              <a:headEnd type="none" w="med" len="med"/>
              <a:tailEnd type="triangle" w="med" len="med"/>
            </a:ln>
            <a:effectLst/>
          </p:spPr>
          <p:txBody>
            <a:bodyPr/>
            <a:lstStyle/>
            <a:p>
              <a:pPr>
                <a:defRPr/>
              </a:pPr>
              <a:endParaRPr lang="en-US" b="1">
                <a:latin typeface="Arial Narrow" pitchFamily="34" charset="0"/>
              </a:endParaRPr>
            </a:p>
          </p:txBody>
        </p:sp>
        <p:cxnSp>
          <p:nvCxnSpPr>
            <p:cNvPr id="10273" name="Straight Connector 29"/>
            <p:cNvCxnSpPr>
              <a:cxnSpLocks noChangeShapeType="1"/>
              <a:stCxn id="29" idx="0"/>
              <a:endCxn id="29" idx="2"/>
            </p:cNvCxnSpPr>
            <p:nvPr/>
          </p:nvCxnSpPr>
          <p:spPr bwMode="auto">
            <a:xfrm rot="16200000" flipH="1">
              <a:off x="5734050" y="1576420"/>
              <a:ext cx="342900" cy="1588"/>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cxnSp>
      </p:grpSp>
      <p:sp>
        <p:nvSpPr>
          <p:cNvPr id="31" name="Rectangle 30"/>
          <p:cNvSpPr/>
          <p:nvPr/>
        </p:nvSpPr>
        <p:spPr bwMode="auto">
          <a:xfrm>
            <a:off x="5937250" y="4098925"/>
            <a:ext cx="2819400" cy="342900"/>
          </a:xfrm>
          <a:prstGeom prst="rect">
            <a:avLst/>
          </a:prstGeom>
          <a:solidFill>
            <a:schemeClr val="bg1">
              <a:lumMod val="85000"/>
            </a:schemeClr>
          </a:solidFill>
          <a:ln w="12700" cap="flat" cmpd="sng" algn="ctr">
            <a:solidFill>
              <a:schemeClr val="tx1"/>
            </a:solidFill>
            <a:prstDash val="solid"/>
            <a:round/>
            <a:headEnd type="none" w="med" len="med"/>
            <a:tailEnd type="triangle" w="med" len="med"/>
          </a:ln>
          <a:effectLst/>
        </p:spPr>
        <p:txBody>
          <a:bodyPr/>
          <a:lstStyle/>
          <a:p>
            <a:pPr>
              <a:defRPr/>
            </a:pPr>
            <a:endParaRPr lang="en-US" b="1">
              <a:latin typeface="Arial Narrow" pitchFamily="34" charset="0"/>
            </a:endParaRPr>
          </a:p>
        </p:txBody>
      </p:sp>
      <p:sp>
        <p:nvSpPr>
          <p:cNvPr id="32" name="Rectangle 31"/>
          <p:cNvSpPr/>
          <p:nvPr/>
        </p:nvSpPr>
        <p:spPr bwMode="auto">
          <a:xfrm>
            <a:off x="5937250" y="4683125"/>
            <a:ext cx="2819400" cy="342900"/>
          </a:xfrm>
          <a:prstGeom prst="rect">
            <a:avLst/>
          </a:prstGeom>
          <a:solidFill>
            <a:schemeClr val="bg1">
              <a:lumMod val="85000"/>
            </a:schemeClr>
          </a:solidFill>
          <a:ln w="12700" cap="flat" cmpd="sng" algn="ctr">
            <a:solidFill>
              <a:schemeClr val="tx1"/>
            </a:solidFill>
            <a:prstDash val="solid"/>
            <a:round/>
            <a:headEnd type="none" w="med" len="med"/>
            <a:tailEnd type="triangle" w="med" len="med"/>
          </a:ln>
          <a:effectLst/>
        </p:spPr>
        <p:txBody>
          <a:bodyPr/>
          <a:lstStyle/>
          <a:p>
            <a:pPr>
              <a:defRPr/>
            </a:pPr>
            <a:endParaRPr lang="en-US" b="1">
              <a:latin typeface="Arial Narrow" pitchFamily="34" charset="0"/>
            </a:endParaRPr>
          </a:p>
        </p:txBody>
      </p:sp>
      <p:sp>
        <p:nvSpPr>
          <p:cNvPr id="33" name="Rectangle 32"/>
          <p:cNvSpPr>
            <a:spLocks noChangeArrowheads="1"/>
          </p:cNvSpPr>
          <p:nvPr/>
        </p:nvSpPr>
        <p:spPr bwMode="auto">
          <a:xfrm>
            <a:off x="5937250" y="5253038"/>
            <a:ext cx="2819400" cy="342900"/>
          </a:xfrm>
          <a:prstGeom prst="rect">
            <a:avLst/>
          </a:prstGeom>
          <a:solidFill>
            <a:srgbClr val="FF9999"/>
          </a:solidFill>
          <a:ln w="12700" algn="ctr">
            <a:solidFill>
              <a:schemeClr val="tx1"/>
            </a:solidFill>
            <a:round/>
            <a:headEnd/>
            <a:tailEnd type="triangle" w="med" len="med"/>
          </a:ln>
        </p:spPr>
        <p:txBody>
          <a:bodyPr/>
          <a:lstStyle/>
          <a:p>
            <a:endParaRPr lang="en-US" b="1">
              <a:latin typeface="Arial Narrow" pitchFamily="34" charset="0"/>
            </a:endParaRPr>
          </a:p>
        </p:txBody>
      </p:sp>
      <p:sp>
        <p:nvSpPr>
          <p:cNvPr id="34" name="Rectangle 33"/>
          <p:cNvSpPr>
            <a:spLocks noChangeArrowheads="1"/>
          </p:cNvSpPr>
          <p:nvPr/>
        </p:nvSpPr>
        <p:spPr bwMode="auto">
          <a:xfrm>
            <a:off x="5937250" y="5835650"/>
            <a:ext cx="2819400" cy="342900"/>
          </a:xfrm>
          <a:prstGeom prst="rect">
            <a:avLst/>
          </a:prstGeom>
          <a:solidFill>
            <a:srgbClr val="FF9999"/>
          </a:solidFill>
          <a:ln w="12700" algn="ctr">
            <a:solidFill>
              <a:schemeClr val="tx1"/>
            </a:solidFill>
            <a:round/>
            <a:headEnd/>
            <a:tailEnd type="triangle" w="med" len="med"/>
          </a:ln>
        </p:spPr>
        <p:txBody>
          <a:bodyPr/>
          <a:lstStyle/>
          <a:p>
            <a:endParaRPr lang="en-US"/>
          </a:p>
        </p:txBody>
      </p:sp>
      <p:sp>
        <p:nvSpPr>
          <p:cNvPr id="35" name="TextBox 34"/>
          <p:cNvSpPr txBox="1">
            <a:spLocks noChangeArrowheads="1"/>
          </p:cNvSpPr>
          <p:nvPr/>
        </p:nvSpPr>
        <p:spPr bwMode="auto">
          <a:xfrm>
            <a:off x="5334000" y="1773238"/>
            <a:ext cx="59848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%ax</a:t>
            </a:r>
          </a:p>
        </p:txBody>
      </p:sp>
      <p:sp>
        <p:nvSpPr>
          <p:cNvPr id="36" name="TextBox 35"/>
          <p:cNvSpPr txBox="1">
            <a:spLocks noChangeArrowheads="1"/>
          </p:cNvSpPr>
          <p:nvPr/>
        </p:nvSpPr>
        <p:spPr bwMode="auto">
          <a:xfrm>
            <a:off x="5334000" y="2355850"/>
            <a:ext cx="59848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%cx</a:t>
            </a:r>
          </a:p>
        </p:txBody>
      </p:sp>
      <p:sp>
        <p:nvSpPr>
          <p:cNvPr id="37" name="TextBox 36"/>
          <p:cNvSpPr txBox="1">
            <a:spLocks noChangeArrowheads="1"/>
          </p:cNvSpPr>
          <p:nvPr/>
        </p:nvSpPr>
        <p:spPr bwMode="auto">
          <a:xfrm>
            <a:off x="5334000" y="2922588"/>
            <a:ext cx="59848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%dx</a:t>
            </a:r>
          </a:p>
        </p:txBody>
      </p:sp>
      <p:sp>
        <p:nvSpPr>
          <p:cNvPr id="38" name="TextBox 37"/>
          <p:cNvSpPr txBox="1">
            <a:spLocks noChangeArrowheads="1"/>
          </p:cNvSpPr>
          <p:nvPr/>
        </p:nvSpPr>
        <p:spPr bwMode="auto">
          <a:xfrm>
            <a:off x="5334000" y="3513138"/>
            <a:ext cx="59848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%bx</a:t>
            </a:r>
          </a:p>
        </p:txBody>
      </p:sp>
      <p:sp>
        <p:nvSpPr>
          <p:cNvPr id="39" name="TextBox 38"/>
          <p:cNvSpPr txBox="1">
            <a:spLocks noChangeArrowheads="1"/>
          </p:cNvSpPr>
          <p:nvPr/>
        </p:nvSpPr>
        <p:spPr bwMode="auto">
          <a:xfrm>
            <a:off x="5334000" y="4089400"/>
            <a:ext cx="59848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%si</a:t>
            </a:r>
          </a:p>
        </p:txBody>
      </p:sp>
      <p:sp>
        <p:nvSpPr>
          <p:cNvPr id="40" name="TextBox 39"/>
          <p:cNvSpPr txBox="1">
            <a:spLocks noChangeArrowheads="1"/>
          </p:cNvSpPr>
          <p:nvPr/>
        </p:nvSpPr>
        <p:spPr bwMode="auto">
          <a:xfrm>
            <a:off x="5334000" y="4668838"/>
            <a:ext cx="59848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%di</a:t>
            </a:r>
          </a:p>
        </p:txBody>
      </p:sp>
      <p:sp>
        <p:nvSpPr>
          <p:cNvPr id="41" name="TextBox 40"/>
          <p:cNvSpPr txBox="1">
            <a:spLocks noChangeArrowheads="1"/>
          </p:cNvSpPr>
          <p:nvPr/>
        </p:nvSpPr>
        <p:spPr bwMode="auto">
          <a:xfrm>
            <a:off x="5334000" y="5238750"/>
            <a:ext cx="59848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%sp</a:t>
            </a:r>
          </a:p>
        </p:txBody>
      </p:sp>
      <p:sp>
        <p:nvSpPr>
          <p:cNvPr id="42" name="TextBox 41"/>
          <p:cNvSpPr txBox="1">
            <a:spLocks noChangeArrowheads="1"/>
          </p:cNvSpPr>
          <p:nvPr/>
        </p:nvSpPr>
        <p:spPr bwMode="auto">
          <a:xfrm>
            <a:off x="5334000" y="5824538"/>
            <a:ext cx="598488"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%bp</a:t>
            </a:r>
          </a:p>
        </p:txBody>
      </p:sp>
      <p:sp>
        <p:nvSpPr>
          <p:cNvPr id="43" name="TextBox 42"/>
          <p:cNvSpPr txBox="1">
            <a:spLocks noChangeArrowheads="1"/>
          </p:cNvSpPr>
          <p:nvPr/>
        </p:nvSpPr>
        <p:spPr bwMode="auto">
          <a:xfrm>
            <a:off x="6324600" y="1773238"/>
            <a:ext cx="59848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%ah</a:t>
            </a:r>
          </a:p>
        </p:txBody>
      </p:sp>
      <p:sp>
        <p:nvSpPr>
          <p:cNvPr id="44" name="TextBox 43"/>
          <p:cNvSpPr txBox="1">
            <a:spLocks noChangeArrowheads="1"/>
          </p:cNvSpPr>
          <p:nvPr/>
        </p:nvSpPr>
        <p:spPr bwMode="auto">
          <a:xfrm>
            <a:off x="6324600" y="2355850"/>
            <a:ext cx="59848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%ch</a:t>
            </a:r>
          </a:p>
        </p:txBody>
      </p:sp>
      <p:sp>
        <p:nvSpPr>
          <p:cNvPr id="45" name="TextBox 44"/>
          <p:cNvSpPr txBox="1">
            <a:spLocks noChangeArrowheads="1"/>
          </p:cNvSpPr>
          <p:nvPr/>
        </p:nvSpPr>
        <p:spPr bwMode="auto">
          <a:xfrm>
            <a:off x="6324600" y="2922588"/>
            <a:ext cx="59848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%dh</a:t>
            </a:r>
          </a:p>
        </p:txBody>
      </p:sp>
      <p:sp>
        <p:nvSpPr>
          <p:cNvPr id="46" name="TextBox 45"/>
          <p:cNvSpPr txBox="1">
            <a:spLocks noChangeArrowheads="1"/>
          </p:cNvSpPr>
          <p:nvPr/>
        </p:nvSpPr>
        <p:spPr bwMode="auto">
          <a:xfrm>
            <a:off x="6324600" y="3513138"/>
            <a:ext cx="59848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%bh</a:t>
            </a:r>
          </a:p>
        </p:txBody>
      </p:sp>
      <p:sp>
        <p:nvSpPr>
          <p:cNvPr id="47" name="TextBox 46"/>
          <p:cNvSpPr txBox="1">
            <a:spLocks noChangeArrowheads="1"/>
          </p:cNvSpPr>
          <p:nvPr/>
        </p:nvSpPr>
        <p:spPr bwMode="auto">
          <a:xfrm>
            <a:off x="7696200" y="1773238"/>
            <a:ext cx="59848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%al</a:t>
            </a:r>
          </a:p>
        </p:txBody>
      </p:sp>
      <p:sp>
        <p:nvSpPr>
          <p:cNvPr id="48" name="TextBox 47"/>
          <p:cNvSpPr txBox="1">
            <a:spLocks noChangeArrowheads="1"/>
          </p:cNvSpPr>
          <p:nvPr/>
        </p:nvSpPr>
        <p:spPr bwMode="auto">
          <a:xfrm>
            <a:off x="7696200" y="2355850"/>
            <a:ext cx="59848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%cl</a:t>
            </a:r>
          </a:p>
        </p:txBody>
      </p:sp>
      <p:sp>
        <p:nvSpPr>
          <p:cNvPr id="49" name="TextBox 48"/>
          <p:cNvSpPr txBox="1">
            <a:spLocks noChangeArrowheads="1"/>
          </p:cNvSpPr>
          <p:nvPr/>
        </p:nvSpPr>
        <p:spPr bwMode="auto">
          <a:xfrm>
            <a:off x="7696200" y="2922588"/>
            <a:ext cx="59848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%dl</a:t>
            </a:r>
          </a:p>
        </p:txBody>
      </p:sp>
      <p:sp>
        <p:nvSpPr>
          <p:cNvPr id="50" name="TextBox 49"/>
          <p:cNvSpPr txBox="1">
            <a:spLocks noChangeArrowheads="1"/>
          </p:cNvSpPr>
          <p:nvPr/>
        </p:nvSpPr>
        <p:spPr bwMode="auto">
          <a:xfrm>
            <a:off x="7696200" y="3513138"/>
            <a:ext cx="59848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Courier New" pitchFamily="49" charset="0"/>
                <a:cs typeface="Courier New" pitchFamily="49" charset="0"/>
              </a:rPr>
              <a:t>%bl</a:t>
            </a:r>
          </a:p>
        </p:txBody>
      </p:sp>
      <p:sp>
        <p:nvSpPr>
          <p:cNvPr id="52" name="TextBox 51"/>
          <p:cNvSpPr txBox="1">
            <a:spLocks noChangeArrowheads="1"/>
          </p:cNvSpPr>
          <p:nvPr/>
        </p:nvSpPr>
        <p:spPr bwMode="auto">
          <a:xfrm>
            <a:off x="5943600" y="762000"/>
            <a:ext cx="266065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a:latin typeface="Calibri" pitchFamily="34" charset="0"/>
              </a:rPr>
              <a:t>16-bit virtual registers</a:t>
            </a:r>
          </a:p>
          <a:p>
            <a:pPr algn="ctr"/>
            <a:r>
              <a:rPr lang="en-US" sz="1800">
                <a:latin typeface="Calibri" pitchFamily="34" charset="0"/>
              </a:rPr>
              <a:t>(backwards compatibility)</a:t>
            </a:r>
          </a:p>
        </p:txBody>
      </p:sp>
      <p:sp>
        <p:nvSpPr>
          <p:cNvPr id="10270" name="AutoShape 7"/>
          <p:cNvSpPr>
            <a:spLocks/>
          </p:cNvSpPr>
          <p:nvPr/>
        </p:nvSpPr>
        <p:spPr bwMode="auto">
          <a:xfrm rot="10800000">
            <a:off x="2819400" y="1714500"/>
            <a:ext cx="279400" cy="3376613"/>
          </a:xfrm>
          <a:prstGeom prst="rightBrace">
            <a:avLst>
              <a:gd name="adj1" fmla="val 25010"/>
              <a:gd name="adj2" fmla="val 50000"/>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pitchFamily="34" charset="0"/>
            </a:endParaRPr>
          </a:p>
        </p:txBody>
      </p:sp>
      <p:sp>
        <p:nvSpPr>
          <p:cNvPr id="10271" name="TextBox 53"/>
          <p:cNvSpPr txBox="1">
            <a:spLocks noChangeArrowheads="1"/>
          </p:cNvSpPr>
          <p:nvPr/>
        </p:nvSpPr>
        <p:spPr bwMode="auto">
          <a:xfrm rot="-5400000">
            <a:off x="1683544" y="3675856"/>
            <a:ext cx="17272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dirty="0">
                <a:latin typeface="Calibri" pitchFamily="34" charset="0"/>
              </a:rPr>
              <a:t>general purpose</a:t>
            </a:r>
          </a:p>
        </p:txBody>
      </p:sp>
      <p:grpSp>
        <p:nvGrpSpPr>
          <p:cNvPr id="53" name="Group 52"/>
          <p:cNvGrpSpPr/>
          <p:nvPr/>
        </p:nvGrpSpPr>
        <p:grpSpPr>
          <a:xfrm>
            <a:off x="425604" y="654204"/>
            <a:ext cx="2530397" cy="2133600"/>
            <a:chOff x="6232603" y="838200"/>
            <a:chExt cx="2530397" cy="2133600"/>
          </a:xfrm>
        </p:grpSpPr>
        <p:sp>
          <p:nvSpPr>
            <p:cNvPr id="54" name="Rectangle 53"/>
            <p:cNvSpPr/>
            <p:nvPr/>
          </p:nvSpPr>
          <p:spPr bwMode="auto">
            <a:xfrm>
              <a:off x="6232603" y="838200"/>
              <a:ext cx="2438400" cy="2133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5" name="TextBox 54"/>
            <p:cNvSpPr txBox="1"/>
            <p:nvPr/>
          </p:nvSpPr>
          <p:spPr>
            <a:xfrm>
              <a:off x="6232603" y="880646"/>
              <a:ext cx="24384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PROCESSING UNIT</a:t>
              </a:r>
              <a:endParaRPr lang="en-US" sz="1600" b="1" dirty="0">
                <a:latin typeface="Arial" panose="020B0604020202020204" pitchFamily="34" charset="0"/>
                <a:cs typeface="Arial" panose="020B0604020202020204" pitchFamily="34" charset="0"/>
              </a:endParaRPr>
            </a:p>
          </p:txBody>
        </p:sp>
        <p:sp>
          <p:nvSpPr>
            <p:cNvPr id="56" name="TextBox 55"/>
            <p:cNvSpPr txBox="1"/>
            <p:nvPr/>
          </p:nvSpPr>
          <p:spPr>
            <a:xfrm>
              <a:off x="7223203" y="1219200"/>
              <a:ext cx="1539797"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REGISTERS</a:t>
              </a:r>
              <a:endParaRPr lang="en-US" sz="1600" b="1" dirty="0">
                <a:latin typeface="Arial" panose="020B0604020202020204" pitchFamily="34" charset="0"/>
                <a:cs typeface="Arial" panose="020B0604020202020204" pitchFamily="34" charset="0"/>
              </a:endParaRPr>
            </a:p>
          </p:txBody>
        </p:sp>
        <p:grpSp>
          <p:nvGrpSpPr>
            <p:cNvPr id="57" name="Group 56"/>
            <p:cNvGrpSpPr/>
            <p:nvPr/>
          </p:nvGrpSpPr>
          <p:grpSpPr>
            <a:xfrm>
              <a:off x="6461203" y="1498766"/>
              <a:ext cx="762000" cy="558634"/>
              <a:chOff x="1143000" y="2915653"/>
              <a:chExt cx="762000" cy="558634"/>
            </a:xfrm>
          </p:grpSpPr>
          <p:grpSp>
            <p:nvGrpSpPr>
              <p:cNvPr id="64" name="Group 63"/>
              <p:cNvGrpSpPr/>
              <p:nvPr/>
            </p:nvGrpSpPr>
            <p:grpSpPr>
              <a:xfrm>
                <a:off x="1143000" y="2915653"/>
                <a:ext cx="762000" cy="533400"/>
                <a:chOff x="2057400" y="4343400"/>
                <a:chExt cx="762000" cy="533400"/>
              </a:xfrm>
            </p:grpSpPr>
            <p:grpSp>
              <p:nvGrpSpPr>
                <p:cNvPr id="66" name="Group 65"/>
                <p:cNvGrpSpPr/>
                <p:nvPr/>
              </p:nvGrpSpPr>
              <p:grpSpPr>
                <a:xfrm>
                  <a:off x="2057400" y="4343400"/>
                  <a:ext cx="762000" cy="533400"/>
                  <a:chOff x="2057400" y="4343400"/>
                  <a:chExt cx="762000" cy="533400"/>
                </a:xfrm>
              </p:grpSpPr>
              <p:grpSp>
                <p:nvGrpSpPr>
                  <p:cNvPr id="72" name="Group 71"/>
                  <p:cNvGrpSpPr/>
                  <p:nvPr/>
                </p:nvGrpSpPr>
                <p:grpSpPr>
                  <a:xfrm>
                    <a:off x="2057400" y="4343400"/>
                    <a:ext cx="152400" cy="533400"/>
                    <a:chOff x="2057400" y="4343400"/>
                    <a:chExt cx="152400" cy="533400"/>
                  </a:xfrm>
                </p:grpSpPr>
                <p:cxnSp>
                  <p:nvCxnSpPr>
                    <p:cNvPr id="77" name="Straight Connector 76"/>
                    <p:cNvCxnSpPr/>
                    <p:nvPr/>
                  </p:nvCxnSpPr>
                  <p:spPr bwMode="auto">
                    <a:xfrm>
                      <a:off x="2057400" y="43434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p:nvPr/>
                  </p:nvCxnSpPr>
                  <p:spPr bwMode="auto">
                    <a:xfrm>
                      <a:off x="2057400" y="4648200"/>
                      <a:ext cx="1524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73" name="Group 72"/>
                  <p:cNvGrpSpPr/>
                  <p:nvPr/>
                </p:nvGrpSpPr>
                <p:grpSpPr>
                  <a:xfrm>
                    <a:off x="2667000" y="4343400"/>
                    <a:ext cx="152400" cy="533400"/>
                    <a:chOff x="2057400" y="4343400"/>
                    <a:chExt cx="152400" cy="533400"/>
                  </a:xfrm>
                  <a:scene3d>
                    <a:camera prst="orthographicFront">
                      <a:rot lat="0" lon="10800000" rev="0"/>
                    </a:camera>
                    <a:lightRig rig="threePt" dir="t"/>
                  </a:scene3d>
                </p:grpSpPr>
                <p:cxnSp>
                  <p:nvCxnSpPr>
                    <p:cNvPr id="75" name="Straight Connector 74"/>
                    <p:cNvCxnSpPr/>
                    <p:nvPr/>
                  </p:nvCxnSpPr>
                  <p:spPr bwMode="auto">
                    <a:xfrm>
                      <a:off x="2057400" y="43434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a:off x="2057400" y="4648200"/>
                      <a:ext cx="1524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4" name="Straight Connector 73"/>
                  <p:cNvCxnSpPr/>
                  <p:nvPr/>
                </p:nvCxnSpPr>
                <p:spPr bwMode="auto">
                  <a:xfrm>
                    <a:off x="2209800" y="4876800"/>
                    <a:ext cx="457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67" name="Group 66"/>
                <p:cNvGrpSpPr/>
                <p:nvPr/>
              </p:nvGrpSpPr>
              <p:grpSpPr>
                <a:xfrm>
                  <a:off x="2362200" y="4352224"/>
                  <a:ext cx="152400" cy="152400"/>
                  <a:chOff x="3733800" y="4343400"/>
                  <a:chExt cx="152400" cy="152400"/>
                </a:xfrm>
              </p:grpSpPr>
              <p:cxnSp>
                <p:nvCxnSpPr>
                  <p:cNvPr id="70" name="Straight Connector 69"/>
                  <p:cNvCxnSpPr/>
                  <p:nvPr/>
                </p:nvCxnSpPr>
                <p:spPr bwMode="auto">
                  <a:xfrm>
                    <a:off x="3733800" y="4343400"/>
                    <a:ext cx="762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p:nvPr/>
                </p:nvCxnSpPr>
                <p:spPr bwMode="auto">
                  <a:xfrm>
                    <a:off x="3810000" y="4343400"/>
                    <a:ext cx="76200" cy="152400"/>
                  </a:xfrm>
                  <a:prstGeom prst="line">
                    <a:avLst/>
                  </a:prstGeom>
                  <a:solidFill>
                    <a:schemeClr val="accent1"/>
                  </a:solidFill>
                  <a:ln w="9525" cap="flat" cmpd="sng" algn="ctr">
                    <a:solidFill>
                      <a:schemeClr val="tx1"/>
                    </a:solidFill>
                    <a:prstDash val="solid"/>
                    <a:round/>
                    <a:headEnd type="none" w="med" len="med"/>
                    <a:tailEnd type="none" w="med" len="med"/>
                  </a:ln>
                  <a:effectLst/>
                  <a:scene3d>
                    <a:camera prst="orthographicFront">
                      <a:rot lat="0" lon="10800000" rev="0"/>
                    </a:camera>
                    <a:lightRig rig="threePt" dir="t"/>
                  </a:scene3d>
                </p:spPr>
              </p:cxnSp>
            </p:grpSp>
            <p:cxnSp>
              <p:nvCxnSpPr>
                <p:cNvPr id="68" name="Straight Connector 67"/>
                <p:cNvCxnSpPr/>
                <p:nvPr/>
              </p:nvCxnSpPr>
              <p:spPr bwMode="auto">
                <a:xfrm>
                  <a:off x="2057400" y="43434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 name="Straight Connector 68"/>
                <p:cNvCxnSpPr/>
                <p:nvPr/>
              </p:nvCxnSpPr>
              <p:spPr bwMode="auto">
                <a:xfrm>
                  <a:off x="2514600" y="43434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5" name="TextBox 64"/>
              <p:cNvSpPr txBox="1"/>
              <p:nvPr/>
            </p:nvSpPr>
            <p:spPr>
              <a:xfrm>
                <a:off x="1226976" y="3135733"/>
                <a:ext cx="6096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ALU</a:t>
                </a:r>
                <a:endParaRPr lang="en-US" sz="1600" b="1" dirty="0">
                  <a:latin typeface="Arial" panose="020B0604020202020204" pitchFamily="34" charset="0"/>
                  <a:cs typeface="Arial" panose="020B0604020202020204" pitchFamily="34" charset="0"/>
                </a:endParaRPr>
              </a:p>
            </p:txBody>
          </p:sp>
        </p:grpSp>
        <p:grpSp>
          <p:nvGrpSpPr>
            <p:cNvPr id="58" name="Group 57"/>
            <p:cNvGrpSpPr/>
            <p:nvPr/>
          </p:nvGrpSpPr>
          <p:grpSpPr>
            <a:xfrm>
              <a:off x="7604203" y="1600200"/>
              <a:ext cx="762000" cy="512914"/>
              <a:chOff x="3733800" y="3336390"/>
              <a:chExt cx="762000" cy="512914"/>
            </a:xfrm>
          </p:grpSpPr>
          <p:sp>
            <p:nvSpPr>
              <p:cNvPr id="61" name="Rectangle 60"/>
              <p:cNvSpPr/>
              <p:nvPr/>
            </p:nvSpPr>
            <p:spPr bwMode="auto">
              <a:xfrm>
                <a:off x="3733800" y="3336390"/>
                <a:ext cx="762000" cy="14357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2" name="Rectangle 61"/>
              <p:cNvSpPr/>
              <p:nvPr/>
            </p:nvSpPr>
            <p:spPr bwMode="auto">
              <a:xfrm>
                <a:off x="3733800" y="3514024"/>
                <a:ext cx="762000" cy="14357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3" name="Rectangle 62"/>
              <p:cNvSpPr/>
              <p:nvPr/>
            </p:nvSpPr>
            <p:spPr bwMode="auto">
              <a:xfrm>
                <a:off x="3733800" y="3705728"/>
                <a:ext cx="762000" cy="14357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59" name="TextBox 58"/>
            <p:cNvSpPr txBox="1"/>
            <p:nvPr/>
          </p:nvSpPr>
          <p:spPr>
            <a:xfrm>
              <a:off x="6248400" y="2424444"/>
              <a:ext cx="2117803"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CONDITION CODES</a:t>
              </a:r>
              <a:endParaRPr lang="en-US" sz="1600" b="1" dirty="0">
                <a:latin typeface="Arial" panose="020B0604020202020204" pitchFamily="34" charset="0"/>
                <a:cs typeface="Arial" panose="020B0604020202020204" pitchFamily="34" charset="0"/>
              </a:endParaRPr>
            </a:p>
          </p:txBody>
        </p:sp>
        <p:sp>
          <p:nvSpPr>
            <p:cNvPr id="60" name="Rectangle 59"/>
            <p:cNvSpPr/>
            <p:nvPr/>
          </p:nvSpPr>
          <p:spPr bwMode="auto">
            <a:xfrm>
              <a:off x="6408576" y="2762998"/>
              <a:ext cx="1897224" cy="13260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lstStyle/>
          <a:p>
            <a:r>
              <a:rPr lang="en-US" dirty="0" smtClean="0">
                <a:latin typeface="Arial" charset="0"/>
                <a:cs typeface="Arial" charset="0"/>
              </a:rPr>
              <a:t>x86-64 Integer Registers</a:t>
            </a:r>
          </a:p>
        </p:txBody>
      </p:sp>
      <p:sp>
        <p:nvSpPr>
          <p:cNvPr id="16387" name="Rectangle 1"/>
          <p:cNvSpPr>
            <a:spLocks/>
          </p:cNvSpPr>
          <p:nvPr/>
        </p:nvSpPr>
        <p:spPr bwMode="auto">
          <a:xfrm>
            <a:off x="762000" y="4419600"/>
            <a:ext cx="3556000" cy="533400"/>
          </a:xfrm>
          <a:prstGeom prst="rect">
            <a:avLst/>
          </a:prstGeom>
          <a:solidFill>
            <a:srgbClr val="EFBFBF"/>
          </a:solidFill>
          <a:ln w="25400">
            <a:solidFill>
              <a:schemeClr val="tx1"/>
            </a:solidFill>
            <a:miter lim="800000"/>
            <a:headEnd/>
            <a:tailEnd/>
          </a:ln>
        </p:spPr>
        <p:txBody>
          <a:bodyPr lIns="38100" tIns="38100" rIns="38100" bIns="38100" anchor="ctr"/>
          <a:lstStyle/>
          <a:p>
            <a:r>
              <a:rPr lang="en-US">
                <a:latin typeface="Courier New Bold" pitchFamily="49" charset="0"/>
                <a:cs typeface="Courier New Bold" pitchFamily="49" charset="0"/>
                <a:sym typeface="Courier New Bold" pitchFamily="49" charset="0"/>
              </a:rPr>
              <a:t>%rsp</a:t>
            </a:r>
          </a:p>
        </p:txBody>
      </p:sp>
      <p:sp>
        <p:nvSpPr>
          <p:cNvPr id="16388" name="Rectangle 6"/>
          <p:cNvSpPr>
            <a:spLocks/>
          </p:cNvSpPr>
          <p:nvPr/>
        </p:nvSpPr>
        <p:spPr bwMode="auto">
          <a:xfrm>
            <a:off x="2552700" y="8001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%eax</a:t>
            </a:r>
          </a:p>
        </p:txBody>
      </p:sp>
      <p:sp>
        <p:nvSpPr>
          <p:cNvPr id="16389" name="Rectangle 7"/>
          <p:cNvSpPr>
            <a:spLocks/>
          </p:cNvSpPr>
          <p:nvPr/>
        </p:nvSpPr>
        <p:spPr bwMode="auto">
          <a:xfrm>
            <a:off x="2552700" y="14097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%ebx</a:t>
            </a:r>
          </a:p>
        </p:txBody>
      </p:sp>
      <p:sp>
        <p:nvSpPr>
          <p:cNvPr id="16390" name="Rectangle 8"/>
          <p:cNvSpPr>
            <a:spLocks/>
          </p:cNvSpPr>
          <p:nvPr/>
        </p:nvSpPr>
        <p:spPr bwMode="auto">
          <a:xfrm>
            <a:off x="2552700" y="20193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%ecx</a:t>
            </a:r>
          </a:p>
        </p:txBody>
      </p:sp>
      <p:sp>
        <p:nvSpPr>
          <p:cNvPr id="16391" name="Rectangle 9"/>
          <p:cNvSpPr>
            <a:spLocks/>
          </p:cNvSpPr>
          <p:nvPr/>
        </p:nvSpPr>
        <p:spPr bwMode="auto">
          <a:xfrm>
            <a:off x="2552700" y="26289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%edx</a:t>
            </a:r>
          </a:p>
        </p:txBody>
      </p:sp>
      <p:sp>
        <p:nvSpPr>
          <p:cNvPr id="16392" name="Rectangle 10"/>
          <p:cNvSpPr>
            <a:spLocks/>
          </p:cNvSpPr>
          <p:nvPr/>
        </p:nvSpPr>
        <p:spPr bwMode="auto">
          <a:xfrm>
            <a:off x="2552700" y="32385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%esi</a:t>
            </a:r>
          </a:p>
        </p:txBody>
      </p:sp>
      <p:sp>
        <p:nvSpPr>
          <p:cNvPr id="16393" name="Rectangle 11"/>
          <p:cNvSpPr>
            <a:spLocks/>
          </p:cNvSpPr>
          <p:nvPr/>
        </p:nvSpPr>
        <p:spPr bwMode="auto">
          <a:xfrm>
            <a:off x="2552700" y="38481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%edi</a:t>
            </a:r>
          </a:p>
        </p:txBody>
      </p:sp>
      <p:sp>
        <p:nvSpPr>
          <p:cNvPr id="16394" name="Rectangle 12"/>
          <p:cNvSpPr>
            <a:spLocks/>
          </p:cNvSpPr>
          <p:nvPr/>
        </p:nvSpPr>
        <p:spPr bwMode="auto">
          <a:xfrm>
            <a:off x="2552700" y="4457700"/>
            <a:ext cx="1752600" cy="444500"/>
          </a:xfrm>
          <a:prstGeom prst="rect">
            <a:avLst/>
          </a:prstGeom>
          <a:solidFill>
            <a:srgbClr val="FF9999"/>
          </a:solidFill>
          <a:ln w="12700">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%esp</a:t>
            </a:r>
          </a:p>
        </p:txBody>
      </p:sp>
      <p:sp>
        <p:nvSpPr>
          <p:cNvPr id="16395" name="Rectangle 13"/>
          <p:cNvSpPr>
            <a:spLocks/>
          </p:cNvSpPr>
          <p:nvPr/>
        </p:nvSpPr>
        <p:spPr bwMode="auto">
          <a:xfrm>
            <a:off x="2552700" y="50546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%ebp</a:t>
            </a:r>
          </a:p>
        </p:txBody>
      </p:sp>
      <p:sp>
        <p:nvSpPr>
          <p:cNvPr id="16396" name="Rectangle 14"/>
          <p:cNvSpPr>
            <a:spLocks/>
          </p:cNvSpPr>
          <p:nvPr/>
        </p:nvSpPr>
        <p:spPr bwMode="auto">
          <a:xfrm>
            <a:off x="6515100" y="8001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%r8d</a:t>
            </a:r>
          </a:p>
        </p:txBody>
      </p:sp>
      <p:sp>
        <p:nvSpPr>
          <p:cNvPr id="16397" name="Rectangle 15"/>
          <p:cNvSpPr>
            <a:spLocks/>
          </p:cNvSpPr>
          <p:nvPr/>
        </p:nvSpPr>
        <p:spPr bwMode="auto">
          <a:xfrm>
            <a:off x="6515100" y="14097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%r9d</a:t>
            </a:r>
          </a:p>
        </p:txBody>
      </p:sp>
      <p:sp>
        <p:nvSpPr>
          <p:cNvPr id="16398" name="Rectangle 16"/>
          <p:cNvSpPr>
            <a:spLocks/>
          </p:cNvSpPr>
          <p:nvPr/>
        </p:nvSpPr>
        <p:spPr bwMode="auto">
          <a:xfrm>
            <a:off x="6515100" y="20193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%r10d</a:t>
            </a:r>
          </a:p>
        </p:txBody>
      </p:sp>
      <p:sp>
        <p:nvSpPr>
          <p:cNvPr id="16399" name="Rectangle 17"/>
          <p:cNvSpPr>
            <a:spLocks/>
          </p:cNvSpPr>
          <p:nvPr/>
        </p:nvSpPr>
        <p:spPr bwMode="auto">
          <a:xfrm>
            <a:off x="6515100" y="26289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%r11d</a:t>
            </a:r>
          </a:p>
        </p:txBody>
      </p:sp>
      <p:sp>
        <p:nvSpPr>
          <p:cNvPr id="16400" name="Rectangle 18"/>
          <p:cNvSpPr>
            <a:spLocks/>
          </p:cNvSpPr>
          <p:nvPr/>
        </p:nvSpPr>
        <p:spPr bwMode="auto">
          <a:xfrm>
            <a:off x="6515100" y="32385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%r12d</a:t>
            </a:r>
          </a:p>
        </p:txBody>
      </p:sp>
      <p:sp>
        <p:nvSpPr>
          <p:cNvPr id="16401" name="Rectangle 19"/>
          <p:cNvSpPr>
            <a:spLocks/>
          </p:cNvSpPr>
          <p:nvPr/>
        </p:nvSpPr>
        <p:spPr bwMode="auto">
          <a:xfrm>
            <a:off x="6515100" y="38481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%r13d</a:t>
            </a:r>
          </a:p>
        </p:txBody>
      </p:sp>
      <p:sp>
        <p:nvSpPr>
          <p:cNvPr id="16402" name="Rectangle 20"/>
          <p:cNvSpPr>
            <a:spLocks/>
          </p:cNvSpPr>
          <p:nvPr/>
        </p:nvSpPr>
        <p:spPr bwMode="auto">
          <a:xfrm>
            <a:off x="6515100" y="44577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%r14d</a:t>
            </a:r>
          </a:p>
        </p:txBody>
      </p:sp>
      <p:sp>
        <p:nvSpPr>
          <p:cNvPr id="16403" name="Rectangle 21"/>
          <p:cNvSpPr>
            <a:spLocks/>
          </p:cNvSpPr>
          <p:nvPr/>
        </p:nvSpPr>
        <p:spPr bwMode="auto">
          <a:xfrm>
            <a:off x="6515100" y="5067300"/>
            <a:ext cx="1765300" cy="444500"/>
          </a:xfrm>
          <a:prstGeom prst="rect">
            <a:avLst/>
          </a:prstGeom>
          <a:solidFill>
            <a:srgbClr val="D8D8D8"/>
          </a:solidFill>
          <a:ln w="9525">
            <a:solidFill>
              <a:schemeClr val="tx1"/>
            </a:solidFill>
            <a:miter lim="800000"/>
            <a:headEnd/>
            <a:tailEnd/>
          </a:ln>
        </p:spPr>
        <p:txBody>
          <a:bodyPr lIns="38100" tIns="38100" rIns="38100" bIns="38100" anchor="ctr"/>
          <a:lstStyle/>
          <a:p>
            <a:r>
              <a:rPr lang="en-US" sz="1800">
                <a:latin typeface="Courier New Bold" pitchFamily="49" charset="0"/>
                <a:cs typeface="Courier New Bold" pitchFamily="49" charset="0"/>
                <a:sym typeface="Courier New Bold" pitchFamily="49" charset="0"/>
              </a:rPr>
              <a:t>%r15d</a:t>
            </a:r>
          </a:p>
        </p:txBody>
      </p:sp>
      <p:sp>
        <p:nvSpPr>
          <p:cNvPr id="16404" name="Rectangle 22"/>
          <p:cNvSpPr>
            <a:spLocks/>
          </p:cNvSpPr>
          <p:nvPr/>
        </p:nvSpPr>
        <p:spPr bwMode="auto">
          <a:xfrm>
            <a:off x="4724400" y="7620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%r8</a:t>
            </a:r>
          </a:p>
        </p:txBody>
      </p:sp>
      <p:sp>
        <p:nvSpPr>
          <p:cNvPr id="16405" name="Rectangle 23"/>
          <p:cNvSpPr>
            <a:spLocks/>
          </p:cNvSpPr>
          <p:nvPr/>
        </p:nvSpPr>
        <p:spPr bwMode="auto">
          <a:xfrm>
            <a:off x="4724400" y="13716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%r9</a:t>
            </a:r>
          </a:p>
        </p:txBody>
      </p:sp>
      <p:sp>
        <p:nvSpPr>
          <p:cNvPr id="16406" name="Rectangle 24"/>
          <p:cNvSpPr>
            <a:spLocks/>
          </p:cNvSpPr>
          <p:nvPr/>
        </p:nvSpPr>
        <p:spPr bwMode="auto">
          <a:xfrm>
            <a:off x="4724400" y="19812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%r10</a:t>
            </a:r>
          </a:p>
        </p:txBody>
      </p:sp>
      <p:sp>
        <p:nvSpPr>
          <p:cNvPr id="16407" name="Rectangle 25"/>
          <p:cNvSpPr>
            <a:spLocks/>
          </p:cNvSpPr>
          <p:nvPr/>
        </p:nvSpPr>
        <p:spPr bwMode="auto">
          <a:xfrm>
            <a:off x="4724400" y="25908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%r11</a:t>
            </a:r>
          </a:p>
        </p:txBody>
      </p:sp>
      <p:sp>
        <p:nvSpPr>
          <p:cNvPr id="16408" name="Rectangle 26"/>
          <p:cNvSpPr>
            <a:spLocks/>
          </p:cNvSpPr>
          <p:nvPr/>
        </p:nvSpPr>
        <p:spPr bwMode="auto">
          <a:xfrm>
            <a:off x="4724400" y="32004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%r12</a:t>
            </a:r>
          </a:p>
        </p:txBody>
      </p:sp>
      <p:sp>
        <p:nvSpPr>
          <p:cNvPr id="16409" name="Rectangle 27"/>
          <p:cNvSpPr>
            <a:spLocks/>
          </p:cNvSpPr>
          <p:nvPr/>
        </p:nvSpPr>
        <p:spPr bwMode="auto">
          <a:xfrm>
            <a:off x="4724400" y="38100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%r13</a:t>
            </a:r>
          </a:p>
        </p:txBody>
      </p:sp>
      <p:sp>
        <p:nvSpPr>
          <p:cNvPr id="16410" name="Rectangle 28"/>
          <p:cNvSpPr>
            <a:spLocks/>
          </p:cNvSpPr>
          <p:nvPr/>
        </p:nvSpPr>
        <p:spPr bwMode="auto">
          <a:xfrm>
            <a:off x="4724400" y="44196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%r14</a:t>
            </a:r>
          </a:p>
        </p:txBody>
      </p:sp>
      <p:sp>
        <p:nvSpPr>
          <p:cNvPr id="16411" name="Rectangle 29"/>
          <p:cNvSpPr>
            <a:spLocks/>
          </p:cNvSpPr>
          <p:nvPr/>
        </p:nvSpPr>
        <p:spPr bwMode="auto">
          <a:xfrm>
            <a:off x="4724400" y="50292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%r15</a:t>
            </a:r>
          </a:p>
        </p:txBody>
      </p:sp>
      <p:sp>
        <p:nvSpPr>
          <p:cNvPr id="16412" name="Rectangle 30"/>
          <p:cNvSpPr>
            <a:spLocks/>
          </p:cNvSpPr>
          <p:nvPr/>
        </p:nvSpPr>
        <p:spPr bwMode="auto">
          <a:xfrm>
            <a:off x="762000" y="7620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%rax</a:t>
            </a:r>
          </a:p>
        </p:txBody>
      </p:sp>
      <p:sp>
        <p:nvSpPr>
          <p:cNvPr id="16413" name="Rectangle 31"/>
          <p:cNvSpPr>
            <a:spLocks/>
          </p:cNvSpPr>
          <p:nvPr/>
        </p:nvSpPr>
        <p:spPr bwMode="auto">
          <a:xfrm>
            <a:off x="762000" y="13716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%rbx</a:t>
            </a:r>
          </a:p>
        </p:txBody>
      </p:sp>
      <p:sp>
        <p:nvSpPr>
          <p:cNvPr id="16414" name="Rectangle 32"/>
          <p:cNvSpPr>
            <a:spLocks/>
          </p:cNvSpPr>
          <p:nvPr/>
        </p:nvSpPr>
        <p:spPr bwMode="auto">
          <a:xfrm>
            <a:off x="762000" y="19812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%rcx</a:t>
            </a:r>
          </a:p>
        </p:txBody>
      </p:sp>
      <p:sp>
        <p:nvSpPr>
          <p:cNvPr id="16415" name="Rectangle 33"/>
          <p:cNvSpPr>
            <a:spLocks/>
          </p:cNvSpPr>
          <p:nvPr/>
        </p:nvSpPr>
        <p:spPr bwMode="auto">
          <a:xfrm>
            <a:off x="762000" y="25908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%rdx</a:t>
            </a:r>
          </a:p>
        </p:txBody>
      </p:sp>
      <p:sp>
        <p:nvSpPr>
          <p:cNvPr id="16416" name="Rectangle 34"/>
          <p:cNvSpPr>
            <a:spLocks/>
          </p:cNvSpPr>
          <p:nvPr/>
        </p:nvSpPr>
        <p:spPr bwMode="auto">
          <a:xfrm>
            <a:off x="762000" y="32004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%rsi</a:t>
            </a:r>
          </a:p>
        </p:txBody>
      </p:sp>
      <p:sp>
        <p:nvSpPr>
          <p:cNvPr id="16417" name="Rectangle 35"/>
          <p:cNvSpPr>
            <a:spLocks/>
          </p:cNvSpPr>
          <p:nvPr/>
        </p:nvSpPr>
        <p:spPr bwMode="auto">
          <a:xfrm>
            <a:off x="762000" y="38100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%rdi</a:t>
            </a:r>
          </a:p>
        </p:txBody>
      </p:sp>
      <p:sp>
        <p:nvSpPr>
          <p:cNvPr id="16418" name="Rectangle 36"/>
          <p:cNvSpPr>
            <a:spLocks/>
          </p:cNvSpPr>
          <p:nvPr/>
        </p:nvSpPr>
        <p:spPr bwMode="auto">
          <a:xfrm>
            <a:off x="762000" y="5029200"/>
            <a:ext cx="3556000" cy="5334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38100" tIns="38100" rIns="38100" bIns="38100" anchor="ctr"/>
          <a:lstStyle/>
          <a:p>
            <a:r>
              <a:rPr lang="en-US">
                <a:latin typeface="Courier New Bold" pitchFamily="49" charset="0"/>
                <a:cs typeface="Courier New Bold" pitchFamily="49" charset="0"/>
                <a:sym typeface="Courier New Bold" pitchFamily="49" charset="0"/>
              </a:rPr>
              <a:t>%rbp</a:t>
            </a:r>
          </a:p>
        </p:txBody>
      </p:sp>
      <p:sp>
        <p:nvSpPr>
          <p:cNvPr id="16419" name="Rectangle 5"/>
          <p:cNvSpPr txBox="1">
            <a:spLocks noChangeArrowheads="1"/>
          </p:cNvSpPr>
          <p:nvPr/>
        </p:nvSpPr>
        <p:spPr bwMode="auto">
          <a:xfrm>
            <a:off x="290513" y="5715000"/>
            <a:ext cx="7329487"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a:buClr>
                <a:schemeClr val="bg2"/>
              </a:buClr>
              <a:buSzPct val="75000"/>
              <a:buFontTx/>
              <a:buChar char="–"/>
            </a:pPr>
            <a:r>
              <a:rPr lang="en-US" sz="1800"/>
              <a:t>Extend existing registers.  Add 8 new ones.</a:t>
            </a:r>
          </a:p>
          <a:p>
            <a:pPr lvl="1">
              <a:spcBef>
                <a:spcPct val="20000"/>
              </a:spcBef>
              <a:buClr>
                <a:schemeClr val="bg2"/>
              </a:buClr>
              <a:buSzPct val="75000"/>
              <a:buFontTx/>
              <a:buChar char="–"/>
            </a:pPr>
            <a:r>
              <a:rPr lang="en-US" sz="1800"/>
              <a:t>Make </a:t>
            </a:r>
            <a:r>
              <a:rPr lang="en-US" sz="1800">
                <a:latin typeface="Courier New Bold" pitchFamily="49" charset="0"/>
                <a:cs typeface="Courier New Bold" pitchFamily="49" charset="0"/>
                <a:sym typeface="Courier New Bold" pitchFamily="49" charset="0"/>
              </a:rPr>
              <a:t>%ebp</a:t>
            </a:r>
            <a:r>
              <a:rPr lang="en-US" sz="1800">
                <a:latin typeface="Calibri Bold" pitchFamily="34" charset="0"/>
                <a:cs typeface="Calibri Bold" pitchFamily="34" charset="0"/>
                <a:sym typeface="Calibri Bold" pitchFamily="34" charset="0"/>
              </a:rPr>
              <a:t>/</a:t>
            </a:r>
            <a:r>
              <a:rPr lang="en-US" sz="1800">
                <a:latin typeface="Courier New Bold" pitchFamily="49" charset="0"/>
                <a:cs typeface="Courier New Bold" pitchFamily="49" charset="0"/>
                <a:sym typeface="Courier New Bold" pitchFamily="49" charset="0"/>
              </a:rPr>
              <a:t>%rbp</a:t>
            </a:r>
            <a:r>
              <a:rPr lang="en-US" sz="1800">
                <a:latin typeface="Calibri Bold" pitchFamily="34" charset="0"/>
                <a:cs typeface="Calibri Bold" pitchFamily="34" charset="0"/>
                <a:sym typeface="Calibri Bold" pitchFamily="34" charset="0"/>
              </a:rPr>
              <a:t> </a:t>
            </a:r>
            <a:r>
              <a:rPr lang="en-US" sz="1800"/>
              <a:t>general purpose</a:t>
            </a:r>
          </a:p>
        </p:txBody>
      </p:sp>
    </p:spTree>
    <p:extLst>
      <p:ext uri="{BB962C8B-B14F-4D97-AF65-F5344CB8AC3E}">
        <p14:creationId xmlns:p14="http://schemas.microsoft.com/office/powerpoint/2010/main" val="3130533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r>
              <a:rPr lang="en-US" dirty="0" smtClean="0">
                <a:latin typeface="Arial" charset="0"/>
                <a:cs typeface="Arial" charset="0"/>
              </a:rPr>
              <a:t>Programming the Machine</a:t>
            </a:r>
          </a:p>
        </p:txBody>
      </p:sp>
      <p:pic>
        <p:nvPicPr>
          <p:cNvPr id="12292" name="Picture 6" descr="D:\Fall2011\2505\Notes\von Neumann Images\Architectur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50" y="3581400"/>
            <a:ext cx="5183188" cy="2636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293" name="Text Box 6"/>
          <p:cNvSpPr txBox="1">
            <a:spLocks noChangeArrowheads="1"/>
          </p:cNvSpPr>
          <p:nvPr/>
        </p:nvSpPr>
        <p:spPr bwMode="auto">
          <a:xfrm>
            <a:off x="6477000" y="2667000"/>
            <a:ext cx="2266950" cy="738188"/>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a:latin typeface="Arial" charset="0"/>
              </a:rPr>
              <a:t>But the hardware only "understands" binary representations</a:t>
            </a:r>
          </a:p>
        </p:txBody>
      </p:sp>
      <p:sp>
        <p:nvSpPr>
          <p:cNvPr id="12294" name="Freeform 1"/>
          <p:cNvSpPr>
            <a:spLocks/>
          </p:cNvSpPr>
          <p:nvPr/>
        </p:nvSpPr>
        <p:spPr bwMode="auto">
          <a:xfrm>
            <a:off x="5410200" y="876300"/>
            <a:ext cx="1074737" cy="2667000"/>
          </a:xfrm>
          <a:custGeom>
            <a:avLst/>
            <a:gdLst>
              <a:gd name="T0" fmla="*/ 0 w 1074269"/>
              <a:gd name="T1" fmla="*/ 67152 h 2667477"/>
              <a:gd name="T2" fmla="*/ 828675 w 1074269"/>
              <a:gd name="T3" fmla="*/ 110015 h 2667477"/>
              <a:gd name="T4" fmla="*/ 1057275 w 1074269"/>
              <a:gd name="T5" fmla="*/ 1095852 h 2667477"/>
              <a:gd name="T6" fmla="*/ 457200 w 1074269"/>
              <a:gd name="T7" fmla="*/ 1881665 h 2667477"/>
              <a:gd name="T8" fmla="*/ 928687 w 1074269"/>
              <a:gd name="T9" fmla="*/ 2667477 h 26674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4269" h="2667477">
                <a:moveTo>
                  <a:pt x="0" y="67152"/>
                </a:moveTo>
                <a:cubicBezTo>
                  <a:pt x="326231" y="2858"/>
                  <a:pt x="652463" y="-61435"/>
                  <a:pt x="828675" y="110015"/>
                </a:cubicBezTo>
                <a:cubicBezTo>
                  <a:pt x="1004888" y="281465"/>
                  <a:pt x="1119187" y="800577"/>
                  <a:pt x="1057275" y="1095852"/>
                </a:cubicBezTo>
                <a:cubicBezTo>
                  <a:pt x="995363" y="1391127"/>
                  <a:pt x="478631" y="1619727"/>
                  <a:pt x="457200" y="1881665"/>
                </a:cubicBezTo>
                <a:cubicBezTo>
                  <a:pt x="435769" y="2143603"/>
                  <a:pt x="682228" y="2405540"/>
                  <a:pt x="928687" y="2667477"/>
                </a:cubicBezTo>
              </a:path>
            </a:pathLst>
          </a:custGeom>
          <a:noFill/>
          <a:ln w="25400" cap="flat" cmpd="sng" algn="ctr">
            <a:solidFill>
              <a:srgbClr val="0070C0"/>
            </a:solidFill>
            <a:prstDash val="solid"/>
            <a:round/>
            <a:headEnd type="none" w="med" len="med"/>
            <a:tailEnd type="stealth" w="lg" len="me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8" name="Rectangle 3"/>
          <p:cNvSpPr>
            <a:spLocks noChangeArrowheads="1"/>
          </p:cNvSpPr>
          <p:nvPr/>
        </p:nvSpPr>
        <p:spPr bwMode="auto">
          <a:xfrm>
            <a:off x="449263" y="685800"/>
            <a:ext cx="5037138" cy="2028761"/>
          </a:xfrm>
          <a:prstGeom prst="rect">
            <a:avLst/>
          </a:prstGeom>
          <a:solidFill>
            <a:srgbClr val="F6F5BD"/>
          </a:solidFill>
          <a:ln w="12700">
            <a:solidFill>
              <a:schemeClr val="tx1"/>
            </a:solidFill>
            <a:miter lim="800000"/>
            <a:headEnd/>
            <a:tailEnd/>
          </a:ln>
        </p:spPr>
        <p:txBody>
          <a:bodyPr wrap="square" lIns="90487" tIns="44450" rIns="90487" bIns="44450">
            <a:spAutoFit/>
          </a:bodyPr>
          <a:lstStyle/>
          <a:p>
            <a:pPr>
              <a:tabLst>
                <a:tab pos="457200" algn="l"/>
                <a:tab pos="1485900" algn="l"/>
              </a:tabLst>
            </a:pPr>
            <a:r>
              <a:rPr lang="en-US" sz="1800" b="1" dirty="0" smtClean="0">
                <a:solidFill>
                  <a:srgbClr val="006600"/>
                </a:solidFill>
                <a:latin typeface="Courier New" pitchFamily="49" charset="0"/>
              </a:rPr>
              <a:t>// C source code</a:t>
            </a:r>
          </a:p>
          <a:p>
            <a:pPr>
              <a:tabLst>
                <a:tab pos="457200" algn="l"/>
                <a:tab pos="1485900" algn="l"/>
              </a:tabLst>
            </a:pPr>
            <a:r>
              <a:rPr lang="en-US" sz="1800" b="1" dirty="0" err="1" smtClean="0">
                <a:solidFill>
                  <a:srgbClr val="003399"/>
                </a:solidFill>
                <a:latin typeface="Courier New" pitchFamily="49" charset="0"/>
              </a:rPr>
              <a:t>int</a:t>
            </a:r>
            <a:r>
              <a:rPr lang="en-US" sz="1800" dirty="0" smtClean="0">
                <a:latin typeface="Courier New" pitchFamily="49" charset="0"/>
              </a:rPr>
              <a:t> </a:t>
            </a:r>
            <a:r>
              <a:rPr lang="en-US" sz="1800" dirty="0" err="1" smtClean="0">
                <a:latin typeface="Courier New" pitchFamily="49" charset="0"/>
              </a:rPr>
              <a:t>imax</a:t>
            </a:r>
            <a:r>
              <a:rPr lang="en-US" sz="1800" dirty="0" smtClean="0">
                <a:latin typeface="Courier New" pitchFamily="49" charset="0"/>
              </a:rPr>
              <a:t>(</a:t>
            </a:r>
            <a:r>
              <a:rPr lang="en-US" sz="1800" b="1" dirty="0" err="1">
                <a:solidFill>
                  <a:srgbClr val="003399"/>
                </a:solidFill>
                <a:latin typeface="Courier New" pitchFamily="49" charset="0"/>
              </a:rPr>
              <a:t>int</a:t>
            </a:r>
            <a:r>
              <a:rPr lang="en-US" sz="1800" dirty="0" smtClean="0">
                <a:latin typeface="Courier New" pitchFamily="49" charset="0"/>
              </a:rPr>
              <a:t> first, </a:t>
            </a:r>
            <a:r>
              <a:rPr lang="en-US" sz="1800" b="1" dirty="0" err="1">
                <a:solidFill>
                  <a:srgbClr val="003399"/>
                </a:solidFill>
                <a:latin typeface="Courier New" pitchFamily="49" charset="0"/>
              </a:rPr>
              <a:t>int</a:t>
            </a:r>
            <a:r>
              <a:rPr lang="en-US" sz="1800" dirty="0" smtClean="0">
                <a:latin typeface="Courier New" pitchFamily="49" charset="0"/>
              </a:rPr>
              <a:t> second) {</a:t>
            </a:r>
          </a:p>
          <a:p>
            <a:pPr>
              <a:tabLst>
                <a:tab pos="457200" algn="l"/>
                <a:tab pos="1485900" algn="l"/>
              </a:tabLst>
            </a:pPr>
            <a:endParaRPr lang="en-US" sz="1800" dirty="0" smtClean="0">
              <a:latin typeface="Courier New" pitchFamily="49" charset="0"/>
            </a:endParaRPr>
          </a:p>
          <a:p>
            <a:pPr>
              <a:tabLst>
                <a:tab pos="457200" algn="l"/>
                <a:tab pos="1485900" algn="l"/>
              </a:tabLst>
            </a:pPr>
            <a:r>
              <a:rPr lang="en-US" sz="1800" dirty="0" smtClean="0">
                <a:latin typeface="Courier New" pitchFamily="49" charset="0"/>
              </a:rPr>
              <a:t>   </a:t>
            </a:r>
            <a:r>
              <a:rPr lang="en-US" sz="1800" b="1" dirty="0">
                <a:solidFill>
                  <a:srgbClr val="003399"/>
                </a:solidFill>
                <a:latin typeface="Courier New" pitchFamily="49" charset="0"/>
              </a:rPr>
              <a:t>if</a:t>
            </a:r>
            <a:r>
              <a:rPr lang="en-US" sz="1800" dirty="0" smtClean="0">
                <a:latin typeface="Courier New" pitchFamily="49" charset="0"/>
              </a:rPr>
              <a:t> ( first &gt;= second )</a:t>
            </a:r>
          </a:p>
          <a:p>
            <a:pPr>
              <a:tabLst>
                <a:tab pos="457200" algn="l"/>
                <a:tab pos="1485900" algn="l"/>
              </a:tabLst>
            </a:pPr>
            <a:r>
              <a:rPr lang="en-US" sz="1800" dirty="0" smtClean="0">
                <a:latin typeface="Courier New" pitchFamily="49" charset="0"/>
              </a:rPr>
              <a:t>      </a:t>
            </a:r>
            <a:r>
              <a:rPr lang="en-US" sz="1800" b="1" dirty="0">
                <a:solidFill>
                  <a:srgbClr val="003399"/>
                </a:solidFill>
                <a:latin typeface="Courier New" pitchFamily="49" charset="0"/>
              </a:rPr>
              <a:t>return</a:t>
            </a:r>
            <a:r>
              <a:rPr lang="en-US" sz="1800" dirty="0" smtClean="0">
                <a:latin typeface="Courier New" pitchFamily="49" charset="0"/>
              </a:rPr>
              <a:t> first;</a:t>
            </a:r>
          </a:p>
          <a:p>
            <a:pPr>
              <a:tabLst>
                <a:tab pos="457200" algn="l"/>
                <a:tab pos="1485900" algn="l"/>
              </a:tabLst>
            </a:pPr>
            <a:r>
              <a:rPr lang="en-US" sz="1800" dirty="0" smtClean="0">
                <a:latin typeface="Courier New" pitchFamily="49" charset="0"/>
              </a:rPr>
              <a:t>   </a:t>
            </a:r>
            <a:r>
              <a:rPr lang="en-US" sz="1800" b="1" dirty="0">
                <a:solidFill>
                  <a:srgbClr val="003399"/>
                </a:solidFill>
                <a:latin typeface="Courier New" pitchFamily="49" charset="0"/>
              </a:rPr>
              <a:t>return</a:t>
            </a:r>
            <a:r>
              <a:rPr lang="en-US" sz="1800" dirty="0" smtClean="0">
                <a:latin typeface="Courier New" pitchFamily="49" charset="0"/>
              </a:rPr>
              <a:t> second;</a:t>
            </a:r>
          </a:p>
          <a:p>
            <a:pPr>
              <a:tabLst>
                <a:tab pos="457200" algn="l"/>
                <a:tab pos="1485900" algn="l"/>
              </a:tabLst>
            </a:pPr>
            <a:r>
              <a:rPr lang="en-US" sz="1800" dirty="0" smtClean="0">
                <a:latin typeface="Courier New" pitchFamily="49"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p:txBody>
          <a:bodyPr/>
          <a:lstStyle/>
          <a:p>
            <a:r>
              <a:rPr lang="en-US" dirty="0" smtClean="0">
                <a:latin typeface="Arial" charset="0"/>
                <a:cs typeface="Arial" charset="0"/>
              </a:rPr>
              <a:t>Programming the Machine</a:t>
            </a:r>
          </a:p>
        </p:txBody>
      </p:sp>
      <p:sp>
        <p:nvSpPr>
          <p:cNvPr id="13316" name="Rectangle 4"/>
          <p:cNvSpPr>
            <a:spLocks noChangeArrowheads="1"/>
          </p:cNvSpPr>
          <p:nvPr/>
        </p:nvSpPr>
        <p:spPr bwMode="auto">
          <a:xfrm>
            <a:off x="4148930" y="3368283"/>
            <a:ext cx="4690270" cy="2305759"/>
          </a:xfrm>
          <a:prstGeom prst="rect">
            <a:avLst/>
          </a:prstGeom>
          <a:solidFill>
            <a:srgbClr val="FFFF00"/>
          </a:solidFill>
          <a:ln w="12700">
            <a:solidFill>
              <a:schemeClr val="tx2"/>
            </a:solidFill>
            <a:miter lim="800000"/>
            <a:headEnd/>
            <a:tailEnd/>
          </a:ln>
        </p:spPr>
        <p:txBody>
          <a:bodyPr wrap="square" lIns="90487" tIns="44450" rIns="90487" bIns="44450">
            <a:spAutoFit/>
          </a:bodyPr>
          <a:lstStyle/>
          <a:p>
            <a:pPr>
              <a:tabLst>
                <a:tab pos="398463" algn="l"/>
                <a:tab pos="1201738" algn="l"/>
                <a:tab pos="3370263" algn="l"/>
              </a:tabLst>
            </a:pPr>
            <a:r>
              <a:rPr lang="en-US" sz="1800" dirty="0" smtClean="0">
                <a:latin typeface="Courier New" pitchFamily="49" charset="0"/>
              </a:rPr>
              <a:t>457f464c010100010000000000000000</a:t>
            </a:r>
          </a:p>
          <a:p>
            <a:pPr>
              <a:tabLst>
                <a:tab pos="398463" algn="l"/>
                <a:tab pos="1201738" algn="l"/>
                <a:tab pos="3370263" algn="l"/>
              </a:tabLst>
            </a:pPr>
            <a:r>
              <a:rPr lang="en-US" sz="1800" dirty="0" smtClean="0">
                <a:latin typeface="Courier New" pitchFamily="49" charset="0"/>
              </a:rPr>
              <a:t>00010003000100000000000000000000</a:t>
            </a:r>
          </a:p>
          <a:p>
            <a:pPr>
              <a:tabLst>
                <a:tab pos="398463" algn="l"/>
                <a:tab pos="1201738" algn="l"/>
                <a:tab pos="3370263" algn="l"/>
              </a:tabLst>
            </a:pPr>
            <a:r>
              <a:rPr lang="en-US" sz="1800" dirty="0" smtClean="0">
                <a:latin typeface="Courier New" pitchFamily="49" charset="0"/>
              </a:rPr>
              <a:t>00bc0000000000000034000000000028</a:t>
            </a:r>
          </a:p>
          <a:p>
            <a:pPr>
              <a:tabLst>
                <a:tab pos="398463" algn="l"/>
                <a:tab pos="1201738" algn="l"/>
                <a:tab pos="3370263" algn="l"/>
              </a:tabLst>
            </a:pPr>
            <a:r>
              <a:rPr lang="en-US" sz="1800" dirty="0" smtClean="0">
                <a:latin typeface="Courier New" pitchFamily="49" charset="0"/>
              </a:rPr>
              <a:t>0009000689</a:t>
            </a:r>
            <a:r>
              <a:rPr lang="en-US" sz="1800" b="1" dirty="0" smtClean="0">
                <a:latin typeface="Courier New" pitchFamily="49" charset="0"/>
              </a:rPr>
              <a:t>558be50845453b7c0c8b05</a:t>
            </a:r>
          </a:p>
          <a:p>
            <a:pPr>
              <a:tabLst>
                <a:tab pos="398463" algn="l"/>
                <a:tab pos="1201738" algn="l"/>
                <a:tab pos="3370263" algn="l"/>
              </a:tabLst>
            </a:pPr>
            <a:r>
              <a:rPr lang="en-US" sz="1800" b="1" dirty="0" smtClean="0">
                <a:latin typeface="Courier New" pitchFamily="49" charset="0"/>
              </a:rPr>
              <a:t>084503eb458b5d0c00c3000047004343</a:t>
            </a:r>
          </a:p>
          <a:p>
            <a:pPr>
              <a:tabLst>
                <a:tab pos="398463" algn="l"/>
                <a:tab pos="1201738" algn="l"/>
                <a:tab pos="3370263" algn="l"/>
              </a:tabLst>
            </a:pPr>
            <a:r>
              <a:rPr lang="en-US" sz="1800" b="1" dirty="0" smtClean="0">
                <a:latin typeface="Courier New" pitchFamily="49" charset="0"/>
              </a:rPr>
              <a:t>203a55287562746e2f75694c616e6f72</a:t>
            </a:r>
          </a:p>
          <a:p>
            <a:pPr>
              <a:tabLst>
                <a:tab pos="398463" algn="l"/>
                <a:tab pos="1201738" algn="l"/>
                <a:tab pos="3370263" algn="l"/>
              </a:tabLst>
            </a:pPr>
            <a:r>
              <a:rPr lang="en-US" sz="1800" b="1" dirty="0" smtClean="0">
                <a:latin typeface="Courier New" pitchFamily="49" charset="0"/>
              </a:rPr>
              <a:t>3420352e322e382d62756e7575742934</a:t>
            </a:r>
          </a:p>
          <a:p>
            <a:pPr>
              <a:tabLst>
                <a:tab pos="398463" algn="l"/>
                <a:tab pos="1201738" algn="l"/>
                <a:tab pos="3370263" algn="l"/>
              </a:tabLst>
            </a:pPr>
            <a:r>
              <a:rPr lang="en-US" sz="1800" dirty="0" smtClean="0">
                <a:latin typeface="Courier New" pitchFamily="49" charset="0"/>
              </a:rPr>
              <a:t>. . .</a:t>
            </a:r>
            <a:endParaRPr lang="en-US" sz="1800" dirty="0">
              <a:latin typeface="Courier New" pitchFamily="49" charset="0"/>
            </a:endParaRPr>
          </a:p>
        </p:txBody>
      </p:sp>
      <p:sp>
        <p:nvSpPr>
          <p:cNvPr id="13318" name="Text Box 6"/>
          <p:cNvSpPr txBox="1">
            <a:spLocks noChangeArrowheads="1"/>
          </p:cNvSpPr>
          <p:nvPr/>
        </p:nvSpPr>
        <p:spPr bwMode="auto">
          <a:xfrm>
            <a:off x="6934201" y="5877580"/>
            <a:ext cx="1905000" cy="523220"/>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dirty="0">
                <a:latin typeface="Arial" charset="0"/>
              </a:rPr>
              <a:t>But who wants to program in binary?</a:t>
            </a:r>
          </a:p>
        </p:txBody>
      </p:sp>
      <p:sp>
        <p:nvSpPr>
          <p:cNvPr id="3" name="Freeform 2"/>
          <p:cNvSpPr/>
          <p:nvPr/>
        </p:nvSpPr>
        <p:spPr bwMode="auto">
          <a:xfrm>
            <a:off x="678814" y="2432649"/>
            <a:ext cx="3272084" cy="1272833"/>
          </a:xfrm>
          <a:custGeom>
            <a:avLst/>
            <a:gdLst>
              <a:gd name="connsiteX0" fmla="*/ 166575 w 3272084"/>
              <a:gd name="connsiteY0" fmla="*/ 0 h 1272833"/>
              <a:gd name="connsiteX1" fmla="*/ 63058 w 3272084"/>
              <a:gd name="connsiteY1" fmla="*/ 621102 h 1272833"/>
              <a:gd name="connsiteX2" fmla="*/ 1011963 w 3272084"/>
              <a:gd name="connsiteY2" fmla="*/ 1224951 h 1272833"/>
              <a:gd name="connsiteX3" fmla="*/ 3272084 w 3272084"/>
              <a:gd name="connsiteY3" fmla="*/ 1190445 h 1272833"/>
            </a:gdLst>
            <a:ahLst/>
            <a:cxnLst>
              <a:cxn ang="0">
                <a:pos x="connsiteX0" y="connsiteY0"/>
              </a:cxn>
              <a:cxn ang="0">
                <a:pos x="connsiteX1" y="connsiteY1"/>
              </a:cxn>
              <a:cxn ang="0">
                <a:pos x="connsiteX2" y="connsiteY2"/>
              </a:cxn>
              <a:cxn ang="0">
                <a:pos x="connsiteX3" y="connsiteY3"/>
              </a:cxn>
            </a:cxnLst>
            <a:rect l="l" t="t" r="r" b="b"/>
            <a:pathLst>
              <a:path w="3272084" h="1272833">
                <a:moveTo>
                  <a:pt x="166575" y="0"/>
                </a:moveTo>
                <a:cubicBezTo>
                  <a:pt x="44367" y="208472"/>
                  <a:pt x="-77840" y="416944"/>
                  <a:pt x="63058" y="621102"/>
                </a:cubicBezTo>
                <a:cubicBezTo>
                  <a:pt x="203956" y="825261"/>
                  <a:pt x="477125" y="1130061"/>
                  <a:pt x="1011963" y="1224951"/>
                </a:cubicBezTo>
                <a:cubicBezTo>
                  <a:pt x="1546801" y="1319841"/>
                  <a:pt x="2409442" y="1255143"/>
                  <a:pt x="3272084" y="1190445"/>
                </a:cubicBezTo>
              </a:path>
            </a:pathLst>
          </a:custGeom>
          <a:noFill/>
          <a:ln w="44450"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Text Box 6"/>
          <p:cNvSpPr txBox="1">
            <a:spLocks noChangeArrowheads="1"/>
          </p:cNvSpPr>
          <p:nvPr/>
        </p:nvSpPr>
        <p:spPr bwMode="auto">
          <a:xfrm>
            <a:off x="956470" y="2819400"/>
            <a:ext cx="4606130" cy="338554"/>
          </a:xfrm>
          <a:prstGeom prst="rect">
            <a:avLst/>
          </a:prstGeom>
          <a:noFill/>
          <a:ln>
            <a:noFill/>
          </a:ln>
          <a:effec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err="1" smtClean="0">
                <a:latin typeface="Courier New" pitchFamily="49" charset="0"/>
                <a:cs typeface="Courier New" pitchFamily="49" charset="0"/>
              </a:rPr>
              <a:t>gcc</a:t>
            </a:r>
            <a:r>
              <a:rPr lang="en-US" sz="1600" b="1" dirty="0" smtClean="0">
                <a:latin typeface="Courier New" pitchFamily="49" charset="0"/>
                <a:cs typeface="Courier New" pitchFamily="49" charset="0"/>
              </a:rPr>
              <a:t>  -O0 -c –m64 -</a:t>
            </a:r>
            <a:r>
              <a:rPr lang="en-US" sz="1600" b="1" dirty="0" err="1" smtClean="0">
                <a:latin typeface="Courier New" pitchFamily="49" charset="0"/>
                <a:cs typeface="Courier New" pitchFamily="49" charset="0"/>
              </a:rPr>
              <a:t>std</a:t>
            </a:r>
            <a:r>
              <a:rPr lang="en-US" sz="1600" b="1" dirty="0" smtClean="0">
                <a:latin typeface="Courier New" pitchFamily="49" charset="0"/>
                <a:cs typeface="Courier New" pitchFamily="49" charset="0"/>
              </a:rPr>
              <a:t>=c99 </a:t>
            </a:r>
            <a:r>
              <a:rPr lang="en-US" sz="1600" b="1" dirty="0" err="1" smtClean="0">
                <a:latin typeface="Courier New" pitchFamily="49" charset="0"/>
                <a:cs typeface="Courier New" pitchFamily="49" charset="0"/>
              </a:rPr>
              <a:t>imax.c</a:t>
            </a:r>
            <a:endParaRPr lang="en-US" sz="1600" b="1" dirty="0">
              <a:latin typeface="Courier New" pitchFamily="49" charset="0"/>
              <a:cs typeface="Courier New" pitchFamily="49" charset="0"/>
            </a:endParaRPr>
          </a:p>
        </p:txBody>
      </p:sp>
      <p:sp>
        <p:nvSpPr>
          <p:cNvPr id="8" name="Rectangle 3"/>
          <p:cNvSpPr>
            <a:spLocks noChangeArrowheads="1"/>
          </p:cNvSpPr>
          <p:nvPr/>
        </p:nvSpPr>
        <p:spPr bwMode="auto">
          <a:xfrm>
            <a:off x="449263" y="685800"/>
            <a:ext cx="5037138" cy="1751762"/>
          </a:xfrm>
          <a:prstGeom prst="rect">
            <a:avLst/>
          </a:prstGeom>
          <a:solidFill>
            <a:srgbClr val="F6F5BD"/>
          </a:solidFill>
          <a:ln w="12700">
            <a:solidFill>
              <a:schemeClr val="tx1"/>
            </a:solidFill>
            <a:miter lim="800000"/>
            <a:headEnd/>
            <a:tailEnd/>
          </a:ln>
        </p:spPr>
        <p:txBody>
          <a:bodyPr wrap="square" lIns="90487" tIns="44450" rIns="90487" bIns="44450">
            <a:spAutoFit/>
          </a:bodyPr>
          <a:lstStyle/>
          <a:p>
            <a:pPr>
              <a:tabLst>
                <a:tab pos="457200" algn="l"/>
                <a:tab pos="1485900" algn="l"/>
              </a:tabLst>
            </a:pPr>
            <a:r>
              <a:rPr lang="en-US" sz="1800" b="1" dirty="0" err="1" smtClean="0">
                <a:solidFill>
                  <a:srgbClr val="003399"/>
                </a:solidFill>
                <a:latin typeface="Courier New" pitchFamily="49" charset="0"/>
              </a:rPr>
              <a:t>int</a:t>
            </a:r>
            <a:r>
              <a:rPr lang="en-US" sz="1800" dirty="0" smtClean="0">
                <a:latin typeface="Courier New" pitchFamily="49" charset="0"/>
              </a:rPr>
              <a:t> </a:t>
            </a:r>
            <a:r>
              <a:rPr lang="en-US" sz="1800" dirty="0" err="1" smtClean="0">
                <a:latin typeface="Courier New" pitchFamily="49" charset="0"/>
              </a:rPr>
              <a:t>imax</a:t>
            </a:r>
            <a:r>
              <a:rPr lang="en-US" sz="1800" dirty="0" smtClean="0">
                <a:latin typeface="Courier New" pitchFamily="49" charset="0"/>
              </a:rPr>
              <a:t>(</a:t>
            </a:r>
            <a:r>
              <a:rPr lang="en-US" sz="1800" b="1" dirty="0" err="1">
                <a:solidFill>
                  <a:srgbClr val="003399"/>
                </a:solidFill>
                <a:latin typeface="Courier New" pitchFamily="49" charset="0"/>
              </a:rPr>
              <a:t>int</a:t>
            </a:r>
            <a:r>
              <a:rPr lang="en-US" sz="1800" dirty="0" smtClean="0">
                <a:latin typeface="Courier New" pitchFamily="49" charset="0"/>
              </a:rPr>
              <a:t> first, </a:t>
            </a:r>
            <a:r>
              <a:rPr lang="en-US" sz="1800" b="1" dirty="0" err="1">
                <a:solidFill>
                  <a:srgbClr val="003399"/>
                </a:solidFill>
                <a:latin typeface="Courier New" pitchFamily="49" charset="0"/>
              </a:rPr>
              <a:t>int</a:t>
            </a:r>
            <a:r>
              <a:rPr lang="en-US" sz="1800" dirty="0" smtClean="0">
                <a:latin typeface="Courier New" pitchFamily="49" charset="0"/>
              </a:rPr>
              <a:t> second) {</a:t>
            </a:r>
          </a:p>
          <a:p>
            <a:pPr>
              <a:tabLst>
                <a:tab pos="457200" algn="l"/>
                <a:tab pos="1485900" algn="l"/>
              </a:tabLst>
            </a:pPr>
            <a:endParaRPr lang="en-US" sz="1800" dirty="0" smtClean="0">
              <a:latin typeface="Courier New" pitchFamily="49" charset="0"/>
            </a:endParaRPr>
          </a:p>
          <a:p>
            <a:pPr>
              <a:tabLst>
                <a:tab pos="457200" algn="l"/>
                <a:tab pos="1485900" algn="l"/>
              </a:tabLst>
            </a:pPr>
            <a:r>
              <a:rPr lang="en-US" sz="1800" dirty="0" smtClean="0">
                <a:latin typeface="Courier New" pitchFamily="49" charset="0"/>
              </a:rPr>
              <a:t>   </a:t>
            </a:r>
            <a:r>
              <a:rPr lang="en-US" sz="1800" b="1" dirty="0">
                <a:solidFill>
                  <a:srgbClr val="003399"/>
                </a:solidFill>
                <a:latin typeface="Courier New" pitchFamily="49" charset="0"/>
              </a:rPr>
              <a:t>if</a:t>
            </a:r>
            <a:r>
              <a:rPr lang="en-US" sz="1800" dirty="0" smtClean="0">
                <a:latin typeface="Courier New" pitchFamily="49" charset="0"/>
              </a:rPr>
              <a:t> ( first &gt;= second )</a:t>
            </a:r>
          </a:p>
          <a:p>
            <a:pPr>
              <a:tabLst>
                <a:tab pos="457200" algn="l"/>
                <a:tab pos="1485900" algn="l"/>
              </a:tabLst>
            </a:pPr>
            <a:r>
              <a:rPr lang="en-US" sz="1800" dirty="0" smtClean="0">
                <a:latin typeface="Courier New" pitchFamily="49" charset="0"/>
              </a:rPr>
              <a:t>      </a:t>
            </a:r>
            <a:r>
              <a:rPr lang="en-US" sz="1800" b="1" dirty="0">
                <a:solidFill>
                  <a:srgbClr val="003399"/>
                </a:solidFill>
                <a:latin typeface="Courier New" pitchFamily="49" charset="0"/>
              </a:rPr>
              <a:t>return</a:t>
            </a:r>
            <a:r>
              <a:rPr lang="en-US" sz="1800" dirty="0" smtClean="0">
                <a:latin typeface="Courier New" pitchFamily="49" charset="0"/>
              </a:rPr>
              <a:t> first;</a:t>
            </a:r>
          </a:p>
          <a:p>
            <a:pPr>
              <a:tabLst>
                <a:tab pos="457200" algn="l"/>
                <a:tab pos="1485900" algn="l"/>
              </a:tabLst>
            </a:pPr>
            <a:r>
              <a:rPr lang="en-US" sz="1800" dirty="0" smtClean="0">
                <a:latin typeface="Courier New" pitchFamily="49" charset="0"/>
              </a:rPr>
              <a:t>   </a:t>
            </a:r>
            <a:r>
              <a:rPr lang="en-US" sz="1800" b="1" dirty="0">
                <a:solidFill>
                  <a:srgbClr val="003399"/>
                </a:solidFill>
                <a:latin typeface="Courier New" pitchFamily="49" charset="0"/>
              </a:rPr>
              <a:t>return</a:t>
            </a:r>
            <a:r>
              <a:rPr lang="en-US" sz="1800" dirty="0" smtClean="0">
                <a:latin typeface="Courier New" pitchFamily="49" charset="0"/>
              </a:rPr>
              <a:t> second;</a:t>
            </a:r>
          </a:p>
          <a:p>
            <a:pPr>
              <a:tabLst>
                <a:tab pos="457200" algn="l"/>
                <a:tab pos="1485900" algn="l"/>
              </a:tabLst>
            </a:pPr>
            <a:r>
              <a:rPr lang="en-US" sz="1800" dirty="0" smtClean="0">
                <a:latin typeface="Courier New" pitchFamily="49" charset="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p:txBody>
          <a:bodyPr/>
          <a:lstStyle/>
          <a:p>
            <a:r>
              <a:rPr lang="en-US" dirty="0" smtClean="0">
                <a:latin typeface="Arial" charset="0"/>
                <a:cs typeface="Arial" charset="0"/>
              </a:rPr>
              <a:t>Programming the Machine</a:t>
            </a:r>
          </a:p>
        </p:txBody>
      </p:sp>
      <p:sp>
        <p:nvSpPr>
          <p:cNvPr id="14342" name="Text Box 6"/>
          <p:cNvSpPr txBox="1">
            <a:spLocks noChangeArrowheads="1"/>
          </p:cNvSpPr>
          <p:nvPr/>
        </p:nvSpPr>
        <p:spPr bwMode="auto">
          <a:xfrm>
            <a:off x="457200" y="3232150"/>
            <a:ext cx="3352800" cy="1600438"/>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dirty="0">
                <a:latin typeface="Arial" charset="0"/>
              </a:rPr>
              <a:t>Solution:</a:t>
            </a:r>
          </a:p>
          <a:p>
            <a:pPr>
              <a:spcBef>
                <a:spcPct val="50000"/>
              </a:spcBef>
            </a:pPr>
            <a:r>
              <a:rPr lang="en-US" sz="1400" b="1" dirty="0">
                <a:latin typeface="Arial" charset="0"/>
              </a:rPr>
              <a:t>translate high-level language code into intermediate-level code which is more human-friendly,</a:t>
            </a:r>
          </a:p>
          <a:p>
            <a:pPr>
              <a:spcBef>
                <a:spcPct val="50000"/>
              </a:spcBef>
            </a:pPr>
            <a:r>
              <a:rPr lang="en-US" sz="1400" b="1" dirty="0">
                <a:latin typeface="Arial" charset="0"/>
              </a:rPr>
              <a:t>then translate that "assembly" code into the machine's </a:t>
            </a:r>
            <a:r>
              <a:rPr lang="en-US" sz="1400" b="1" dirty="0" err="1">
                <a:latin typeface="Arial" charset="0"/>
              </a:rPr>
              <a:t>langauge</a:t>
            </a:r>
            <a:r>
              <a:rPr lang="en-US" sz="1400" b="1" dirty="0">
                <a:latin typeface="Arial" charset="0"/>
              </a:rPr>
              <a:t>.</a:t>
            </a:r>
          </a:p>
        </p:txBody>
      </p:sp>
      <p:sp>
        <p:nvSpPr>
          <p:cNvPr id="7" name="Rectangle 3"/>
          <p:cNvSpPr>
            <a:spLocks noChangeArrowheads="1"/>
          </p:cNvSpPr>
          <p:nvPr/>
        </p:nvSpPr>
        <p:spPr bwMode="auto">
          <a:xfrm>
            <a:off x="449263" y="685800"/>
            <a:ext cx="5037138" cy="1751762"/>
          </a:xfrm>
          <a:prstGeom prst="rect">
            <a:avLst/>
          </a:prstGeom>
          <a:solidFill>
            <a:srgbClr val="F6F5BD"/>
          </a:solidFill>
          <a:ln w="12700">
            <a:solidFill>
              <a:schemeClr val="tx1"/>
            </a:solidFill>
            <a:miter lim="800000"/>
            <a:headEnd/>
            <a:tailEnd/>
          </a:ln>
        </p:spPr>
        <p:txBody>
          <a:bodyPr wrap="square" lIns="90487" tIns="44450" rIns="90487" bIns="44450">
            <a:spAutoFit/>
          </a:bodyPr>
          <a:lstStyle/>
          <a:p>
            <a:pPr>
              <a:tabLst>
                <a:tab pos="457200" algn="l"/>
                <a:tab pos="1485900" algn="l"/>
              </a:tabLst>
            </a:pPr>
            <a:r>
              <a:rPr lang="en-US" sz="1800" b="1" dirty="0" err="1" smtClean="0">
                <a:solidFill>
                  <a:srgbClr val="003399"/>
                </a:solidFill>
                <a:latin typeface="Courier New" pitchFamily="49" charset="0"/>
              </a:rPr>
              <a:t>int</a:t>
            </a:r>
            <a:r>
              <a:rPr lang="en-US" sz="1800" dirty="0" smtClean="0">
                <a:latin typeface="Courier New" pitchFamily="49" charset="0"/>
              </a:rPr>
              <a:t> </a:t>
            </a:r>
            <a:r>
              <a:rPr lang="en-US" sz="1800" dirty="0" err="1" smtClean="0">
                <a:latin typeface="Courier New" pitchFamily="49" charset="0"/>
              </a:rPr>
              <a:t>imax</a:t>
            </a:r>
            <a:r>
              <a:rPr lang="en-US" sz="1800" dirty="0" smtClean="0">
                <a:latin typeface="Courier New" pitchFamily="49" charset="0"/>
              </a:rPr>
              <a:t>(</a:t>
            </a:r>
            <a:r>
              <a:rPr lang="en-US" sz="1800" b="1" dirty="0" err="1">
                <a:solidFill>
                  <a:srgbClr val="003399"/>
                </a:solidFill>
                <a:latin typeface="Courier New" pitchFamily="49" charset="0"/>
              </a:rPr>
              <a:t>int</a:t>
            </a:r>
            <a:r>
              <a:rPr lang="en-US" sz="1800" dirty="0" smtClean="0">
                <a:latin typeface="Courier New" pitchFamily="49" charset="0"/>
              </a:rPr>
              <a:t> first, </a:t>
            </a:r>
            <a:r>
              <a:rPr lang="en-US" sz="1800" b="1" dirty="0" err="1">
                <a:solidFill>
                  <a:srgbClr val="003399"/>
                </a:solidFill>
                <a:latin typeface="Courier New" pitchFamily="49" charset="0"/>
              </a:rPr>
              <a:t>int</a:t>
            </a:r>
            <a:r>
              <a:rPr lang="en-US" sz="1800" dirty="0" smtClean="0">
                <a:latin typeface="Courier New" pitchFamily="49" charset="0"/>
              </a:rPr>
              <a:t> second) {</a:t>
            </a:r>
          </a:p>
          <a:p>
            <a:pPr>
              <a:tabLst>
                <a:tab pos="457200" algn="l"/>
                <a:tab pos="1485900" algn="l"/>
              </a:tabLst>
            </a:pPr>
            <a:endParaRPr lang="en-US" sz="1800" dirty="0" smtClean="0">
              <a:latin typeface="Courier New" pitchFamily="49" charset="0"/>
            </a:endParaRPr>
          </a:p>
          <a:p>
            <a:pPr>
              <a:tabLst>
                <a:tab pos="457200" algn="l"/>
                <a:tab pos="1485900" algn="l"/>
              </a:tabLst>
            </a:pPr>
            <a:r>
              <a:rPr lang="en-US" sz="1800" dirty="0" smtClean="0">
                <a:latin typeface="Courier New" pitchFamily="49" charset="0"/>
              </a:rPr>
              <a:t>   </a:t>
            </a:r>
            <a:r>
              <a:rPr lang="en-US" sz="1800" b="1" dirty="0">
                <a:solidFill>
                  <a:srgbClr val="003399"/>
                </a:solidFill>
                <a:latin typeface="Courier New" pitchFamily="49" charset="0"/>
              </a:rPr>
              <a:t>if</a:t>
            </a:r>
            <a:r>
              <a:rPr lang="en-US" sz="1800" dirty="0" smtClean="0">
                <a:latin typeface="Courier New" pitchFamily="49" charset="0"/>
              </a:rPr>
              <a:t> ( first &gt;= second )</a:t>
            </a:r>
          </a:p>
          <a:p>
            <a:pPr>
              <a:tabLst>
                <a:tab pos="457200" algn="l"/>
                <a:tab pos="1485900" algn="l"/>
              </a:tabLst>
            </a:pPr>
            <a:r>
              <a:rPr lang="en-US" sz="1800" dirty="0" smtClean="0">
                <a:latin typeface="Courier New" pitchFamily="49" charset="0"/>
              </a:rPr>
              <a:t>      </a:t>
            </a:r>
            <a:r>
              <a:rPr lang="en-US" sz="1800" b="1" dirty="0">
                <a:solidFill>
                  <a:srgbClr val="003399"/>
                </a:solidFill>
                <a:latin typeface="Courier New" pitchFamily="49" charset="0"/>
              </a:rPr>
              <a:t>return</a:t>
            </a:r>
            <a:r>
              <a:rPr lang="en-US" sz="1800" dirty="0" smtClean="0">
                <a:latin typeface="Courier New" pitchFamily="49" charset="0"/>
              </a:rPr>
              <a:t> first;</a:t>
            </a:r>
          </a:p>
          <a:p>
            <a:pPr>
              <a:tabLst>
                <a:tab pos="457200" algn="l"/>
                <a:tab pos="1485900" algn="l"/>
              </a:tabLst>
            </a:pPr>
            <a:r>
              <a:rPr lang="en-US" sz="1800" dirty="0" smtClean="0">
                <a:latin typeface="Courier New" pitchFamily="49" charset="0"/>
              </a:rPr>
              <a:t>   </a:t>
            </a:r>
            <a:r>
              <a:rPr lang="en-US" sz="1800" b="1" dirty="0">
                <a:solidFill>
                  <a:srgbClr val="003399"/>
                </a:solidFill>
                <a:latin typeface="Courier New" pitchFamily="49" charset="0"/>
              </a:rPr>
              <a:t>return</a:t>
            </a:r>
            <a:r>
              <a:rPr lang="en-US" sz="1800" dirty="0" smtClean="0">
                <a:latin typeface="Courier New" pitchFamily="49" charset="0"/>
              </a:rPr>
              <a:t> second;</a:t>
            </a:r>
          </a:p>
          <a:p>
            <a:pPr>
              <a:tabLst>
                <a:tab pos="457200" algn="l"/>
                <a:tab pos="1485900" algn="l"/>
              </a:tabLst>
            </a:pPr>
            <a:r>
              <a:rPr lang="en-US" sz="1800" dirty="0" smtClean="0">
                <a:latin typeface="Courier New" pitchFamily="49" charset="0"/>
              </a:rPr>
              <a:t>}</a:t>
            </a:r>
          </a:p>
        </p:txBody>
      </p:sp>
      <p:sp>
        <p:nvSpPr>
          <p:cNvPr id="14341" name="Rectangle 4"/>
          <p:cNvSpPr>
            <a:spLocks noChangeArrowheads="1"/>
          </p:cNvSpPr>
          <p:nvPr/>
        </p:nvSpPr>
        <p:spPr bwMode="auto">
          <a:xfrm>
            <a:off x="4343400" y="1295400"/>
            <a:ext cx="4343400" cy="5075749"/>
          </a:xfrm>
          <a:prstGeom prst="rect">
            <a:avLst/>
          </a:prstGeom>
          <a:solidFill>
            <a:srgbClr val="00CCFF"/>
          </a:solidFill>
          <a:ln w="12700">
            <a:solidFill>
              <a:schemeClr val="tx2"/>
            </a:solidFill>
            <a:miter lim="800000"/>
            <a:headEnd/>
            <a:tailEnd/>
          </a:ln>
        </p:spPr>
        <p:txBody>
          <a:bodyPr wrap="square" lIns="90487" tIns="44450" rIns="90487" bIns="44450">
            <a:spAutoFit/>
          </a:bodyPr>
          <a:lstStyle/>
          <a:p>
            <a:pPr>
              <a:tabLst>
                <a:tab pos="398463" algn="l"/>
                <a:tab pos="1201738" algn="l"/>
                <a:tab pos="3370263" algn="l"/>
              </a:tabLst>
            </a:pPr>
            <a:r>
              <a:rPr lang="en-US" sz="1800" dirty="0">
                <a:latin typeface="Courier New" pitchFamily="49" charset="0"/>
              </a:rPr>
              <a:t>. . .</a:t>
            </a:r>
          </a:p>
          <a:p>
            <a:pPr>
              <a:tabLst>
                <a:tab pos="398463" algn="l"/>
                <a:tab pos="1201738" algn="l"/>
                <a:tab pos="3370263" algn="l"/>
              </a:tabLst>
            </a:pPr>
            <a:r>
              <a:rPr lang="cs-CZ" sz="1800" dirty="0" err="1">
                <a:latin typeface="Courier New" pitchFamily="49" charset="0"/>
              </a:rPr>
              <a:t>imax</a:t>
            </a:r>
            <a:r>
              <a:rPr lang="cs-CZ" sz="1800" dirty="0">
                <a:latin typeface="Courier New" pitchFamily="49" charset="0"/>
              </a:rPr>
              <a:t>:</a:t>
            </a:r>
          </a:p>
          <a:p>
            <a:pPr>
              <a:tabLst>
                <a:tab pos="398463" algn="l"/>
                <a:tab pos="1201738" algn="l"/>
                <a:tab pos="3370263" algn="l"/>
              </a:tabLst>
            </a:pPr>
            <a:r>
              <a:rPr lang="cs-CZ" sz="1800" dirty="0" smtClean="0">
                <a:latin typeface="Courier New" pitchFamily="49" charset="0"/>
              </a:rPr>
              <a:t>        </a:t>
            </a:r>
            <a:r>
              <a:rPr lang="cs-CZ" sz="1800" dirty="0" err="1" smtClean="0">
                <a:latin typeface="Courier New" pitchFamily="49" charset="0"/>
              </a:rPr>
              <a:t>pushq</a:t>
            </a:r>
            <a:r>
              <a:rPr lang="cs-CZ" sz="1800" dirty="0" smtClean="0">
                <a:latin typeface="Courier New" pitchFamily="49" charset="0"/>
              </a:rPr>
              <a:t>   </a:t>
            </a:r>
            <a:r>
              <a:rPr lang="cs-CZ" sz="1800" dirty="0">
                <a:latin typeface="Courier New" pitchFamily="49" charset="0"/>
              </a:rPr>
              <a:t>%</a:t>
            </a:r>
            <a:r>
              <a:rPr lang="cs-CZ" sz="1800" dirty="0" err="1">
                <a:latin typeface="Courier New" pitchFamily="49" charset="0"/>
              </a:rPr>
              <a:t>rbp</a:t>
            </a:r>
            <a:endParaRPr lang="cs-CZ" sz="1800" dirty="0">
              <a:latin typeface="Courier New" pitchFamily="49" charset="0"/>
            </a:endParaRPr>
          </a:p>
          <a:p>
            <a:pPr>
              <a:tabLst>
                <a:tab pos="398463" algn="l"/>
                <a:tab pos="1201738" algn="l"/>
                <a:tab pos="3370263" algn="l"/>
              </a:tabLst>
            </a:pPr>
            <a:r>
              <a:rPr lang="cs-CZ" sz="1800" dirty="0">
                <a:latin typeface="Courier New" pitchFamily="49" charset="0"/>
              </a:rPr>
              <a:t>        </a:t>
            </a:r>
            <a:r>
              <a:rPr lang="cs-CZ" sz="1800" dirty="0" err="1">
                <a:latin typeface="Courier New" pitchFamily="49" charset="0"/>
              </a:rPr>
              <a:t>movq</a:t>
            </a:r>
            <a:r>
              <a:rPr lang="cs-CZ" sz="1800" dirty="0">
                <a:latin typeface="Courier New" pitchFamily="49" charset="0"/>
              </a:rPr>
              <a:t>    %</a:t>
            </a:r>
            <a:r>
              <a:rPr lang="cs-CZ" sz="1800" dirty="0" err="1">
                <a:latin typeface="Courier New" pitchFamily="49" charset="0"/>
              </a:rPr>
              <a:t>rsp</a:t>
            </a:r>
            <a:r>
              <a:rPr lang="cs-CZ" sz="1800" dirty="0">
                <a:latin typeface="Courier New" pitchFamily="49" charset="0"/>
              </a:rPr>
              <a:t>, %</a:t>
            </a:r>
            <a:r>
              <a:rPr lang="cs-CZ" sz="1800" dirty="0" err="1" smtClean="0">
                <a:latin typeface="Courier New" pitchFamily="49" charset="0"/>
              </a:rPr>
              <a:t>rbp</a:t>
            </a:r>
            <a:endParaRPr lang="cs-CZ" sz="1800" dirty="0" smtClean="0">
              <a:latin typeface="Courier New" pitchFamily="49" charset="0"/>
            </a:endParaRPr>
          </a:p>
          <a:p>
            <a:pPr>
              <a:tabLst>
                <a:tab pos="398463" algn="l"/>
                <a:tab pos="1201738" algn="l"/>
                <a:tab pos="3370263" algn="l"/>
              </a:tabLst>
            </a:pPr>
            <a:r>
              <a:rPr lang="cs-CZ" sz="1800" dirty="0" smtClean="0">
                <a:latin typeface="Courier New" pitchFamily="49" charset="0"/>
              </a:rPr>
              <a:t>	</a:t>
            </a:r>
            <a:r>
              <a:rPr lang="cs-CZ" sz="1800" dirty="0">
                <a:latin typeface="Courier New" pitchFamily="49" charset="0"/>
              </a:rPr>
              <a:t> </a:t>
            </a:r>
            <a:r>
              <a:rPr lang="cs-CZ" sz="1800" dirty="0" smtClean="0">
                <a:latin typeface="Courier New" pitchFamily="49" charset="0"/>
              </a:rPr>
              <a:t>    </a:t>
            </a:r>
            <a:r>
              <a:rPr lang="cs-CZ" sz="1800" dirty="0" err="1" smtClean="0">
                <a:latin typeface="Courier New" pitchFamily="49" charset="0"/>
              </a:rPr>
              <a:t>subq</a:t>
            </a:r>
            <a:r>
              <a:rPr lang="cs-CZ" sz="1800" dirty="0" smtClean="0">
                <a:latin typeface="Courier New" pitchFamily="49" charset="0"/>
              </a:rPr>
              <a:t>    </a:t>
            </a:r>
            <a:r>
              <a:rPr lang="cs-CZ" sz="1800" dirty="0">
                <a:latin typeface="Courier New" pitchFamily="49" charset="0"/>
              </a:rPr>
              <a:t>$8, %</a:t>
            </a:r>
            <a:r>
              <a:rPr lang="cs-CZ" sz="1800" dirty="0" err="1">
                <a:latin typeface="Courier New" pitchFamily="49" charset="0"/>
              </a:rPr>
              <a:t>rsp</a:t>
            </a:r>
            <a:endParaRPr lang="cs-CZ" sz="1800" dirty="0">
              <a:latin typeface="Courier New" pitchFamily="49" charset="0"/>
            </a:endParaRPr>
          </a:p>
          <a:p>
            <a:pPr>
              <a:tabLst>
                <a:tab pos="398463" algn="l"/>
                <a:tab pos="1201738" algn="l"/>
                <a:tab pos="3370263" algn="l"/>
              </a:tabLst>
            </a:pPr>
            <a:r>
              <a:rPr lang="cs-CZ" sz="1800" dirty="0">
                <a:latin typeface="Courier New" pitchFamily="49" charset="0"/>
              </a:rPr>
              <a:t>        </a:t>
            </a:r>
            <a:r>
              <a:rPr lang="cs-CZ" sz="1800" dirty="0" err="1">
                <a:latin typeface="Courier New" pitchFamily="49" charset="0"/>
              </a:rPr>
              <a:t>movl</a:t>
            </a:r>
            <a:r>
              <a:rPr lang="cs-CZ" sz="1800" dirty="0">
                <a:latin typeface="Courier New" pitchFamily="49" charset="0"/>
              </a:rPr>
              <a:t>    %</a:t>
            </a:r>
            <a:r>
              <a:rPr lang="cs-CZ" sz="1800" dirty="0" err="1">
                <a:latin typeface="Courier New" pitchFamily="49" charset="0"/>
              </a:rPr>
              <a:t>edi</a:t>
            </a:r>
            <a:r>
              <a:rPr lang="cs-CZ" sz="1800" dirty="0">
                <a:latin typeface="Courier New" pitchFamily="49" charset="0"/>
              </a:rPr>
              <a:t>, -4(%</a:t>
            </a:r>
            <a:r>
              <a:rPr lang="cs-CZ" sz="1800" dirty="0" err="1">
                <a:latin typeface="Courier New" pitchFamily="49" charset="0"/>
              </a:rPr>
              <a:t>rbp</a:t>
            </a:r>
            <a:r>
              <a:rPr lang="cs-CZ" sz="1800" dirty="0">
                <a:latin typeface="Courier New" pitchFamily="49" charset="0"/>
              </a:rPr>
              <a:t>)</a:t>
            </a:r>
          </a:p>
          <a:p>
            <a:pPr>
              <a:tabLst>
                <a:tab pos="398463" algn="l"/>
                <a:tab pos="1201738" algn="l"/>
                <a:tab pos="3370263" algn="l"/>
              </a:tabLst>
            </a:pPr>
            <a:r>
              <a:rPr lang="cs-CZ" sz="1800" dirty="0">
                <a:latin typeface="Courier New" pitchFamily="49" charset="0"/>
              </a:rPr>
              <a:t>        </a:t>
            </a:r>
            <a:r>
              <a:rPr lang="cs-CZ" sz="1800" dirty="0" err="1">
                <a:latin typeface="Courier New" pitchFamily="49" charset="0"/>
              </a:rPr>
              <a:t>movl</a:t>
            </a:r>
            <a:r>
              <a:rPr lang="cs-CZ" sz="1800" dirty="0">
                <a:latin typeface="Courier New" pitchFamily="49" charset="0"/>
              </a:rPr>
              <a:t>    %</a:t>
            </a:r>
            <a:r>
              <a:rPr lang="cs-CZ" sz="1800" dirty="0" err="1">
                <a:latin typeface="Courier New" pitchFamily="49" charset="0"/>
              </a:rPr>
              <a:t>esi</a:t>
            </a:r>
            <a:r>
              <a:rPr lang="cs-CZ" sz="1800" dirty="0">
                <a:latin typeface="Courier New" pitchFamily="49" charset="0"/>
              </a:rPr>
              <a:t>, -8(%</a:t>
            </a:r>
            <a:r>
              <a:rPr lang="cs-CZ" sz="1800" dirty="0" err="1">
                <a:latin typeface="Courier New" pitchFamily="49" charset="0"/>
              </a:rPr>
              <a:t>rbp</a:t>
            </a:r>
            <a:r>
              <a:rPr lang="cs-CZ" sz="1800" dirty="0">
                <a:latin typeface="Courier New" pitchFamily="49" charset="0"/>
              </a:rPr>
              <a:t>)</a:t>
            </a:r>
          </a:p>
          <a:p>
            <a:pPr>
              <a:tabLst>
                <a:tab pos="398463" algn="l"/>
                <a:tab pos="1201738" algn="l"/>
                <a:tab pos="3370263" algn="l"/>
              </a:tabLst>
            </a:pPr>
            <a:r>
              <a:rPr lang="cs-CZ" sz="1800" dirty="0">
                <a:latin typeface="Courier New" pitchFamily="49" charset="0"/>
              </a:rPr>
              <a:t>        </a:t>
            </a:r>
            <a:r>
              <a:rPr lang="cs-CZ" sz="1800" dirty="0" err="1">
                <a:latin typeface="Courier New" pitchFamily="49" charset="0"/>
              </a:rPr>
              <a:t>movl</a:t>
            </a:r>
            <a:r>
              <a:rPr lang="cs-CZ" sz="1800" dirty="0">
                <a:latin typeface="Courier New" pitchFamily="49" charset="0"/>
              </a:rPr>
              <a:t>    -4(%</a:t>
            </a:r>
            <a:r>
              <a:rPr lang="cs-CZ" sz="1800" dirty="0" err="1">
                <a:latin typeface="Courier New" pitchFamily="49" charset="0"/>
              </a:rPr>
              <a:t>rbp</a:t>
            </a:r>
            <a:r>
              <a:rPr lang="cs-CZ" sz="1800" dirty="0">
                <a:latin typeface="Courier New" pitchFamily="49" charset="0"/>
              </a:rPr>
              <a:t>), %</a:t>
            </a:r>
            <a:r>
              <a:rPr lang="cs-CZ" sz="1800" dirty="0" err="1">
                <a:latin typeface="Courier New" pitchFamily="49" charset="0"/>
              </a:rPr>
              <a:t>eax</a:t>
            </a:r>
            <a:endParaRPr lang="cs-CZ" sz="1800" dirty="0">
              <a:latin typeface="Courier New" pitchFamily="49" charset="0"/>
            </a:endParaRPr>
          </a:p>
          <a:p>
            <a:pPr>
              <a:tabLst>
                <a:tab pos="398463" algn="l"/>
                <a:tab pos="1201738" algn="l"/>
                <a:tab pos="3370263" algn="l"/>
              </a:tabLst>
            </a:pPr>
            <a:r>
              <a:rPr lang="cs-CZ" sz="1800" dirty="0">
                <a:latin typeface="Courier New" pitchFamily="49" charset="0"/>
              </a:rPr>
              <a:t>        </a:t>
            </a:r>
            <a:r>
              <a:rPr lang="cs-CZ" sz="1800" dirty="0" err="1">
                <a:latin typeface="Courier New" pitchFamily="49" charset="0"/>
              </a:rPr>
              <a:t>cmpl</a:t>
            </a:r>
            <a:r>
              <a:rPr lang="cs-CZ" sz="1800" dirty="0">
                <a:latin typeface="Courier New" pitchFamily="49" charset="0"/>
              </a:rPr>
              <a:t>    -8(%</a:t>
            </a:r>
            <a:r>
              <a:rPr lang="cs-CZ" sz="1800" dirty="0" err="1">
                <a:latin typeface="Courier New" pitchFamily="49" charset="0"/>
              </a:rPr>
              <a:t>rbp</a:t>
            </a:r>
            <a:r>
              <a:rPr lang="cs-CZ" sz="1800" dirty="0">
                <a:latin typeface="Courier New" pitchFamily="49" charset="0"/>
              </a:rPr>
              <a:t>), %</a:t>
            </a:r>
            <a:r>
              <a:rPr lang="cs-CZ" sz="1800" dirty="0" err="1">
                <a:latin typeface="Courier New" pitchFamily="49" charset="0"/>
              </a:rPr>
              <a:t>eax</a:t>
            </a:r>
            <a:endParaRPr lang="cs-CZ" sz="1800" dirty="0">
              <a:latin typeface="Courier New" pitchFamily="49" charset="0"/>
            </a:endParaRPr>
          </a:p>
          <a:p>
            <a:pPr>
              <a:tabLst>
                <a:tab pos="398463" algn="l"/>
                <a:tab pos="1201738" algn="l"/>
                <a:tab pos="3370263" algn="l"/>
              </a:tabLst>
            </a:pPr>
            <a:r>
              <a:rPr lang="cs-CZ" sz="1800" dirty="0">
                <a:latin typeface="Courier New" pitchFamily="49" charset="0"/>
              </a:rPr>
              <a:t>        </a:t>
            </a:r>
            <a:r>
              <a:rPr lang="cs-CZ" sz="1800" dirty="0" err="1">
                <a:latin typeface="Courier New" pitchFamily="49" charset="0"/>
              </a:rPr>
              <a:t>jl</a:t>
            </a:r>
            <a:r>
              <a:rPr lang="cs-CZ" sz="1800" dirty="0">
                <a:latin typeface="Courier New" pitchFamily="49" charset="0"/>
              </a:rPr>
              <a:t>      .L4</a:t>
            </a:r>
          </a:p>
          <a:p>
            <a:pPr>
              <a:tabLst>
                <a:tab pos="398463" algn="l"/>
                <a:tab pos="1201738" algn="l"/>
                <a:tab pos="3370263" algn="l"/>
              </a:tabLst>
            </a:pPr>
            <a:r>
              <a:rPr lang="cs-CZ" sz="1800" dirty="0">
                <a:latin typeface="Courier New" pitchFamily="49" charset="0"/>
              </a:rPr>
              <a:t>        </a:t>
            </a:r>
            <a:r>
              <a:rPr lang="cs-CZ" sz="1800" dirty="0" err="1">
                <a:latin typeface="Courier New" pitchFamily="49" charset="0"/>
              </a:rPr>
              <a:t>movl</a:t>
            </a:r>
            <a:r>
              <a:rPr lang="cs-CZ" sz="1800" dirty="0">
                <a:latin typeface="Courier New" pitchFamily="49" charset="0"/>
              </a:rPr>
              <a:t>    -4(%</a:t>
            </a:r>
            <a:r>
              <a:rPr lang="cs-CZ" sz="1800" dirty="0" err="1">
                <a:latin typeface="Courier New" pitchFamily="49" charset="0"/>
              </a:rPr>
              <a:t>rbp</a:t>
            </a:r>
            <a:r>
              <a:rPr lang="cs-CZ" sz="1800" dirty="0">
                <a:latin typeface="Courier New" pitchFamily="49" charset="0"/>
              </a:rPr>
              <a:t>), %</a:t>
            </a:r>
            <a:r>
              <a:rPr lang="cs-CZ" sz="1800" dirty="0" err="1">
                <a:latin typeface="Courier New" pitchFamily="49" charset="0"/>
              </a:rPr>
              <a:t>eax</a:t>
            </a:r>
            <a:endParaRPr lang="cs-CZ" sz="1800" dirty="0">
              <a:latin typeface="Courier New" pitchFamily="49" charset="0"/>
            </a:endParaRPr>
          </a:p>
          <a:p>
            <a:pPr>
              <a:tabLst>
                <a:tab pos="398463" algn="l"/>
                <a:tab pos="1201738" algn="l"/>
                <a:tab pos="3370263" algn="l"/>
              </a:tabLst>
            </a:pPr>
            <a:r>
              <a:rPr lang="cs-CZ" sz="1800" dirty="0">
                <a:latin typeface="Courier New" pitchFamily="49" charset="0"/>
              </a:rPr>
              <a:t>        </a:t>
            </a:r>
            <a:r>
              <a:rPr lang="cs-CZ" sz="1800" dirty="0" err="1">
                <a:latin typeface="Courier New" pitchFamily="49" charset="0"/>
              </a:rPr>
              <a:t>jmp</a:t>
            </a:r>
            <a:r>
              <a:rPr lang="cs-CZ" sz="1800" dirty="0">
                <a:latin typeface="Courier New" pitchFamily="49" charset="0"/>
              </a:rPr>
              <a:t>     .L5</a:t>
            </a:r>
          </a:p>
          <a:p>
            <a:pPr>
              <a:tabLst>
                <a:tab pos="398463" algn="l"/>
                <a:tab pos="1201738" algn="l"/>
                <a:tab pos="3370263" algn="l"/>
              </a:tabLst>
            </a:pPr>
            <a:r>
              <a:rPr lang="cs-CZ" sz="1800" dirty="0">
                <a:latin typeface="Courier New" pitchFamily="49" charset="0"/>
              </a:rPr>
              <a:t>.L4:</a:t>
            </a:r>
          </a:p>
          <a:p>
            <a:pPr>
              <a:tabLst>
                <a:tab pos="398463" algn="l"/>
                <a:tab pos="1201738" algn="l"/>
                <a:tab pos="3370263" algn="l"/>
              </a:tabLst>
            </a:pPr>
            <a:r>
              <a:rPr lang="cs-CZ" sz="1800" dirty="0">
                <a:latin typeface="Courier New" pitchFamily="49" charset="0"/>
              </a:rPr>
              <a:t>        </a:t>
            </a:r>
            <a:r>
              <a:rPr lang="cs-CZ" sz="1800" dirty="0" err="1">
                <a:latin typeface="Courier New" pitchFamily="49" charset="0"/>
              </a:rPr>
              <a:t>movl</a:t>
            </a:r>
            <a:r>
              <a:rPr lang="cs-CZ" sz="1800" dirty="0">
                <a:latin typeface="Courier New" pitchFamily="49" charset="0"/>
              </a:rPr>
              <a:t>    -8(%</a:t>
            </a:r>
            <a:r>
              <a:rPr lang="cs-CZ" sz="1800" dirty="0" err="1">
                <a:latin typeface="Courier New" pitchFamily="49" charset="0"/>
              </a:rPr>
              <a:t>rbp</a:t>
            </a:r>
            <a:r>
              <a:rPr lang="cs-CZ" sz="1800" dirty="0">
                <a:latin typeface="Courier New" pitchFamily="49" charset="0"/>
              </a:rPr>
              <a:t>), %</a:t>
            </a:r>
            <a:r>
              <a:rPr lang="cs-CZ" sz="1800" dirty="0" err="1">
                <a:latin typeface="Courier New" pitchFamily="49" charset="0"/>
              </a:rPr>
              <a:t>eax</a:t>
            </a:r>
            <a:endParaRPr lang="cs-CZ" sz="1800" dirty="0">
              <a:latin typeface="Courier New" pitchFamily="49" charset="0"/>
            </a:endParaRPr>
          </a:p>
          <a:p>
            <a:pPr>
              <a:tabLst>
                <a:tab pos="398463" algn="l"/>
                <a:tab pos="1201738" algn="l"/>
                <a:tab pos="3370263" algn="l"/>
              </a:tabLst>
            </a:pPr>
            <a:r>
              <a:rPr lang="cs-CZ" sz="1800" dirty="0">
                <a:latin typeface="Courier New" pitchFamily="49" charset="0"/>
              </a:rPr>
              <a:t>.L5:</a:t>
            </a:r>
          </a:p>
          <a:p>
            <a:pPr>
              <a:tabLst>
                <a:tab pos="398463" algn="l"/>
                <a:tab pos="1201738" algn="l"/>
                <a:tab pos="3370263" algn="l"/>
              </a:tabLst>
            </a:pPr>
            <a:r>
              <a:rPr lang="cs-CZ" sz="1800" dirty="0">
                <a:latin typeface="Courier New" pitchFamily="49" charset="0"/>
              </a:rPr>
              <a:t>        </a:t>
            </a:r>
            <a:r>
              <a:rPr lang="cs-CZ" sz="1800" dirty="0" err="1">
                <a:latin typeface="Courier New" pitchFamily="49" charset="0"/>
              </a:rPr>
              <a:t>popq</a:t>
            </a:r>
            <a:r>
              <a:rPr lang="cs-CZ" sz="1800" dirty="0">
                <a:latin typeface="Courier New" pitchFamily="49" charset="0"/>
              </a:rPr>
              <a:t>    %</a:t>
            </a:r>
            <a:r>
              <a:rPr lang="cs-CZ" sz="1800" dirty="0" err="1">
                <a:latin typeface="Courier New" pitchFamily="49" charset="0"/>
              </a:rPr>
              <a:t>rbp</a:t>
            </a:r>
            <a:endParaRPr lang="cs-CZ" sz="1800" dirty="0">
              <a:latin typeface="Courier New" pitchFamily="49" charset="0"/>
            </a:endParaRPr>
          </a:p>
          <a:p>
            <a:pPr>
              <a:tabLst>
                <a:tab pos="398463" algn="l"/>
                <a:tab pos="1201738" algn="l"/>
                <a:tab pos="3370263" algn="l"/>
              </a:tabLst>
            </a:pPr>
            <a:r>
              <a:rPr lang="cs-CZ" sz="1800" dirty="0">
                <a:latin typeface="Courier New" pitchFamily="49" charset="0"/>
              </a:rPr>
              <a:t>        </a:t>
            </a:r>
            <a:r>
              <a:rPr lang="cs-CZ" sz="1800" dirty="0" smtClean="0">
                <a:latin typeface="Courier New" pitchFamily="49" charset="0"/>
              </a:rPr>
              <a:t>ret</a:t>
            </a:r>
          </a:p>
          <a:p>
            <a:pPr>
              <a:tabLst>
                <a:tab pos="398463" algn="l"/>
                <a:tab pos="1201738" algn="l"/>
                <a:tab pos="3370263" algn="l"/>
              </a:tabLst>
            </a:pPr>
            <a:r>
              <a:rPr lang="en-US" sz="1800" dirty="0" smtClean="0">
                <a:latin typeface="Courier New" pitchFamily="49" charset="0"/>
              </a:rPr>
              <a:t>. </a:t>
            </a:r>
            <a:r>
              <a:rPr lang="en-US" sz="1800" dirty="0">
                <a:latin typeface="Courier New" pitchFamily="49"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noFill/>
        </p:spPr>
        <p:txBody>
          <a:bodyPr lIns="90487" tIns="44450" rIns="90487" bIns="44450"/>
          <a:lstStyle/>
          <a:p>
            <a:r>
              <a:rPr lang="en-US" altLang="en-US" smtClean="0">
                <a:latin typeface="Arial" charset="0"/>
                <a:cs typeface="Arial" charset="0"/>
              </a:rPr>
              <a:t>The von Neumann Machine</a:t>
            </a:r>
          </a:p>
        </p:txBody>
      </p:sp>
      <p:grpSp>
        <p:nvGrpSpPr>
          <p:cNvPr id="4" name="Group 3"/>
          <p:cNvGrpSpPr/>
          <p:nvPr/>
        </p:nvGrpSpPr>
        <p:grpSpPr>
          <a:xfrm>
            <a:off x="2007695" y="762000"/>
            <a:ext cx="2438400" cy="1024354"/>
            <a:chOff x="2209800" y="1828800"/>
            <a:chExt cx="2438400" cy="1024354"/>
          </a:xfrm>
        </p:grpSpPr>
        <p:sp>
          <p:nvSpPr>
            <p:cNvPr id="2" name="Rectangle 1"/>
            <p:cNvSpPr/>
            <p:nvPr/>
          </p:nvSpPr>
          <p:spPr bwMode="auto">
            <a:xfrm>
              <a:off x="2209800" y="1828800"/>
              <a:ext cx="2438400" cy="685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2209800" y="2514600"/>
              <a:ext cx="838200" cy="338554"/>
            </a:xfrm>
            <a:prstGeom prst="rect">
              <a:avLst/>
            </a:prstGeom>
            <a:solidFill>
              <a:schemeClr val="bg1">
                <a:lumMod val="7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MAR</a:t>
              </a:r>
              <a:endParaRPr lang="en-US" sz="1600" b="1" dirty="0">
                <a:latin typeface="Arial" panose="020B0604020202020204" pitchFamily="34" charset="0"/>
                <a:cs typeface="Arial" panose="020B0604020202020204" pitchFamily="34" charset="0"/>
              </a:endParaRPr>
            </a:p>
          </p:txBody>
        </p:sp>
        <p:sp>
          <p:nvSpPr>
            <p:cNvPr id="19" name="TextBox 18"/>
            <p:cNvSpPr txBox="1"/>
            <p:nvPr/>
          </p:nvSpPr>
          <p:spPr>
            <a:xfrm>
              <a:off x="3810000" y="2514600"/>
              <a:ext cx="838200" cy="338554"/>
            </a:xfrm>
            <a:prstGeom prst="rect">
              <a:avLst/>
            </a:prstGeom>
            <a:solidFill>
              <a:schemeClr val="bg1">
                <a:lumMod val="7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MDR</a:t>
              </a:r>
              <a:endParaRPr lang="en-US" sz="1600" b="1" dirty="0">
                <a:latin typeface="Arial" panose="020B0604020202020204" pitchFamily="34" charset="0"/>
                <a:cs typeface="Arial" panose="020B0604020202020204" pitchFamily="34" charset="0"/>
              </a:endParaRPr>
            </a:p>
          </p:txBody>
        </p:sp>
        <p:sp>
          <p:nvSpPr>
            <p:cNvPr id="20" name="TextBox 19"/>
            <p:cNvSpPr txBox="1"/>
            <p:nvPr/>
          </p:nvSpPr>
          <p:spPr>
            <a:xfrm>
              <a:off x="2758998" y="1998706"/>
              <a:ext cx="13335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MEMORY</a:t>
              </a:r>
              <a:endParaRPr lang="en-US" sz="1600" b="1" dirty="0">
                <a:latin typeface="Arial" panose="020B0604020202020204" pitchFamily="34" charset="0"/>
                <a:cs typeface="Arial" panose="020B0604020202020204" pitchFamily="34" charset="0"/>
              </a:endParaRPr>
            </a:p>
          </p:txBody>
        </p:sp>
      </p:grpSp>
      <p:grpSp>
        <p:nvGrpSpPr>
          <p:cNvPr id="34" name="Group 33"/>
          <p:cNvGrpSpPr/>
          <p:nvPr/>
        </p:nvGrpSpPr>
        <p:grpSpPr>
          <a:xfrm>
            <a:off x="2007695" y="2438400"/>
            <a:ext cx="2530397" cy="1447800"/>
            <a:chOff x="1127203" y="2667000"/>
            <a:chExt cx="2530397" cy="1447800"/>
          </a:xfrm>
        </p:grpSpPr>
        <p:sp>
          <p:nvSpPr>
            <p:cNvPr id="22" name="Rectangle 21"/>
            <p:cNvSpPr/>
            <p:nvPr/>
          </p:nvSpPr>
          <p:spPr bwMode="auto">
            <a:xfrm>
              <a:off x="1127203" y="2667000"/>
              <a:ext cx="2438400" cy="1447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3" name="TextBox 22"/>
            <p:cNvSpPr txBox="1"/>
            <p:nvPr/>
          </p:nvSpPr>
          <p:spPr>
            <a:xfrm>
              <a:off x="1127203" y="2709446"/>
              <a:ext cx="24384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PROCESSING UNIT</a:t>
              </a:r>
              <a:endParaRPr lang="en-US" sz="1600" b="1" dirty="0">
                <a:latin typeface="Arial" panose="020B0604020202020204" pitchFamily="34" charset="0"/>
                <a:cs typeface="Arial" panose="020B0604020202020204" pitchFamily="34" charset="0"/>
              </a:endParaRPr>
            </a:p>
          </p:txBody>
        </p:sp>
        <p:sp>
          <p:nvSpPr>
            <p:cNvPr id="24" name="TextBox 23"/>
            <p:cNvSpPr txBox="1"/>
            <p:nvPr/>
          </p:nvSpPr>
          <p:spPr>
            <a:xfrm>
              <a:off x="2117803" y="3048000"/>
              <a:ext cx="1539797"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REGISTERS</a:t>
              </a:r>
              <a:endParaRPr lang="en-US" sz="1600" b="1" dirty="0">
                <a:latin typeface="Arial" panose="020B0604020202020204" pitchFamily="34" charset="0"/>
                <a:cs typeface="Arial" panose="020B0604020202020204" pitchFamily="34" charset="0"/>
              </a:endParaRPr>
            </a:p>
          </p:txBody>
        </p:sp>
        <p:grpSp>
          <p:nvGrpSpPr>
            <p:cNvPr id="27" name="Group 26"/>
            <p:cNvGrpSpPr/>
            <p:nvPr/>
          </p:nvGrpSpPr>
          <p:grpSpPr>
            <a:xfrm>
              <a:off x="1355803" y="3327566"/>
              <a:ext cx="762000" cy="558634"/>
              <a:chOff x="1143000" y="2915653"/>
              <a:chExt cx="762000" cy="558634"/>
            </a:xfrm>
          </p:grpSpPr>
          <p:grpSp>
            <p:nvGrpSpPr>
              <p:cNvPr id="26" name="Group 25"/>
              <p:cNvGrpSpPr/>
              <p:nvPr/>
            </p:nvGrpSpPr>
            <p:grpSpPr>
              <a:xfrm>
                <a:off x="1143000" y="2915653"/>
                <a:ext cx="762000" cy="533400"/>
                <a:chOff x="2057400" y="4343400"/>
                <a:chExt cx="762000" cy="533400"/>
              </a:xfrm>
            </p:grpSpPr>
            <p:grpSp>
              <p:nvGrpSpPr>
                <p:cNvPr id="12" name="Group 11"/>
                <p:cNvGrpSpPr/>
                <p:nvPr/>
              </p:nvGrpSpPr>
              <p:grpSpPr>
                <a:xfrm>
                  <a:off x="2057400" y="4343400"/>
                  <a:ext cx="762000" cy="533400"/>
                  <a:chOff x="2057400" y="4343400"/>
                  <a:chExt cx="762000" cy="533400"/>
                </a:xfrm>
              </p:grpSpPr>
              <p:grpSp>
                <p:nvGrpSpPr>
                  <p:cNvPr id="9" name="Group 8"/>
                  <p:cNvGrpSpPr/>
                  <p:nvPr/>
                </p:nvGrpSpPr>
                <p:grpSpPr>
                  <a:xfrm>
                    <a:off x="2057400" y="4343400"/>
                    <a:ext cx="152400" cy="533400"/>
                    <a:chOff x="2057400" y="4343400"/>
                    <a:chExt cx="152400" cy="533400"/>
                  </a:xfrm>
                </p:grpSpPr>
                <p:cxnSp>
                  <p:nvCxnSpPr>
                    <p:cNvPr id="6" name="Straight Connector 5"/>
                    <p:cNvCxnSpPr/>
                    <p:nvPr/>
                  </p:nvCxnSpPr>
                  <p:spPr bwMode="auto">
                    <a:xfrm>
                      <a:off x="2057400" y="43434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a:off x="2057400" y="4648200"/>
                      <a:ext cx="1524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0" name="Group 29"/>
                  <p:cNvGrpSpPr/>
                  <p:nvPr/>
                </p:nvGrpSpPr>
                <p:grpSpPr>
                  <a:xfrm>
                    <a:off x="2667000" y="4343400"/>
                    <a:ext cx="152400" cy="533400"/>
                    <a:chOff x="2057400" y="4343400"/>
                    <a:chExt cx="152400" cy="533400"/>
                  </a:xfrm>
                  <a:scene3d>
                    <a:camera prst="orthographicFront">
                      <a:rot lat="0" lon="10800000" rev="0"/>
                    </a:camera>
                    <a:lightRig rig="threePt" dir="t"/>
                  </a:scene3d>
                </p:grpSpPr>
                <p:cxnSp>
                  <p:nvCxnSpPr>
                    <p:cNvPr id="31" name="Straight Connector 30"/>
                    <p:cNvCxnSpPr/>
                    <p:nvPr/>
                  </p:nvCxnSpPr>
                  <p:spPr bwMode="auto">
                    <a:xfrm>
                      <a:off x="2057400" y="43434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2057400" y="4648200"/>
                      <a:ext cx="1524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1" name="Straight Connector 10"/>
                  <p:cNvCxnSpPr/>
                  <p:nvPr/>
                </p:nvCxnSpPr>
                <p:spPr bwMode="auto">
                  <a:xfrm>
                    <a:off x="2209800" y="4876800"/>
                    <a:ext cx="457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14"/>
                <p:cNvGrpSpPr/>
                <p:nvPr/>
              </p:nvGrpSpPr>
              <p:grpSpPr>
                <a:xfrm>
                  <a:off x="2362200" y="4352224"/>
                  <a:ext cx="152400" cy="152400"/>
                  <a:chOff x="3733800" y="4343400"/>
                  <a:chExt cx="152400" cy="152400"/>
                </a:xfrm>
              </p:grpSpPr>
              <p:cxnSp>
                <p:nvCxnSpPr>
                  <p:cNvPr id="14" name="Straight Connector 13"/>
                  <p:cNvCxnSpPr/>
                  <p:nvPr/>
                </p:nvCxnSpPr>
                <p:spPr bwMode="auto">
                  <a:xfrm>
                    <a:off x="3733800" y="4343400"/>
                    <a:ext cx="762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810000" y="4343400"/>
                    <a:ext cx="76200" cy="152400"/>
                  </a:xfrm>
                  <a:prstGeom prst="line">
                    <a:avLst/>
                  </a:prstGeom>
                  <a:solidFill>
                    <a:schemeClr val="accent1"/>
                  </a:solidFill>
                  <a:ln w="9525" cap="flat" cmpd="sng" algn="ctr">
                    <a:solidFill>
                      <a:schemeClr val="tx1"/>
                    </a:solidFill>
                    <a:prstDash val="solid"/>
                    <a:round/>
                    <a:headEnd type="none" w="med" len="med"/>
                    <a:tailEnd type="none" w="med" len="med"/>
                  </a:ln>
                  <a:effectLst/>
                  <a:scene3d>
                    <a:camera prst="orthographicFront">
                      <a:rot lat="0" lon="10800000" rev="0"/>
                    </a:camera>
                    <a:lightRig rig="threePt" dir="t"/>
                  </a:scene3d>
                </p:spPr>
              </p:cxnSp>
            </p:grpSp>
            <p:cxnSp>
              <p:nvCxnSpPr>
                <p:cNvPr id="17" name="Straight Connector 16"/>
                <p:cNvCxnSpPr/>
                <p:nvPr/>
              </p:nvCxnSpPr>
              <p:spPr bwMode="auto">
                <a:xfrm>
                  <a:off x="2057400" y="43434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a:off x="2514600" y="43434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7" name="TextBox 46"/>
              <p:cNvSpPr txBox="1"/>
              <p:nvPr/>
            </p:nvSpPr>
            <p:spPr>
              <a:xfrm>
                <a:off x="1226976" y="3135733"/>
                <a:ext cx="6096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ALU</a:t>
                </a:r>
                <a:endParaRPr lang="en-US" sz="1600" b="1" dirty="0">
                  <a:latin typeface="Arial" panose="020B0604020202020204" pitchFamily="34" charset="0"/>
                  <a:cs typeface="Arial" panose="020B0604020202020204" pitchFamily="34" charset="0"/>
                </a:endParaRPr>
              </a:p>
            </p:txBody>
          </p:sp>
        </p:grpSp>
        <p:grpSp>
          <p:nvGrpSpPr>
            <p:cNvPr id="29" name="Group 28"/>
            <p:cNvGrpSpPr/>
            <p:nvPr/>
          </p:nvGrpSpPr>
          <p:grpSpPr>
            <a:xfrm>
              <a:off x="2498803" y="3429000"/>
              <a:ext cx="762000" cy="512914"/>
              <a:chOff x="3733800" y="3336390"/>
              <a:chExt cx="762000" cy="512914"/>
            </a:xfrm>
          </p:grpSpPr>
          <p:sp>
            <p:nvSpPr>
              <p:cNvPr id="28" name="Rectangle 27"/>
              <p:cNvSpPr/>
              <p:nvPr/>
            </p:nvSpPr>
            <p:spPr bwMode="auto">
              <a:xfrm>
                <a:off x="3733800" y="3336390"/>
                <a:ext cx="762000" cy="14357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0" name="Rectangle 49"/>
              <p:cNvSpPr/>
              <p:nvPr/>
            </p:nvSpPr>
            <p:spPr bwMode="auto">
              <a:xfrm>
                <a:off x="3733800" y="3514024"/>
                <a:ext cx="762000" cy="14357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3733800" y="3705728"/>
                <a:ext cx="762000" cy="14357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grpSp>
        <p:nvGrpSpPr>
          <p:cNvPr id="33" name="Group 32"/>
          <p:cNvGrpSpPr/>
          <p:nvPr/>
        </p:nvGrpSpPr>
        <p:grpSpPr>
          <a:xfrm>
            <a:off x="2007695" y="4572000"/>
            <a:ext cx="2438400" cy="1066800"/>
            <a:chOff x="1127203" y="4495800"/>
            <a:chExt cx="2438400" cy="1066800"/>
          </a:xfrm>
        </p:grpSpPr>
        <p:sp>
          <p:nvSpPr>
            <p:cNvPr id="53" name="Rectangle 52"/>
            <p:cNvSpPr/>
            <p:nvPr/>
          </p:nvSpPr>
          <p:spPr bwMode="auto">
            <a:xfrm>
              <a:off x="1127203" y="4495800"/>
              <a:ext cx="2438400" cy="1066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4" name="TextBox 53"/>
            <p:cNvSpPr txBox="1"/>
            <p:nvPr/>
          </p:nvSpPr>
          <p:spPr>
            <a:xfrm>
              <a:off x="1127203" y="4564646"/>
              <a:ext cx="24384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CONTROL UNIT</a:t>
              </a:r>
              <a:endParaRPr lang="en-US" sz="1600" b="1" dirty="0">
                <a:latin typeface="Arial" panose="020B0604020202020204" pitchFamily="34" charset="0"/>
                <a:cs typeface="Arial" panose="020B0604020202020204" pitchFamily="34" charset="0"/>
              </a:endParaRPr>
            </a:p>
          </p:txBody>
        </p:sp>
        <p:sp>
          <p:nvSpPr>
            <p:cNvPr id="55" name="TextBox 54"/>
            <p:cNvSpPr txBox="1"/>
            <p:nvPr/>
          </p:nvSpPr>
          <p:spPr>
            <a:xfrm>
              <a:off x="2643304" y="5114923"/>
              <a:ext cx="769899" cy="338554"/>
            </a:xfrm>
            <a:prstGeom prst="rect">
              <a:avLst/>
            </a:prstGeom>
            <a:solidFill>
              <a:schemeClr val="bg1">
                <a:lumMod val="7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IR</a:t>
              </a:r>
              <a:endParaRPr lang="en-US" sz="1600" b="1" dirty="0">
                <a:latin typeface="Arial" panose="020B0604020202020204" pitchFamily="34" charset="0"/>
                <a:cs typeface="Arial" panose="020B0604020202020204" pitchFamily="34" charset="0"/>
              </a:endParaRPr>
            </a:p>
          </p:txBody>
        </p:sp>
        <p:sp>
          <p:nvSpPr>
            <p:cNvPr id="56" name="TextBox 55"/>
            <p:cNvSpPr txBox="1"/>
            <p:nvPr/>
          </p:nvSpPr>
          <p:spPr>
            <a:xfrm>
              <a:off x="1305500" y="5114923"/>
              <a:ext cx="769899" cy="338554"/>
            </a:xfrm>
            <a:prstGeom prst="rect">
              <a:avLst/>
            </a:prstGeom>
            <a:solidFill>
              <a:schemeClr val="bg1">
                <a:lumMod val="75000"/>
              </a:schemeClr>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PC</a:t>
              </a:r>
              <a:endParaRPr lang="en-US" sz="1600" b="1" dirty="0">
                <a:latin typeface="Arial" panose="020B0604020202020204" pitchFamily="34" charset="0"/>
                <a:cs typeface="Arial" panose="020B0604020202020204" pitchFamily="34" charset="0"/>
              </a:endParaRPr>
            </a:p>
          </p:txBody>
        </p:sp>
      </p:grpSp>
      <p:grpSp>
        <p:nvGrpSpPr>
          <p:cNvPr id="68" name="Group 67"/>
          <p:cNvGrpSpPr/>
          <p:nvPr/>
        </p:nvGrpSpPr>
        <p:grpSpPr>
          <a:xfrm>
            <a:off x="1113987" y="1600200"/>
            <a:ext cx="1084207" cy="3657600"/>
            <a:chOff x="462095" y="1828800"/>
            <a:chExt cx="1084207" cy="3657600"/>
          </a:xfrm>
        </p:grpSpPr>
        <p:grpSp>
          <p:nvGrpSpPr>
            <p:cNvPr id="59" name="Group 58"/>
            <p:cNvGrpSpPr/>
            <p:nvPr/>
          </p:nvGrpSpPr>
          <p:grpSpPr>
            <a:xfrm>
              <a:off x="1089102" y="1828800"/>
              <a:ext cx="457200" cy="3657600"/>
              <a:chOff x="1089102" y="1828800"/>
              <a:chExt cx="457200" cy="3657600"/>
            </a:xfrm>
          </p:grpSpPr>
          <p:cxnSp>
            <p:nvCxnSpPr>
              <p:cNvPr id="44" name="Straight Connector 43"/>
              <p:cNvCxnSpPr/>
              <p:nvPr/>
            </p:nvCxnSpPr>
            <p:spPr bwMode="auto">
              <a:xfrm flipH="1">
                <a:off x="1089102" y="5486400"/>
                <a:ext cx="457200" cy="0"/>
              </a:xfrm>
              <a:prstGeom prst="line">
                <a:avLst/>
              </a:prstGeom>
              <a:solidFill>
                <a:schemeClr val="accent1"/>
              </a:solidFill>
              <a:ln w="25400" cap="flat" cmpd="sng" algn="ctr">
                <a:solidFill>
                  <a:srgbClr val="003399"/>
                </a:solidFill>
                <a:prstDash val="solid"/>
                <a:round/>
                <a:headEnd type="none" w="med" len="med"/>
                <a:tailEnd type="none" w="med" len="med"/>
              </a:ln>
              <a:effectLst/>
            </p:spPr>
          </p:cxnSp>
          <p:cxnSp>
            <p:nvCxnSpPr>
              <p:cNvPr id="46" name="Straight Connector 45"/>
              <p:cNvCxnSpPr/>
              <p:nvPr/>
            </p:nvCxnSpPr>
            <p:spPr bwMode="auto">
              <a:xfrm flipV="1">
                <a:off x="1089102" y="1828800"/>
                <a:ext cx="0" cy="3657600"/>
              </a:xfrm>
              <a:prstGeom prst="line">
                <a:avLst/>
              </a:prstGeom>
              <a:solidFill>
                <a:schemeClr val="accent1"/>
              </a:solidFill>
              <a:ln w="25400" cap="flat" cmpd="sng" algn="ctr">
                <a:solidFill>
                  <a:srgbClr val="003399"/>
                </a:solidFill>
                <a:prstDash val="solid"/>
                <a:round/>
                <a:headEnd type="none" w="med" len="med"/>
                <a:tailEnd type="none" w="med" len="med"/>
              </a:ln>
              <a:effectLst/>
            </p:spPr>
          </p:cxnSp>
          <p:cxnSp>
            <p:nvCxnSpPr>
              <p:cNvPr id="57" name="Straight Arrow Connector 56"/>
              <p:cNvCxnSpPr/>
              <p:nvPr/>
            </p:nvCxnSpPr>
            <p:spPr bwMode="auto">
              <a:xfrm>
                <a:off x="1089102" y="1828800"/>
                <a:ext cx="266701" cy="0"/>
              </a:xfrm>
              <a:prstGeom prst="straightConnector1">
                <a:avLst/>
              </a:prstGeom>
              <a:solidFill>
                <a:schemeClr val="accent1"/>
              </a:solidFill>
              <a:ln w="25400" cap="flat" cmpd="sng" algn="ctr">
                <a:solidFill>
                  <a:srgbClr val="003399"/>
                </a:solidFill>
                <a:prstDash val="solid"/>
                <a:round/>
                <a:headEnd type="none" w="med" len="med"/>
                <a:tailEnd type="triangle"/>
              </a:ln>
              <a:effectLst/>
            </p:spPr>
          </p:cxnSp>
        </p:grpSp>
        <p:sp>
          <p:nvSpPr>
            <p:cNvPr id="62" name="TextBox 61"/>
            <p:cNvSpPr txBox="1"/>
            <p:nvPr/>
          </p:nvSpPr>
          <p:spPr>
            <a:xfrm>
              <a:off x="462095" y="2916818"/>
              <a:ext cx="677108" cy="1167940"/>
            </a:xfrm>
            <a:prstGeom prst="rect">
              <a:avLst/>
            </a:prstGeom>
            <a:noFill/>
          </p:spPr>
          <p:txBody>
            <a:bodyPr vert="vert270" wrap="square" rtlCol="0">
              <a:spAutoFit/>
            </a:bodyPr>
            <a:lstStyle/>
            <a:p>
              <a:r>
                <a:rPr lang="en-US" sz="1600" b="1" dirty="0" smtClean="0">
                  <a:latin typeface="Arial" panose="020B0604020202020204" pitchFamily="34" charset="0"/>
                  <a:cs typeface="Arial" panose="020B0604020202020204" pitchFamily="34" charset="0"/>
                </a:rPr>
                <a:t>Instruction</a:t>
              </a:r>
            </a:p>
            <a:p>
              <a:r>
                <a:rPr lang="en-US" sz="1600" b="1" dirty="0" smtClean="0">
                  <a:latin typeface="Arial" panose="020B0604020202020204" pitchFamily="34" charset="0"/>
                  <a:cs typeface="Arial" panose="020B0604020202020204" pitchFamily="34" charset="0"/>
                </a:rPr>
                <a:t>address</a:t>
              </a:r>
              <a:endParaRPr lang="en-US" sz="1600" b="1" dirty="0">
                <a:latin typeface="Arial" panose="020B0604020202020204" pitchFamily="34" charset="0"/>
                <a:cs typeface="Arial" panose="020B0604020202020204" pitchFamily="34" charset="0"/>
              </a:endParaRPr>
            </a:p>
          </p:txBody>
        </p:sp>
      </p:grpSp>
      <p:grpSp>
        <p:nvGrpSpPr>
          <p:cNvPr id="69" name="Group 68"/>
          <p:cNvGrpSpPr/>
          <p:nvPr/>
        </p:nvGrpSpPr>
        <p:grpSpPr>
          <a:xfrm>
            <a:off x="4293695" y="1600200"/>
            <a:ext cx="1268905" cy="3657600"/>
            <a:chOff x="3641803" y="1828800"/>
            <a:chExt cx="1268905" cy="3657600"/>
          </a:xfrm>
        </p:grpSpPr>
        <p:grpSp>
          <p:nvGrpSpPr>
            <p:cNvPr id="61" name="Group 60"/>
            <p:cNvGrpSpPr/>
            <p:nvPr/>
          </p:nvGrpSpPr>
          <p:grpSpPr>
            <a:xfrm>
              <a:off x="3641803" y="1828800"/>
              <a:ext cx="609601" cy="3657600"/>
              <a:chOff x="3641803" y="1828800"/>
              <a:chExt cx="609601" cy="3657600"/>
            </a:xfrm>
          </p:grpSpPr>
          <p:cxnSp>
            <p:nvCxnSpPr>
              <p:cNvPr id="76" name="Straight Connector 75"/>
              <p:cNvCxnSpPr/>
              <p:nvPr/>
            </p:nvCxnSpPr>
            <p:spPr bwMode="auto">
              <a:xfrm rot="10800000" flipH="1">
                <a:off x="3794203" y="1828800"/>
                <a:ext cx="457200" cy="0"/>
              </a:xfrm>
              <a:prstGeom prst="line">
                <a:avLst/>
              </a:prstGeom>
              <a:solidFill>
                <a:schemeClr val="accent1"/>
              </a:solidFill>
              <a:ln w="25400" cap="flat" cmpd="sng" algn="ctr">
                <a:solidFill>
                  <a:srgbClr val="003399"/>
                </a:solidFill>
                <a:prstDash val="solid"/>
                <a:round/>
                <a:headEnd type="none" w="med" len="med"/>
                <a:tailEnd type="none" w="med" len="med"/>
              </a:ln>
              <a:effectLst/>
            </p:spPr>
          </p:cxnSp>
          <p:cxnSp>
            <p:nvCxnSpPr>
              <p:cNvPr id="77" name="Straight Connector 76"/>
              <p:cNvCxnSpPr/>
              <p:nvPr/>
            </p:nvCxnSpPr>
            <p:spPr bwMode="auto">
              <a:xfrm rot="10800000" flipV="1">
                <a:off x="4251403" y="1828800"/>
                <a:ext cx="0" cy="3657600"/>
              </a:xfrm>
              <a:prstGeom prst="line">
                <a:avLst/>
              </a:prstGeom>
              <a:solidFill>
                <a:schemeClr val="accent1"/>
              </a:solidFill>
              <a:ln w="25400" cap="flat" cmpd="sng" algn="ctr">
                <a:solidFill>
                  <a:srgbClr val="003399"/>
                </a:solidFill>
                <a:prstDash val="solid"/>
                <a:round/>
                <a:headEnd type="none" w="med" len="med"/>
                <a:tailEnd type="none" w="med" len="med"/>
              </a:ln>
              <a:effectLst/>
            </p:spPr>
          </p:cxnSp>
          <p:cxnSp>
            <p:nvCxnSpPr>
              <p:cNvPr id="78" name="Straight Arrow Connector 77"/>
              <p:cNvCxnSpPr/>
              <p:nvPr/>
            </p:nvCxnSpPr>
            <p:spPr bwMode="auto">
              <a:xfrm flipH="1">
                <a:off x="3641803" y="5486400"/>
                <a:ext cx="609601" cy="0"/>
              </a:xfrm>
              <a:prstGeom prst="straightConnector1">
                <a:avLst/>
              </a:prstGeom>
              <a:solidFill>
                <a:schemeClr val="accent1"/>
              </a:solidFill>
              <a:ln w="25400" cap="flat" cmpd="sng" algn="ctr">
                <a:solidFill>
                  <a:srgbClr val="003399"/>
                </a:solidFill>
                <a:prstDash val="solid"/>
                <a:round/>
                <a:headEnd type="none" w="med" len="med"/>
                <a:tailEnd type="triangle"/>
              </a:ln>
              <a:effectLst/>
            </p:spPr>
          </p:cxnSp>
        </p:grpSp>
        <p:sp>
          <p:nvSpPr>
            <p:cNvPr id="82" name="TextBox 81"/>
            <p:cNvSpPr txBox="1"/>
            <p:nvPr/>
          </p:nvSpPr>
          <p:spPr>
            <a:xfrm>
              <a:off x="4233600" y="3022664"/>
              <a:ext cx="677108" cy="1167940"/>
            </a:xfrm>
            <a:prstGeom prst="rect">
              <a:avLst/>
            </a:prstGeom>
            <a:noFill/>
          </p:spPr>
          <p:txBody>
            <a:bodyPr vert="vert" wrap="square" rtlCol="0">
              <a:spAutoFit/>
            </a:bodyPr>
            <a:lstStyle/>
            <a:p>
              <a:r>
                <a:rPr lang="en-US" sz="1600" b="1" dirty="0" smtClean="0">
                  <a:latin typeface="Arial" panose="020B0604020202020204" pitchFamily="34" charset="0"/>
                  <a:cs typeface="Arial" panose="020B0604020202020204" pitchFamily="34" charset="0"/>
                </a:rPr>
                <a:t>Machine Instruction</a:t>
              </a:r>
            </a:p>
          </p:txBody>
        </p:sp>
      </p:grpSp>
      <p:grpSp>
        <p:nvGrpSpPr>
          <p:cNvPr id="71" name="Group 70"/>
          <p:cNvGrpSpPr/>
          <p:nvPr/>
        </p:nvGrpSpPr>
        <p:grpSpPr>
          <a:xfrm>
            <a:off x="2345700" y="1786354"/>
            <a:ext cx="1045049" cy="669495"/>
            <a:chOff x="1693808" y="2014954"/>
            <a:chExt cx="1045049" cy="669495"/>
          </a:xfrm>
        </p:grpSpPr>
        <p:cxnSp>
          <p:nvCxnSpPr>
            <p:cNvPr id="64" name="Straight Arrow Connector 63"/>
            <p:cNvCxnSpPr/>
            <p:nvPr/>
          </p:nvCxnSpPr>
          <p:spPr bwMode="auto">
            <a:xfrm flipV="1">
              <a:off x="1693808" y="2014954"/>
              <a:ext cx="0" cy="652046"/>
            </a:xfrm>
            <a:prstGeom prst="straightConnector1">
              <a:avLst/>
            </a:prstGeom>
            <a:solidFill>
              <a:schemeClr val="accent1"/>
            </a:solidFill>
            <a:ln w="25400" cap="flat" cmpd="sng" algn="ctr">
              <a:solidFill>
                <a:srgbClr val="C00000"/>
              </a:solidFill>
              <a:prstDash val="solid"/>
              <a:round/>
              <a:headEnd type="none" w="med" len="med"/>
              <a:tailEnd type="triangle"/>
            </a:ln>
            <a:effectLst/>
          </p:spPr>
        </p:cxnSp>
        <p:sp>
          <p:nvSpPr>
            <p:cNvPr id="89" name="TextBox 88"/>
            <p:cNvSpPr txBox="1"/>
            <p:nvPr/>
          </p:nvSpPr>
          <p:spPr>
            <a:xfrm>
              <a:off x="1736803" y="2099674"/>
              <a:ext cx="1002054" cy="584775"/>
            </a:xfrm>
            <a:prstGeom prst="rect">
              <a:avLst/>
            </a:prstGeom>
            <a:noFill/>
          </p:spPr>
          <p:txBody>
            <a:bodyPr vert="horz" wrap="square" rtlCol="0">
              <a:spAutoFit/>
            </a:bodyPr>
            <a:lstStyle/>
            <a:p>
              <a:r>
                <a:rPr lang="en-US" sz="1600" b="1" dirty="0" smtClean="0">
                  <a:latin typeface="Arial" panose="020B0604020202020204" pitchFamily="34" charset="0"/>
                  <a:cs typeface="Arial" panose="020B0604020202020204" pitchFamily="34" charset="0"/>
                </a:rPr>
                <a:t>Data</a:t>
              </a:r>
            </a:p>
            <a:p>
              <a:r>
                <a:rPr lang="en-US" sz="1600" b="1" dirty="0" smtClean="0">
                  <a:latin typeface="Arial" panose="020B0604020202020204" pitchFamily="34" charset="0"/>
                  <a:cs typeface="Arial" panose="020B0604020202020204" pitchFamily="34" charset="0"/>
                </a:rPr>
                <a:t>address</a:t>
              </a:r>
              <a:endParaRPr lang="en-US" sz="1600" b="1" dirty="0">
                <a:latin typeface="Arial" panose="020B0604020202020204" pitchFamily="34" charset="0"/>
                <a:cs typeface="Arial" panose="020B0604020202020204" pitchFamily="34" charset="0"/>
              </a:endParaRPr>
            </a:p>
          </p:txBody>
        </p:sp>
      </p:grpSp>
      <p:grpSp>
        <p:nvGrpSpPr>
          <p:cNvPr id="72" name="Group 71"/>
          <p:cNvGrpSpPr/>
          <p:nvPr/>
        </p:nvGrpSpPr>
        <p:grpSpPr>
          <a:xfrm>
            <a:off x="4026995" y="1862554"/>
            <a:ext cx="757658" cy="652046"/>
            <a:chOff x="3375103" y="2091154"/>
            <a:chExt cx="757658" cy="652046"/>
          </a:xfrm>
        </p:grpSpPr>
        <p:cxnSp>
          <p:nvCxnSpPr>
            <p:cNvPr id="85" name="Straight Arrow Connector 84"/>
            <p:cNvCxnSpPr/>
            <p:nvPr/>
          </p:nvCxnSpPr>
          <p:spPr bwMode="auto">
            <a:xfrm flipV="1">
              <a:off x="3375103" y="2091154"/>
              <a:ext cx="0" cy="652046"/>
            </a:xfrm>
            <a:prstGeom prst="straightConnector1">
              <a:avLst/>
            </a:prstGeom>
            <a:solidFill>
              <a:schemeClr val="accent1"/>
            </a:solidFill>
            <a:ln w="25400" cap="flat" cmpd="sng" algn="ctr">
              <a:solidFill>
                <a:srgbClr val="C00000"/>
              </a:solidFill>
              <a:prstDash val="solid"/>
              <a:round/>
              <a:headEnd type="none" w="med" len="med"/>
              <a:tailEnd type="triangle"/>
            </a:ln>
            <a:effectLst/>
            <a:scene3d>
              <a:camera prst="orthographicFront">
                <a:rot lat="0" lon="0" rev="10800000"/>
              </a:camera>
              <a:lightRig rig="threePt" dir="t"/>
            </a:scene3d>
          </p:spPr>
        </p:cxnSp>
        <p:sp>
          <p:nvSpPr>
            <p:cNvPr id="90" name="TextBox 89"/>
            <p:cNvSpPr txBox="1"/>
            <p:nvPr/>
          </p:nvSpPr>
          <p:spPr>
            <a:xfrm>
              <a:off x="3375103" y="2133601"/>
              <a:ext cx="757658" cy="338554"/>
            </a:xfrm>
            <a:prstGeom prst="rect">
              <a:avLst/>
            </a:prstGeom>
            <a:noFill/>
          </p:spPr>
          <p:txBody>
            <a:bodyPr vert="horz" wrap="square" rtlCol="0">
              <a:spAutoFit/>
            </a:bodyPr>
            <a:lstStyle/>
            <a:p>
              <a:r>
                <a:rPr lang="en-US" sz="1600" b="1" dirty="0" smtClean="0">
                  <a:latin typeface="Arial" panose="020B0604020202020204" pitchFamily="34" charset="0"/>
                  <a:cs typeface="Arial" panose="020B0604020202020204" pitchFamily="34" charset="0"/>
                </a:rPr>
                <a:t>Data</a:t>
              </a:r>
            </a:p>
          </p:txBody>
        </p:sp>
      </p:grpSp>
      <p:grpSp>
        <p:nvGrpSpPr>
          <p:cNvPr id="70" name="Group 69"/>
          <p:cNvGrpSpPr/>
          <p:nvPr/>
        </p:nvGrpSpPr>
        <p:grpSpPr>
          <a:xfrm>
            <a:off x="3203407" y="3886200"/>
            <a:ext cx="1002054" cy="774032"/>
            <a:chOff x="2551515" y="4037717"/>
            <a:chExt cx="1002054" cy="774032"/>
          </a:xfrm>
        </p:grpSpPr>
        <p:cxnSp>
          <p:nvCxnSpPr>
            <p:cNvPr id="66" name="Straight Arrow Connector 65"/>
            <p:cNvCxnSpPr>
              <a:stCxn id="53" idx="0"/>
              <a:endCxn id="22" idx="2"/>
            </p:cNvCxnSpPr>
            <p:nvPr/>
          </p:nvCxnSpPr>
          <p:spPr bwMode="auto">
            <a:xfrm flipV="1">
              <a:off x="2651203" y="4037717"/>
              <a:ext cx="0" cy="685800"/>
            </a:xfrm>
            <a:prstGeom prst="straightConnector1">
              <a:avLst/>
            </a:prstGeom>
            <a:solidFill>
              <a:schemeClr val="accent1"/>
            </a:solidFill>
            <a:ln w="25400" cap="flat" cmpd="sng" algn="ctr">
              <a:solidFill>
                <a:srgbClr val="00B050"/>
              </a:solidFill>
              <a:prstDash val="solid"/>
              <a:round/>
              <a:headEnd type="none" w="med" len="med"/>
              <a:tailEnd type="triangle"/>
            </a:ln>
            <a:effectLst/>
          </p:spPr>
        </p:cxnSp>
        <p:sp>
          <p:nvSpPr>
            <p:cNvPr id="91" name="TextBox 90"/>
            <p:cNvSpPr txBox="1"/>
            <p:nvPr/>
          </p:nvSpPr>
          <p:spPr>
            <a:xfrm>
              <a:off x="2551515" y="4226974"/>
              <a:ext cx="1002054" cy="584775"/>
            </a:xfrm>
            <a:prstGeom prst="rect">
              <a:avLst/>
            </a:prstGeom>
            <a:noFill/>
          </p:spPr>
          <p:txBody>
            <a:bodyPr vert="horz" wrap="square" rtlCol="0">
              <a:spAutoFit/>
            </a:bodyPr>
            <a:lstStyle/>
            <a:p>
              <a:r>
                <a:rPr lang="en-US" sz="1600" b="1" dirty="0" smtClean="0">
                  <a:latin typeface="Arial" panose="020B0604020202020204" pitchFamily="34" charset="0"/>
                  <a:cs typeface="Arial" panose="020B0604020202020204" pitchFamily="34" charset="0"/>
                </a:rPr>
                <a:t>Control</a:t>
              </a:r>
            </a:p>
            <a:p>
              <a:r>
                <a:rPr lang="en-US" sz="1600" b="1" dirty="0" smtClean="0">
                  <a:latin typeface="Arial" panose="020B0604020202020204" pitchFamily="34" charset="0"/>
                  <a:cs typeface="Arial" panose="020B0604020202020204" pitchFamily="34" charset="0"/>
                </a:rPr>
                <a:t>signals</a:t>
              </a:r>
              <a:endParaRPr lang="en-US" sz="1600" b="1" dirty="0">
                <a:latin typeface="Arial" panose="020B0604020202020204" pitchFamily="34" charset="0"/>
                <a:cs typeface="Arial" panose="020B0604020202020204" pitchFamily="34" charset="0"/>
              </a:endParaRPr>
            </a:p>
          </p:txBody>
        </p:sp>
      </p:grpSp>
      <p:grpSp>
        <p:nvGrpSpPr>
          <p:cNvPr id="97" name="Group 1"/>
          <p:cNvGrpSpPr>
            <a:grpSpLocks/>
          </p:cNvGrpSpPr>
          <p:nvPr/>
        </p:nvGrpSpPr>
        <p:grpSpPr bwMode="auto">
          <a:xfrm>
            <a:off x="4446094" y="838200"/>
            <a:ext cx="4353001" cy="523875"/>
            <a:chOff x="3733800" y="914400"/>
            <a:chExt cx="5029200" cy="523220"/>
          </a:xfrm>
        </p:grpSpPr>
        <p:sp>
          <p:nvSpPr>
            <p:cNvPr id="98" name="Text Box 9"/>
            <p:cNvSpPr txBox="1">
              <a:spLocks noChangeArrowheads="1"/>
            </p:cNvSpPr>
            <p:nvPr/>
          </p:nvSpPr>
          <p:spPr bwMode="auto">
            <a:xfrm>
              <a:off x="6019800" y="914400"/>
              <a:ext cx="2743200" cy="523220"/>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a:latin typeface="Arial" charset="0"/>
                </a:rPr>
                <a:t>stores both program instructions and data</a:t>
              </a:r>
            </a:p>
          </p:txBody>
        </p:sp>
        <p:sp>
          <p:nvSpPr>
            <p:cNvPr id="99" name="Line 10"/>
            <p:cNvSpPr>
              <a:spLocks noChangeShapeType="1"/>
            </p:cNvSpPr>
            <p:nvPr/>
          </p:nvSpPr>
          <p:spPr bwMode="auto">
            <a:xfrm flipH="1">
              <a:off x="3733800" y="1143000"/>
              <a:ext cx="2286000" cy="0"/>
            </a:xfrm>
            <a:prstGeom prst="line">
              <a:avLst/>
            </a:prstGeom>
            <a:noFill/>
            <a:ln w="25400">
              <a:solidFill>
                <a:srgbClr val="0000FF"/>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0" name="Group 11"/>
          <p:cNvGrpSpPr>
            <a:grpSpLocks/>
          </p:cNvGrpSpPr>
          <p:nvPr/>
        </p:nvGrpSpPr>
        <p:grpSpPr bwMode="auto">
          <a:xfrm>
            <a:off x="4495800" y="4487863"/>
            <a:ext cx="4114800" cy="846137"/>
            <a:chOff x="4648200" y="4267200"/>
            <a:chExt cx="4114800" cy="846386"/>
          </a:xfrm>
        </p:grpSpPr>
        <p:sp>
          <p:nvSpPr>
            <p:cNvPr id="101" name="Text Box 6"/>
            <p:cNvSpPr txBox="1">
              <a:spLocks noChangeArrowheads="1"/>
            </p:cNvSpPr>
            <p:nvPr/>
          </p:nvSpPr>
          <p:spPr bwMode="auto">
            <a:xfrm>
              <a:off x="6096000" y="4267200"/>
              <a:ext cx="2667000" cy="846386"/>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a:latin typeface="Arial" charset="0"/>
                </a:rPr>
                <a:t>decodes current instruction,</a:t>
              </a:r>
            </a:p>
            <a:p>
              <a:pPr>
                <a:spcBef>
                  <a:spcPct val="50000"/>
                </a:spcBef>
              </a:pPr>
              <a:r>
                <a:rPr lang="en-US" sz="1400" b="1">
                  <a:latin typeface="Arial" charset="0"/>
                </a:rPr>
                <a:t>manages processing unit to carry out instruction</a:t>
              </a:r>
            </a:p>
          </p:txBody>
        </p:sp>
        <p:sp>
          <p:nvSpPr>
            <p:cNvPr id="102" name="Line 7"/>
            <p:cNvSpPr>
              <a:spLocks noChangeShapeType="1"/>
            </p:cNvSpPr>
            <p:nvPr/>
          </p:nvSpPr>
          <p:spPr bwMode="auto">
            <a:xfrm flipH="1">
              <a:off x="4648200" y="4572000"/>
              <a:ext cx="1447800" cy="0"/>
            </a:xfrm>
            <a:prstGeom prst="line">
              <a:avLst/>
            </a:prstGeom>
            <a:noFill/>
            <a:ln w="25400">
              <a:solidFill>
                <a:srgbClr val="0000FF"/>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4" name="Group 73"/>
          <p:cNvGrpSpPr/>
          <p:nvPr/>
        </p:nvGrpSpPr>
        <p:grpSpPr>
          <a:xfrm>
            <a:off x="433990" y="5360400"/>
            <a:ext cx="2667000" cy="1085226"/>
            <a:chOff x="433990" y="5360400"/>
            <a:chExt cx="2667000" cy="1085226"/>
          </a:xfrm>
        </p:grpSpPr>
        <p:sp>
          <p:nvSpPr>
            <p:cNvPr id="104" name="Text Box 6"/>
            <p:cNvSpPr txBox="1">
              <a:spLocks noChangeArrowheads="1"/>
            </p:cNvSpPr>
            <p:nvPr/>
          </p:nvSpPr>
          <p:spPr bwMode="auto">
            <a:xfrm>
              <a:off x="433990" y="5707083"/>
              <a:ext cx="2667000" cy="73854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i="1">
                  <a:latin typeface="Arial" charset="0"/>
                </a:rPr>
                <a:t>program counter</a:t>
              </a:r>
              <a:r>
                <a:rPr lang="en-US" sz="1400" b="1">
                  <a:latin typeface="Arial" charset="0"/>
                </a:rPr>
                <a:t>:  points to the next instruction to be fetched</a:t>
              </a:r>
            </a:p>
          </p:txBody>
        </p:sp>
        <p:cxnSp>
          <p:nvCxnSpPr>
            <p:cNvPr id="105" name="Straight Arrow Connector 14"/>
            <p:cNvCxnSpPr>
              <a:cxnSpLocks noChangeShapeType="1"/>
              <a:stCxn id="104" idx="0"/>
              <a:endCxn id="56" idx="1"/>
            </p:cNvCxnSpPr>
            <p:nvPr/>
          </p:nvCxnSpPr>
          <p:spPr bwMode="auto">
            <a:xfrm flipV="1">
              <a:off x="1767490" y="5360400"/>
              <a:ext cx="418502" cy="346683"/>
            </a:xfrm>
            <a:prstGeom prst="straightConnector1">
              <a:avLst/>
            </a:prstGeom>
            <a:noFill/>
            <a:ln w="25400">
              <a:solidFill>
                <a:srgbClr val="0000FF"/>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79" name="Group 78"/>
          <p:cNvGrpSpPr/>
          <p:nvPr/>
        </p:nvGrpSpPr>
        <p:grpSpPr>
          <a:xfrm>
            <a:off x="4038600" y="5340350"/>
            <a:ext cx="2511425" cy="1136650"/>
            <a:chOff x="4038600" y="5340350"/>
            <a:chExt cx="2511425" cy="1136650"/>
          </a:xfrm>
        </p:grpSpPr>
        <p:sp>
          <p:nvSpPr>
            <p:cNvPr id="107" name="Text Box 6"/>
            <p:cNvSpPr txBox="1">
              <a:spLocks noChangeArrowheads="1"/>
            </p:cNvSpPr>
            <p:nvPr/>
          </p:nvSpPr>
          <p:spPr bwMode="auto">
            <a:xfrm>
              <a:off x="4038600" y="5738302"/>
              <a:ext cx="2511425" cy="738698"/>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i="1" dirty="0">
                  <a:latin typeface="Arial" charset="0"/>
                </a:rPr>
                <a:t>instruction register</a:t>
              </a:r>
              <a:r>
                <a:rPr lang="en-US" sz="1400" b="1" dirty="0">
                  <a:latin typeface="Arial" charset="0"/>
                </a:rPr>
                <a:t>:  stores current instruction</a:t>
              </a:r>
            </a:p>
          </p:txBody>
        </p:sp>
        <p:cxnSp>
          <p:nvCxnSpPr>
            <p:cNvPr id="108" name="Straight Arrow Connector 18"/>
            <p:cNvCxnSpPr>
              <a:cxnSpLocks noChangeShapeType="1"/>
            </p:cNvCxnSpPr>
            <p:nvPr/>
          </p:nvCxnSpPr>
          <p:spPr bwMode="auto">
            <a:xfrm flipH="1" flipV="1">
              <a:off x="4276280" y="5340350"/>
              <a:ext cx="580531" cy="391198"/>
            </a:xfrm>
            <a:prstGeom prst="straightConnector1">
              <a:avLst/>
            </a:prstGeom>
            <a:noFill/>
            <a:ln w="25400">
              <a:solidFill>
                <a:srgbClr val="0000FF"/>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875193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p:txBody>
          <a:bodyPr/>
          <a:lstStyle/>
          <a:p>
            <a:r>
              <a:rPr lang="en-US" dirty="0" smtClean="0">
                <a:latin typeface="Arial" charset="0"/>
                <a:cs typeface="Arial" charset="0"/>
              </a:rPr>
              <a:t>Intel x86 Family</a:t>
            </a:r>
          </a:p>
        </p:txBody>
      </p:sp>
      <p:sp>
        <p:nvSpPr>
          <p:cNvPr id="4099" name="Rectangle 3"/>
          <p:cNvSpPr txBox="1">
            <a:spLocks noChangeArrowheads="1"/>
          </p:cNvSpPr>
          <p:nvPr/>
        </p:nvSpPr>
        <p:spPr bwMode="auto">
          <a:xfrm>
            <a:off x="381000" y="685800"/>
            <a:ext cx="8534400" cy="3975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487" tIns="44450" rIns="90487" bIns="44450">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bg2"/>
              </a:buClr>
              <a:buSzPct val="75000"/>
              <a:buFont typeface="Monotype Sorts" pitchFamily="2" charset="2"/>
              <a:buNone/>
            </a:pPr>
            <a:r>
              <a:rPr lang="en-US" sz="2000" dirty="0"/>
              <a:t>Totally dominate laptop/desktop/server </a:t>
            </a:r>
            <a:r>
              <a:rPr lang="en-US" sz="2000" dirty="0" smtClean="0"/>
              <a:t>market</a:t>
            </a:r>
            <a:endParaRPr lang="en-US" sz="2000" dirty="0"/>
          </a:p>
        </p:txBody>
      </p:sp>
      <p:sp>
        <p:nvSpPr>
          <p:cNvPr id="4" name="Rectangle 3"/>
          <p:cNvSpPr txBox="1">
            <a:spLocks noChangeArrowheads="1"/>
          </p:cNvSpPr>
          <p:nvPr/>
        </p:nvSpPr>
        <p:spPr bwMode="auto">
          <a:xfrm>
            <a:off x="381000" y="3240469"/>
            <a:ext cx="8534400" cy="19856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487" tIns="44450" rIns="90487" bIns="44450">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bg2"/>
              </a:buClr>
              <a:buSzPct val="75000"/>
              <a:buFont typeface="Monotype Sorts" pitchFamily="2" charset="2"/>
              <a:buNone/>
            </a:pPr>
            <a:r>
              <a:rPr lang="en-US" sz="2000" dirty="0" smtClean="0"/>
              <a:t>Complex </a:t>
            </a:r>
            <a:r>
              <a:rPr lang="en-US" sz="2000" dirty="0"/>
              <a:t>instruction set </a:t>
            </a:r>
            <a:r>
              <a:rPr lang="en-US" sz="2000" dirty="0" smtClean="0"/>
              <a:t>computer architecture </a:t>
            </a:r>
            <a:r>
              <a:rPr lang="en-US" sz="2000" dirty="0"/>
              <a:t>(CISC)</a:t>
            </a:r>
          </a:p>
          <a:p>
            <a:pPr lvl="1">
              <a:spcBef>
                <a:spcPct val="20000"/>
              </a:spcBef>
              <a:buClr>
                <a:schemeClr val="bg2"/>
              </a:buClr>
              <a:buSzPct val="75000"/>
              <a:buFontTx/>
              <a:buChar char="–"/>
            </a:pPr>
            <a:r>
              <a:rPr lang="en-US" sz="1800" dirty="0"/>
              <a:t>Many different instructions with many different formats</a:t>
            </a:r>
          </a:p>
          <a:p>
            <a:pPr lvl="2">
              <a:spcBef>
                <a:spcPct val="20000"/>
              </a:spcBef>
              <a:buClr>
                <a:schemeClr val="bg2"/>
              </a:buClr>
              <a:buSzPct val="75000"/>
              <a:buFont typeface="Monotype Sorts" pitchFamily="2" charset="2"/>
              <a:buChar char="n"/>
            </a:pPr>
            <a:r>
              <a:rPr lang="en-US" sz="1600" dirty="0"/>
              <a:t>But, only small subset encountered with Linux programs</a:t>
            </a:r>
          </a:p>
          <a:p>
            <a:pPr lvl="1">
              <a:spcBef>
                <a:spcPct val="20000"/>
              </a:spcBef>
              <a:buClr>
                <a:schemeClr val="bg2"/>
              </a:buClr>
              <a:buSzPct val="75000"/>
              <a:buFontTx/>
              <a:buChar char="–"/>
            </a:pPr>
            <a:r>
              <a:rPr lang="en-US" sz="1800" dirty="0"/>
              <a:t>Hard to match performance of Reduced Instruction Set </a:t>
            </a:r>
            <a:r>
              <a:rPr lang="en-US" sz="1800" dirty="0" smtClean="0"/>
              <a:t>Architectures </a:t>
            </a:r>
            <a:r>
              <a:rPr lang="en-US" sz="1800" dirty="0"/>
              <a:t>(RISC)</a:t>
            </a:r>
          </a:p>
          <a:p>
            <a:pPr lvl="1">
              <a:spcBef>
                <a:spcPct val="20000"/>
              </a:spcBef>
              <a:buClr>
                <a:schemeClr val="bg2"/>
              </a:buClr>
              <a:buSzPct val="75000"/>
              <a:buFontTx/>
              <a:buChar char="–"/>
            </a:pPr>
            <a:r>
              <a:rPr lang="en-US" sz="1800" dirty="0"/>
              <a:t>But, Intel has done just that!</a:t>
            </a:r>
          </a:p>
          <a:p>
            <a:pPr lvl="2">
              <a:spcBef>
                <a:spcPct val="20000"/>
              </a:spcBef>
              <a:buClr>
                <a:schemeClr val="bg2"/>
              </a:buClr>
              <a:buSzPct val="75000"/>
              <a:buFont typeface="Monotype Sorts" pitchFamily="2" charset="2"/>
              <a:buChar char="n"/>
            </a:pPr>
            <a:r>
              <a:rPr lang="en-US" sz="1600" dirty="0"/>
              <a:t>In terms of speed.  Less so for low power.</a:t>
            </a:r>
          </a:p>
        </p:txBody>
      </p:sp>
      <p:sp>
        <p:nvSpPr>
          <p:cNvPr id="5" name="Rectangle 3"/>
          <p:cNvSpPr txBox="1">
            <a:spLocks noChangeArrowheads="1"/>
          </p:cNvSpPr>
          <p:nvPr/>
        </p:nvSpPr>
        <p:spPr bwMode="auto">
          <a:xfrm>
            <a:off x="381000" y="1376260"/>
            <a:ext cx="8534400" cy="16717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487" tIns="44450" rIns="90487" bIns="44450">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bg2"/>
              </a:buClr>
              <a:buSzPct val="75000"/>
              <a:buFont typeface="Monotype Sorts" pitchFamily="2" charset="2"/>
              <a:buNone/>
            </a:pPr>
            <a:r>
              <a:rPr lang="en-US" sz="2000" dirty="0" smtClean="0"/>
              <a:t>Evolutionary </a:t>
            </a:r>
            <a:r>
              <a:rPr lang="en-US" sz="2000" dirty="0"/>
              <a:t>design</a:t>
            </a:r>
          </a:p>
          <a:p>
            <a:pPr lvl="1">
              <a:spcBef>
                <a:spcPct val="20000"/>
              </a:spcBef>
              <a:buClr>
                <a:schemeClr val="bg2"/>
              </a:buClr>
              <a:buSzPct val="75000"/>
              <a:buFontTx/>
              <a:buChar char="–"/>
            </a:pPr>
            <a:r>
              <a:rPr lang="en-US" sz="1800" dirty="0"/>
              <a:t>Backwards compatible </a:t>
            </a:r>
            <a:r>
              <a:rPr lang="en-US" sz="1800" dirty="0" smtClean="0"/>
              <a:t>to the </a:t>
            </a:r>
            <a:r>
              <a:rPr lang="en-US" sz="1800" dirty="0"/>
              <a:t>8086, introduced in </a:t>
            </a:r>
            <a:r>
              <a:rPr lang="en-US" sz="1800" dirty="0" smtClean="0"/>
              <a:t>1978</a:t>
            </a:r>
          </a:p>
          <a:p>
            <a:pPr lvl="1">
              <a:spcBef>
                <a:spcPct val="20000"/>
              </a:spcBef>
              <a:buClr>
                <a:schemeClr val="bg2"/>
              </a:buClr>
              <a:buSzPct val="75000"/>
              <a:buFontTx/>
              <a:buChar char="–"/>
            </a:pPr>
            <a:r>
              <a:rPr lang="en-US" sz="1800" dirty="0" smtClean="0"/>
              <a:t>Open architecture:  3</a:t>
            </a:r>
            <a:r>
              <a:rPr lang="en-US" sz="1800" baseline="30000" dirty="0" smtClean="0"/>
              <a:t>rd</a:t>
            </a:r>
            <a:r>
              <a:rPr lang="en-US" sz="1800" dirty="0" smtClean="0"/>
              <a:t> party suppliers for all sorts of external hardware and software</a:t>
            </a:r>
            <a:endParaRPr lang="en-US" sz="1800" dirty="0"/>
          </a:p>
          <a:p>
            <a:pPr lvl="1">
              <a:spcBef>
                <a:spcPct val="20000"/>
              </a:spcBef>
              <a:buClr>
                <a:schemeClr val="bg2"/>
              </a:buClr>
              <a:buSzPct val="75000"/>
              <a:buFontTx/>
              <a:buChar char="–"/>
            </a:pPr>
            <a:r>
              <a:rPr lang="en-US" sz="1800" dirty="0"/>
              <a:t>Added more features as time </a:t>
            </a:r>
            <a:r>
              <a:rPr lang="en-US" sz="1800" dirty="0" smtClean="0"/>
              <a:t>went on</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p:txBody>
          <a:bodyPr/>
          <a:lstStyle/>
          <a:p>
            <a:r>
              <a:rPr lang="en-US" dirty="0" smtClean="0">
                <a:latin typeface="Arial" charset="0"/>
                <a:cs typeface="Arial" charset="0"/>
              </a:rPr>
              <a:t>Intel x86 History</a:t>
            </a:r>
          </a:p>
        </p:txBody>
      </p:sp>
      <p:sp>
        <p:nvSpPr>
          <p:cNvPr id="3" name="Rectangle 3"/>
          <p:cNvSpPr txBox="1">
            <a:spLocks noChangeArrowheads="1"/>
          </p:cNvSpPr>
          <p:nvPr/>
        </p:nvSpPr>
        <p:spPr>
          <a:xfrm>
            <a:off x="685800" y="762000"/>
            <a:ext cx="7924800" cy="2431435"/>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223838" indent="-223838" defTabSz="895350">
              <a:tabLst>
                <a:tab pos="2055813" algn="l"/>
                <a:tab pos="3884613" algn="l"/>
                <a:tab pos="5946775" algn="l"/>
              </a:tabLst>
              <a:defRPr/>
            </a:pPr>
            <a:r>
              <a:rPr lang="en-US" i="1" dirty="0" smtClean="0">
                <a:solidFill>
                  <a:srgbClr val="C00000"/>
                </a:solidFill>
              </a:rPr>
              <a:t>	Name	Date	Transistors	Clock rate</a:t>
            </a:r>
          </a:p>
          <a:p>
            <a:pPr marL="223838" indent="-223838" defTabSz="895350">
              <a:tabLst>
                <a:tab pos="2055813" algn="l"/>
                <a:tab pos="3884613" algn="l"/>
                <a:tab pos="5946775" algn="l"/>
              </a:tabLst>
              <a:defRPr/>
            </a:pPr>
            <a:r>
              <a:rPr lang="en-US" dirty="0" smtClean="0"/>
              <a:t>8086	1978	29K	5-10 MHz</a:t>
            </a:r>
          </a:p>
          <a:p>
            <a:pPr marL="560388" lvl="1" indent="-222250" defTabSz="895350">
              <a:tabLst>
                <a:tab pos="2055813" algn="l"/>
                <a:tab pos="3884613" algn="l"/>
                <a:tab pos="5946775" algn="l"/>
              </a:tabLst>
              <a:defRPr/>
            </a:pPr>
            <a:endParaRPr lang="en-US" sz="1800" dirty="0" smtClean="0"/>
          </a:p>
          <a:p>
            <a:pPr marL="560388" lvl="1" indent="-222250" defTabSz="895350">
              <a:tabLst>
                <a:tab pos="2055813" algn="l"/>
                <a:tab pos="3884613" algn="l"/>
                <a:tab pos="5946775" algn="l"/>
              </a:tabLst>
              <a:defRPr/>
            </a:pPr>
            <a:r>
              <a:rPr lang="en-US" sz="1800" dirty="0" smtClean="0"/>
              <a:t>First 16-bit processor.  Basis for IBM PC &amp; DOS</a:t>
            </a:r>
          </a:p>
          <a:p>
            <a:pPr marL="560388" lvl="1" indent="-222250" defTabSz="895350">
              <a:tabLst>
                <a:tab pos="2055813" algn="l"/>
                <a:tab pos="3884613" algn="l"/>
                <a:tab pos="5946775" algn="l"/>
              </a:tabLst>
              <a:defRPr/>
            </a:pPr>
            <a:r>
              <a:rPr lang="en-US" sz="1800" dirty="0" smtClean="0"/>
              <a:t>1MB address space</a:t>
            </a:r>
          </a:p>
          <a:p>
            <a:pPr marL="560388" lvl="1" indent="-222250" defTabSz="895350">
              <a:tabLst>
                <a:tab pos="2055813" algn="l"/>
                <a:tab pos="3884613" algn="l"/>
                <a:tab pos="5946775" algn="l"/>
              </a:tabLst>
              <a:defRPr/>
            </a:pPr>
            <a:r>
              <a:rPr lang="en-US" sz="1800" dirty="0" smtClean="0"/>
              <a:t>8088:  slight modification of 8086 </a:t>
            </a:r>
            <a:r>
              <a:rPr lang="en-US" sz="1800" dirty="0" smtClean="0"/>
              <a:t>chip used in IBM PC</a:t>
            </a:r>
            <a:endParaRPr lang="en-US" sz="1800" dirty="0" smtClean="0"/>
          </a:p>
          <a:p>
            <a:pPr marL="560388" lvl="1" indent="-222250" defTabSz="895350">
              <a:tabLst>
                <a:tab pos="2055813" algn="l"/>
                <a:tab pos="3884613" algn="l"/>
                <a:tab pos="5946775" algn="l"/>
              </a:tabLst>
              <a:defRPr/>
            </a:pPr>
            <a:r>
              <a:rPr lang="en-US" sz="1800" dirty="0" smtClean="0"/>
              <a:t>Quickly dominated personal computer market in sales via IBM PC</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3301492"/>
            <a:ext cx="3151110" cy="300405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301492"/>
            <a:ext cx="3339322" cy="309930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p:txBody>
          <a:bodyPr/>
          <a:lstStyle/>
          <a:p>
            <a:r>
              <a:rPr lang="en-US" dirty="0" smtClean="0">
                <a:latin typeface="Arial" charset="0"/>
                <a:cs typeface="Arial" charset="0"/>
              </a:rPr>
              <a:t>Intel x86 History</a:t>
            </a:r>
          </a:p>
        </p:txBody>
      </p:sp>
      <p:sp>
        <p:nvSpPr>
          <p:cNvPr id="3" name="Rectangle 3"/>
          <p:cNvSpPr txBox="1">
            <a:spLocks noChangeArrowheads="1"/>
          </p:cNvSpPr>
          <p:nvPr/>
        </p:nvSpPr>
        <p:spPr>
          <a:xfrm>
            <a:off x="685800" y="762000"/>
            <a:ext cx="7924800" cy="3040832"/>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223838" indent="-223838" defTabSz="895350">
              <a:tabLst>
                <a:tab pos="2055813" algn="l"/>
                <a:tab pos="3884613" algn="l"/>
                <a:tab pos="5946775" algn="l"/>
              </a:tabLst>
              <a:defRPr/>
            </a:pPr>
            <a:r>
              <a:rPr lang="en-US" i="1" dirty="0" smtClean="0">
                <a:solidFill>
                  <a:srgbClr val="C00000"/>
                </a:solidFill>
              </a:rPr>
              <a:t>	Name	Date	Transistors	Clock rate</a:t>
            </a:r>
          </a:p>
          <a:p>
            <a:pPr marL="223838" indent="-223838" defTabSz="895350">
              <a:tabLst>
                <a:tab pos="2055813" algn="l"/>
                <a:tab pos="3884613" algn="l"/>
                <a:tab pos="5946775" algn="l"/>
              </a:tabLst>
              <a:defRPr/>
            </a:pPr>
            <a:r>
              <a:rPr lang="en-US" dirty="0" smtClean="0"/>
              <a:t>80386	1985	275K	16-33 MHz</a:t>
            </a:r>
          </a:p>
          <a:p>
            <a:pPr marL="560388" lvl="1" indent="-222250" defTabSz="895350">
              <a:tabLst>
                <a:tab pos="2055813" algn="l"/>
                <a:tab pos="3884613" algn="l"/>
                <a:tab pos="5946775" algn="l"/>
              </a:tabLst>
              <a:defRPr/>
            </a:pPr>
            <a:endParaRPr lang="en-US" sz="1800" dirty="0" smtClean="0"/>
          </a:p>
          <a:p>
            <a:pPr marL="560388" lvl="1" indent="-222250" defTabSz="895350">
              <a:tabLst>
                <a:tab pos="2055813" algn="l"/>
                <a:tab pos="3884613" algn="l"/>
                <a:tab pos="5946775" algn="l"/>
              </a:tabLst>
              <a:defRPr/>
            </a:pPr>
            <a:r>
              <a:rPr lang="en-US" sz="1800" dirty="0" smtClean="0"/>
              <a:t>First 32 bit processor , referred to as IA32 architecture</a:t>
            </a:r>
          </a:p>
          <a:p>
            <a:pPr marL="560388" lvl="1" indent="-222250" defTabSz="895350">
              <a:tabLst>
                <a:tab pos="2055813" algn="l"/>
                <a:tab pos="3884613" algn="l"/>
                <a:tab pos="5946775" algn="l"/>
              </a:tabLst>
              <a:defRPr/>
            </a:pPr>
            <a:r>
              <a:rPr lang="en-US" sz="1800" dirty="0" smtClean="0"/>
              <a:t>Added “flat addressing”</a:t>
            </a:r>
          </a:p>
          <a:p>
            <a:pPr marL="560388" lvl="1" indent="-222250" defTabSz="895350">
              <a:tabLst>
                <a:tab pos="2055813" algn="l"/>
                <a:tab pos="3884613" algn="l"/>
                <a:tab pos="5946775" algn="l"/>
              </a:tabLst>
              <a:defRPr/>
            </a:pPr>
            <a:r>
              <a:rPr lang="en-US" sz="1800" dirty="0" smtClean="0"/>
              <a:t>Capable of running Unix</a:t>
            </a:r>
          </a:p>
          <a:p>
            <a:pPr marL="560388" lvl="1" indent="-222250" defTabSz="895350">
              <a:tabLst>
                <a:tab pos="2055813" algn="l"/>
                <a:tab pos="3884613" algn="l"/>
                <a:tab pos="5946775" algn="l"/>
              </a:tabLst>
              <a:defRPr/>
            </a:pPr>
            <a:r>
              <a:rPr lang="en-US" sz="1800" dirty="0" smtClean="0"/>
              <a:t>32-bit Linux/</a:t>
            </a:r>
            <a:r>
              <a:rPr lang="en-US" sz="1800" dirty="0" err="1" smtClean="0"/>
              <a:t>gcc</a:t>
            </a:r>
            <a:r>
              <a:rPr lang="en-US" sz="1800" dirty="0" smtClean="0"/>
              <a:t> used no instructions introduced in later models</a:t>
            </a:r>
          </a:p>
          <a:p>
            <a:pPr marL="560388" lvl="1" indent="-222250" defTabSz="895350">
              <a:tabLst>
                <a:tab pos="2055813" algn="l"/>
                <a:tab pos="3884613" algn="l"/>
                <a:tab pos="5946775" algn="l"/>
              </a:tabLst>
              <a:defRPr/>
            </a:pPr>
            <a:r>
              <a:rPr lang="en-US" sz="1800" dirty="0" smtClean="0"/>
              <a:t>IBM PC </a:t>
            </a:r>
            <a:r>
              <a:rPr lang="en-US" sz="1800" dirty="0" err="1" smtClean="0"/>
              <a:t>superceded</a:t>
            </a:r>
            <a:r>
              <a:rPr lang="en-US" sz="1800" dirty="0" smtClean="0"/>
              <a:t> by 386-based machines from other vendors; explosion of "clone" vendors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3505200"/>
            <a:ext cx="4191000" cy="2956603"/>
          </a:xfrm>
          <a:prstGeom prst="rect">
            <a:avLst/>
          </a:prstGeom>
        </p:spPr>
      </p:pic>
    </p:spTree>
    <p:extLst>
      <p:ext uri="{BB962C8B-B14F-4D97-AF65-F5344CB8AC3E}">
        <p14:creationId xmlns:p14="http://schemas.microsoft.com/office/powerpoint/2010/main" val="36860495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p:txBody>
          <a:bodyPr/>
          <a:lstStyle/>
          <a:p>
            <a:r>
              <a:rPr lang="en-US" dirty="0" smtClean="0">
                <a:latin typeface="Arial" charset="0"/>
                <a:cs typeface="Arial" charset="0"/>
              </a:rPr>
              <a:t>Intel x86 History</a:t>
            </a:r>
          </a:p>
        </p:txBody>
      </p:sp>
      <p:sp>
        <p:nvSpPr>
          <p:cNvPr id="3" name="Rectangle 3"/>
          <p:cNvSpPr txBox="1">
            <a:spLocks noChangeArrowheads="1"/>
          </p:cNvSpPr>
          <p:nvPr/>
        </p:nvSpPr>
        <p:spPr>
          <a:xfrm>
            <a:off x="685800" y="762000"/>
            <a:ext cx="7924800" cy="1766637"/>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223838" indent="-223838" defTabSz="895350">
              <a:tabLst>
                <a:tab pos="2055813" algn="l"/>
                <a:tab pos="3884613" algn="l"/>
                <a:tab pos="5946775" algn="l"/>
              </a:tabLst>
              <a:defRPr/>
            </a:pPr>
            <a:r>
              <a:rPr lang="en-US" i="1" dirty="0" smtClean="0">
                <a:solidFill>
                  <a:srgbClr val="C00000"/>
                </a:solidFill>
              </a:rPr>
              <a:t>	Name	Date	Transistors	Clock rate</a:t>
            </a:r>
          </a:p>
          <a:p>
            <a:pPr marL="160338" indent="-222250" defTabSz="895350">
              <a:tabLst>
                <a:tab pos="2055813" algn="l"/>
                <a:tab pos="3884613" algn="l"/>
                <a:tab pos="5946775" algn="l"/>
              </a:tabLst>
              <a:defRPr/>
            </a:pPr>
            <a:r>
              <a:rPr lang="en-US" dirty="0" smtClean="0"/>
              <a:t>Pentium 4F	2004	125M	2800-3800 MHz</a:t>
            </a:r>
          </a:p>
          <a:p>
            <a:pPr marL="560388" lvl="1" indent="-222250" defTabSz="895350">
              <a:tabLst>
                <a:tab pos="2055813" algn="l"/>
                <a:tab pos="3884613" algn="l"/>
                <a:tab pos="5946775" algn="l"/>
              </a:tabLst>
              <a:defRPr/>
            </a:pPr>
            <a:endParaRPr lang="en-US" sz="1800" dirty="0" smtClean="0"/>
          </a:p>
          <a:p>
            <a:pPr marL="560388" lvl="1" indent="-222250" defTabSz="895350">
              <a:tabLst>
                <a:tab pos="2055813" algn="l"/>
                <a:tab pos="3884613" algn="l"/>
                <a:tab pos="5946775" algn="l"/>
              </a:tabLst>
              <a:defRPr/>
            </a:pPr>
            <a:r>
              <a:rPr lang="en-US" sz="1800" dirty="0" smtClean="0"/>
              <a:t>First (successful) 64-bit processor (from Intel), referred to as x86-64</a:t>
            </a:r>
          </a:p>
          <a:p>
            <a:pPr marL="560388" lvl="1" indent="-222250" defTabSz="895350">
              <a:tabLst>
                <a:tab pos="2055813" algn="l"/>
                <a:tab pos="3884613" algn="l"/>
                <a:tab pos="5946775" algn="l"/>
              </a:tabLst>
              <a:defRPr/>
            </a:pPr>
            <a:r>
              <a:rPr lang="en-US" sz="1800" dirty="0" smtClean="0"/>
              <a:t>Based on AMD 64-bit architecture, which was derived from IA-32</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7500" t="15556" r="7500" b="7778"/>
          <a:stretch/>
        </p:blipFill>
        <p:spPr>
          <a:xfrm>
            <a:off x="3657600" y="2868706"/>
            <a:ext cx="5108713" cy="3455894"/>
          </a:xfrm>
          <a:prstGeom prst="rect">
            <a:avLst/>
          </a:prstGeom>
        </p:spPr>
      </p:pic>
    </p:spTree>
    <p:extLst>
      <p:ext uri="{BB962C8B-B14F-4D97-AF65-F5344CB8AC3E}">
        <p14:creationId xmlns:p14="http://schemas.microsoft.com/office/powerpoint/2010/main" val="21882450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p:txBody>
          <a:bodyPr/>
          <a:lstStyle/>
          <a:p>
            <a:r>
              <a:rPr lang="en-US" dirty="0" smtClean="0">
                <a:latin typeface="Arial" charset="0"/>
                <a:cs typeface="Arial" charset="0"/>
              </a:rPr>
              <a:t>The Power Wall</a:t>
            </a:r>
          </a:p>
        </p:txBody>
      </p:sp>
      <p:pic>
        <p:nvPicPr>
          <p:cNvPr id="4" name="Picture 6" descr="f01-16-97801240772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85800"/>
            <a:ext cx="6248400" cy="2532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extBox 1"/>
          <p:cNvSpPr txBox="1"/>
          <p:nvPr/>
        </p:nvSpPr>
        <p:spPr>
          <a:xfrm>
            <a:off x="457200" y="3381653"/>
            <a:ext cx="8458200" cy="1200329"/>
          </a:xfrm>
          <a:prstGeom prst="rect">
            <a:avLst/>
          </a:prstGeom>
          <a:solidFill>
            <a:srgbClr val="FFFF00"/>
          </a:solidFill>
        </p:spPr>
        <p:txBody>
          <a:bodyPr wrap="square" rtlCol="0">
            <a:spAutoFit/>
          </a:bodyPr>
          <a:lstStyle/>
          <a:p>
            <a:r>
              <a:rPr lang="en-US" sz="1800" dirty="0" smtClean="0"/>
              <a:t>"Shortly </a:t>
            </a:r>
            <a:r>
              <a:rPr lang="en-US" sz="1800" dirty="0"/>
              <a:t>after the beginning of the 21st century an inflection point was reached: in a speech in 2001, and Intel executive pointed out that an extrapolation of increasing power density (and thus temperature) of microprocessor chips would exceed that of a rocket nozzle by 2006, and of the sun's surface by 2012</a:t>
            </a:r>
            <a:r>
              <a:rPr lang="en-US" sz="1800" dirty="0" smtClean="0"/>
              <a:t>."</a:t>
            </a:r>
            <a:endParaRPr lang="en-US" sz="1800" dirty="0"/>
          </a:p>
        </p:txBody>
      </p:sp>
      <p:sp>
        <p:nvSpPr>
          <p:cNvPr id="5" name="TextBox 4"/>
          <p:cNvSpPr txBox="1"/>
          <p:nvPr/>
        </p:nvSpPr>
        <p:spPr>
          <a:xfrm>
            <a:off x="457200" y="4876800"/>
            <a:ext cx="8458200" cy="923330"/>
          </a:xfrm>
          <a:prstGeom prst="rect">
            <a:avLst/>
          </a:prstGeom>
          <a:solidFill>
            <a:srgbClr val="FFC000"/>
          </a:solidFill>
        </p:spPr>
        <p:txBody>
          <a:bodyPr wrap="square" rtlCol="0">
            <a:spAutoFit/>
          </a:bodyPr>
          <a:lstStyle/>
          <a:p>
            <a:r>
              <a:rPr lang="en-US" sz="1800" dirty="0" smtClean="0"/>
              <a:t>"Clearly </a:t>
            </a:r>
            <a:r>
              <a:rPr lang="en-US" sz="1800" dirty="0"/>
              <a:t>something had to give, and the result is that going forward we can expect an exponential increase in the number of processors (cores) available to us, but not in their individual performance</a:t>
            </a:r>
            <a:r>
              <a:rPr lang="en-US" sz="1800" dirty="0" smtClean="0"/>
              <a:t>."</a:t>
            </a:r>
            <a:endParaRPr lang="en-US" sz="1800" dirty="0"/>
          </a:p>
        </p:txBody>
      </p:sp>
    </p:spTree>
    <p:extLst>
      <p:ext uri="{BB962C8B-B14F-4D97-AF65-F5344CB8AC3E}">
        <p14:creationId xmlns:p14="http://schemas.microsoft.com/office/powerpoint/2010/main" val="207143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p:txBody>
          <a:bodyPr/>
          <a:lstStyle/>
          <a:p>
            <a:r>
              <a:rPr lang="en-US" dirty="0" smtClean="0">
                <a:latin typeface="Arial" charset="0"/>
                <a:cs typeface="Arial" charset="0"/>
              </a:rPr>
              <a:t>Intel x86 History</a:t>
            </a:r>
          </a:p>
        </p:txBody>
      </p:sp>
      <p:sp>
        <p:nvSpPr>
          <p:cNvPr id="3" name="Rectangle 3"/>
          <p:cNvSpPr txBox="1">
            <a:spLocks noChangeArrowheads="1"/>
          </p:cNvSpPr>
          <p:nvPr/>
        </p:nvSpPr>
        <p:spPr>
          <a:xfrm>
            <a:off x="685800" y="762000"/>
            <a:ext cx="8077200" cy="1766637"/>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223838" indent="-223838" defTabSz="895350">
              <a:tabLst>
                <a:tab pos="2055813" algn="l"/>
                <a:tab pos="3884613" algn="l"/>
                <a:tab pos="5946775" algn="l"/>
              </a:tabLst>
              <a:defRPr/>
            </a:pPr>
            <a:r>
              <a:rPr lang="en-US" i="1" dirty="0" smtClean="0">
                <a:solidFill>
                  <a:srgbClr val="C00000"/>
                </a:solidFill>
              </a:rPr>
              <a:t>	Name	Date	Transistors	Clock rate</a:t>
            </a:r>
          </a:p>
          <a:p>
            <a:pPr marL="160338" indent="-222250" defTabSz="895350">
              <a:tabLst>
                <a:tab pos="2055813" algn="l"/>
                <a:tab pos="3884613" algn="l"/>
                <a:tab pos="5946775" algn="l"/>
              </a:tabLst>
              <a:defRPr/>
            </a:pPr>
            <a:r>
              <a:rPr lang="en-US" dirty="0" smtClean="0"/>
              <a:t>Core i7	2008	731M	2667-3333 MHz</a:t>
            </a:r>
          </a:p>
          <a:p>
            <a:pPr marL="560388" lvl="1" indent="-222250" defTabSz="895350">
              <a:tabLst>
                <a:tab pos="2055813" algn="l"/>
                <a:tab pos="3884613" algn="l"/>
                <a:tab pos="5946775" algn="l"/>
              </a:tabLst>
              <a:defRPr/>
            </a:pPr>
            <a:endParaRPr lang="en-US" sz="1800" dirty="0" smtClean="0"/>
          </a:p>
          <a:p>
            <a:pPr marL="560388" lvl="1" indent="-222250" defTabSz="895350">
              <a:tabLst>
                <a:tab pos="2055813" algn="l"/>
                <a:tab pos="3884613" algn="l"/>
                <a:tab pos="5946775" algn="l"/>
              </a:tabLst>
              <a:defRPr/>
            </a:pPr>
            <a:r>
              <a:rPr lang="en-US" sz="1800" dirty="0" smtClean="0"/>
              <a:t>Multi-core architecture (4, 6, 8 cores)</a:t>
            </a:r>
          </a:p>
          <a:p>
            <a:pPr marL="560388" lvl="1" indent="-222250" defTabSz="895350">
              <a:tabLst>
                <a:tab pos="2055813" algn="l"/>
                <a:tab pos="3884613" algn="l"/>
              </a:tabLst>
              <a:defRPr/>
            </a:pPr>
            <a:r>
              <a:rPr lang="en-US" sz="1800" dirty="0" smtClean="0"/>
              <a:t>Reduced clock rates compensated for by </a:t>
            </a:r>
            <a:r>
              <a:rPr lang="en-US" sz="1800" dirty="0" smtClean="0"/>
              <a:t>multiple </a:t>
            </a:r>
            <a:r>
              <a:rPr lang="en-US" sz="1800" dirty="0" smtClean="0"/>
              <a:t>cores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2500934"/>
            <a:ext cx="2818489" cy="3844787"/>
          </a:xfrm>
          <a:prstGeom prst="rect">
            <a:avLst/>
          </a:prstGeom>
        </p:spPr>
      </p:pic>
    </p:spTree>
    <p:extLst>
      <p:ext uri="{BB962C8B-B14F-4D97-AF65-F5344CB8AC3E}">
        <p14:creationId xmlns:p14="http://schemas.microsoft.com/office/powerpoint/2010/main" val="336093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p:txBody>
          <a:bodyPr/>
          <a:lstStyle/>
          <a:p>
            <a:r>
              <a:rPr lang="en-US" dirty="0" smtClean="0">
                <a:latin typeface="Arial" charset="0"/>
                <a:cs typeface="Arial" charset="0"/>
              </a:rPr>
              <a:t>Intel x86 History</a:t>
            </a:r>
          </a:p>
        </p:txBody>
      </p:sp>
      <p:sp>
        <p:nvSpPr>
          <p:cNvPr id="3" name="Rectangle 3"/>
          <p:cNvSpPr txBox="1">
            <a:spLocks noChangeArrowheads="1"/>
          </p:cNvSpPr>
          <p:nvPr/>
        </p:nvSpPr>
        <p:spPr bwMode="auto">
          <a:xfrm>
            <a:off x="396875" y="609600"/>
            <a:ext cx="8442325" cy="57554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bg2"/>
              </a:buClr>
              <a:buSzPct val="75000"/>
              <a:buFont typeface="Monotype Sorts" pitchFamily="2" charset="2"/>
              <a:buNone/>
            </a:pPr>
            <a:r>
              <a:rPr lang="en-US" sz="2000" dirty="0"/>
              <a:t>Intel Attempted Radical Shift from IA32 to IA64</a:t>
            </a:r>
          </a:p>
          <a:p>
            <a:pPr lvl="1">
              <a:spcBef>
                <a:spcPct val="20000"/>
              </a:spcBef>
              <a:buClr>
                <a:schemeClr val="bg2"/>
              </a:buClr>
              <a:buSzPct val="75000"/>
              <a:buFontTx/>
              <a:buChar char="–"/>
            </a:pPr>
            <a:r>
              <a:rPr lang="en-US" sz="1600" dirty="0"/>
              <a:t>Totally different architecture (Itanium)</a:t>
            </a:r>
          </a:p>
          <a:p>
            <a:pPr lvl="1">
              <a:spcBef>
                <a:spcPct val="20000"/>
              </a:spcBef>
              <a:buClr>
                <a:schemeClr val="bg2"/>
              </a:buClr>
              <a:buSzPct val="75000"/>
              <a:buFontTx/>
              <a:buChar char="–"/>
            </a:pPr>
            <a:r>
              <a:rPr lang="en-US" sz="1600" dirty="0"/>
              <a:t>Executes IA32 code only as legacy</a:t>
            </a:r>
          </a:p>
          <a:p>
            <a:pPr lvl="1">
              <a:spcBef>
                <a:spcPct val="20000"/>
              </a:spcBef>
              <a:buClr>
                <a:schemeClr val="bg2"/>
              </a:buClr>
              <a:buSzPct val="75000"/>
              <a:buFontTx/>
              <a:buChar char="–"/>
            </a:pPr>
            <a:r>
              <a:rPr lang="en-US" sz="1600" dirty="0"/>
              <a:t>Performance disappointing</a:t>
            </a:r>
          </a:p>
          <a:p>
            <a:pPr>
              <a:spcBef>
                <a:spcPct val="20000"/>
              </a:spcBef>
              <a:buClr>
                <a:schemeClr val="bg2"/>
              </a:buClr>
              <a:buSzPct val="75000"/>
              <a:buFont typeface="Monotype Sorts" pitchFamily="2" charset="2"/>
              <a:buNone/>
            </a:pPr>
            <a:endParaRPr lang="en-US" sz="2000" dirty="0"/>
          </a:p>
          <a:p>
            <a:pPr>
              <a:spcBef>
                <a:spcPct val="20000"/>
              </a:spcBef>
              <a:buClr>
                <a:schemeClr val="bg2"/>
              </a:buClr>
              <a:buSzPct val="75000"/>
              <a:buFont typeface="Monotype Sorts" pitchFamily="2" charset="2"/>
              <a:buNone/>
            </a:pPr>
            <a:r>
              <a:rPr lang="en-US" sz="2000" dirty="0"/>
              <a:t>AMD Stepped in with Evolutionary Solution</a:t>
            </a:r>
          </a:p>
          <a:p>
            <a:pPr lvl="1">
              <a:spcBef>
                <a:spcPct val="20000"/>
              </a:spcBef>
              <a:buClr>
                <a:schemeClr val="bg2"/>
              </a:buClr>
              <a:buSzPct val="75000"/>
              <a:buFontTx/>
              <a:buChar char="–"/>
            </a:pPr>
            <a:r>
              <a:rPr lang="en-US" sz="1600" dirty="0"/>
              <a:t>x86-64 (now called “AMD64”)</a:t>
            </a:r>
            <a:endParaRPr lang="en-US" sz="2000" dirty="0"/>
          </a:p>
          <a:p>
            <a:pPr>
              <a:spcBef>
                <a:spcPct val="20000"/>
              </a:spcBef>
              <a:buClr>
                <a:schemeClr val="bg2"/>
              </a:buClr>
              <a:buSzPct val="75000"/>
              <a:buFont typeface="Monotype Sorts" pitchFamily="2" charset="2"/>
              <a:buNone/>
            </a:pPr>
            <a:endParaRPr lang="en-US" sz="2000" dirty="0"/>
          </a:p>
          <a:p>
            <a:pPr>
              <a:spcBef>
                <a:spcPct val="20000"/>
              </a:spcBef>
              <a:buClr>
                <a:schemeClr val="bg2"/>
              </a:buClr>
              <a:buSzPct val="75000"/>
              <a:buFont typeface="Monotype Sorts" pitchFamily="2" charset="2"/>
              <a:buNone/>
            </a:pPr>
            <a:r>
              <a:rPr lang="en-US" sz="2000" dirty="0"/>
              <a:t>Intel Felt Obligated to Focus on IA64</a:t>
            </a:r>
          </a:p>
          <a:p>
            <a:pPr lvl="1">
              <a:spcBef>
                <a:spcPct val="20000"/>
              </a:spcBef>
              <a:buClr>
                <a:schemeClr val="bg2"/>
              </a:buClr>
              <a:buSzPct val="75000"/>
              <a:buFontTx/>
              <a:buChar char="–"/>
            </a:pPr>
            <a:r>
              <a:rPr lang="en-US" sz="1600" dirty="0"/>
              <a:t>Hard to admit mistake or that AMD's approach is better</a:t>
            </a:r>
          </a:p>
          <a:p>
            <a:pPr>
              <a:spcBef>
                <a:spcPct val="20000"/>
              </a:spcBef>
              <a:buClr>
                <a:schemeClr val="bg2"/>
              </a:buClr>
              <a:buSzPct val="75000"/>
              <a:buFont typeface="Monotype Sorts" pitchFamily="2" charset="2"/>
              <a:buNone/>
            </a:pPr>
            <a:endParaRPr lang="en-US" sz="2000" dirty="0"/>
          </a:p>
          <a:p>
            <a:pPr>
              <a:spcBef>
                <a:spcPct val="20000"/>
              </a:spcBef>
              <a:buClr>
                <a:schemeClr val="bg2"/>
              </a:buClr>
              <a:buSzPct val="75000"/>
              <a:buFont typeface="Monotype Sorts" pitchFamily="2" charset="2"/>
              <a:buNone/>
            </a:pPr>
            <a:r>
              <a:rPr lang="en-US" sz="2000" dirty="0"/>
              <a:t>2004: Intel Announces EM64T extension to IA32</a:t>
            </a:r>
          </a:p>
          <a:p>
            <a:pPr lvl="1">
              <a:spcBef>
                <a:spcPct val="20000"/>
              </a:spcBef>
              <a:buClr>
                <a:schemeClr val="bg2"/>
              </a:buClr>
              <a:buSzPct val="75000"/>
              <a:buFontTx/>
              <a:buChar char="–"/>
            </a:pPr>
            <a:r>
              <a:rPr lang="en-US" sz="1600" dirty="0"/>
              <a:t>Extended Memory 64-bit Technology</a:t>
            </a:r>
          </a:p>
          <a:p>
            <a:pPr lvl="1">
              <a:spcBef>
                <a:spcPct val="20000"/>
              </a:spcBef>
              <a:buClr>
                <a:schemeClr val="bg2"/>
              </a:buClr>
              <a:buSzPct val="75000"/>
              <a:buFontTx/>
              <a:buChar char="–"/>
            </a:pPr>
            <a:r>
              <a:rPr lang="en-US" sz="1600" dirty="0"/>
              <a:t>Almost identical to x86-64!</a:t>
            </a:r>
            <a:endParaRPr lang="en-US" sz="2000" dirty="0"/>
          </a:p>
          <a:p>
            <a:pPr>
              <a:spcBef>
                <a:spcPct val="20000"/>
              </a:spcBef>
              <a:buClr>
                <a:schemeClr val="bg2"/>
              </a:buClr>
              <a:buSzPct val="75000"/>
              <a:buFont typeface="Monotype Sorts" pitchFamily="2" charset="2"/>
              <a:buNone/>
            </a:pPr>
            <a:endParaRPr lang="en-US" sz="2000" dirty="0"/>
          </a:p>
          <a:p>
            <a:pPr>
              <a:spcBef>
                <a:spcPct val="20000"/>
              </a:spcBef>
              <a:buClr>
                <a:schemeClr val="bg2"/>
              </a:buClr>
              <a:buSzPct val="75000"/>
              <a:buFont typeface="Monotype Sorts" pitchFamily="2" charset="2"/>
              <a:buNone/>
            </a:pPr>
            <a:r>
              <a:rPr lang="en-US" sz="2000" dirty="0"/>
              <a:t>All but low-end x86 processors support x86-64</a:t>
            </a:r>
          </a:p>
          <a:p>
            <a:pPr lvl="1">
              <a:spcBef>
                <a:spcPct val="20000"/>
              </a:spcBef>
              <a:buClr>
                <a:schemeClr val="bg2"/>
              </a:buClr>
              <a:buSzPct val="75000"/>
              <a:buFontTx/>
              <a:buChar char="–"/>
            </a:pPr>
            <a:r>
              <a:rPr lang="en-US" sz="1600" dirty="0"/>
              <a:t>But, lots of code still runs in 32-bit mode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11" end="1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
                                            <p:txEl>
                                              <p:pRg st="12" end="1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15" end="1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19158</TotalTime>
  <Words>816</Words>
  <Application>Microsoft Office PowerPoint</Application>
  <PresentationFormat>Overhead</PresentationFormat>
  <Paragraphs>260</Paragraphs>
  <Slides>16</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Arial Narrow</vt:lpstr>
      <vt:lpstr>Calibri</vt:lpstr>
      <vt:lpstr>Calibri Bold</vt:lpstr>
      <vt:lpstr>Courier New</vt:lpstr>
      <vt:lpstr>Courier New Bold</vt:lpstr>
      <vt:lpstr>Helvetica</vt:lpstr>
      <vt:lpstr>Monotype Sorts</vt:lpstr>
      <vt:lpstr>Times New Roman</vt:lpstr>
      <vt:lpstr>Professional</vt:lpstr>
      <vt:lpstr>The von Neumann Machine</vt:lpstr>
      <vt:lpstr>The von Neumann Machine</vt:lpstr>
      <vt:lpstr>Intel x86 Family</vt:lpstr>
      <vt:lpstr>Intel x86 History</vt:lpstr>
      <vt:lpstr>Intel x86 History</vt:lpstr>
      <vt:lpstr>Intel x86 History</vt:lpstr>
      <vt:lpstr>The Power Wall</vt:lpstr>
      <vt:lpstr>Intel x86 History</vt:lpstr>
      <vt:lpstr>Intel x86 History</vt:lpstr>
      <vt:lpstr>The von Neumann Machine</vt:lpstr>
      <vt:lpstr>The von Neumann Machine</vt:lpstr>
      <vt:lpstr>IA32 Integer Registers</vt:lpstr>
      <vt:lpstr>x86-64 Integer Registers</vt:lpstr>
      <vt:lpstr>Programming the Machine</vt:lpstr>
      <vt:lpstr>Programming the Machine</vt:lpstr>
      <vt:lpstr>Programming the Machine</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William D McQuain; Dwight Barnette</dc:creator>
  <cp:lastModifiedBy>William D McQuain</cp:lastModifiedBy>
  <cp:revision>161</cp:revision>
  <cp:lastPrinted>2019-03-08T00:24:45Z</cp:lastPrinted>
  <dcterms:created xsi:type="dcterms:W3CDTF">1998-08-05T19:51:03Z</dcterms:created>
  <dcterms:modified xsi:type="dcterms:W3CDTF">2019-03-27T15:53:51Z</dcterms:modified>
</cp:coreProperties>
</file>