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8" r:id="rId2"/>
    <p:sldId id="277" r:id="rId3"/>
    <p:sldId id="278" r:id="rId4"/>
    <p:sldId id="279" r:id="rId5"/>
    <p:sldId id="267" r:id="rId6"/>
    <p:sldId id="268" r:id="rId7"/>
    <p:sldId id="259" r:id="rId8"/>
    <p:sldId id="261" r:id="rId9"/>
    <p:sldId id="260" r:id="rId10"/>
    <p:sldId id="262" r:id="rId11"/>
    <p:sldId id="263" r:id="rId12"/>
    <p:sldId id="266" r:id="rId13"/>
    <p:sldId id="264" r:id="rId14"/>
    <p:sldId id="270" r:id="rId15"/>
    <p:sldId id="272" r:id="rId16"/>
    <p:sldId id="271" r:id="rId17"/>
    <p:sldId id="269" r:id="rId18"/>
    <p:sldId id="273" r:id="rId19"/>
    <p:sldId id="274" r:id="rId20"/>
    <p:sldId id="275" r:id="rId21"/>
    <p:sldId id="276" r:id="rId22"/>
    <p:sldId id="280" r:id="rId23"/>
    <p:sldId id="281" r:id="rId24"/>
    <p:sldId id="282" r:id="rId25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99"/>
    <a:srgbClr val="0033CC"/>
    <a:srgbClr val="008000"/>
    <a:srgbClr val="FF6600"/>
    <a:srgbClr val="660000"/>
    <a:srgbClr val="FFDEAD"/>
    <a:srgbClr val="FAE1AF"/>
    <a:srgbClr val="FF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8" autoAdjust="0"/>
    <p:restoredTop sz="86402" autoAdjust="0"/>
  </p:normalViewPr>
  <p:slideViewPr>
    <p:cSldViewPr>
      <p:cViewPr varScale="1">
        <p:scale>
          <a:sx n="101" d="100"/>
          <a:sy n="101" d="100"/>
        </p:scale>
        <p:origin x="10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190" y="-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640" y="0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3"/>
            <a:ext cx="3063906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McQuain, </a:t>
            </a:r>
            <a:r>
              <a:rPr lang="en-US" dirty="0" smtClean="0"/>
              <a:t>2005-2019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640" y="8829963"/>
            <a:ext cx="3065430" cy="48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39C352-F4DF-450E-AE35-6B058B0B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07" y="0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33" y="711200"/>
            <a:ext cx="4083683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07" y="8831504"/>
            <a:ext cx="3037993" cy="4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fld id="{D480B7CC-11E6-4138-AEEE-AF919294D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0B7CC-11E6-4138-AEEE-AF919294D13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58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-39 / 2^4 would be -39/16 or</a:t>
            </a:r>
            <a:r>
              <a:rPr lang="en-US" baseline="0" dirty="0" smtClean="0"/>
              <a:t> –(2 + 7/16)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if you round that to the closest integer you'll get -2.</a:t>
            </a:r>
          </a:p>
          <a:p>
            <a:r>
              <a:rPr lang="en-US" baseline="0" dirty="0" smtClean="0"/>
              <a:t>But, if you consider the Division Algorithm, -39 = 16 * -3 + 9, so according to the DA</a:t>
            </a:r>
          </a:p>
          <a:p>
            <a:r>
              <a:rPr lang="en-US" baseline="0" dirty="0" smtClean="0"/>
              <a:t>the quotient should be -3 and the remainder should be 9.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Mathematically, we get the sensible answer.  But it's not consistent with the fact that -39 % 16 == -7 in C.</a:t>
            </a:r>
          </a:p>
          <a:p>
            <a:endParaRPr lang="en-US" dirty="0" smtClean="0"/>
          </a:p>
          <a:p>
            <a:r>
              <a:rPr lang="en-US" dirty="0" smtClean="0"/>
              <a:t>And, in</a:t>
            </a:r>
            <a:r>
              <a:rPr lang="en-US" baseline="0" dirty="0" smtClean="0"/>
              <a:t> any case, the result is implementation-dependent, so that indicates that performing a right-shift on a negative value is unreliable (and so should be avoided).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best advice:  if this comes up, decide whether you want a result consistent with the % operator or with the DA, and then sidestep the ambiguity by performing the calculate with an appropriate positive value and dealing with the sign directly.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0B7CC-11E6-4138-AEEE-AF919294D13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2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6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0 w 5269"/>
                <a:gd name="T3" fmla="*/ 0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6023 w 5269"/>
                <a:gd name="T3" fmla="*/ 8768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388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0 w 193"/>
                <a:gd name="T3" fmla="*/ 0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111 w 193"/>
                <a:gd name="T3" fmla="*/ 1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0 w 193"/>
                <a:gd name="T3" fmla="*/ 0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1 w 193"/>
                <a:gd name="T3" fmla="*/ 2569486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05600" y="152400"/>
            <a:ext cx="200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Bitwise Operators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15320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5345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0BA52BED-34C9-4BD3-AFA5-AD6026CE5EE7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18132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Operations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C includes operators that permit working with the bit-level representation of a value.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You can: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 	-	shift the bits of a value to the left or the right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complement the bits of a value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AND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OR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XOR</a:t>
            </a:r>
          </a:p>
          <a:p>
            <a:pPr marL="914400" indent="-914400">
              <a:tabLst>
                <a:tab pos="465138" algn="l"/>
              </a:tabLst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When talking about bit representations, we normally label the bits with subscripts, starting at zero, from low-order to high-order:</a:t>
            </a:r>
          </a:p>
        </p:txBody>
      </p:sp>
      <p:graphicFrame>
        <p:nvGraphicFramePr>
          <p:cNvPr id="2052" name="Object 1"/>
          <p:cNvGraphicFramePr>
            <a:graphicFrameLocks noChangeAspect="1"/>
          </p:cNvGraphicFramePr>
          <p:nvPr/>
        </p:nvGraphicFramePr>
        <p:xfrm>
          <a:off x="1585913" y="4648200"/>
          <a:ext cx="60309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2057400" imgH="228600" progId="Equation.DSMT4">
                  <p:embed/>
                </p:oleObj>
              </mc:Choice>
              <mc:Fallback>
                <p:oleObj name="Equation" r:id="rId3" imgW="2057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4648200"/>
                        <a:ext cx="603091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XOR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XOR is defined by the following table: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Y   X XOR Y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0   0      0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0   1      1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1   0      1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1   1      0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 bitwise XOR operation is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Again, this operator is normally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Bitmasks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C programmers often create a </a:t>
            </a:r>
            <a:r>
              <a:rPr lang="en-US" sz="1800" i="1" dirty="0" smtClean="0"/>
              <a:t>mask</a:t>
            </a:r>
            <a:r>
              <a:rPr lang="en-US" sz="1800" dirty="0" smtClean="0"/>
              <a:t> to use with bitwise operators in order to facilitate some higher-level task: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533400" y="1563688"/>
            <a:ext cx="8458200" cy="2308324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isMultOf4(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Mask = 0x00000003;  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0000 0000 . . . 0000 0011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low2bits = Value &amp; Mask;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low2Bits == 0x0;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Clearing a Bit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Suppose you want to </a:t>
            </a:r>
            <a:r>
              <a:rPr lang="en-US" sz="1800" i="1" dirty="0" smtClean="0"/>
              <a:t>clear</a:t>
            </a:r>
            <a:r>
              <a:rPr lang="en-US" sz="1800" dirty="0" smtClean="0"/>
              <a:t> (set to 0) a single bit of a bit-sequence; say you want to clear bit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6</a:t>
            </a:r>
            <a:r>
              <a:rPr lang="en-US" sz="1800" dirty="0" smtClean="0"/>
              <a:t> of the following C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 value: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graphicFrame>
        <p:nvGraphicFramePr>
          <p:cNvPr id="10244" name="Object 1"/>
          <p:cNvGraphicFramePr>
            <a:graphicFrameLocks noChangeAspect="1"/>
          </p:cNvGraphicFramePr>
          <p:nvPr/>
        </p:nvGraphicFramePr>
        <p:xfrm>
          <a:off x="1716088" y="1676400"/>
          <a:ext cx="57705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1968500" imgH="228600" progId="Equation.DSMT4">
                  <p:embed/>
                </p:oleObj>
              </mc:Choice>
              <mc:Fallback>
                <p:oleObj name="Equation" r:id="rId3" imgW="1968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676400"/>
                        <a:ext cx="577056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438400"/>
            <a:ext cx="8610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The following C code would do the trick: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X = 24061; 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00000000 00000000 01011101 11111101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Mask = 1 &lt;&lt; 6;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0000 . . . 0000 0100 0000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Mask = ~Mask; 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11111111 11111111 11111111 10111111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X = X &amp; Mask; 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preserves every value in X except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  for bit #6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5986463"/>
            <a:ext cx="4724400" cy="3381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QTP: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 how would you set a specific bit (to 1)?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Example: Printing the Bits of a Byte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Alas, C does not provide any format </a:t>
            </a:r>
            <a:r>
              <a:rPr lang="en-US" sz="1800" dirty="0" err="1" smtClean="0"/>
              <a:t>specifiers</a:t>
            </a:r>
            <a:r>
              <a:rPr lang="en-US" sz="1800" dirty="0" smtClean="0"/>
              <a:t> (or other feature) for displaying the bits of a value.  But, we can always roll our own: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457200" y="1563688"/>
            <a:ext cx="8458200" cy="3693319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Mask = 0x80;   // 1000 0000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 = 8; bit &gt; 0; bit--)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"%c", ( (Byte &amp; Mask) == 0 ? '0' : '1') 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 bit == 5 )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, " ");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Mask = Mask &gt;&gt; 1;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move 1 to next bit down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5324475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It would be fairly trivial to modify this to print the bits of "wider" C types.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We'll see a flexible driver for this, using pointers, on a later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2031325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Mask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0x80;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1000 0000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Mask = Mask &gt;&gt; 1;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move 1 to next bit down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381000" y="3124200"/>
            <a:ext cx="8610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800" dirty="0"/>
              <a:t> has a 1 in position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/>
              <a:t> and 0's elsewhere, with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/>
              <a:t> between 7 and 0:</a:t>
            </a:r>
          </a:p>
          <a:p>
            <a:endParaRPr lang="en-US" sz="1800" dirty="0"/>
          </a:p>
          <a:p>
            <a:r>
              <a:rPr lang="en-US" sz="1800" dirty="0"/>
              <a:t>	initially:	1000 0000</a:t>
            </a:r>
          </a:p>
          <a:p>
            <a:r>
              <a:rPr lang="en-US" sz="1800" dirty="0"/>
              <a:t>	then:	0100 0000</a:t>
            </a:r>
          </a:p>
          <a:p>
            <a:r>
              <a:rPr lang="en-US" sz="1800" dirty="0"/>
              <a:t>	then: 	0010 0000</a:t>
            </a:r>
          </a:p>
          <a:p>
            <a:r>
              <a:rPr lang="en-US" sz="1800" dirty="0"/>
              <a:t>	. . .</a:t>
            </a:r>
          </a:p>
          <a:p>
            <a:r>
              <a:rPr lang="en-US" sz="1800" dirty="0"/>
              <a:t>	then:	0000 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1754326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. . . (Byte &amp; Mask) . . .;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81000" y="28194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/>
              <a:t> ==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 smtClean="0"/>
              <a:t>-</a:t>
            </a:r>
            <a:r>
              <a:rPr lang="en-US" sz="1800" dirty="0" err="1" smtClean="0"/>
              <a:t>th</a:t>
            </a:r>
            <a:r>
              <a:rPr lang="en-US" sz="1800" dirty="0" smtClean="0"/>
              <a:t> bit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/>
              <a:t> surrounded by zeros.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Say that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>
                <a:latin typeface="+mn-lt"/>
                <a:cs typeface="Courier New" pitchFamily="49" charset="0"/>
              </a:rPr>
              <a:t> was 1011 0110, 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would be: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initially:	1000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then:	0000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then:	0010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. . 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So,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essentially plays the role of a (logical) pointer, allowing us to pick out the individual bits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>
                <a:latin typeface="+mn-lt"/>
                <a:cs typeface="Courier New" pitchFamily="49" charset="0"/>
              </a:rPr>
              <a:t> one by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1754326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. . . (Byte &amp; Mask) == 0 ? '0' : '1')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81000" y="2819400"/>
            <a:ext cx="8610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The ternary operator expression: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	evaluates the Boolean expression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returns the first value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800" dirty="0" smtClean="0">
                <a:latin typeface="+mn-lt"/>
                <a:cs typeface="Courier New" pitchFamily="49" charset="0"/>
              </a:rPr>
              <a:t> if the Boolean expression is true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returns the second value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800" dirty="0" smtClean="0">
                <a:latin typeface="+mn-lt"/>
                <a:cs typeface="Courier New" pitchFamily="49" charset="0"/>
              </a:rPr>
              <a:t> if the Boolean expression is false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Basically, this lets us convert the 8-bit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to a single character.</a:t>
            </a:r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4294188" y="1998663"/>
            <a:ext cx="1039812" cy="1422400"/>
          </a:xfrm>
          <a:custGeom>
            <a:avLst/>
            <a:gdLst>
              <a:gd name="T0" fmla="*/ 355600 w 1039244"/>
              <a:gd name="T1" fmla="*/ 1422400 h 1422400"/>
              <a:gd name="T2" fmla="*/ 1032933 w 1039244"/>
              <a:gd name="T3" fmla="*/ 982134 h 1422400"/>
              <a:gd name="T4" fmla="*/ 0 w 1039244"/>
              <a:gd name="T5" fmla="*/ 0 h 14224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39244" h="1422400">
                <a:moveTo>
                  <a:pt x="355600" y="1422400"/>
                </a:moveTo>
                <a:cubicBezTo>
                  <a:pt x="723900" y="1320800"/>
                  <a:pt x="1092200" y="1219201"/>
                  <a:pt x="1032933" y="982134"/>
                </a:cubicBezTo>
                <a:cubicBezTo>
                  <a:pt x="973666" y="745067"/>
                  <a:pt x="486833" y="372533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3597275" y="1947863"/>
            <a:ext cx="2117725" cy="1981200"/>
          </a:xfrm>
          <a:custGeom>
            <a:avLst/>
            <a:gdLst>
              <a:gd name="T0" fmla="*/ 0 w 2117103"/>
              <a:gd name="T1" fmla="*/ 1981200 h 1981200"/>
              <a:gd name="T2" fmla="*/ 1642533 w 2117103"/>
              <a:gd name="T3" fmla="*/ 1811867 h 1981200"/>
              <a:gd name="T4" fmla="*/ 2116666 w 2117103"/>
              <a:gd name="T5" fmla="*/ 1253067 h 1981200"/>
              <a:gd name="T6" fmla="*/ 1710266 w 2117103"/>
              <a:gd name="T7" fmla="*/ 0 h 1981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7103" h="1981200">
                <a:moveTo>
                  <a:pt x="0" y="1981200"/>
                </a:moveTo>
                <a:cubicBezTo>
                  <a:pt x="644877" y="1957211"/>
                  <a:pt x="1289755" y="1933222"/>
                  <a:pt x="1642533" y="1811867"/>
                </a:cubicBezTo>
                <a:cubicBezTo>
                  <a:pt x="1995311" y="1690512"/>
                  <a:pt x="2105377" y="1555045"/>
                  <a:pt x="2116666" y="1253067"/>
                </a:cubicBezTo>
                <a:cubicBezTo>
                  <a:pt x="2127955" y="951089"/>
                  <a:pt x="1919110" y="475544"/>
                  <a:pt x="1710266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8"/>
          <p:cNvSpPr>
            <a:spLocks/>
          </p:cNvSpPr>
          <p:nvPr/>
        </p:nvSpPr>
        <p:spPr bwMode="auto">
          <a:xfrm>
            <a:off x="3914775" y="1998663"/>
            <a:ext cx="4695825" cy="2471737"/>
          </a:xfrm>
          <a:custGeom>
            <a:avLst/>
            <a:gdLst>
              <a:gd name="T0" fmla="*/ 0 w 4696620"/>
              <a:gd name="T1" fmla="*/ 2472267 h 2472267"/>
              <a:gd name="T2" fmla="*/ 2692400 w 4696620"/>
              <a:gd name="T3" fmla="*/ 2421467 h 2472267"/>
              <a:gd name="T4" fmla="*/ 4656667 w 4696620"/>
              <a:gd name="T5" fmla="*/ 2218267 h 2472267"/>
              <a:gd name="T6" fmla="*/ 3928534 w 4696620"/>
              <a:gd name="T7" fmla="*/ 1032934 h 2472267"/>
              <a:gd name="T8" fmla="*/ 2912534 w 4696620"/>
              <a:gd name="T9" fmla="*/ 677334 h 2472267"/>
              <a:gd name="T10" fmla="*/ 2218267 w 4696620"/>
              <a:gd name="T11" fmla="*/ 0 h 24722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96620" h="2472267">
                <a:moveTo>
                  <a:pt x="0" y="2472267"/>
                </a:moveTo>
                <a:cubicBezTo>
                  <a:pt x="958144" y="2468033"/>
                  <a:pt x="1916289" y="2463800"/>
                  <a:pt x="2692400" y="2421467"/>
                </a:cubicBezTo>
                <a:cubicBezTo>
                  <a:pt x="3468511" y="2379134"/>
                  <a:pt x="4450645" y="2449689"/>
                  <a:pt x="4656667" y="2218267"/>
                </a:cubicBezTo>
                <a:cubicBezTo>
                  <a:pt x="4862689" y="1986845"/>
                  <a:pt x="4219223" y="1289756"/>
                  <a:pt x="3928534" y="1032934"/>
                </a:cubicBezTo>
                <a:cubicBezTo>
                  <a:pt x="3637845" y="776112"/>
                  <a:pt x="3197579" y="849490"/>
                  <a:pt x="2912534" y="677334"/>
                </a:cubicBezTo>
                <a:cubicBezTo>
                  <a:pt x="2627489" y="505178"/>
                  <a:pt x="2422878" y="252589"/>
                  <a:pt x="2218267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Printing the Bits with Pointers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09600" y="762000"/>
            <a:ext cx="8229600" cy="5632311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printBits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source,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uint32_t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Length)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QTP:  why is </a:t>
            </a:r>
            <a:r>
              <a:rPr lang="en-US" sz="18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initialized this way?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source + Length - 1;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 = 0; byte &lt; Length; byte++)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uint8_t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print bits of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    current byte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 byte &lt; Length - 1 )    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separate the bytes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 ");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According to the Quotient/Remainder Theorem, given two integers </a:t>
            </a:r>
            <a:r>
              <a:rPr lang="en-US" sz="1800" i="1" dirty="0" smtClean="0"/>
              <a:t>x</a:t>
            </a:r>
            <a:r>
              <a:rPr lang="en-US" sz="1800" dirty="0" smtClean="0"/>
              <a:t> and </a:t>
            </a:r>
            <a:r>
              <a:rPr lang="en-US" sz="1800" i="1" dirty="0" smtClean="0"/>
              <a:t>y</a:t>
            </a:r>
            <a:r>
              <a:rPr lang="en-US" sz="1800" dirty="0" smtClean="0"/>
              <a:t>, where </a:t>
            </a:r>
            <a:r>
              <a:rPr lang="en-US" sz="1800" i="1" dirty="0" smtClean="0"/>
              <a:t>y</a:t>
            </a:r>
            <a:r>
              <a:rPr lang="en-US" sz="1800" dirty="0" smtClean="0"/>
              <a:t> is not zero, there are unique integers </a:t>
            </a:r>
            <a:r>
              <a:rPr lang="en-US" sz="1800" i="1" dirty="0" smtClean="0"/>
              <a:t>q</a:t>
            </a:r>
            <a:r>
              <a:rPr lang="en-US" sz="1800" dirty="0" smtClean="0"/>
              <a:t> and </a:t>
            </a:r>
            <a:r>
              <a:rPr lang="en-US" sz="1800" i="1" dirty="0" smtClean="0"/>
              <a:t>r</a:t>
            </a:r>
            <a:r>
              <a:rPr lang="en-US" sz="1800" dirty="0" smtClean="0"/>
              <a:t> such that: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and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i="1" dirty="0" smtClean="0">
                <a:latin typeface="+mn-lt"/>
                <a:cs typeface="Courier New" pitchFamily="49" charset="0"/>
              </a:rPr>
              <a:t>q</a:t>
            </a:r>
            <a:r>
              <a:rPr lang="en-US" sz="1800" dirty="0" smtClean="0">
                <a:latin typeface="+mn-lt"/>
                <a:cs typeface="Courier New" pitchFamily="49" charset="0"/>
              </a:rPr>
              <a:t> is called the quotient and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r</a:t>
            </a:r>
            <a:r>
              <a:rPr lang="en-US" sz="1800" dirty="0" smtClean="0">
                <a:latin typeface="+mn-lt"/>
                <a:cs typeface="Courier New" pitchFamily="49" charset="0"/>
              </a:rPr>
              <a:t> is called the remainder.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We all remember how to compute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q</a:t>
            </a:r>
            <a:r>
              <a:rPr lang="en-US" sz="1800" dirty="0" smtClean="0">
                <a:latin typeface="+mn-lt"/>
                <a:cs typeface="Courier New" pitchFamily="49" charset="0"/>
              </a:rPr>
              <a:t> and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r</a:t>
            </a:r>
            <a:r>
              <a:rPr lang="en-US" sz="1800" dirty="0" smtClean="0">
                <a:latin typeface="+mn-lt"/>
                <a:cs typeface="Courier New" pitchFamily="49" charset="0"/>
              </a:rPr>
              <a:t> by performing long division.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Hardware to perform integer division tends to be complex and require many machine cycles to compute a result.  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For example, one source indicates that executing an integer division instruction on an Intel </a:t>
            </a:r>
            <a:r>
              <a:rPr lang="en-US" sz="1800" dirty="0" err="1" smtClean="0">
                <a:latin typeface="+mn-lt"/>
                <a:cs typeface="Courier New" pitchFamily="49" charset="0"/>
              </a:rPr>
              <a:t>SandyBridge</a:t>
            </a:r>
            <a:r>
              <a:rPr lang="en-US" sz="1800" dirty="0" smtClean="0">
                <a:latin typeface="+mn-lt"/>
                <a:cs typeface="Courier New" pitchFamily="49" charset="0"/>
              </a:rPr>
              <a:t> CPU may require 29 clock cycles for 32-bit operands and 92 for 64-bit operands!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17548"/>
              </p:ext>
            </p:extLst>
          </p:nvPr>
        </p:nvGraphicFramePr>
        <p:xfrm>
          <a:off x="3873500" y="1524006"/>
          <a:ext cx="14472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3" imgW="723600" imgH="177480" progId="Equation.DSMT4">
                  <p:embed/>
                </p:oleObj>
              </mc:Choice>
              <mc:Fallback>
                <p:oleObj name="Equation" r:id="rId3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0" y="1524006"/>
                        <a:ext cx="14472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816771"/>
              </p:ext>
            </p:extLst>
          </p:nvPr>
        </p:nvGraphicFramePr>
        <p:xfrm>
          <a:off x="3886200" y="2034046"/>
          <a:ext cx="11678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6200" y="2034046"/>
                        <a:ext cx="11678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3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However, some special cases allow us to divide without dividing.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Suppose we want to divide an integer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 by a power of 2, say 2</a:t>
            </a:r>
            <a:r>
              <a:rPr lang="en-US" sz="1800" i="1" baseline="30000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Then, mathematically, the quotient is just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 shifted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 bits to the right and the remainder is just the right-most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 bits of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So, we can obtain the quotient and remainder by applying bitwise operations: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81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0000 0000 0000 0000 0000 0000 0011 1101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3581400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61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divisor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76945" y="3967665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55351" y="3955998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0193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25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5</a:t>
            </a:r>
          </a:p>
        </p:txBody>
      </p:sp>
    </p:spTree>
    <p:extLst>
      <p:ext uri="{BB962C8B-B14F-4D97-AF65-F5344CB8AC3E}">
        <p14:creationId xmlns:p14="http://schemas.microsoft.com/office/powerpoint/2010/main" val="16139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When a multi-byte value, like an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, is stored in memory, there are options for deciding how to organize the bytes physically: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45626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89349210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447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0000 0101 0101 0011 0101 1100 0101 1010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21336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Above, we organize the bytes from left-to-right, with the byte corresponding to the highest powers of two on the left and the byte corresponding to the lowest powers of two on the right.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But in memory there's no left or right.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Instead, each byte is stored at a specific address in memory, and so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 value will occupy four consecutive addresses.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So, do we put the high-order byte at the low address? or at the high address:? or…?</a:t>
            </a:r>
          </a:p>
        </p:txBody>
      </p:sp>
    </p:spTree>
    <p:extLst>
      <p:ext uri="{BB962C8B-B14F-4D97-AF65-F5344CB8AC3E}">
        <p14:creationId xmlns:p14="http://schemas.microsoft.com/office/powerpoint/2010/main" val="40571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But how does this really work?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1101       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1111 1111 1111 1111 1111 1111 1111 1000       mask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21468"/>
            <a:ext cx="8610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Bitwise AND applied to </a:t>
            </a:r>
            <a:r>
              <a:rPr lang="en-US" sz="1800" i="1" dirty="0" smtClean="0"/>
              <a:t>N</a:t>
            </a:r>
            <a:r>
              <a:rPr lang="en-US" sz="1800" dirty="0" smtClean="0"/>
              <a:t> with the right "mask" will wipe out the low bits.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Put 1's where you want to copy existing bits in </a:t>
            </a:r>
            <a:r>
              <a:rPr lang="en-US" sz="1800" i="1" dirty="0" smtClean="0"/>
              <a:t>N</a:t>
            </a:r>
            <a:r>
              <a:rPr lang="en-US" sz="1800" dirty="0" smtClean="0"/>
              <a:t> and 0's where you want to clear bits.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Of course, that yields this: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0000 0000 0000 0000 0000 0000 0011 1000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1000" y="44958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We could shift this result right by 3 bits (remember we're dividing by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), but it would have been just as easy (and more efficient) to just shift the original representation of 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3456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q = N &gt;&gt; 3;</a:t>
            </a:r>
          </a:p>
        </p:txBody>
      </p:sp>
    </p:spTree>
    <p:extLst>
      <p:ext uri="{BB962C8B-B14F-4D97-AF65-F5344CB8AC3E}">
        <p14:creationId xmlns:p14="http://schemas.microsoft.com/office/powerpoint/2010/main" val="2993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What about the remainder?  Use a different mask: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1101       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0000 0000 0000 0000 0000 0000 0000 0111       mask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21468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Of course, that yields this: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0000 0000 0000 0000 0000 0000 0000 0101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1000" y="35052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So in C: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 = N &amp; mask;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1000" y="4583668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693738" indent="-693738">
              <a:defRPr/>
            </a:pPr>
            <a:r>
              <a:rPr lang="en-US" sz="1800" dirty="0" smtClean="0"/>
              <a:t>QTP:	how do we form the mask if we're given the divisor, and we know it's a power of 2, but we do not know what power of 2 it is?</a:t>
            </a:r>
          </a:p>
          <a:p>
            <a:pPr marL="693738" indent="-693738">
              <a:defRPr/>
            </a:pPr>
            <a:endParaRPr lang="en-US" sz="1800" dirty="0"/>
          </a:p>
          <a:p>
            <a:pPr marL="693738" indent="-693738">
              <a:defRPr/>
            </a:pPr>
            <a:r>
              <a:rPr lang="en-US" sz="1800" dirty="0" smtClean="0"/>
              <a:t>Hint:	consider the relationship between the base-2 representations of 2</a:t>
            </a:r>
            <a:r>
              <a:rPr lang="en-US" sz="1800" i="1" baseline="30000" dirty="0" smtClean="0"/>
              <a:t>K</a:t>
            </a:r>
            <a:r>
              <a:rPr lang="en-US" sz="1800" dirty="0" smtClean="0"/>
              <a:t> and 2</a:t>
            </a:r>
            <a:r>
              <a:rPr lang="en-US" sz="1800" i="1" baseline="30000" dirty="0" smtClean="0"/>
              <a:t>K</a:t>
            </a:r>
            <a:r>
              <a:rPr lang="en-US" sz="1800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1563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Flipping Bytes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4524315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flipBytes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N &amp; 0xFF00;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AND with 1111 1111 0000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&gt;&gt; 8;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shift hi byte to lower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half;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high bits are now 0000 0000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N = N &lt;&lt; 8;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shift lo byte to upper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half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low bits of N are now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0000 0000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N = N |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combine the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bytes;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 high bits of N remain same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 low bits are replaced with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 //       the low byte of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hiByte</a:t>
            </a:r>
            <a:endParaRPr lang="en-US" sz="1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82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Summing Nybbles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2554545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addNybbles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0x000F) +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0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0x00F0) &gt;&gt;  4) +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1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0x0F00) &gt;&gt;  8) +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2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0xF000) &gt;&gt; 12) );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3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0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Zeroing Selected Nybbles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5016758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zeroOddNybbles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0x0001) != 0 )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16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mask is: 0000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0000 0000 0001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0xFFF0;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0x0010)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0xFF0F;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0x0100)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0xF0FF;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0x1000)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0x0FFF;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57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84666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89349210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838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0000 0101 0101 0011 0101 1100 0101 1010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12954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On </a:t>
            </a:r>
            <a:r>
              <a:rPr lang="en-US" sz="1800" i="1" dirty="0" smtClean="0"/>
              <a:t>little-endian</a:t>
            </a:r>
            <a:r>
              <a:rPr lang="en-US" sz="1800" dirty="0" smtClean="0"/>
              <a:t> systems, the high-order byte is stored at the high address (and the low-order byte is stored at the low address):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43284"/>
              </p:ext>
            </p:extLst>
          </p:nvPr>
        </p:nvGraphicFramePr>
        <p:xfrm>
          <a:off x="4267200" y="196596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high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0000 0101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0101 0011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0101 1100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0101 1010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low 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4535269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On </a:t>
            </a:r>
            <a:r>
              <a:rPr lang="en-US" sz="1800" i="1" dirty="0" smtClean="0"/>
              <a:t>big-endian</a:t>
            </a:r>
            <a:r>
              <a:rPr lang="en-US" sz="1800" dirty="0" smtClean="0"/>
              <a:t> systems, the high-order byte is stored at the low address (and the low-order byte is stored at the high address).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x86 systems generally use little-endian byte ordering.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 JVM generally uses big-endian byte ordering.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1000" y="2401669"/>
            <a:ext cx="3581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Note that the bits within a byte are always stored in little-endian order, high-order bit first.</a:t>
            </a:r>
          </a:p>
        </p:txBody>
      </p:sp>
    </p:spTree>
    <p:extLst>
      <p:ext uri="{BB962C8B-B14F-4D97-AF65-F5344CB8AC3E}">
        <p14:creationId xmlns:p14="http://schemas.microsoft.com/office/powerpoint/2010/main" val="40345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In most situations, you don't need to consider the byte-ordering used on your system.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 compiler and other tools are system-specific and will adjust for the correct ordering.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But, if you view a memory dump, like a hex dump of a binary file, or if you examine the contents of memory via pointers, you must be aware of the particular byte-ordering that's used on your system.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And, if you transfer some binary files created on a system using one byte-ordering to a system using the opposite byte-ordering, you will have to compensate for that.</a:t>
            </a:r>
          </a:p>
        </p:txBody>
      </p:sp>
    </p:spTree>
    <p:extLst>
      <p:ext uri="{BB962C8B-B14F-4D97-AF65-F5344CB8AC3E}">
        <p14:creationId xmlns:p14="http://schemas.microsoft.com/office/powerpoint/2010/main" val="23929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Shifts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You can shift the bits of a value to the left or the right by using the shift operators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dirty="0" smtClean="0"/>
              <a:t>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Assuming the right operand is non-negative and no larger than the bit-width of the integer-valued left operand: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 &lt;&lt;  ER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 bits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latin typeface="+mn-lt"/>
                <a:cs typeface="Courier New" pitchFamily="49" charset="0"/>
              </a:rPr>
              <a:t> are shifted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ER</a:t>
            </a:r>
            <a:r>
              <a:rPr lang="en-US" sz="2000" dirty="0" smtClean="0">
                <a:latin typeface="+mn-lt"/>
                <a:cs typeface="Courier New" pitchFamily="49" charset="0"/>
              </a:rPr>
              <a:t> positions to the left; 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zeros fill the vacated positions on the right;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 resulting value is returned.</a:t>
            </a:r>
          </a:p>
          <a:p>
            <a:pPr marL="1379538"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 &gt;&gt;  ER</a:t>
            </a:r>
          </a:p>
          <a:p>
            <a:pPr marL="1379538">
              <a:defRPr/>
            </a:pPr>
            <a:r>
              <a:rPr lang="en-US" sz="2000" dirty="0" smtClean="0"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cs typeface="Courier New" pitchFamily="49" charset="0"/>
              </a:rPr>
              <a:t> is unsigned, or signed and non-negative, returns the value of the integer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/ 2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ER</a:t>
            </a:r>
            <a:r>
              <a:rPr lang="en-US" sz="2000" dirty="0" smtClean="0">
                <a:cs typeface="Courier New" pitchFamily="49" charset="0"/>
              </a:rPr>
              <a:t>; </a:t>
            </a:r>
          </a:p>
          <a:p>
            <a:pPr marL="1379538">
              <a:defRPr/>
            </a:pPr>
            <a:r>
              <a:rPr lang="en-US" sz="2000" dirty="0" smtClean="0"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cs typeface="Courier New" pitchFamily="49" charset="0"/>
              </a:rPr>
              <a:t> is signed and negative, the result is implementation-dependent.</a:t>
            </a:r>
          </a:p>
          <a:p>
            <a:pPr marL="1379538">
              <a:defRPr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Shifts with </a:t>
            </a:r>
            <a:r>
              <a:rPr lang="en-US" altLang="en-US" dirty="0" err="1" smtClean="0">
                <a:latin typeface="Arial" charset="0"/>
                <a:cs typeface="Arial" charset="0"/>
              </a:rPr>
              <a:t>gcc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81000" y="609600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Suppose that we have the following variables: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= 24061;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00000000 00000000 01011101 11111101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  -39;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11111111 11111111 11111111 11011001</a:t>
            </a:r>
          </a:p>
          <a:p>
            <a:endParaRPr lang="en-US" sz="1800" dirty="0"/>
          </a:p>
          <a:p>
            <a:r>
              <a:rPr lang="en-US" sz="1800" dirty="0"/>
              <a:t>A little experimentation with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verifies that: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&lt;&lt;  5  --&gt;  00000000 00001011 10111111 10100000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&gt;&gt;  5  --&gt;  00000000 00000000 00000010 11101111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&lt;&lt; 10  --&gt;  11111111 11111111 01100100 00000000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&gt;&gt;  4  --&gt;  11111111 11111111 11111111 11111101</a:t>
            </a:r>
          </a:p>
          <a:p>
            <a:endParaRPr lang="en-US" sz="1800" dirty="0" smtClean="0">
              <a:latin typeface="+mn-lt"/>
              <a:cs typeface="Courier New" pitchFamily="49" charset="0"/>
            </a:endParaRPr>
          </a:p>
          <a:p>
            <a:r>
              <a:rPr lang="en-US" sz="1800" dirty="0" smtClean="0">
                <a:latin typeface="+mn-lt"/>
                <a:cs typeface="Courier New" pitchFamily="49" charset="0"/>
              </a:rPr>
              <a:t>So,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 smtClean="0">
                <a:latin typeface="+mn-lt"/>
                <a:cs typeface="Courier New" pitchFamily="49" charset="0"/>
              </a:rPr>
              <a:t> apparently maps a right shift 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sz="1800" dirty="0" smtClean="0">
                <a:latin typeface="+mn-lt"/>
                <a:cs typeface="Courier New" pitchFamily="49" charset="0"/>
              </a:rPr>
              <a:t> to an </a:t>
            </a:r>
            <a:r>
              <a:rPr lang="en-US" sz="1800" u="sng" dirty="0" smtClean="0">
                <a:latin typeface="+mn-lt"/>
                <a:cs typeface="Courier New" pitchFamily="49" charset="0"/>
              </a:rPr>
              <a:t>arithmetic right shift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5986463"/>
            <a:ext cx="4343400" cy="3381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QTP: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what would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gcc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do with a uint32_t?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Shifting and Arithmetic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Suppose again that we have the following variables: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24061; // 00000000 00000000 01011101 11111101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  -39; // 11111111 11111111 11111111 11011001</a:t>
            </a:r>
          </a:p>
          <a:p>
            <a:endParaRPr lang="en-US" sz="1800" dirty="0"/>
          </a:p>
          <a:p>
            <a:r>
              <a:rPr lang="en-US" sz="1800" dirty="0"/>
              <a:t>A little experimentation with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verifies that: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&lt;&lt;  5  --&gt;  769952 == 24061 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&gt;&gt;  5  --&gt;     751 == 24061 /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&lt;&lt; 10  --&gt;  -39936 == -39 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&gt;&gt;  4  --&gt;      -3 == -39 /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4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Complement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complement (logical negation) is defined by the following table: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~X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 bitwise complement (negation) operation is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Again, this operator is normally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AND </a:t>
            </a:r>
            <a:r>
              <a:rPr lang="en-US" altLang="en-US" dirty="0" err="1" smtClean="0">
                <a:latin typeface="Arial" charset="0"/>
                <a:cs typeface="Arial" charset="0"/>
              </a:rPr>
              <a:t>and</a:t>
            </a:r>
            <a:r>
              <a:rPr lang="en-US" altLang="en-US" dirty="0" smtClean="0">
                <a:latin typeface="Arial" charset="0"/>
                <a:cs typeface="Arial" charset="0"/>
              </a:rPr>
              <a:t> OR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AND </a:t>
            </a:r>
            <a:r>
              <a:rPr lang="en-US" sz="1800" dirty="0" err="1" smtClean="0"/>
              <a:t>and</a:t>
            </a:r>
            <a:r>
              <a:rPr lang="en-US" sz="1800" dirty="0" smtClean="0"/>
              <a:t> OR are defined by the following tables: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Y   X AND Y   X OR Y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------------------------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0   0      0         0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0   1      0         1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1   0      0         1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1   1      1         1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------------------------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these bitwise operations are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smtClean="0">
                <a:latin typeface="+mn-lt"/>
                <a:cs typeface="Courier New" pitchFamily="49" charset="0"/>
              </a:rPr>
              <a:t> 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800" dirty="0" smtClean="0">
                <a:latin typeface="+mn-lt"/>
                <a:cs typeface="Courier New" pitchFamily="49" charset="0"/>
              </a:rPr>
              <a:t>, respectively.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Normally, though, the operators are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1489</TotalTime>
  <Words>2215</Words>
  <Application>Microsoft Office PowerPoint</Application>
  <PresentationFormat>Overhead</PresentationFormat>
  <Paragraphs>357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 New Roman</vt:lpstr>
      <vt:lpstr>Professional</vt:lpstr>
      <vt:lpstr>Equation</vt:lpstr>
      <vt:lpstr>Bitwise Operations</vt:lpstr>
      <vt:lpstr>Endian-ness</vt:lpstr>
      <vt:lpstr>Endian-ness</vt:lpstr>
      <vt:lpstr>Endian-ness</vt:lpstr>
      <vt:lpstr>Bitwise Shifts</vt:lpstr>
      <vt:lpstr>Bitwise Shifts with gcc</vt:lpstr>
      <vt:lpstr>Shifting and Arithmetic</vt:lpstr>
      <vt:lpstr>Bitwise Complement</vt:lpstr>
      <vt:lpstr>Bitwise AND and OR</vt:lpstr>
      <vt:lpstr>Bitwise XOR</vt:lpstr>
      <vt:lpstr>Bitmasks</vt:lpstr>
      <vt:lpstr>Example: Clearing a Bit</vt:lpstr>
      <vt:lpstr>Example: Printing the Bits of a Byte</vt:lpstr>
      <vt:lpstr>Example: Details</vt:lpstr>
      <vt:lpstr>Example: Details</vt:lpstr>
      <vt:lpstr>Example: Details</vt:lpstr>
      <vt:lpstr>Example: Printing the Bits with Pointers</vt:lpstr>
      <vt:lpstr>Example: Integer Division</vt:lpstr>
      <vt:lpstr>Example: Integer Division</vt:lpstr>
      <vt:lpstr>Example: Integer Division</vt:lpstr>
      <vt:lpstr>Example: Integer Division</vt:lpstr>
      <vt:lpstr>Example: Flipping Bytes</vt:lpstr>
      <vt:lpstr>Example: Summing Nybbles</vt:lpstr>
      <vt:lpstr>Example: Zeroing Selected Nybbles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136</cp:revision>
  <cp:lastPrinted>2019-03-08T00:22:02Z</cp:lastPrinted>
  <dcterms:created xsi:type="dcterms:W3CDTF">1998-08-05T19:51:03Z</dcterms:created>
  <dcterms:modified xsi:type="dcterms:W3CDTF">2019-10-14T18:06:45Z</dcterms:modified>
</cp:coreProperties>
</file>