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6" r:id="rId3"/>
    <p:sldId id="267" r:id="rId4"/>
    <p:sldId id="268" r:id="rId5"/>
    <p:sldId id="269" r:id="rId6"/>
    <p:sldId id="286" r:id="rId7"/>
    <p:sldId id="294" r:id="rId8"/>
    <p:sldId id="272" r:id="rId9"/>
    <p:sldId id="273" r:id="rId10"/>
    <p:sldId id="274" r:id="rId11"/>
    <p:sldId id="275" r:id="rId12"/>
    <p:sldId id="276" r:id="rId13"/>
    <p:sldId id="293" r:id="rId14"/>
    <p:sldId id="288" r:id="rId15"/>
    <p:sldId id="289" r:id="rId16"/>
    <p:sldId id="290" r:id="rId17"/>
    <p:sldId id="291" r:id="rId18"/>
    <p:sldId id="278" r:id="rId19"/>
    <p:sldId id="279" r:id="rId20"/>
    <p:sldId id="280" r:id="rId21"/>
    <p:sldId id="281" r:id="rId22"/>
    <p:sldId id="282" r:id="rId23"/>
    <p:sldId id="287" r:id="rId24"/>
    <p:sldId id="283" r:id="rId25"/>
    <p:sldId id="284" r:id="rId2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7" autoAdjust="0"/>
    <p:restoredTop sz="87075" autoAdjust="0"/>
  </p:normalViewPr>
  <p:slideViewPr>
    <p:cSldViewPr>
      <p:cViewPr varScale="1">
        <p:scale>
          <a:sx n="100" d="100"/>
          <a:sy n="100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D5D8485-4995-48AB-AFE7-F61C46A7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B776693-F880-4420-9524-9851EE34D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5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used sign-magnitude, there would be two valid</a:t>
            </a:r>
            <a:r>
              <a:rPr lang="en-US" baseline="0" dirty="0" smtClean="0"/>
              <a:t> ways to represent zero: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00000...0</a:t>
            </a:r>
          </a:p>
          <a:p>
            <a:r>
              <a:rPr lang="en-US" baseline="0" dirty="0" smtClean="0"/>
              <a:t>10000...0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confusing and complicates the hardware.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28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used sign-magnitude, there would be two valid</a:t>
            </a:r>
            <a:r>
              <a:rPr lang="en-US" baseline="0" dirty="0" smtClean="0"/>
              <a:t> ways to represent zero:</a:t>
            </a:r>
          </a:p>
          <a:p>
            <a:endParaRPr lang="en-US" baseline="0" dirty="0" smtClean="0"/>
          </a:p>
          <a:p>
            <a:r>
              <a:rPr lang="en-US" baseline="0" dirty="0" smtClean="0"/>
              <a:t>00000...0</a:t>
            </a:r>
          </a:p>
          <a:p>
            <a:r>
              <a:rPr lang="en-US" baseline="0" dirty="0" smtClean="0"/>
              <a:t>10000...0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confusing and complicates the hardware.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528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the "long" way of doing this: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0000 1101 0000 0000    original value</a:t>
            </a:r>
          </a:p>
          <a:p>
            <a:r>
              <a:rPr lang="en-US" baseline="0" dirty="0" smtClean="0"/>
              <a:t>   1111 0010 1111 1111    flip the bits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rightmost 1 in the original representation becomes the right-most 0 when we flip the bits.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 bit is followed by low-order bits that form a "sled"; when we add 1 to the flipped form,</a:t>
            </a:r>
          </a:p>
          <a:p>
            <a:r>
              <a:rPr lang="en-US" baseline="0" dirty="0" smtClean="0"/>
              <a:t>all the bits in that sled flip back to zero, and the rightmost 0 (corresponding to the former </a:t>
            </a:r>
          </a:p>
          <a:p>
            <a:r>
              <a:rPr lang="en-US" baseline="0" dirty="0" smtClean="0"/>
              <a:t>right-most 1) flips back to 1 and DOES NOT GENERATE A CARRY BIT.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Therefore, none of the flipped bits to the left of the original rightmost 1 will flip back (i.e.,</a:t>
            </a:r>
          </a:p>
          <a:p>
            <a:r>
              <a:rPr lang="en-US" baseline="0" dirty="0" smtClean="0"/>
              <a:t>they will stay flipped).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That's why the "trick"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8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basic</a:t>
            </a:r>
            <a:r>
              <a:rPr lang="en-US" baseline="0" dirty="0" smtClean="0"/>
              <a:t> point underlying the last section is that add/carry doesn't yield the correct sum if we have operands with opposite signs and used sign-magnitude representation.  That's why we use 2's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don't usually make a fuss about that in lecture.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977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41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09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19850" y="153988"/>
            <a:ext cx="230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pitchFamily="34" charset="0"/>
                <a:cs typeface="Arial" pitchFamily="34" charset="0"/>
              </a:rPr>
              <a:t>Data Representation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53450" y="153987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18EA3BB-37C2-4BDC-A06A-0ECC975411B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Bits and Bytes</a:t>
            </a:r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6759575" y="1106488"/>
            <a:ext cx="1851025" cy="4591050"/>
            <a:chOff x="0" y="0"/>
            <a:chExt cx="1166" cy="2891"/>
          </a:xfrm>
        </p:grpSpPr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205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2201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202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</a:t>
                  </a:r>
                </a:p>
              </p:txBody>
            </p:sp>
          </p:grpSp>
          <p:grpSp>
            <p:nvGrpSpPr>
              <p:cNvPr id="2060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2199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200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</a:t>
                  </a:r>
                </a:p>
              </p:txBody>
            </p:sp>
          </p:grpSp>
          <p:grpSp>
            <p:nvGrpSpPr>
              <p:cNvPr id="2061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2197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8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2062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2195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6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2063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2193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4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2064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2191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2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0001</a:t>
                  </a:r>
                </a:p>
              </p:txBody>
            </p:sp>
          </p:grpSp>
          <p:grpSp>
            <p:nvGrpSpPr>
              <p:cNvPr id="2065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2189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90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2066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2187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8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2067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2185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6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0010</a:t>
                  </a:r>
                </a:p>
              </p:txBody>
            </p:sp>
          </p:grpSp>
          <p:grpSp>
            <p:nvGrpSpPr>
              <p:cNvPr id="2068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2183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4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69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2181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2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70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2179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80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0011</a:t>
                  </a:r>
                </a:p>
              </p:txBody>
            </p:sp>
          </p:grpSp>
          <p:grpSp>
            <p:nvGrpSpPr>
              <p:cNvPr id="2071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2177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8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2072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2175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6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2073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2173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4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0100</a:t>
                  </a:r>
                </a:p>
              </p:txBody>
            </p:sp>
          </p:grpSp>
          <p:grpSp>
            <p:nvGrpSpPr>
              <p:cNvPr id="2074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2171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2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2075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2169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70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2076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2167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8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0101</a:t>
                  </a:r>
                </a:p>
              </p:txBody>
            </p:sp>
          </p:grpSp>
          <p:grpSp>
            <p:nvGrpSpPr>
              <p:cNvPr id="2077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2165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6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78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2163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4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79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2161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2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0110</a:t>
                  </a:r>
                </a:p>
              </p:txBody>
            </p:sp>
          </p:grpSp>
          <p:grpSp>
            <p:nvGrpSpPr>
              <p:cNvPr id="2080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2159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60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81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2157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8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82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2155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6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0111</a:t>
                  </a:r>
                </a:p>
              </p:txBody>
            </p:sp>
          </p:grpSp>
          <p:grpSp>
            <p:nvGrpSpPr>
              <p:cNvPr id="2083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2153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4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2084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2151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2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2085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2149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50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1000</a:t>
                  </a:r>
                </a:p>
              </p:txBody>
            </p:sp>
          </p:grpSp>
          <p:grpSp>
            <p:nvGrpSpPr>
              <p:cNvPr id="2086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2147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8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2087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2145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6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2088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2143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4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1001</a:t>
                  </a:r>
                </a:p>
              </p:txBody>
            </p:sp>
          </p:grpSp>
          <p:grpSp>
            <p:nvGrpSpPr>
              <p:cNvPr id="2089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2141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2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A</a:t>
                  </a:r>
                </a:p>
              </p:txBody>
            </p:sp>
          </p:grpSp>
          <p:grpSp>
            <p:nvGrpSpPr>
              <p:cNvPr id="2090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2139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40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</a:t>
                  </a:r>
                </a:p>
              </p:txBody>
            </p:sp>
          </p:grpSp>
          <p:grpSp>
            <p:nvGrpSpPr>
              <p:cNvPr id="2091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2137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8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1010</a:t>
                  </a:r>
                </a:p>
              </p:txBody>
            </p:sp>
          </p:grpSp>
          <p:grpSp>
            <p:nvGrpSpPr>
              <p:cNvPr id="2092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2135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6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B</a:t>
                  </a:r>
                </a:p>
              </p:txBody>
            </p:sp>
          </p:grpSp>
          <p:grpSp>
            <p:nvGrpSpPr>
              <p:cNvPr id="2093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2133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4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</a:t>
                  </a:r>
                </a:p>
              </p:txBody>
            </p:sp>
          </p:grpSp>
          <p:grpSp>
            <p:nvGrpSpPr>
              <p:cNvPr id="2094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2131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2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1011</a:t>
                  </a:r>
                </a:p>
              </p:txBody>
            </p:sp>
          </p:grpSp>
          <p:grpSp>
            <p:nvGrpSpPr>
              <p:cNvPr id="2095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2129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30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C</a:t>
                  </a:r>
                </a:p>
              </p:txBody>
            </p:sp>
          </p:grpSp>
          <p:grpSp>
            <p:nvGrpSpPr>
              <p:cNvPr id="2096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2127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8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2097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2125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6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1100</a:t>
                  </a:r>
                </a:p>
              </p:txBody>
            </p:sp>
          </p:grpSp>
          <p:grpSp>
            <p:nvGrpSpPr>
              <p:cNvPr id="2098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2123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4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D</a:t>
                  </a:r>
                </a:p>
              </p:txBody>
            </p:sp>
          </p:grpSp>
          <p:grpSp>
            <p:nvGrpSpPr>
              <p:cNvPr id="2099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2121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2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13</a:t>
                  </a:r>
                </a:p>
              </p:txBody>
            </p:sp>
          </p:grpSp>
          <p:grpSp>
            <p:nvGrpSpPr>
              <p:cNvPr id="2100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2119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20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1101</a:t>
                  </a:r>
                </a:p>
              </p:txBody>
            </p:sp>
          </p:grpSp>
          <p:grpSp>
            <p:nvGrpSpPr>
              <p:cNvPr id="2101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2117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8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E</a:t>
                  </a:r>
                </a:p>
              </p:txBody>
            </p:sp>
          </p:grpSp>
          <p:grpSp>
            <p:nvGrpSpPr>
              <p:cNvPr id="2102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2115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6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14</a:t>
                  </a:r>
                </a:p>
              </p:txBody>
            </p:sp>
          </p:grpSp>
          <p:grpSp>
            <p:nvGrpSpPr>
              <p:cNvPr id="2103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2113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4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1110</a:t>
                  </a:r>
                </a:p>
              </p:txBody>
            </p:sp>
          </p:grpSp>
          <p:grpSp>
            <p:nvGrpSpPr>
              <p:cNvPr id="2104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2111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2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F</a:t>
                  </a:r>
                </a:p>
              </p:txBody>
            </p:sp>
          </p:grpSp>
          <p:grpSp>
            <p:nvGrpSpPr>
              <p:cNvPr id="2105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2109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10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15</a:t>
                  </a:r>
                </a:p>
              </p:txBody>
            </p:sp>
          </p:grpSp>
          <p:grpSp>
            <p:nvGrpSpPr>
              <p:cNvPr id="2106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2107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1" hangingPunct="1"/>
                  <a:endParaRPr lang="en-US" sz="420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2108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/>
                <a:p>
                  <a:pPr algn="ctr" eaLnBrk="1" hangingPunct="1"/>
                  <a:r>
                    <a:rPr lang="en-US" sz="1800">
                      <a:solidFill>
                        <a:srgbClr val="000066"/>
                      </a:solidFill>
                      <a:latin typeface="Courier New Bold" pitchFamily="49" charset="0"/>
                      <a:cs typeface="Courier New Bold" pitchFamily="49" charset="0"/>
                      <a:sym typeface="Courier New Bold" pitchFamily="49" charset="0"/>
                    </a:rPr>
                    <a:t>1111</a:t>
                  </a:r>
                </a:p>
              </p:txBody>
            </p:sp>
          </p:grpSp>
        </p:grpSp>
        <p:sp>
          <p:nvSpPr>
            <p:cNvPr id="2056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Hex</a:t>
              </a:r>
            </a:p>
          </p:txBody>
        </p:sp>
        <p:sp>
          <p:nvSpPr>
            <p:cNvPr id="2057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Decimal</a:t>
              </a:r>
            </a:p>
          </p:txBody>
        </p:sp>
        <p:sp>
          <p:nvSpPr>
            <p:cNvPr id="2058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/>
            <a:p>
              <a:pPr eaLnBrk="1" hangingPunct="1"/>
              <a:r>
                <a:rPr lang="en-US" sz="1800">
                  <a:solidFill>
                    <a:srgbClr val="000066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Binary</a:t>
              </a:r>
            </a:p>
          </p:txBody>
        </p:sp>
      </p:grp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binary digit</a:t>
            </a:r>
            <a:r>
              <a:rPr lang="en-US" sz="1800"/>
              <a:t> or </a:t>
            </a:r>
            <a:r>
              <a:rPr lang="en-US" sz="1800" i="1"/>
              <a:t>bit</a:t>
            </a:r>
            <a:r>
              <a:rPr lang="en-US" sz="1800"/>
              <a:t> has a value of either 0 or 1; these are the values we can store in hardware devices.</a:t>
            </a:r>
            <a:endParaRPr lang="en-US" sz="1800">
              <a:cs typeface="Vrinda" pitchFamily="34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81000" y="1639888"/>
            <a:ext cx="5943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byte</a:t>
            </a:r>
            <a:r>
              <a:rPr lang="en-US" sz="1800"/>
              <a:t> is a sequence of 8 bits.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A byte is also the fundamental unit of storage in memory.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6248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nybble</a:t>
            </a:r>
            <a:r>
              <a:rPr lang="en-US" sz="1800"/>
              <a:t> is a sequence of 4 bits (half of a byte).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Consider the table at right: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to base-10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 integer is non-negative, just expand the positional representation: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0" y="1439863"/>
            <a:ext cx="8001000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0000 1101 0000 0000   =   2^11 + 2^10 + 2^8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                    =   3328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81000" y="30480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 integer is negative, take its negation (in 2's complement), expand the positional representation for that, and then take the negation of the result (in base-10).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base-10 to 2's Complement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Obvious method:</a:t>
            </a:r>
          </a:p>
          <a:p>
            <a:pPr>
              <a:spcBef>
                <a:spcPct val="50000"/>
              </a:spcBef>
            </a:pPr>
            <a:r>
              <a:rPr lang="en-US" sz="1800"/>
              <a:t>	-	apply the division-by-2 algorithm discussed earlier to the magnitude of the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	-	if value is negative, negate the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base-10 to 2's Complement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3400" y="2819400"/>
            <a:ext cx="8382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    0  1  2  3   4   5   6            10    11    12    set bit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    1  2  4  8  16  32  64  . . .   1024  2048  4096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3328:                                                           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1280:                                                           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256:                                                            8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6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600">
                <a:latin typeface="Courier New" pitchFamily="49" charset="0"/>
              </a:rPr>
              <a:t>   0!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81000" y="609600"/>
            <a:ext cx="8610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Alternate method:</a:t>
            </a:r>
          </a:p>
          <a:p>
            <a:pPr>
              <a:spcBef>
                <a:spcPct val="50000"/>
              </a:spcBef>
            </a:pPr>
            <a:r>
              <a:rPr lang="en-US" sz="1800"/>
              <a:t>	-	find the largest power of 2 that's less than the magnitude of the number</a:t>
            </a:r>
          </a:p>
          <a:p>
            <a:pPr>
              <a:spcBef>
                <a:spcPct val="50000"/>
              </a:spcBef>
            </a:pPr>
            <a:r>
              <a:rPr lang="en-US" sz="1800"/>
              <a:t>	-	subtract it from the magnitude of the number and set that bit-position to 1</a:t>
            </a:r>
          </a:p>
          <a:p>
            <a:pPr>
              <a:spcBef>
                <a:spcPct val="50000"/>
              </a:spcBef>
            </a:pPr>
            <a:r>
              <a:rPr lang="en-US" sz="1800"/>
              <a:t>	-	repeat until the magnitude equals 0</a:t>
            </a:r>
          </a:p>
          <a:p>
            <a:pPr>
              <a:spcBef>
                <a:spcPct val="50000"/>
              </a:spcBef>
            </a:pPr>
            <a:r>
              <a:rPr lang="en-US" sz="1800"/>
              <a:t>	-	if value is negative, negate the result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6400800" y="33528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 flipV="1">
            <a:off x="5638800" y="3352800"/>
            <a:ext cx="0" cy="914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4648200" y="3352800"/>
            <a:ext cx="0" cy="1447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Basic Addition, Unsigned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an unsigned number:</a:t>
            </a:r>
            <a:endParaRPr lang="en-US" sz="1800" dirty="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57200" y="2057400"/>
            <a:ext cx="5245100" cy="169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0101 010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 0010 </a:t>
            </a:r>
            <a:r>
              <a:rPr lang="en-US" sz="1800" dirty="0">
                <a:latin typeface="Courier New" pitchFamily="49" charset="0"/>
              </a:rPr>
              <a:t>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---------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sum:  </a:t>
            </a:r>
            <a:r>
              <a:rPr lang="en-US" sz="1800" dirty="0" smtClean="0">
                <a:latin typeface="Courier New" pitchFamily="49" charset="0"/>
              </a:rPr>
              <a:t>   0101 </a:t>
            </a:r>
            <a:r>
              <a:rPr lang="en-US" sz="1800" dirty="0">
                <a:latin typeface="Courier New" pitchFamily="49" charset="0"/>
              </a:rPr>
              <a:t>0</a:t>
            </a:r>
            <a:r>
              <a:rPr lang="en-US" sz="1800" dirty="0" smtClean="0">
                <a:latin typeface="Courier New" pitchFamily="49" charset="0"/>
              </a:rPr>
              <a:t>100 (no carry</a:t>
            </a:r>
            <a:r>
              <a:rPr lang="en-US" sz="1800" dirty="0">
                <a:latin typeface="Courier New" pitchFamily="49" charset="0"/>
              </a:rPr>
              <a:t>-</a:t>
            </a:r>
            <a:r>
              <a:rPr lang="en-US" sz="1800" dirty="0" smtClean="0">
                <a:latin typeface="Courier New" pitchFamily="49" charset="0"/>
              </a:rPr>
              <a:t>out)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4419600"/>
            <a:ext cx="6629400" cy="169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1111 111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255:    1111 1111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1:    0000 0001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---------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>
                <a:latin typeface="Courier New" pitchFamily="49" charset="0"/>
              </a:rPr>
              <a:t>sum: </a:t>
            </a:r>
            <a:r>
              <a:rPr lang="en-US" sz="1800" dirty="0" smtClean="0">
                <a:latin typeface="Courier New" pitchFamily="49" charset="0"/>
              </a:rPr>
              <a:t>   0000 0000 (carry out is one, overflow)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addition is successful on an unsigned number:</a:t>
            </a:r>
            <a:endParaRPr lang="en-US" sz="18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6096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“An </a:t>
            </a:r>
            <a:r>
              <a:rPr lang="en-US" sz="1800" dirty="0"/>
              <a:t>integer overflow occurs when an arithmetic operation attempts to create a numeric value that is too large to be represented within the available storage </a:t>
            </a:r>
            <a:r>
              <a:rPr lang="en-US" sz="1800" dirty="0" smtClean="0"/>
              <a:t>space [Wikipedia]”.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9350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Basic Addition, Signed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 signed number:</a:t>
            </a:r>
            <a:endParaRPr lang="en-US" sz="1800" dirty="0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57200" y="1295400"/>
            <a:ext cx="6629400" cy="13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 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1111 110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 42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-</a:t>
            </a:r>
            <a:r>
              <a:rPr lang="en-US" sz="1800" dirty="0">
                <a:latin typeface="Courier New" pitchFamily="49" charset="0"/>
              </a:rPr>
              <a:t>42: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1101 0110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sum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0000 0000 (ignore carry-</a:t>
            </a:r>
            <a:r>
              <a:rPr lang="en-US" sz="1800" dirty="0" smtClean="0">
                <a:latin typeface="Courier New" pitchFamily="49" charset="0"/>
              </a:rPr>
              <a:t>out)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09600" y="3429000"/>
            <a:ext cx="6934200" cy="136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Carry:  </a:t>
            </a:r>
            <a:r>
              <a:rPr lang="en-US" sz="1800" b="1" dirty="0" smtClean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0000 000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-128:   1000 0000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  -</a:t>
            </a:r>
            <a:r>
              <a:rPr lang="en-US" sz="1800" dirty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:   1111 </a:t>
            </a:r>
            <a:r>
              <a:rPr lang="en-US" sz="1800" dirty="0">
                <a:latin typeface="Courier New" pitchFamily="49" charset="0"/>
              </a:rPr>
              <a:t>1</a:t>
            </a:r>
            <a:r>
              <a:rPr lang="en-US" sz="1800" dirty="0" smtClean="0">
                <a:latin typeface="Courier New" pitchFamily="49" charset="0"/>
              </a:rPr>
              <a:t>111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 dirty="0" smtClean="0">
                <a:latin typeface="Courier New" pitchFamily="49" charset="0"/>
              </a:rPr>
              <a:t> sum</a:t>
            </a:r>
            <a:r>
              <a:rPr lang="en-US" sz="1800" dirty="0">
                <a:latin typeface="Courier New" pitchFamily="49" charset="0"/>
              </a:rPr>
              <a:t>:  </a:t>
            </a:r>
            <a:r>
              <a:rPr lang="en-US" sz="1800" dirty="0" smtClean="0">
                <a:latin typeface="Courier New" pitchFamily="49" charset="0"/>
              </a:rPr>
              <a:t>  0111 1111 (positive number, </a:t>
            </a:r>
            <a:r>
              <a:rPr lang="en-US" sz="1800" smtClean="0">
                <a:latin typeface="Courier New" pitchFamily="49" charset="0"/>
              </a:rPr>
              <a:t>overflow)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7620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When overflow occurs on a signed number: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7061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Unsigned vs. Signed 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Be careful mixing signed and unsigned numbers, the results may surprise you:</a:t>
            </a:r>
            <a:endParaRPr lang="en-US" sz="1800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58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fr-FR" sz="1800" dirty="0">
                <a:latin typeface="Courier New"/>
                <a:cs typeface="Courier New"/>
              </a:rPr>
              <a:t>int32_t x = -1;</a:t>
            </a:r>
          </a:p>
          <a:p>
            <a:r>
              <a:rPr lang="nl-NL" sz="1800" dirty="0" smtClean="0">
                <a:latin typeface="Courier New"/>
                <a:cs typeface="Courier New"/>
              </a:rPr>
              <a:t>uint32_t </a:t>
            </a:r>
            <a:r>
              <a:rPr lang="nl-NL" sz="1800" dirty="0">
                <a:latin typeface="Courier New"/>
                <a:cs typeface="Courier New"/>
              </a:rPr>
              <a:t>y = </a:t>
            </a:r>
            <a:r>
              <a:rPr lang="nl-NL" sz="1800" dirty="0" smtClean="0">
                <a:latin typeface="Courier New"/>
                <a:cs typeface="Courier New"/>
              </a:rPr>
              <a:t>-1</a:t>
            </a:r>
            <a:r>
              <a:rPr lang="nl-NL" sz="1800" dirty="0">
                <a:latin typeface="Courier New"/>
                <a:cs typeface="Courier New"/>
              </a:rPr>
              <a:t>;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x as a signed number: %d\n", x);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x as an unsigned number: %u\n", x)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y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as a signed number: %d\n", </a:t>
            </a:r>
            <a:r>
              <a:rPr lang="en-US" sz="1800" dirty="0" smtClean="0">
                <a:latin typeface="Courier New"/>
                <a:cs typeface="Courier New"/>
              </a:rPr>
              <a:t>y)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</a:t>
            </a:r>
            <a:r>
              <a:rPr lang="en-US" sz="1800" dirty="0" smtClean="0">
                <a:latin typeface="Courier New"/>
                <a:cs typeface="Courier New"/>
              </a:rPr>
              <a:t>y </a:t>
            </a:r>
            <a:r>
              <a:rPr lang="en-US" sz="1800" dirty="0">
                <a:latin typeface="Courier New"/>
                <a:cs typeface="Courier New"/>
              </a:rPr>
              <a:t>as an unsigned number: %u\n", </a:t>
            </a:r>
            <a:r>
              <a:rPr lang="en-US" sz="1800" dirty="0" smtClean="0">
                <a:latin typeface="Courier New"/>
                <a:cs typeface="Courier New"/>
              </a:rPr>
              <a:t>y);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90600" y="4343400"/>
            <a:ext cx="70866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x as a signed number</a:t>
            </a:r>
            <a:r>
              <a:rPr lang="en-US" sz="1800" dirty="0" smtClean="0">
                <a:latin typeface="Courier New"/>
                <a:cs typeface="Courier New"/>
              </a:rPr>
              <a:t>: -</a:t>
            </a:r>
            <a:r>
              <a:rPr lang="en-US" sz="1800" dirty="0">
                <a:latin typeface="Courier New"/>
                <a:cs typeface="Courier New"/>
              </a:rPr>
              <a:t>1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x as an unsigned </a:t>
            </a:r>
            <a:r>
              <a:rPr lang="en-US" sz="1800" dirty="0" smtClean="0">
                <a:latin typeface="Courier New"/>
                <a:cs typeface="Courier New"/>
              </a:rPr>
              <a:t>number: 4294967295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print </a:t>
            </a:r>
            <a:r>
              <a:rPr lang="en-US" sz="1800" dirty="0">
                <a:latin typeface="Courier New"/>
                <a:cs typeface="Courier New"/>
              </a:rPr>
              <a:t>y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as a signed number: -1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print y </a:t>
            </a:r>
            <a:r>
              <a:rPr lang="en-US" sz="1800" dirty="0">
                <a:latin typeface="Courier New"/>
                <a:cs typeface="Courier New"/>
              </a:rPr>
              <a:t>as an unsigned number: </a:t>
            </a:r>
            <a:r>
              <a:rPr lang="en-US" sz="1800" dirty="0" smtClean="0">
                <a:latin typeface="Courier New"/>
                <a:cs typeface="Courier New"/>
              </a:rPr>
              <a:t>4294967295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1000" y="556260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Key point: bits are the same for </a:t>
            </a:r>
            <a:r>
              <a:rPr lang="en-US" sz="1800" dirty="0" smtClean="0">
                <a:latin typeface="Courier New"/>
                <a:cs typeface="Courier New"/>
              </a:rPr>
              <a:t>x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Courier New"/>
                <a:cs typeface="Courier New"/>
              </a:rPr>
              <a:t>y</a:t>
            </a:r>
            <a:r>
              <a:rPr lang="en-US" sz="1800" dirty="0" smtClean="0"/>
              <a:t>, difference is how we interpret them. </a:t>
            </a:r>
            <a:r>
              <a:rPr lang="en-US" sz="1800" dirty="0" smtClean="0">
                <a:latin typeface="Courier New"/>
                <a:cs typeface="Courier New"/>
              </a:rPr>
              <a:t>x == y</a:t>
            </a:r>
            <a:r>
              <a:rPr lang="en-US" sz="1800" dirty="0" smtClean="0"/>
              <a:t> will evaluate to true.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2803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Unsigned vs. Signed</a:t>
            </a:r>
            <a:endParaRPr lang="en-US" altLang="en-US" b="1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fr-FR" sz="1800" dirty="0" smtClean="0">
                <a:latin typeface="Courier New"/>
                <a:cs typeface="Courier New"/>
              </a:rPr>
              <a:t>int32_t </a:t>
            </a:r>
            <a:r>
              <a:rPr lang="fr-FR" sz="1800" dirty="0">
                <a:latin typeface="Courier New"/>
                <a:cs typeface="Courier New"/>
              </a:rPr>
              <a:t>x = -1;</a:t>
            </a:r>
          </a:p>
          <a:p>
            <a:r>
              <a:rPr lang="nl-NL" sz="1800" dirty="0" smtClean="0">
                <a:latin typeface="Courier New"/>
                <a:cs typeface="Courier New"/>
              </a:rPr>
              <a:t>uint32_t </a:t>
            </a:r>
            <a:r>
              <a:rPr lang="nl-NL" sz="1800" dirty="0">
                <a:latin typeface="Courier New"/>
                <a:cs typeface="Courier New"/>
              </a:rPr>
              <a:t>y = 1;</a:t>
            </a:r>
          </a:p>
          <a:p>
            <a:endParaRPr lang="nl-NL" sz="1800" dirty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if </a:t>
            </a:r>
            <a:r>
              <a:rPr lang="en-US" sz="1800" dirty="0">
                <a:latin typeface="Courier New"/>
                <a:cs typeface="Courier New"/>
              </a:rPr>
              <a:t>( x &lt; y )</a:t>
            </a:r>
          </a:p>
          <a:p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("x is less than </a:t>
            </a:r>
            <a:r>
              <a:rPr lang="en-US" sz="1800" dirty="0" smtClean="0">
                <a:latin typeface="Courier New"/>
                <a:cs typeface="Courier New"/>
              </a:rPr>
              <a:t>y.\</a:t>
            </a:r>
            <a:r>
              <a:rPr lang="en-US" sz="1800" dirty="0">
                <a:latin typeface="Courier New"/>
                <a:cs typeface="Courier New"/>
              </a:rPr>
              <a:t>n");</a:t>
            </a:r>
          </a:p>
          <a:p>
            <a:r>
              <a:rPr lang="hu-HU" sz="1800" dirty="0" smtClean="0">
                <a:latin typeface="Courier New"/>
                <a:cs typeface="Courier New"/>
              </a:rPr>
              <a:t>else</a:t>
            </a:r>
            <a:endParaRPr lang="hu-HU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("x is greater than </a:t>
            </a:r>
            <a:r>
              <a:rPr lang="en-US" sz="1800" dirty="0" smtClean="0">
                <a:latin typeface="Courier New"/>
                <a:cs typeface="Courier New"/>
              </a:rPr>
              <a:t>y.\</a:t>
            </a:r>
            <a:r>
              <a:rPr lang="en-US" sz="1800" dirty="0">
                <a:latin typeface="Courier New"/>
                <a:cs typeface="Courier New"/>
              </a:rPr>
              <a:t>n");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3352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90600" y="4038600"/>
            <a:ext cx="70866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x is greater than </a:t>
            </a:r>
            <a:r>
              <a:rPr lang="en-US" sz="1800" dirty="0" smtClean="0">
                <a:latin typeface="Courier New"/>
                <a:cs typeface="Courier New"/>
              </a:rPr>
              <a:t>y.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4953000"/>
            <a:ext cx="8610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Key point: when comparing signed and unsigned numbers, the signed numbers are converted to unsigned. It’s best to explicitly cast to the type you want.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smtClean="0"/>
              <a:t>See more</a:t>
            </a:r>
            <a:r>
              <a:rPr lang="en-US" sz="1800" dirty="0"/>
              <a:t>: http://</a:t>
            </a:r>
            <a:r>
              <a:rPr lang="en-US" sz="1800" dirty="0" err="1"/>
              <a:t>stackoverflow.com</a:t>
            </a:r>
            <a:r>
              <a:rPr lang="en-US" sz="1800" dirty="0"/>
              <a:t>/questions/5416414/signed-unsigned-comparisons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Be careful mixing signed and unsigned numbers, the results may surprise you: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4465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Examples: Most </a:t>
            </a:r>
            <a:r>
              <a:rPr lang="en-US" altLang="en-US" dirty="0"/>
              <a:t>N</a:t>
            </a:r>
            <a:r>
              <a:rPr lang="en-US" altLang="en-US" dirty="0" smtClean="0"/>
              <a:t>egative Number</a:t>
            </a:r>
            <a:endParaRPr lang="en-US" altLang="en-US" b="1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990600" y="12192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pl-PL" sz="1800" dirty="0" smtClean="0">
                <a:latin typeface="Courier New"/>
                <a:cs typeface="Courier New"/>
              </a:rPr>
              <a:t>int32_t </a:t>
            </a:r>
            <a:r>
              <a:rPr lang="pl-PL" sz="1800" dirty="0">
                <a:latin typeface="Courier New"/>
                <a:cs typeface="Courier New"/>
              </a:rPr>
              <a:t>w = 533;</a:t>
            </a:r>
          </a:p>
          <a:p>
            <a:endParaRPr lang="pl-PL" sz="1800" dirty="0" smtClean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// </a:t>
            </a:r>
            <a:r>
              <a:rPr lang="pl-PL" sz="1800" dirty="0" err="1">
                <a:latin typeface="Courier New"/>
                <a:cs typeface="Courier New"/>
              </a:rPr>
              <a:t>I</a:t>
            </a:r>
            <a:r>
              <a:rPr lang="pl-PL" sz="1800" dirty="0" err="1" smtClean="0">
                <a:latin typeface="Courier New"/>
                <a:cs typeface="Courier New"/>
              </a:rPr>
              <a:t>nvert</a:t>
            </a:r>
            <a:r>
              <a:rPr lang="pl-PL" sz="1800" dirty="0" smtClean="0">
                <a:latin typeface="Courier New"/>
                <a:cs typeface="Courier New"/>
              </a:rPr>
              <a:t> (~) w and </a:t>
            </a:r>
            <a:r>
              <a:rPr lang="pl-PL" sz="1800" dirty="0" err="1" smtClean="0">
                <a:latin typeface="Courier New"/>
                <a:cs typeface="Courier New"/>
              </a:rPr>
              <a:t>add</a:t>
            </a:r>
            <a:r>
              <a:rPr lang="pl-PL" sz="1800" dirty="0" smtClean="0">
                <a:latin typeface="Courier New"/>
                <a:cs typeface="Courier New"/>
              </a:rPr>
              <a:t> 1</a:t>
            </a:r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w </a:t>
            </a:r>
            <a:r>
              <a:rPr lang="pl-PL" sz="1800" dirty="0">
                <a:latin typeface="Courier New"/>
                <a:cs typeface="Courier New"/>
              </a:rPr>
              <a:t>= ~w + 1</a:t>
            </a:r>
            <a:r>
              <a:rPr lang="pl-PL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("print w: %d\n", w)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does this print?</a:t>
            </a:r>
            <a:endParaRPr lang="en-US" sz="18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352800"/>
            <a:ext cx="70866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p</a:t>
            </a:r>
            <a:r>
              <a:rPr lang="en-US" sz="1800" dirty="0" smtClean="0">
                <a:latin typeface="Courier New"/>
                <a:cs typeface="Courier New"/>
              </a:rPr>
              <a:t>rint w: -533.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You can actually perform the 2’s complement operation in your code:</a:t>
            </a:r>
            <a:endParaRPr lang="en-US" sz="18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90600" y="4343400"/>
            <a:ext cx="7086600" cy="202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cs-CZ" sz="1800" dirty="0"/>
              <a:t> </a:t>
            </a:r>
            <a:r>
              <a:rPr lang="cs-CZ" sz="1800" dirty="0">
                <a:latin typeface="Courier New"/>
                <a:cs typeface="Courier New"/>
              </a:rPr>
              <a:t>int32_t z = 1 &lt;&lt; 31;</a:t>
            </a:r>
          </a:p>
          <a:p>
            <a:endParaRPr lang="cs-CZ" sz="1800" dirty="0">
              <a:latin typeface="Courier New"/>
              <a:cs typeface="Courier New"/>
            </a:endParaRPr>
          </a:p>
          <a:p>
            <a:r>
              <a:rPr lang="cs-CZ" sz="1800" dirty="0" smtClean="0">
                <a:latin typeface="Courier New"/>
                <a:cs typeface="Courier New"/>
              </a:rPr>
              <a:t>/</a:t>
            </a:r>
            <a:r>
              <a:rPr lang="cs-CZ" sz="1800" dirty="0">
                <a:latin typeface="Courier New"/>
                <a:cs typeface="Courier New"/>
              </a:rPr>
              <a:t>/ </a:t>
            </a:r>
            <a:r>
              <a:rPr lang="cs-CZ" sz="1800" dirty="0" err="1" smtClean="0">
                <a:latin typeface="Courier New"/>
                <a:cs typeface="Courier New"/>
              </a:rPr>
              <a:t>This</a:t>
            </a:r>
            <a:r>
              <a:rPr lang="cs-CZ" sz="1800" dirty="0" smtClean="0">
                <a:latin typeface="Courier New"/>
                <a:cs typeface="Courier New"/>
              </a:rPr>
              <a:t> </a:t>
            </a:r>
            <a:r>
              <a:rPr lang="cs-CZ" sz="1800" dirty="0" err="1" smtClean="0">
                <a:latin typeface="Courier New"/>
                <a:cs typeface="Courier New"/>
              </a:rPr>
              <a:t>should</a:t>
            </a:r>
            <a:r>
              <a:rPr lang="cs-CZ" sz="1800" dirty="0" smtClean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negate</a:t>
            </a:r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it</a:t>
            </a:r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err="1">
                <a:latin typeface="Courier New"/>
                <a:cs typeface="Courier New"/>
              </a:rPr>
              <a:t>right</a:t>
            </a:r>
            <a:r>
              <a:rPr lang="cs-CZ" sz="1800" dirty="0">
                <a:latin typeface="Courier New"/>
                <a:cs typeface="Courier New"/>
              </a:rPr>
              <a:t>?</a:t>
            </a:r>
          </a:p>
          <a:p>
            <a:r>
              <a:rPr lang="pl-PL" sz="1800" dirty="0" smtClean="0">
                <a:latin typeface="Courier New"/>
                <a:cs typeface="Courier New"/>
              </a:rPr>
              <a:t>z </a:t>
            </a:r>
            <a:r>
              <a:rPr lang="pl-PL" sz="1800" dirty="0">
                <a:latin typeface="Courier New"/>
                <a:cs typeface="Courier New"/>
              </a:rPr>
              <a:t>= ~z + 1;</a:t>
            </a:r>
          </a:p>
          <a:p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smtClean="0">
                <a:latin typeface="Courier New"/>
                <a:cs typeface="Courier New"/>
              </a:rPr>
              <a:t>/</a:t>
            </a:r>
            <a:r>
              <a:rPr lang="pl-PL" sz="1800" dirty="0">
                <a:latin typeface="Courier New"/>
                <a:cs typeface="Courier New"/>
              </a:rPr>
              <a:t>/ No! most </a:t>
            </a:r>
            <a:r>
              <a:rPr lang="pl-PL" sz="1800" dirty="0" err="1">
                <a:latin typeface="Courier New"/>
                <a:cs typeface="Courier New"/>
              </a:rPr>
              <a:t>negative</a:t>
            </a:r>
            <a:r>
              <a:rPr lang="pl-PL" sz="1800" dirty="0">
                <a:latin typeface="Courier New"/>
                <a:cs typeface="Courier New"/>
              </a:rPr>
              <a:t> </a:t>
            </a:r>
            <a:r>
              <a:rPr lang="pl-PL" sz="1800" dirty="0" err="1" smtClean="0">
                <a:latin typeface="Courier New"/>
                <a:cs typeface="Courier New"/>
              </a:rPr>
              <a:t>number</a:t>
            </a:r>
            <a:r>
              <a:rPr lang="pl-PL" sz="1800" dirty="0" smtClean="0">
                <a:latin typeface="Courier New"/>
                <a:cs typeface="Courier New"/>
              </a:rPr>
              <a:t>, </a:t>
            </a:r>
            <a:r>
              <a:rPr lang="en-US" sz="1800" dirty="0">
                <a:latin typeface="Courier New"/>
                <a:cs typeface="Courier New"/>
              </a:rPr>
              <a:t>-2147483648</a:t>
            </a:r>
            <a:endParaRPr lang="pl-PL" sz="1800" dirty="0">
              <a:latin typeface="Courier New"/>
              <a:cs typeface="Courier New"/>
            </a:endParaRPr>
          </a:p>
          <a:p>
            <a:r>
              <a:rPr lang="pl-PL" sz="1800" dirty="0" err="1" smtClean="0">
                <a:latin typeface="Courier New"/>
                <a:cs typeface="Courier New"/>
              </a:rPr>
              <a:t>printf</a:t>
            </a:r>
            <a:r>
              <a:rPr lang="pl-PL" sz="1800" dirty="0">
                <a:latin typeface="Courier New"/>
                <a:cs typeface="Courier New"/>
              </a:rPr>
              <a:t>("</a:t>
            </a:r>
            <a:r>
              <a:rPr lang="pl-PL" sz="1800" dirty="0" err="1">
                <a:latin typeface="Courier New"/>
                <a:cs typeface="Courier New"/>
              </a:rPr>
              <a:t>print</a:t>
            </a:r>
            <a:r>
              <a:rPr lang="pl-PL" sz="1800" dirty="0">
                <a:latin typeface="Courier New"/>
                <a:cs typeface="Courier New"/>
              </a:rPr>
              <a:t> z </a:t>
            </a:r>
            <a:r>
              <a:rPr lang="pl-PL" sz="1800" dirty="0" err="1">
                <a:latin typeface="Courier New"/>
                <a:cs typeface="Courier New"/>
              </a:rPr>
              <a:t>after</a:t>
            </a:r>
            <a:r>
              <a:rPr lang="pl-PL" sz="1800" dirty="0">
                <a:latin typeface="Courier New"/>
                <a:cs typeface="Courier New"/>
              </a:rPr>
              <a:t> the </a:t>
            </a:r>
            <a:r>
              <a:rPr lang="pl-PL" sz="1800" dirty="0" err="1">
                <a:latin typeface="Courier New"/>
                <a:cs typeface="Courier New"/>
              </a:rPr>
              <a:t>conversion</a:t>
            </a:r>
            <a:r>
              <a:rPr lang="pl-PL" sz="1800" dirty="0">
                <a:latin typeface="Courier New"/>
                <a:cs typeface="Courier New"/>
              </a:rPr>
              <a:t>: %d\n", z);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What about this code?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46877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ASCII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381000" y="700088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American Standard Code for Information Interchange maps a set of 128 characters into the set of integers from 0 to 127, requiring 7 bits for each numeric code:</a:t>
            </a:r>
          </a:p>
        </p:txBody>
      </p:sp>
      <p:pic>
        <p:nvPicPr>
          <p:cNvPr id="1946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28800"/>
            <a:ext cx="20669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381000" y="18732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95 of the characters are "printable" and are mapped into the codes 32 to 126:</a:t>
            </a: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381000" y="271145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remainder are special control codes (e.g., WRU, RU, tab, line feed, etc.).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381000" y="37782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Since the fundamental unit of data storage was quickly standardized as an 8-bit byte, the high bit was generally either set to 0 or used as a </a:t>
            </a:r>
            <a:r>
              <a:rPr lang="en-US" sz="1800" i="1"/>
              <a:t>parity-check bit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Some ASCII Features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decimal digits '0' through '9' are assigned sequential codes.  </a:t>
            </a:r>
          </a:p>
          <a:p>
            <a:pPr>
              <a:spcBef>
                <a:spcPct val="50000"/>
              </a:spcBef>
            </a:pPr>
            <a:r>
              <a:rPr lang="en-US" sz="1800"/>
              <a:t>Therefore, the numeric value of a digit can be obtained by subtraction:  '7' – '0' = 7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20669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81000" y="2057400"/>
            <a:ext cx="86106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upper-case characters 'A' through 'Z' are also assigned sequential codes, as are the lower-case characters 'a' through 'z'.  </a:t>
            </a:r>
          </a:p>
          <a:p>
            <a:pPr>
              <a:spcBef>
                <a:spcPct val="50000"/>
              </a:spcBef>
            </a:pPr>
            <a:r>
              <a:rPr lang="en-US" sz="1800"/>
              <a:t>This aids in sorting of character strings, but note that upper-case characters have lower-valued codes than do upper-case characters.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81000" y="3852863"/>
            <a:ext cx="5715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There are no new operations, but since ASCII codes are numeric values, it is often possible to perform arithmetic on them to achieve useful results…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Impact of Hardware Limitations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Any storage system will have only a finite number of storage devices.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Whatever scheme we use to represent integer values, we can only allocate a finite number of storage devices to the task.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Put differently, we can only represent a (small) finite number of bits for any integer value.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This means that computations, even those involving only integers, are inherently different on a computer than in mathematics.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ASCII Table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It's easy to find ASCII tables online (including some that are clearer than this one):</a:t>
            </a: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33400" y="1303338"/>
            <a:ext cx="8229600" cy="265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    0   1   2   3   4   5   6   7   8   9   A   B   C   D   E   F</a:t>
            </a:r>
          </a:p>
          <a:p>
            <a:r>
              <a:rPr lang="en-US" sz="1600">
                <a:latin typeface="Courier New" pitchFamily="49" charset="0"/>
              </a:rPr>
              <a:t>0  NUL SOH STX ETX EOT ENQ ACK BEL BS  HT  LF  VT  FF  CR  SO  SI</a:t>
            </a:r>
          </a:p>
          <a:p>
            <a:r>
              <a:rPr lang="en-US" sz="1600">
                <a:latin typeface="Courier New" pitchFamily="49" charset="0"/>
              </a:rPr>
              <a:t>1  DLE DC1 DC2 DC3 DC4 NAK SYN ETB CAN EM  SUB ESC FS  GS  RS  US</a:t>
            </a:r>
          </a:p>
          <a:p>
            <a:r>
              <a:rPr lang="en-US" sz="1600">
                <a:latin typeface="Courier New" pitchFamily="49" charset="0"/>
              </a:rPr>
              <a:t>2   SP  !   "   #   $   %   &amp;   '   (   )   *   +   ,   -   .   /</a:t>
            </a:r>
          </a:p>
          <a:p>
            <a:r>
              <a:rPr lang="en-US" sz="1600">
                <a:latin typeface="Courier New" pitchFamily="49" charset="0"/>
              </a:rPr>
              <a:t>3   0   1   2   3   4   5   6   7   8   9   :   ;   &lt;   =   &gt;   ?</a:t>
            </a:r>
          </a:p>
          <a:p>
            <a:r>
              <a:rPr lang="en-US" sz="1600">
                <a:latin typeface="Courier New" pitchFamily="49" charset="0"/>
              </a:rPr>
              <a:t>4   @   A   B   C   D   E   F   G   H   I   J   K   L   M   N   O</a:t>
            </a:r>
          </a:p>
          <a:p>
            <a:r>
              <a:rPr lang="en-US" sz="1600">
                <a:latin typeface="Courier New" pitchFamily="49" charset="0"/>
              </a:rPr>
              <a:t>5   P   Q   R   S   T   U   V   W   X   Y   Z   [   \   ]   ^   _</a:t>
            </a:r>
          </a:p>
          <a:p>
            <a:r>
              <a:rPr lang="en-US" sz="1600">
                <a:latin typeface="Courier New" pitchFamily="49" charset="0"/>
              </a:rPr>
              <a:t>6   `   a   b   c   d   e   f   g   h   i   j   k   l   m   n   o</a:t>
            </a:r>
          </a:p>
          <a:p>
            <a:r>
              <a:rPr lang="en-US" sz="1600">
                <a:latin typeface="Courier New" pitchFamily="49" charset="0"/>
              </a:rPr>
              <a:t>7   p   q   r   s   t   u   v   w   x   y   z   {   |   }   ~ DEL</a:t>
            </a:r>
          </a:p>
          <a:p>
            <a:pPr>
              <a:spcBef>
                <a:spcPct val="50000"/>
              </a:spcBef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Extended ASCII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 good or ill, the ASCII codes are 7-bit codes, and that leads to temptation.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There exist 8-bit character encodings that extend the ASCII codes to provide for 256 different characters (e.g., ISO_8859-1:1987).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Unfortunately, none of these has achieved the status of a practical Standard in use.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ASCII Art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449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Courier New" pitchFamily="49" charset="0"/>
              </a:rPr>
              <a:t>           ____</a:t>
            </a:r>
          </a:p>
          <a:p>
            <a:r>
              <a:rPr lang="en-US">
                <a:latin typeface="Courier New" pitchFamily="49" charset="0"/>
              </a:rPr>
              <a:t>       .-'&amp;    '-.</a:t>
            </a:r>
          </a:p>
          <a:p>
            <a:r>
              <a:rPr lang="en-US">
                <a:latin typeface="Courier New" pitchFamily="49" charset="0"/>
              </a:rPr>
              <a:t>      /           \</a:t>
            </a:r>
          </a:p>
          <a:p>
            <a:r>
              <a:rPr lang="en-US">
                <a:latin typeface="Courier New" pitchFamily="49" charset="0"/>
              </a:rPr>
              <a:t>     :   o    o    ;</a:t>
            </a:r>
          </a:p>
          <a:p>
            <a:r>
              <a:rPr lang="en-US">
                <a:latin typeface="Courier New" pitchFamily="49" charset="0"/>
              </a:rPr>
              <a:t>    (      (_       )</a:t>
            </a:r>
          </a:p>
          <a:p>
            <a:r>
              <a:rPr lang="en-US">
                <a:latin typeface="Courier New" pitchFamily="49" charset="0"/>
              </a:rPr>
              <a:t>     :             ;</a:t>
            </a:r>
          </a:p>
          <a:p>
            <a:r>
              <a:rPr lang="en-US">
                <a:latin typeface="Courier New" pitchFamily="49" charset="0"/>
              </a:rPr>
              <a:t>      \    __     /</a:t>
            </a:r>
          </a:p>
          <a:p>
            <a:r>
              <a:rPr lang="en-US">
                <a:latin typeface="Courier New" pitchFamily="49" charset="0"/>
              </a:rPr>
              <a:t>       `-._____.-'</a:t>
            </a:r>
          </a:p>
          <a:p>
            <a:r>
              <a:rPr lang="en-US">
                <a:latin typeface="Courier New" pitchFamily="49" charset="0"/>
              </a:rPr>
              <a:t>         /`"""`\</a:t>
            </a:r>
          </a:p>
          <a:p>
            <a:r>
              <a:rPr lang="en-US">
                <a:latin typeface="Courier New" pitchFamily="49" charset="0"/>
              </a:rPr>
              <a:t>        /    ,  \</a:t>
            </a:r>
          </a:p>
          <a:p>
            <a:r>
              <a:rPr lang="en-US">
                <a:latin typeface="Courier New" pitchFamily="49" charset="0"/>
              </a:rPr>
              <a:t>       /|/\/\/\ _\ </a:t>
            </a:r>
          </a:p>
          <a:p>
            <a:r>
              <a:rPr lang="en-US">
                <a:latin typeface="Courier New" pitchFamily="49" charset="0"/>
              </a:rPr>
              <a:t>      (_|/\/\/\\__)</a:t>
            </a:r>
          </a:p>
          <a:p>
            <a:r>
              <a:rPr lang="en-US">
                <a:latin typeface="Courier New" pitchFamily="49" charset="0"/>
              </a:rPr>
              <a:t>        |_______|</a:t>
            </a:r>
          </a:p>
          <a:p>
            <a:r>
              <a:rPr lang="en-US">
                <a:latin typeface="Courier New" pitchFamily="49" charset="0"/>
              </a:rPr>
              <a:t>       __)_ |_ (__</a:t>
            </a:r>
          </a:p>
          <a:p>
            <a:r>
              <a:rPr lang="en-US">
                <a:latin typeface="Courier New" pitchFamily="49" charset="0"/>
              </a:rPr>
              <a:t>      (_____|_____)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Just for fun…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419600" y="700088"/>
            <a:ext cx="4419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600" dirty="0">
                <a:latin typeface="Courier New" pitchFamily="49" charset="0"/>
              </a:rPr>
              <a:t> </a:t>
            </a:r>
            <a:r>
              <a:rPr lang="en-US" sz="600" dirty="0" smtClean="0">
                <a:latin typeface="Courier New" pitchFamily="49" charset="0"/>
              </a:rPr>
              <a:t>                                 :</a:t>
            </a:r>
            <a:r>
              <a:rPr lang="en-US" sz="600" dirty="0">
                <a:latin typeface="Courier New" pitchFamily="49" charset="0"/>
              </a:rPr>
              <a:t>7S68@b8#8D6ti;,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     </a:t>
            </a:r>
            <a:r>
              <a:rPr lang="en-US" sz="600" dirty="0" err="1">
                <a:latin typeface="Courier New" pitchFamily="49" charset="0"/>
              </a:rPr>
              <a:t>rD</a:t>
            </a:r>
            <a:r>
              <a:rPr lang="en-US" sz="600" dirty="0">
                <a:latin typeface="Courier New" pitchFamily="49" charset="0"/>
              </a:rPr>
              <a:t>@@@@@@@@@@@@@@@@@@@@</a:t>
            </a:r>
            <a:r>
              <a:rPr lang="en-US" sz="600" dirty="0" err="1">
                <a:latin typeface="Courier New" pitchFamily="49" charset="0"/>
              </a:rPr>
              <a:t>bsr;rF</a:t>
            </a:r>
            <a:r>
              <a:rPr lang="en-US" sz="600" dirty="0">
                <a:latin typeface="Courier New" pitchFamily="49" charset="0"/>
              </a:rPr>
              <a:t>.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  ;b@@@@86mEEaUamXmXmXmmD#@@@@@@@67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       7@@@#</a:t>
            </a:r>
            <a:r>
              <a:rPr lang="en-US" sz="600" dirty="0" err="1">
                <a:latin typeface="Courier New" pitchFamily="49" charset="0"/>
              </a:rPr>
              <a:t>kXEZmaPZEXPEXUXmPEEXZamZkHPk</a:t>
            </a:r>
            <a:r>
              <a:rPr lang="en-US" sz="600" dirty="0">
                <a:latin typeface="Courier New" pitchFamily="49" charset="0"/>
              </a:rPr>
              <a:t>@@@</a:t>
            </a:r>
            <a:r>
              <a:rPr lang="en-US" sz="600" dirty="0" err="1">
                <a:latin typeface="Courier New" pitchFamily="49" charset="0"/>
              </a:rPr>
              <a:t>Dr</a:t>
            </a:r>
            <a:r>
              <a:rPr lang="en-US" sz="600" dirty="0">
                <a:latin typeface="Courier New" pitchFamily="49" charset="0"/>
              </a:rPr>
              <a:t>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  ,m@@</a:t>
            </a:r>
            <a:r>
              <a:rPr lang="en-US" sz="600" dirty="0" err="1">
                <a:latin typeface="Courier New" pitchFamily="49" charset="0"/>
              </a:rPr>
              <a:t>sU</a:t>
            </a:r>
            <a:r>
              <a:rPr lang="en-US" sz="600" dirty="0">
                <a:latin typeface="Courier New" pitchFamily="49" charset="0"/>
              </a:rPr>
              <a:t>@@@6ZXEmXPEEEmXmEPmmXmEPEPXmXkmPUZUm#@@@#r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  r@@@@@@@@kXaEEPEmXPmPEmEmEPmPEmEmEPXmEPXXUaaZX6b@@D;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  Y@@@#EZkEXZEEPEPXPmPEPmmEPEPEPEPmPEPEPEPP#8@b#kmmmUH@@#;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  r@@@</a:t>
            </a:r>
            <a:r>
              <a:rPr lang="en-US" sz="600" dirty="0" err="1">
                <a:latin typeface="Courier New" pitchFamily="49" charset="0"/>
              </a:rPr>
              <a:t>DmmZXXPmmEkEPEPEPEmXmXPmPmPEPEmEPEkEkaaE#b</a:t>
            </a:r>
            <a:r>
              <a:rPr lang="en-US" sz="600" dirty="0">
                <a:latin typeface="Courier New" pitchFamily="49" charset="0"/>
              </a:rPr>
              <a:t>@@@@</a:t>
            </a:r>
            <a:r>
              <a:rPr lang="en-US" sz="600" dirty="0" err="1">
                <a:latin typeface="Courier New" pitchFamily="49" charset="0"/>
              </a:rPr>
              <a:t>kUkEmk</a:t>
            </a:r>
            <a:r>
              <a:rPr lang="en-US" sz="600" dirty="0">
                <a:latin typeface="Courier New" pitchFamily="49" charset="0"/>
              </a:rPr>
              <a:t>@@7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 :#@@#6UmPEZPmkXXZPmkmmEPEPEmEkmPEkEPEPmmEPEP6PaEPD8bPEXmXPm@@@,                  </a:t>
            </a:r>
          </a:p>
          <a:p>
            <a:r>
              <a:rPr lang="en-US" sz="600" dirty="0">
                <a:latin typeface="Courier New" pitchFamily="49" charset="0"/>
              </a:rPr>
              <a:t>           F@@bakZEEmmPXmEPZmPkXmEPmPEPmPmPEkmPmkXEEmaEXEUXUaaSUEXPEPZPE6@@r                 </a:t>
            </a:r>
          </a:p>
          <a:p>
            <a:r>
              <a:rPr lang="en-US" sz="600" dirty="0">
                <a:latin typeface="Courier New" pitchFamily="49" charset="0"/>
              </a:rPr>
              <a:t>         ;@@@HZZUmmPXmmPXXEHEEZ6mmmmmPEPEPEPmkmPmPZZZk6#PPkkXP6#H#H6mmXPm6@@;                </a:t>
            </a:r>
          </a:p>
          <a:p>
            <a:r>
              <a:rPr lang="en-US" sz="600" dirty="0">
                <a:latin typeface="Courier New" pitchFamily="49" charset="0"/>
              </a:rPr>
              <a:t>        t@@</a:t>
            </a:r>
            <a:r>
              <a:rPr lang="en-US" sz="600" dirty="0" err="1">
                <a:latin typeface="Courier New" pitchFamily="49" charset="0"/>
              </a:rPr>
              <a:t>HmaPXPEPmPEPXEP</a:t>
            </a:r>
            <a:r>
              <a:rPr lang="en-US" sz="600" dirty="0">
                <a:latin typeface="Courier New" pitchFamily="49" charset="0"/>
              </a:rPr>
              <a:t>@@#</a:t>
            </a:r>
            <a:r>
              <a:rPr lang="en-US" sz="600" dirty="0" err="1">
                <a:latin typeface="Courier New" pitchFamily="49" charset="0"/>
              </a:rPr>
              <a:t>XmmPEmmPEPmPmPmPmPmmXPkb</a:t>
            </a:r>
            <a:r>
              <a:rPr lang="en-US" sz="600" dirty="0">
                <a:latin typeface="Courier New" pitchFamily="49" charset="0"/>
              </a:rPr>
              <a:t>@@@@@@@@8@@@</a:t>
            </a:r>
            <a:r>
              <a:rPr lang="en-US" sz="600" dirty="0" err="1">
                <a:latin typeface="Courier New" pitchFamily="49" charset="0"/>
              </a:rPr>
              <a:t>DkXmmkmmUk</a:t>
            </a:r>
            <a:r>
              <a:rPr lang="en-US" sz="600" dirty="0">
                <a:latin typeface="Courier New" pitchFamily="49" charset="0"/>
              </a:rPr>
              <a:t>@@T               </a:t>
            </a:r>
          </a:p>
          <a:p>
            <a:r>
              <a:rPr lang="en-US" sz="600" dirty="0">
                <a:latin typeface="Courier New" pitchFamily="49" charset="0"/>
              </a:rPr>
              <a:t>       k@@</a:t>
            </a:r>
            <a:r>
              <a:rPr lang="en-US" sz="600" dirty="0" err="1">
                <a:latin typeface="Courier New" pitchFamily="49" charset="0"/>
              </a:rPr>
              <a:t>PXZPPmXHPkmPmma</a:t>
            </a:r>
            <a:r>
              <a:rPr lang="en-US" sz="600" dirty="0">
                <a:latin typeface="Courier New" pitchFamily="49" charset="0"/>
              </a:rPr>
              <a:t>#@#kHmmmPEmXmmkmPEPEPPPZE6@@@@8;;m@@@@HXZaXE66kaEU8@@               </a:t>
            </a:r>
          </a:p>
          <a:p>
            <a:r>
              <a:rPr lang="en-US" sz="600" dirty="0">
                <a:latin typeface="Courier New" pitchFamily="49" charset="0"/>
              </a:rPr>
              <a:t>      @@@mZEEZmXPmkZmmEaH@8ZmXkmPEPEPmPEmmPZEEmUm@@@@D;     </a:t>
            </a:r>
            <a:r>
              <a:rPr lang="en-US" sz="600" dirty="0" err="1">
                <a:latin typeface="Courier New" pitchFamily="49" charset="0"/>
              </a:rPr>
              <a:t>rS@bPmZEPkHEmZPP</a:t>
            </a:r>
            <a:r>
              <a:rPr lang="en-US" sz="600" dirty="0">
                <a:latin typeface="Courier New" pitchFamily="49" charset="0"/>
              </a:rPr>
              <a:t>@@P              </a:t>
            </a:r>
          </a:p>
          <a:p>
            <a:r>
              <a:rPr lang="en-US" sz="600" dirty="0">
                <a:latin typeface="Courier New" pitchFamily="49" charset="0"/>
              </a:rPr>
              <a:t>      X@@PaXEEkmPXEmmX6aX#@#XEmE6mPmPmPmPEPXPXEZ6@@@@,         ;@@8ZEZEEPXPXE6@@r            </a:t>
            </a:r>
          </a:p>
          <a:p>
            <a:r>
              <a:rPr lang="en-US" sz="600" dirty="0">
                <a:latin typeface="Courier New" pitchFamily="49" charset="0"/>
              </a:rPr>
              <a:t>    S@@</a:t>
            </a:r>
            <a:r>
              <a:rPr lang="en-US" sz="600" dirty="0" err="1">
                <a:latin typeface="Courier New" pitchFamily="49" charset="0"/>
              </a:rPr>
              <a:t>PaamPb</a:t>
            </a:r>
            <a:r>
              <a:rPr lang="en-US" sz="600" dirty="0">
                <a:latin typeface="Courier New" pitchFamily="49" charset="0"/>
              </a:rPr>
              <a:t>@@8#XmXPmEE8@HZkEmmkmkmPEPEkmaFk#@@@U.           .@@bPPEEPEmmPXkb@8             </a:t>
            </a:r>
          </a:p>
          <a:p>
            <a:r>
              <a:rPr lang="en-US" sz="600" dirty="0">
                <a:latin typeface="Courier New" pitchFamily="49" charset="0"/>
              </a:rPr>
              <a:t>    @@6FZXE6P6kHPPXkPmX6@8ZXmkZPPPEPEmXmaEk8@@@k    ,.        ,@@8mkXkmmXPmEXD@@:            </a:t>
            </a:r>
          </a:p>
          <a:p>
            <a:r>
              <a:rPr lang="en-US" sz="600" dirty="0">
                <a:latin typeface="Courier New" pitchFamily="49" charset="0"/>
              </a:rPr>
              <a:t>   ;@@</a:t>
            </a:r>
            <a:r>
              <a:rPr lang="en-US" sz="600" dirty="0" err="1">
                <a:latin typeface="Courier New" pitchFamily="49" charset="0"/>
              </a:rPr>
              <a:t>kaPXmaZUXUZZZamUXH</a:t>
            </a:r>
            <a:r>
              <a:rPr lang="en-US" sz="600" dirty="0">
                <a:latin typeface="Courier New" pitchFamily="49" charset="0"/>
              </a:rPr>
              <a:t>@#</a:t>
            </a:r>
            <a:r>
              <a:rPr lang="en-US" sz="600" dirty="0" err="1">
                <a:latin typeface="Courier New" pitchFamily="49" charset="0"/>
              </a:rPr>
              <a:t>ZaHmXEmaEXZXPH</a:t>
            </a:r>
            <a:r>
              <a:rPr lang="en-US" sz="600" dirty="0">
                <a:latin typeface="Courier New" pitchFamily="49" charset="0"/>
              </a:rPr>
              <a:t>@@@@@s   S@@@@@D,     s@@</a:t>
            </a:r>
            <a:r>
              <a:rPr lang="en-US" sz="600" dirty="0" err="1">
                <a:latin typeface="Courier New" pitchFamily="49" charset="0"/>
              </a:rPr>
              <a:t>HXXPmmZEmkZEm</a:t>
            </a:r>
            <a:r>
              <a:rPr lang="en-US" sz="600" dirty="0">
                <a:latin typeface="Courier New" pitchFamily="49" charset="0"/>
              </a:rPr>
              <a:t>@@Z            </a:t>
            </a:r>
          </a:p>
          <a:p>
            <a:r>
              <a:rPr lang="en-US" sz="600" dirty="0">
                <a:latin typeface="Courier New" pitchFamily="49" charset="0"/>
              </a:rPr>
              <a:t>   @@@XZPPPEZZXaUDPH#b#bb@D6kkED6b#@b8@@@@Ur   .@@@@35@@@r   r@@</a:t>
            </a:r>
            <a:r>
              <a:rPr lang="en-US" sz="600" dirty="0" err="1">
                <a:latin typeface="Courier New" pitchFamily="49" charset="0"/>
              </a:rPr>
              <a:t>bHXXZmEPmPmPXE</a:t>
            </a:r>
            <a:r>
              <a:rPr lang="en-US" sz="600" dirty="0">
                <a:latin typeface="Courier New" pitchFamily="49" charset="0"/>
              </a:rPr>
              <a:t>@@@            </a:t>
            </a:r>
          </a:p>
          <a:p>
            <a:r>
              <a:rPr lang="en-US" sz="600" dirty="0">
                <a:latin typeface="Courier New" pitchFamily="49" charset="0"/>
              </a:rPr>
              <a:t>   @@@</a:t>
            </a:r>
            <a:r>
              <a:rPr lang="en-US" sz="600" dirty="0" err="1">
                <a:latin typeface="Courier New" pitchFamily="49" charset="0"/>
              </a:rPr>
              <a:t>HUZPb</a:t>
            </a:r>
            <a:r>
              <a:rPr lang="en-US" sz="600" dirty="0">
                <a:latin typeface="Courier New" pitchFamily="49" charset="0"/>
              </a:rPr>
              <a:t>@@H@@8@@8@@@b88@#</a:t>
            </a:r>
            <a:r>
              <a:rPr lang="en-US" sz="600" dirty="0" err="1">
                <a:latin typeface="Courier New" pitchFamily="49" charset="0"/>
              </a:rPr>
              <a:t>kFE</a:t>
            </a:r>
            <a:r>
              <a:rPr lang="en-US" sz="600" dirty="0">
                <a:latin typeface="Courier New" pitchFamily="49" charset="0"/>
              </a:rPr>
              <a:t>##88#@@@t:      #@@@l  ;@@S  C@@@@@@</a:t>
            </a:r>
            <a:r>
              <a:rPr lang="en-US" sz="600" dirty="0" err="1">
                <a:latin typeface="Courier New" pitchFamily="49" charset="0"/>
              </a:rPr>
              <a:t>DmEkEPEPEmZ</a:t>
            </a:r>
            <a:r>
              <a:rPr lang="en-US" sz="600" dirty="0">
                <a:latin typeface="Courier New" pitchFamily="49" charset="0"/>
              </a:rPr>
              <a:t>@@@;           </a:t>
            </a:r>
          </a:p>
          <a:p>
            <a:r>
              <a:rPr lang="en-US" sz="600" dirty="0">
                <a:latin typeface="Courier New" pitchFamily="49" charset="0"/>
              </a:rPr>
              <a:t>   F@@8mZZFm@@@@@@@@@8#88b#@#mZ6EEZUZ@D        k@@@@</a:t>
            </a:r>
            <a:r>
              <a:rPr lang="en-US" sz="600" dirty="0" err="1">
                <a:latin typeface="Courier New" pitchFamily="49" charset="0"/>
              </a:rPr>
              <a:t>rrX</a:t>
            </a:r>
            <a:r>
              <a:rPr lang="en-US" sz="600" dirty="0">
                <a:latin typeface="Courier New" pitchFamily="49" charset="0"/>
              </a:rPr>
              <a:t>@@</a:t>
            </a:r>
            <a:r>
              <a:rPr lang="en-US" sz="600" dirty="0" err="1">
                <a:latin typeface="Courier New" pitchFamily="49" charset="0"/>
              </a:rPr>
              <a:t>bH</a:t>
            </a:r>
            <a:r>
              <a:rPr lang="en-US" sz="600" dirty="0">
                <a:latin typeface="Courier New" pitchFamily="49" charset="0"/>
              </a:rPr>
              <a:t>@@@@@@@@@@</a:t>
            </a:r>
            <a:r>
              <a:rPr lang="en-US" sz="600" dirty="0" err="1">
                <a:latin typeface="Courier New" pitchFamily="49" charset="0"/>
              </a:rPr>
              <a:t>HXmXPEEXE</a:t>
            </a:r>
            <a:r>
              <a:rPr lang="en-US" sz="600" dirty="0">
                <a:latin typeface="Courier New" pitchFamily="49" charset="0"/>
              </a:rPr>
              <a:t>@@@s           </a:t>
            </a:r>
          </a:p>
          <a:p>
            <a:r>
              <a:rPr lang="en-US" sz="600" dirty="0">
                <a:latin typeface="Courier New" pitchFamily="49" charset="0"/>
              </a:rPr>
              <a:t>    @@@#</a:t>
            </a:r>
            <a:r>
              <a:rPr lang="en-US" sz="600" dirty="0" err="1">
                <a:latin typeface="Courier New" pitchFamily="49" charset="0"/>
              </a:rPr>
              <a:t>XFaU</a:t>
            </a:r>
            <a:r>
              <a:rPr lang="en-US" sz="600" dirty="0">
                <a:latin typeface="Courier New" pitchFamily="49" charset="0"/>
              </a:rPr>
              <a:t>@@#;,.</a:t>
            </a:r>
            <a:r>
              <a:rPr lang="en-US" sz="600" dirty="0" err="1">
                <a:latin typeface="Courier New" pitchFamily="49" charset="0"/>
              </a:rPr>
              <a:t>rF</a:t>
            </a:r>
            <a:r>
              <a:rPr lang="en-US" sz="600" dirty="0">
                <a:latin typeface="Courier New" pitchFamily="49" charset="0"/>
              </a:rPr>
              <a:t>@@bb@8@8@DEm6Emmb@@;        D@@@@@@@@@@@@bDP6EPZEEmEmmPEmX@@@l           </a:t>
            </a:r>
          </a:p>
          <a:p>
            <a:r>
              <a:rPr lang="en-US" sz="600" dirty="0">
                <a:latin typeface="Courier New" pitchFamily="49" charset="0"/>
              </a:rPr>
              <a:t>     T@@@@@@@r     ;8@@@888@@HZEXXZk88@8         3@@8@88DHZmXXaXUaUEk@@@@@@@@@@@@S           </a:t>
            </a:r>
          </a:p>
          <a:p>
            <a:r>
              <a:rPr lang="en-US" sz="600" dirty="0">
                <a:latin typeface="Courier New" pitchFamily="49" charset="0"/>
              </a:rPr>
              <a:t>       X@@@@;     #@@</a:t>
            </a:r>
            <a:r>
              <a:rPr lang="en-US" sz="600" dirty="0" err="1">
                <a:latin typeface="Courier New" pitchFamily="49" charset="0"/>
              </a:rPr>
              <a:t>Fa</a:t>
            </a:r>
            <a:r>
              <a:rPr lang="en-US" sz="600" dirty="0">
                <a:latin typeface="Courier New" pitchFamily="49" charset="0"/>
              </a:rPr>
              <a:t>@@6#@@</a:t>
            </a:r>
            <a:r>
              <a:rPr lang="en-US" sz="600" dirty="0" err="1">
                <a:latin typeface="Courier New" pitchFamily="49" charset="0"/>
              </a:rPr>
              <a:t>maZPZHCE</a:t>
            </a:r>
            <a:r>
              <a:rPr lang="en-US" sz="600" dirty="0">
                <a:latin typeface="Courier New" pitchFamily="49" charset="0"/>
              </a:rPr>
              <a:t>@@@@r     T@@@#</a:t>
            </a:r>
            <a:r>
              <a:rPr lang="en-US" sz="600" dirty="0" err="1">
                <a:latin typeface="Courier New" pitchFamily="49" charset="0"/>
              </a:rPr>
              <a:t>DmkZaUEXmZXFP</a:t>
            </a:r>
            <a:r>
              <a:rPr lang="en-US" sz="600" dirty="0">
                <a:latin typeface="Courier New" pitchFamily="49" charset="0"/>
              </a:rPr>
              <a:t>#@@@8DXEUXX6H@@@@X;         </a:t>
            </a:r>
          </a:p>
          <a:p>
            <a:r>
              <a:rPr lang="en-US" sz="600" dirty="0">
                <a:latin typeface="Courier New" pitchFamily="49" charset="0"/>
              </a:rPr>
              <a:t>         k@#     7@@7  a@88@@bHbb8D#X6Hb@@@</a:t>
            </a:r>
            <a:r>
              <a:rPr lang="en-US" sz="600" dirty="0" err="1">
                <a:latin typeface="Courier New" pitchFamily="49" charset="0"/>
              </a:rPr>
              <a:t>PLm</a:t>
            </a:r>
            <a:r>
              <a:rPr lang="en-US" sz="600" dirty="0">
                <a:latin typeface="Courier New" pitchFamily="49" charset="0"/>
              </a:rPr>
              <a:t>@@@#</a:t>
            </a:r>
            <a:r>
              <a:rPr lang="en-US" sz="600" dirty="0" err="1">
                <a:latin typeface="Courier New" pitchFamily="49" charset="0"/>
              </a:rPr>
              <a:t>EXZXUXEkEZFXm</a:t>
            </a:r>
            <a:r>
              <a:rPr lang="en-US" sz="600" dirty="0">
                <a:latin typeface="Courier New" pitchFamily="49" charset="0"/>
              </a:rPr>
              <a:t>@@@8ai77v7i7YivvsF#@@@3       </a:t>
            </a:r>
          </a:p>
          <a:p>
            <a:r>
              <a:rPr lang="en-US" sz="600" dirty="0">
                <a:latin typeface="Courier New" pitchFamily="49" charset="0"/>
              </a:rPr>
              <a:t>         </a:t>
            </a:r>
            <a:r>
              <a:rPr lang="en-US" sz="600" dirty="0" err="1">
                <a:latin typeface="Courier New" pitchFamily="49" charset="0"/>
              </a:rPr>
              <a:t>i</a:t>
            </a:r>
            <a:r>
              <a:rPr lang="en-US" sz="600" dirty="0">
                <a:latin typeface="Courier New" pitchFamily="49" charset="0"/>
              </a:rPr>
              <a:t>@@.    ,@@@vs@@@@@@DD66EE6#88EPk@@@@86EEPaZZmEEaXX#@@@HLrrsststlsLlTlYY7lU@@@s.    </a:t>
            </a:r>
          </a:p>
          <a:p>
            <a:r>
              <a:rPr lang="en-US" sz="600" dirty="0">
                <a:latin typeface="Courier New" pitchFamily="49" charset="0"/>
              </a:rPr>
              <a:t>         ;@@</a:t>
            </a:r>
            <a:r>
              <a:rPr lang="en-US" sz="600" dirty="0" err="1">
                <a:latin typeface="Courier New" pitchFamily="49" charset="0"/>
              </a:rPr>
              <a:t>i</a:t>
            </a:r>
            <a:r>
              <a:rPr lang="en-US" sz="600" dirty="0">
                <a:latin typeface="Courier New" pitchFamily="49" charset="0"/>
              </a:rPr>
              <a:t>     ;8@@@@@bE5YiYTrvYT75P@#XaPEmUEZEP6PPEmZ6b@@@kL7vTsLsLLvvYs5tYsvstL7U@@@D.  </a:t>
            </a:r>
          </a:p>
          <a:p>
            <a:r>
              <a:rPr lang="en-US" sz="600" dirty="0">
                <a:latin typeface="Courier New" pitchFamily="49" charset="0"/>
              </a:rPr>
              <a:t>          E@@;      #@bSYr7iLs5s5s3LsTrS@#</a:t>
            </a:r>
            <a:r>
              <a:rPr lang="en-US" sz="600" dirty="0" err="1">
                <a:latin typeface="Courier New" pitchFamily="49" charset="0"/>
              </a:rPr>
              <a:t>ZaPZXmmEPaUaP</a:t>
            </a:r>
            <a:r>
              <a:rPr lang="en-US" sz="600" dirty="0">
                <a:latin typeface="Courier New" pitchFamily="49" charset="0"/>
              </a:rPr>
              <a:t>#@@@6Si7TssCSZm6P#@@@8DDDDS5Llr3@@@;  </a:t>
            </a:r>
          </a:p>
          <a:p>
            <a:r>
              <a:rPr lang="en-US" sz="600" dirty="0">
                <a:latin typeface="Courier New" pitchFamily="49" charset="0"/>
              </a:rPr>
              <a:t>           #@@r   .k@37Y7Ylss5stlssTLsr3@@</a:t>
            </a:r>
            <a:r>
              <a:rPr lang="en-US" sz="600" dirty="0" err="1">
                <a:latin typeface="Courier New" pitchFamily="49" charset="0"/>
              </a:rPr>
              <a:t>XaXEaXPPP</a:t>
            </a:r>
            <a:r>
              <a:rPr lang="en-US" sz="600" dirty="0">
                <a:latin typeface="Courier New" pitchFamily="49" charset="0"/>
              </a:rPr>
              <a:t>#@@@@kSY77LLtst3Ua3l6@@</a:t>
            </a:r>
            <a:r>
              <a:rPr lang="en-US" sz="600" dirty="0" err="1">
                <a:latin typeface="Courier New" pitchFamily="49" charset="0"/>
              </a:rPr>
              <a:t>mtLstUUULvrF</a:t>
            </a:r>
            <a:r>
              <a:rPr lang="en-US" sz="600" dirty="0">
                <a:latin typeface="Courier New" pitchFamily="49" charset="0"/>
              </a:rPr>
              <a:t>@@P    </a:t>
            </a:r>
          </a:p>
          <a:p>
            <a:r>
              <a:rPr lang="en-US" sz="600" dirty="0">
                <a:latin typeface="Courier New" pitchFamily="49" charset="0"/>
              </a:rPr>
              <a:t>           m@@@@sk@P7ilta5LLLvTvLTvvlsk@@8Dkb8@@@@@8#Us77T5ststt5ssTl5#@XYris5tTlLYLD@@r     </a:t>
            </a:r>
          </a:p>
          <a:p>
            <a:r>
              <a:rPr lang="en-US" sz="600" dirty="0">
                <a:latin typeface="Courier New" pitchFamily="49" charset="0"/>
              </a:rPr>
              <a:t>         ;@@@</a:t>
            </a:r>
            <a:r>
              <a:rPr lang="en-US" sz="600" dirty="0" err="1">
                <a:latin typeface="Courier New" pitchFamily="49" charset="0"/>
              </a:rPr>
              <a:t>HaZ</a:t>
            </a:r>
            <a:r>
              <a:rPr lang="en-US" sz="600" dirty="0">
                <a:latin typeface="Courier New" pitchFamily="49" charset="0"/>
              </a:rPr>
              <a:t>@@tYlsLZ8@@@88#bb@8@@@@@@@@@@8##CCtLriT5s5s5s3stslvab8UirT55s3tl77C8@8.      </a:t>
            </a:r>
          </a:p>
          <a:p>
            <a:r>
              <a:rPr lang="en-US" sz="600" dirty="0">
                <a:latin typeface="Courier New" pitchFamily="49" charset="0"/>
              </a:rPr>
              <a:t>        3@@3Yr7CHTLs3YU@@#a33SUFFFXZXC533LsLT7YiLTlLsllLlLLLslssCP@657Tttl5stsLLF8@@3        </a:t>
            </a:r>
          </a:p>
          <a:p>
            <a:r>
              <a:rPr lang="en-US" sz="600" dirty="0">
                <a:latin typeface="Courier New" pitchFamily="49" charset="0"/>
              </a:rPr>
              <a:t>       s@#r7LTS8tlLlvP@kvY7lXksiLlvTiYivYvYTTlvLYLTLLsltsCSXP#bDEFsYi5ttstvviLC8@@8@v        </a:t>
            </a:r>
          </a:p>
          <a:p>
            <a:r>
              <a:rPr lang="en-US" sz="600" dirty="0">
                <a:latin typeface="Courier New" pitchFamily="49" charset="0"/>
              </a:rPr>
              <a:t>      :@#rs3ss@Frt3vE@F;7533FtlL335ltsslTYLLt3aZPmk6DD#b@8#mXSClLvs3CLssLilSkb@@#</a:t>
            </a:r>
            <a:r>
              <a:rPr lang="en-US" sz="600" dirty="0" err="1">
                <a:latin typeface="Courier New" pitchFamily="49" charset="0"/>
              </a:rPr>
              <a:t>Um@m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F@svtlv@DLl5L5@#r3tss5Ls3Ss5slYL5XmDb@@86kUUFS3tlsTLvvYLLsstLTiYTs3k@@@@</a:t>
            </a:r>
            <a:r>
              <a:rPr lang="en-US" sz="600" dirty="0" err="1">
                <a:latin typeface="Courier New" pitchFamily="49" charset="0"/>
              </a:rPr>
              <a:t>DmZaa@X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t@mrtTC@3v3lL6@LTsC33tts3tsvtFH#8#kFFslvlLLTlTsl5ssstslTLriiTL3X#8@@@#6ZZXmP6@Z        </a:t>
            </a:r>
          </a:p>
          <a:p>
            <a:r>
              <a:rPr lang="en-US" sz="600" dirty="0">
                <a:latin typeface="Courier New" pitchFamily="49" charset="0"/>
              </a:rPr>
              <a:t>       </a:t>
            </a:r>
            <a:r>
              <a:rPr lang="en-US" sz="600" dirty="0" err="1">
                <a:latin typeface="Courier New" pitchFamily="49" charset="0"/>
              </a:rPr>
              <a:t>H@ZYra@Yltss</a:t>
            </a:r>
            <a:r>
              <a:rPr lang="en-US" sz="600" dirty="0">
                <a:latin typeface="Courier New" pitchFamily="49" charset="0"/>
              </a:rPr>
              <a:t>@@Ts5s3tttsiY3##6FsivYlLssslslsstsslTYvYvYLsSU6b@@@@@@@maZmXkamH@3        </a:t>
            </a:r>
          </a:p>
          <a:p>
            <a:r>
              <a:rPr lang="en-US" sz="600" dirty="0">
                <a:latin typeface="Courier New" pitchFamily="49" charset="0"/>
              </a:rPr>
              <a:t>        P@@</a:t>
            </a:r>
            <a:r>
              <a:rPr lang="en-US" sz="600" dirty="0" err="1">
                <a:latin typeface="Courier New" pitchFamily="49" charset="0"/>
              </a:rPr>
              <a:t>a#EssClL</a:t>
            </a:r>
            <a:r>
              <a:rPr lang="en-US" sz="600" dirty="0">
                <a:latin typeface="Courier New" pitchFamily="49" charset="0"/>
              </a:rPr>
              <a:t>@@iss5lttLYCPHL7rrYlTTYY7iiTTi7vivvLlFZP6b@@@@@@@@@</a:t>
            </a:r>
            <a:r>
              <a:rPr lang="en-US" sz="600" dirty="0" err="1">
                <a:latin typeface="Courier New" pitchFamily="49" charset="0"/>
              </a:rPr>
              <a:t>aC</a:t>
            </a:r>
            <a:r>
              <a:rPr lang="en-US" sz="600" dirty="0">
                <a:latin typeface="Courier New" pitchFamily="49" charset="0"/>
              </a:rPr>
              <a:t>@@mFmm6PPZD@v        </a:t>
            </a:r>
          </a:p>
          <a:p>
            <a:r>
              <a:rPr lang="en-US" sz="600" dirty="0">
                <a:latin typeface="Courier New" pitchFamily="49" charset="0"/>
              </a:rPr>
              <a:t>         .5@@XYt3tY6@ZrS5LTiL6@@DPEEFFSFCS3SSUaP6#D88@@@@@@@#DHP8@@#</a:t>
            </a:r>
            <a:r>
              <a:rPr lang="en-US" sz="600" dirty="0" err="1">
                <a:latin typeface="Courier New" pitchFamily="49" charset="0"/>
              </a:rPr>
              <a:t>tr;C</a:t>
            </a:r>
            <a:r>
              <a:rPr lang="en-US" sz="600" dirty="0">
                <a:latin typeface="Courier New" pitchFamily="49" charset="0"/>
              </a:rPr>
              <a:t>@@mPm6mkPXH@r        </a:t>
            </a:r>
          </a:p>
          <a:p>
            <a:r>
              <a:rPr lang="en-US" sz="600" dirty="0">
                <a:latin typeface="Courier New" pitchFamily="49" charset="0"/>
              </a:rPr>
              <a:t>           ;@k7s5ssF@@</a:t>
            </a:r>
            <a:r>
              <a:rPr lang="en-US" sz="600" dirty="0" err="1">
                <a:latin typeface="Courier New" pitchFamily="49" charset="0"/>
              </a:rPr>
              <a:t>TrlYLa</a:t>
            </a:r>
            <a:r>
              <a:rPr lang="en-US" sz="600" dirty="0">
                <a:latin typeface="Courier New" pitchFamily="49" charset="0"/>
              </a:rPr>
              <a:t>@@8b@@@@@@@@@@@@@@@@@@@@@bbD6mXFXH@@@Esr7r3@@#kPEZXmPU8@r        </a:t>
            </a:r>
          </a:p>
          <a:p>
            <a:r>
              <a:rPr lang="en-US" sz="600" dirty="0">
                <a:latin typeface="Courier New" pitchFamily="49" charset="0"/>
              </a:rPr>
              <a:t>           r@PY3tsT38@@FYF@@8EFZaZZPE6PHPPP6k6mPEEUZUaaEaZk@@@DUYrYlT3b@DPX6EZXmXE@@r        </a:t>
            </a:r>
          </a:p>
          <a:p>
            <a:r>
              <a:rPr lang="en-US" sz="600" dirty="0">
                <a:latin typeface="Courier New" pitchFamily="49" charset="0"/>
              </a:rPr>
              <a:t>            @b7ststTZ@@8@@@EXEPXPEmXmZXZXZXUZUXUaUZZ6H#b@@@DUv77ssL7C@@#</a:t>
            </a:r>
            <a:r>
              <a:rPr lang="en-US" sz="600" dirty="0" err="1">
                <a:latin typeface="Courier New" pitchFamily="49" charset="0"/>
              </a:rPr>
              <a:t>kZmPPZkXmX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#@ils33Lvb8mmHmaZkZEEmXEXXZXaZZXXk6##@@@@@86U3Yi7LLslvvm@@</a:t>
            </a:r>
            <a:r>
              <a:rPr lang="en-US" sz="600" dirty="0" err="1">
                <a:latin typeface="Courier New" pitchFamily="49" charset="0"/>
              </a:rPr>
              <a:t>DmXEXkmPEmXX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k@aYts3L73@DZUXmPXmZZamPH6##@@@@@@8##kXCsYviT7YL5lL7La@@@6EamXmEmEmXEZ@@r        </a:t>
            </a:r>
          </a:p>
          <a:p>
            <a:r>
              <a:rPr lang="en-US" sz="600" dirty="0">
                <a:latin typeface="Courier New" pitchFamily="49" charset="0"/>
              </a:rPr>
              <a:t>            v@bTL553Tlk@XXXmEkH88@@@@@886EUSsLiY7vivvls5sLTv7vTm@@@#</a:t>
            </a:r>
            <a:r>
              <a:rPr lang="en-US" sz="600" dirty="0" err="1">
                <a:latin typeface="Courier New" pitchFamily="49" charset="0"/>
              </a:rPr>
              <a:t>mEZmmkEmXPEXEX</a:t>
            </a:r>
            <a:r>
              <a:rPr lang="en-US" sz="600" dirty="0">
                <a:latin typeface="Courier New" pitchFamily="49" charset="0"/>
              </a:rPr>
              <a:t>@@r        </a:t>
            </a:r>
          </a:p>
          <a:p>
            <a:r>
              <a:rPr lang="en-US" sz="600" dirty="0">
                <a:latin typeface="Courier New" pitchFamily="49" charset="0"/>
              </a:rPr>
              <a:t>             D@a7Llst7Z@kP@@@@@##ZSLvYY777vvslsLsLsTTiYriY53ZD@@@6mUZamEPEPEPEZEEC@@r        </a:t>
            </a:r>
          </a:p>
          <a:p>
            <a:r>
              <a:rPr lang="en-US" sz="600" dirty="0">
                <a:latin typeface="Courier New" pitchFamily="49" charset="0"/>
              </a:rPr>
              <a:t>             ;@@s7TTYs#@@@#PCL77rvvLLslLTsvY7i7YivilsFZk#@@@@@</a:t>
            </a:r>
            <a:r>
              <a:rPr lang="en-US" sz="600" dirty="0" err="1">
                <a:latin typeface="Courier New" pitchFamily="49" charset="0"/>
              </a:rPr>
              <a:t>kEZXaEmHPmEPEPEPXHXmb@s</a:t>
            </a:r>
            <a:r>
              <a:rPr lang="en-US" sz="600" dirty="0">
                <a:latin typeface="Courier New" pitchFamily="49" charset="0"/>
              </a:rPr>
              <a:t>        </a:t>
            </a:r>
          </a:p>
          <a:p>
            <a:r>
              <a:rPr lang="en-US" sz="600" dirty="0">
                <a:latin typeface="Courier New" pitchFamily="49" charset="0"/>
              </a:rPr>
              <a:t>              #@@maF68@Us777TYLltTLTT7i7lLstSa6688@@@@@@@8HZEXZXPEmEPmPmPEPEPEkmXaH@F        </a:t>
            </a:r>
          </a:p>
          <a:p>
            <a:r>
              <a:rPr lang="en-US" sz="600" dirty="0">
                <a:latin typeface="Courier New" pitchFamily="49" charset="0"/>
              </a:rPr>
              <a:t>              s@@@@8Fsv7vslsTLYv7vsFaP68@@@@@@@@@@##PkmPUaX6mmXPEPEmXEXPEPPPmPm6ZUk@E        </a:t>
            </a:r>
          </a:p>
          <a:p>
            <a:r>
              <a:rPr lang="en-US" sz="600" dirty="0">
                <a:latin typeface="Courier New" pitchFamily="49" charset="0"/>
              </a:rPr>
              <a:t>              k@@EL7TstYLY77l5ED@@@@@@@@@88#6mEUUFaaEXkXXUEmkXmaEXmXPEmEmEmXEXkaZUP@@;       </a:t>
            </a:r>
          </a:p>
          <a:p>
            <a:r>
              <a:rPr lang="en-US" sz="600" dirty="0">
                <a:latin typeface="Courier New" pitchFamily="49" charset="0"/>
              </a:rPr>
              <a:t>             @@6T7l5slYYTFP8@@@@@8##kkXEaaaXUEZPEmZmEmEEEmEmXPmPEkEmXPPkXEZPUaZZF6#@@C       </a:t>
            </a:r>
          </a:p>
          <a:p>
            <a:r>
              <a:rPr lang="en-US" sz="600" dirty="0">
                <a:latin typeface="Courier New" pitchFamily="49" charset="0"/>
              </a:rPr>
              <a:t>           .@@5;YsLTLTF#@@@@8H6mmaZaXaEXEXmXmEmEkmkXEXEaXXmXEXmZEXEZXaXUkPm66#@@@@@@H:       </a:t>
            </a:r>
          </a:p>
          <a:p>
            <a:r>
              <a:rPr lang="en-US" sz="600" dirty="0">
                <a:latin typeface="Courier New" pitchFamily="49" charset="0"/>
              </a:rPr>
              <a:t>          :@@</a:t>
            </a:r>
            <a:r>
              <a:rPr lang="en-US" sz="600" dirty="0" err="1">
                <a:latin typeface="Courier New" pitchFamily="49" charset="0"/>
              </a:rPr>
              <a:t>TisttrLZ</a:t>
            </a:r>
            <a:r>
              <a:rPr lang="en-US" sz="600" dirty="0">
                <a:latin typeface="Courier New" pitchFamily="49" charset="0"/>
              </a:rPr>
              <a:t>@@@#6ZEaXUZaPmPEmXmZmXEXmZXZEZmZPEmamXmmkmHH88@@@@@@@@@@@@@</a:t>
            </a:r>
            <a:r>
              <a:rPr lang="en-US" sz="600" dirty="0" err="1">
                <a:latin typeface="Courier New" pitchFamily="49" charset="0"/>
              </a:rPr>
              <a:t>Xs</a:t>
            </a:r>
            <a:r>
              <a:rPr lang="en-US" sz="600" dirty="0">
                <a:latin typeface="Courier New" pitchFamily="49" charset="0"/>
              </a:rPr>
              <a:t>,.         </a:t>
            </a:r>
          </a:p>
          <a:p>
            <a:r>
              <a:rPr lang="en-US" sz="600" dirty="0">
                <a:latin typeface="Courier New" pitchFamily="49" charset="0"/>
              </a:rPr>
              <a:t>         :@@TYssT768@8DZZaEEEZmPkUZUXZXaZUXamm6H##8@@@@@@@@@@@@@@@@@@@@#Es7,.                </a:t>
            </a:r>
          </a:p>
          <a:p>
            <a:r>
              <a:rPr lang="en-US" sz="600" dirty="0">
                <a:latin typeface="Courier New" pitchFamily="49" charset="0"/>
              </a:rPr>
              <a:t>         @@7L3ivs8@8EZXmEmZmXEUEEmmHD8@@@@@@@@@@@@@@@@</a:t>
            </a:r>
            <a:r>
              <a:rPr lang="en-US" sz="600" dirty="0" err="1">
                <a:latin typeface="Courier New" pitchFamily="49" charset="0"/>
              </a:rPr>
              <a:t>DbHSivYir</a:t>
            </a:r>
            <a:r>
              <a:rPr lang="en-US" sz="600" dirty="0">
                <a:latin typeface="Courier New" pitchFamily="49" charset="0"/>
              </a:rPr>
              <a:t>;.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 @@Y7svsE@@PXEXaZEm6H@@@@@@@@@@@@@#aL7r;:;.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</a:t>
            </a:r>
            <a:r>
              <a:rPr lang="en-US" sz="600" dirty="0" err="1">
                <a:latin typeface="Courier New" pitchFamily="49" charset="0"/>
              </a:rPr>
              <a:t>r@arsrt</a:t>
            </a:r>
            <a:r>
              <a:rPr lang="en-US" sz="600" dirty="0">
                <a:latin typeface="Courier New" pitchFamily="49" charset="0"/>
              </a:rPr>
              <a:t>@@PFUP6@@@@@@@88bZr;;:.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 @@7LtD@@#@@@@@@@a3;.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;@Frt5stP@@al;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3@TF@@6vr: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S@@@D7    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 </a:t>
            </a:r>
            <a:r>
              <a:rPr lang="en-US" sz="600" dirty="0" err="1">
                <a:latin typeface="Courier New" pitchFamily="49" charset="0"/>
              </a:rPr>
              <a:t>k@a</a:t>
            </a:r>
            <a:r>
              <a:rPr lang="en-US" sz="600" dirty="0">
                <a:latin typeface="Courier New" pitchFamily="49" charset="0"/>
              </a:rPr>
              <a:t>                                                                                    </a:t>
            </a:r>
          </a:p>
          <a:p>
            <a:r>
              <a:rPr lang="en-US" sz="600" dirty="0">
                <a:latin typeface="Courier New" pitchFamily="49" charset="0"/>
              </a:rPr>
              <a:t>     .r </a:t>
            </a:r>
          </a:p>
        </p:txBody>
      </p:sp>
      <p:pic>
        <p:nvPicPr>
          <p:cNvPr id="15362" name="Picture 2" descr="C:\Users\wdm\Desktop\imagesGYA5E7X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335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2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Boolean Logical Values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 must represent two values, TRUE and FALSE, so a single bit suffices.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We will represent TRUE by 1 and FALSE by 0.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Thus, a sequence of bits can be viewed as a sequence of logical values.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2052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 this is not the view typically taken in high-level languages!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Logical Operations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700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two Boolean logical values, there are a number of operations we can perform: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33400" y="1447800"/>
            <a:ext cx="1295400" cy="108902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NOT A</a:t>
            </a:r>
          </a:p>
          <a:p>
            <a:r>
              <a:rPr lang="en-US" sz="1600">
                <a:latin typeface="Courier New" pitchFamily="49" charset="0"/>
              </a:rPr>
              <a:t>--------</a:t>
            </a:r>
          </a:p>
          <a:p>
            <a:r>
              <a:rPr lang="en-US" sz="1600">
                <a:latin typeface="Courier New" pitchFamily="49" charset="0"/>
              </a:rPr>
              <a:t>0    1</a:t>
            </a:r>
          </a:p>
          <a:p>
            <a:r>
              <a:rPr lang="en-US" sz="1600">
                <a:latin typeface="Courier New" pitchFamily="49" charset="0"/>
              </a:rPr>
              <a:t>1    0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09800" y="1447800"/>
            <a:ext cx="21336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AND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0  1     0</a:t>
            </a:r>
          </a:p>
          <a:p>
            <a:r>
              <a:rPr lang="en-US" sz="1600">
                <a:latin typeface="Courier New" pitchFamily="49" charset="0"/>
              </a:rPr>
              <a:t>1  0     0</a:t>
            </a:r>
          </a:p>
          <a:p>
            <a:r>
              <a:rPr lang="en-US" sz="1600">
                <a:latin typeface="Courier New" pitchFamily="49" charset="0"/>
              </a:rPr>
              <a:t>1  1     1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419600" y="1447800"/>
            <a:ext cx="19050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OR B</a:t>
            </a:r>
          </a:p>
          <a:p>
            <a:r>
              <a:rPr lang="en-US" sz="1600">
                <a:latin typeface="Courier New" pitchFamily="49" charset="0"/>
              </a:rPr>
              <a:t>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0  1     1</a:t>
            </a:r>
          </a:p>
          <a:p>
            <a:r>
              <a:rPr lang="en-US" sz="1600">
                <a:latin typeface="Courier New" pitchFamily="49" charset="0"/>
              </a:rPr>
              <a:t>1  0     1</a:t>
            </a:r>
          </a:p>
          <a:p>
            <a:r>
              <a:rPr lang="en-US" sz="1600">
                <a:latin typeface="Courier New" pitchFamily="49" charset="0"/>
              </a:rPr>
              <a:t>1  1     1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" y="3775075"/>
            <a:ext cx="1828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XOR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0  0     0</a:t>
            </a:r>
          </a:p>
          <a:p>
            <a:r>
              <a:rPr lang="en-US" sz="1600">
                <a:latin typeface="Courier New" pitchFamily="49" charset="0"/>
              </a:rPr>
              <a:t>0  1     1</a:t>
            </a:r>
          </a:p>
          <a:p>
            <a:r>
              <a:rPr lang="en-US" sz="1600">
                <a:latin typeface="Courier New" pitchFamily="49" charset="0"/>
              </a:rPr>
              <a:t>1  0     1</a:t>
            </a:r>
          </a:p>
          <a:p>
            <a:r>
              <a:rPr lang="en-US" sz="1600">
                <a:latin typeface="Courier New" pitchFamily="49" charset="0"/>
              </a:rPr>
              <a:t>1  1     0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971800" y="3775075"/>
            <a:ext cx="1828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NOR B</a:t>
            </a:r>
          </a:p>
          <a:p>
            <a:r>
              <a:rPr lang="en-US" sz="1600">
                <a:latin typeface="Courier New" pitchFamily="49" charset="0"/>
              </a:rPr>
              <a:t>-------------</a:t>
            </a:r>
          </a:p>
          <a:p>
            <a:r>
              <a:rPr lang="en-US" sz="1600">
                <a:latin typeface="Courier New" pitchFamily="49" charset="0"/>
              </a:rPr>
              <a:t>0  0     1</a:t>
            </a:r>
          </a:p>
          <a:p>
            <a:r>
              <a:rPr lang="en-US" sz="1600">
                <a:latin typeface="Courier New" pitchFamily="49" charset="0"/>
              </a:rPr>
              <a:t>0  1     0</a:t>
            </a:r>
          </a:p>
          <a:p>
            <a:r>
              <a:rPr lang="en-US" sz="1600">
                <a:latin typeface="Courier New" pitchFamily="49" charset="0"/>
              </a:rPr>
              <a:t>1  0     0</a:t>
            </a:r>
          </a:p>
          <a:p>
            <a:r>
              <a:rPr lang="en-US" sz="1600">
                <a:latin typeface="Courier New" pitchFamily="49" charset="0"/>
              </a:rPr>
              <a:t>1  1     0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0" y="1447800"/>
            <a:ext cx="20574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NAND B</a:t>
            </a:r>
          </a:p>
          <a:p>
            <a:r>
              <a:rPr lang="en-US" sz="1600">
                <a:latin typeface="Courier New" pitchFamily="49" charset="0"/>
              </a:rPr>
              <a:t>--------------</a:t>
            </a:r>
          </a:p>
          <a:p>
            <a:r>
              <a:rPr lang="en-US" sz="1600">
                <a:latin typeface="Courier New" pitchFamily="49" charset="0"/>
              </a:rPr>
              <a:t>0  0      1</a:t>
            </a:r>
          </a:p>
          <a:p>
            <a:r>
              <a:rPr lang="en-US" sz="1600">
                <a:latin typeface="Courier New" pitchFamily="49" charset="0"/>
              </a:rPr>
              <a:t>0  1      1</a:t>
            </a:r>
          </a:p>
          <a:p>
            <a:r>
              <a:rPr lang="en-US" sz="1600">
                <a:latin typeface="Courier New" pitchFamily="49" charset="0"/>
              </a:rPr>
              <a:t>1  0      1</a:t>
            </a:r>
          </a:p>
          <a:p>
            <a:r>
              <a:rPr lang="en-US" sz="1600">
                <a:latin typeface="Courier New" pitchFamily="49" charset="0"/>
              </a:rPr>
              <a:t>1  1      0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486400" y="3775075"/>
            <a:ext cx="2209800" cy="157797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latin typeface="Courier New" pitchFamily="49" charset="0"/>
              </a:rPr>
              <a:t>A  B  A XNOR B</a:t>
            </a:r>
          </a:p>
          <a:p>
            <a:r>
              <a:rPr lang="en-US" sz="1600">
                <a:latin typeface="Courier New" pitchFamily="49" charset="0"/>
              </a:rPr>
              <a:t>--------------</a:t>
            </a:r>
          </a:p>
          <a:p>
            <a:r>
              <a:rPr lang="en-US" sz="1600">
                <a:latin typeface="Courier New" pitchFamily="49" charset="0"/>
              </a:rPr>
              <a:t>0  0      1</a:t>
            </a:r>
          </a:p>
          <a:p>
            <a:r>
              <a:rPr lang="en-US" sz="1600">
                <a:latin typeface="Courier New" pitchFamily="49" charset="0"/>
              </a:rPr>
              <a:t>0  1      0</a:t>
            </a:r>
          </a:p>
          <a:p>
            <a:r>
              <a:rPr lang="en-US" sz="1600">
                <a:latin typeface="Courier New" pitchFamily="49" charset="0"/>
              </a:rPr>
              <a:t>1  0      0</a:t>
            </a:r>
          </a:p>
          <a:p>
            <a:r>
              <a:rPr lang="en-US" sz="1600">
                <a:latin typeface="Courier New" pitchFamily="49" charset="0"/>
              </a:rPr>
              <a:t>1  1      1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Example:  32-bit Integers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As an example, suppose that we decide to provide support for integer values represented by 32 bits.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There are 2^32 or precisely 4,294,967,296 different patterns of 32 bits.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So we can only represent that many different integer values.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u="sng"/>
              <a:t>Which</a:t>
            </a:r>
            <a:r>
              <a:rPr lang="en-US" sz="1800"/>
              <a:t> integer values we actually represent will depend on how we </a:t>
            </a:r>
            <a:r>
              <a:rPr lang="en-US" sz="1800" u="sng"/>
              <a:t>interpret</a:t>
            </a:r>
            <a:r>
              <a:rPr lang="en-US" sz="1800"/>
              <a:t> the 32 bits: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2672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1 bit for sign, 31 for magnitude (abs value):      -2147483647 to +2147483647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48006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32 bits for magnitude (no negatives):                        0 to +4294967295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5334000"/>
            <a:ext cx="853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2's complement representation:                     -2147483648 to +2147483647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Integer Data Types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81000" y="2133600"/>
            <a:ext cx="86106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We need to provide support for a variety of data types. 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endParaRPr 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For integer values, we need to provide a variety of types that allow the user to choose based upon memory considerations and range of representation.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endParaRPr lang="en-US" sz="18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For contemporary programming languages, we would expect: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signed integers and unsigned integers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8-, 16-, 32- and (perhaps) 64-bit representations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the common arithmetic operations (addition, subtraction, multiplication, division, etc.)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sensible handling of issues related to limited ranges of representation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228600" algn="l"/>
                <a:tab pos="457200" algn="l"/>
              </a:tabLst>
            </a:pPr>
            <a:r>
              <a:rPr lang="en-US" sz="1800"/>
              <a:t>	-	sensible handling of computational errors resulting from abuse of operations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257300" indent="-12573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i="1"/>
              <a:t>data type</a:t>
            </a:r>
            <a:r>
              <a:rPr lang="en-US" sz="1800"/>
              <a:t>	a collection of values together with the definitions of a number of operations that can be performed on those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Unsigned Integers: Pure Base-2 </a:t>
            </a: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81000" y="685800"/>
            <a:ext cx="861060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 store the number in base-2, using a total of n bits to represent its value.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Common values for n include 8, 16, 32 and 64, although any positive number of bits would work.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The range of represented values will extend from 0 to 2^n – 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Signed Integers: 2's Complement Form</a:t>
            </a:r>
            <a:endParaRPr lang="en-US" altLang="en-US" b="1" dirty="0" smtClean="0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For non-negative integers, represent the value in base-2, using up to n – 1 bits, and pad to n</a:t>
            </a:r>
            <a:r>
              <a:rPr lang="en-US" sz="1800" dirty="0" smtClean="0"/>
              <a:t> </a:t>
            </a:r>
            <a:r>
              <a:rPr lang="en-US" sz="1800" dirty="0"/>
              <a:t>bits with leading 0's: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200400" y="1389063"/>
            <a:ext cx="39624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42:   101010 --&gt; 0010 1010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381000" y="21780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 negative integers, take the base-2 representation of the value (ignoring the sign) pad with 0's to n – 1 bits, invert the bits and add 1: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3060700" y="3065463"/>
            <a:ext cx="39624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-42:   101010 --&gt;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             --&gt; 1101 0101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             --&gt; 1101 0110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381000" y="43878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Weird!  What's the point?  Well, we've represented -42 in such a way that if we use the usual add/carry algorithm we'll find that 42 + -42 yields 0 (obviously desirable):</a:t>
            </a: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3060700" y="5224463"/>
            <a:ext cx="52451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 42:   0010 1010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-42:   1101 0110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465138" algn="l"/>
              </a:tabLst>
            </a:pPr>
            <a:r>
              <a:rPr lang="en-US" sz="1800">
                <a:latin typeface="Courier New" pitchFamily="49" charset="0"/>
              </a:rPr>
              <a:t>sum:   0000 0000 (ignore carry-out)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Observations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Here's another way to understand why this makes sense...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Let's suppose we have 16-bit signed integers.  Now it's natural to represent 0 and 1 as:</a:t>
            </a:r>
            <a:endParaRPr lang="en-US" sz="1800" dirty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81000" y="2605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Now, how would you represent -1?  You want 1 + -1 to equal 0, so...</a:t>
            </a:r>
            <a:endParaRPr lang="en-US" sz="1800" dirty="0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676400" y="1676400"/>
            <a:ext cx="5334000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0:</a:t>
            </a:r>
            <a:r>
              <a:rPr lang="en-US" sz="1800" dirty="0">
                <a:latin typeface="Courier New" pitchFamily="49" charset="0"/>
              </a:rPr>
              <a:t>	0000 0000 0000 </a:t>
            </a:r>
            <a:r>
              <a:rPr lang="en-US" sz="1800" dirty="0" smtClean="0">
                <a:latin typeface="Courier New" pitchFamily="49" charset="0"/>
              </a:rPr>
              <a:t>0000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1: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0000 0000 0000 0001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6400" y="3242434"/>
            <a:ext cx="533400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1:</a:t>
            </a:r>
            <a:r>
              <a:rPr lang="en-US" sz="1800" dirty="0">
                <a:latin typeface="Courier New" pitchFamily="49" charset="0"/>
              </a:rPr>
              <a:t>	0000 0000 0000 </a:t>
            </a:r>
            <a:r>
              <a:rPr lang="en-US" sz="1800" dirty="0" smtClean="0">
                <a:latin typeface="Courier New" pitchFamily="49" charset="0"/>
              </a:rPr>
              <a:t>0001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-1:</a:t>
            </a:r>
            <a:r>
              <a:rPr lang="en-US" sz="1800" dirty="0">
                <a:latin typeface="Courier New" pitchFamily="49" charset="0"/>
              </a:rPr>
              <a:t>	???? </a:t>
            </a:r>
            <a:r>
              <a:rPr lang="en-US" sz="1800" dirty="0" smtClean="0">
                <a:latin typeface="Courier New" pitchFamily="49" charset="0"/>
              </a:rPr>
              <a:t>???? ???? </a:t>
            </a:r>
            <a:r>
              <a:rPr lang="en-US" sz="1800" dirty="0">
                <a:latin typeface="Courier New" pitchFamily="49" charset="0"/>
              </a:rPr>
              <a:t>????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-------------------</a:t>
            </a:r>
          </a:p>
          <a:p>
            <a:pPr>
              <a:spcBef>
                <a:spcPts val="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0:	0000 0000 0000 0000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1000" y="4800600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So, we'd want to represent -1 as:</a:t>
            </a:r>
            <a:endParaRPr lang="en-US" sz="1800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86200" y="5167312"/>
            <a:ext cx="373380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ts val="0"/>
              </a:spcBef>
              <a:buClr>
                <a:schemeClr val="bg2"/>
              </a:buClr>
              <a:buSzPct val="75000"/>
              <a:tabLst>
                <a:tab pos="1371600" algn="l"/>
              </a:tabLst>
            </a:pPr>
            <a:r>
              <a:rPr lang="en-US" sz="1800" dirty="0" smtClean="0">
                <a:latin typeface="Courier New" pitchFamily="49" charset="0"/>
              </a:rPr>
              <a:t>-1:   1111 1111 1111 1111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0" y="3251959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+ ? ==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37000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 must be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41572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carry == 1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5838825" y="3419475"/>
            <a:ext cx="1028700" cy="295275"/>
          </a:xfrm>
          <a:custGeom>
            <a:avLst/>
            <a:gdLst>
              <a:gd name="connsiteX0" fmla="*/ 1028700 w 1028700"/>
              <a:gd name="connsiteY0" fmla="*/ 0 h 295275"/>
              <a:gd name="connsiteX1" fmla="*/ 714375 w 1028700"/>
              <a:gd name="connsiteY1" fmla="*/ 190500 h 295275"/>
              <a:gd name="connsiteX2" fmla="*/ 0 w 1028700"/>
              <a:gd name="connsiteY2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700" h="295275">
                <a:moveTo>
                  <a:pt x="1028700" y="0"/>
                </a:moveTo>
                <a:cubicBezTo>
                  <a:pt x="957262" y="70643"/>
                  <a:pt x="885825" y="141287"/>
                  <a:pt x="714375" y="190500"/>
                </a:cubicBezTo>
                <a:cubicBezTo>
                  <a:pt x="542925" y="239713"/>
                  <a:pt x="271462" y="267494"/>
                  <a:pt x="0" y="29527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5499540" y="2827735"/>
            <a:ext cx="2990304" cy="1507391"/>
          </a:xfrm>
          <a:custGeom>
            <a:avLst/>
            <a:gdLst>
              <a:gd name="connsiteX0" fmla="*/ 2434785 w 2990304"/>
              <a:gd name="connsiteY0" fmla="*/ 1496615 h 1507391"/>
              <a:gd name="connsiteX1" fmla="*/ 2911035 w 2990304"/>
              <a:gd name="connsiteY1" fmla="*/ 1315640 h 1507391"/>
              <a:gd name="connsiteX2" fmla="*/ 2920560 w 2990304"/>
              <a:gd name="connsiteY2" fmla="*/ 182165 h 1507391"/>
              <a:gd name="connsiteX3" fmla="*/ 2225235 w 2990304"/>
              <a:gd name="connsiteY3" fmla="*/ 1190 h 1507391"/>
              <a:gd name="connsiteX4" fmla="*/ 882210 w 2990304"/>
              <a:gd name="connsiteY4" fmla="*/ 163115 h 1507391"/>
              <a:gd name="connsiteX5" fmla="*/ 129735 w 2990304"/>
              <a:gd name="connsiteY5" fmla="*/ 182165 h 1507391"/>
              <a:gd name="connsiteX6" fmla="*/ 5910 w 2990304"/>
              <a:gd name="connsiteY6" fmla="*/ 458390 h 150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0304" h="1507391">
                <a:moveTo>
                  <a:pt x="2434785" y="1496615"/>
                </a:moveTo>
                <a:cubicBezTo>
                  <a:pt x="2632429" y="1515665"/>
                  <a:pt x="2830073" y="1534715"/>
                  <a:pt x="2911035" y="1315640"/>
                </a:cubicBezTo>
                <a:cubicBezTo>
                  <a:pt x="2991998" y="1096565"/>
                  <a:pt x="3034860" y="401240"/>
                  <a:pt x="2920560" y="182165"/>
                </a:cubicBezTo>
                <a:cubicBezTo>
                  <a:pt x="2806260" y="-36910"/>
                  <a:pt x="2564960" y="4365"/>
                  <a:pt x="2225235" y="1190"/>
                </a:cubicBezTo>
                <a:cubicBezTo>
                  <a:pt x="1885510" y="-1985"/>
                  <a:pt x="1231460" y="132952"/>
                  <a:pt x="882210" y="163115"/>
                </a:cubicBezTo>
                <a:cubicBezTo>
                  <a:pt x="532960" y="193278"/>
                  <a:pt x="275785" y="132953"/>
                  <a:pt x="129735" y="182165"/>
                </a:cubicBezTo>
                <a:cubicBezTo>
                  <a:pt x="-16315" y="231377"/>
                  <a:pt x="-5203" y="344883"/>
                  <a:pt x="5910" y="45839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99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1" grpId="0"/>
      <p:bldP spid="12" grpId="0"/>
      <p:bldP spid="13" grpId="0"/>
      <p:bldP spid="2" grpId="0"/>
      <p:bldP spid="15" grpId="0"/>
      <p:bldP spid="16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smtClean="0"/>
              <a:t>2's Complement Observations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To negate an integer, with one exception*, just invert the bits and add 1.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81000" y="34432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sign of the integer is indicated by the leading bit.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81000" y="40386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There is only one representation of the value 0.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838200" y="1219200"/>
            <a:ext cx="533400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25985:	0110 0101 1000 0001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-25985:	1001 1010 0111 1111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--25985:	0110 0101 1000 0001</a:t>
            </a: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381000" y="4662488"/>
            <a:ext cx="54864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range of representation is asymmetrical about zero:</a:t>
            </a:r>
          </a:p>
          <a:p>
            <a:pPr>
              <a:spcBef>
                <a:spcPct val="50000"/>
              </a:spcBef>
            </a:pPr>
            <a:r>
              <a:rPr lang="en-US" sz="1800"/>
              <a:t>	minimum</a:t>
            </a:r>
          </a:p>
          <a:p>
            <a:pPr>
              <a:spcBef>
                <a:spcPct val="50000"/>
              </a:spcBef>
            </a:pPr>
            <a:r>
              <a:rPr lang="en-US" sz="1800"/>
              <a:t>	maximum</a:t>
            </a:r>
          </a:p>
        </p:txBody>
      </p:sp>
      <p:graphicFrame>
        <p:nvGraphicFramePr>
          <p:cNvPr id="14344" name="Object 11"/>
          <p:cNvGraphicFramePr>
            <a:graphicFrameLocks noChangeAspect="1"/>
          </p:cNvGraphicFramePr>
          <p:nvPr/>
        </p:nvGraphicFramePr>
        <p:xfrm>
          <a:off x="2362200" y="4986338"/>
          <a:ext cx="6953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Equation" r:id="rId4" imgW="342751" imgH="190417" progId="Equation.DSMT4">
                  <p:embed/>
                </p:oleObj>
              </mc:Choice>
              <mc:Fallback>
                <p:oleObj name="Equation" r:id="rId4" imgW="342751" imgH="19041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86338"/>
                        <a:ext cx="6953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2"/>
          <p:cNvGraphicFramePr>
            <a:graphicFrameLocks noChangeAspect="1"/>
          </p:cNvGraphicFramePr>
          <p:nvPr/>
        </p:nvGraphicFramePr>
        <p:xfrm>
          <a:off x="2514600" y="5410200"/>
          <a:ext cx="9271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Equation" r:id="rId6" imgW="457200" imgH="190440" progId="Equation.DSMT4">
                  <p:embed/>
                </p:oleObj>
              </mc:Choice>
              <mc:Fallback>
                <p:oleObj name="Equation" r:id="rId6" imgW="457200" imgH="1904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10200"/>
                        <a:ext cx="9271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7848600" y="6096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  <a:latin typeface="Arial" pitchFamily="34" charset="0"/>
              </a:rPr>
              <a:t>* QTP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2's Complement Shortcut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To negate an integer, with one </a:t>
            </a:r>
            <a:r>
              <a:rPr lang="en-US" sz="1800" dirty="0" smtClean="0"/>
              <a:t>exception, </a:t>
            </a:r>
            <a:r>
              <a:rPr lang="en-US" sz="1800" dirty="0"/>
              <a:t>find the right-most bit that equals 1 and then invert all of the bits to its left: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676400" y="1592263"/>
            <a:ext cx="533400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 3328:	0000 1101 0000 0000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371600" algn="l"/>
              </a:tabLst>
            </a:pPr>
            <a:r>
              <a:rPr lang="en-US" sz="1800">
                <a:latin typeface="Courier New" pitchFamily="49" charset="0"/>
              </a:rPr>
              <a:t> -3328:	1111 0011 0000 0000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057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Why does this work?</a:t>
            </a: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4229100" y="1905000"/>
            <a:ext cx="15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 flipH="1">
            <a:off x="3124200" y="2286000"/>
            <a:ext cx="106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3658</TotalTime>
  <Words>3130</Words>
  <Application>Microsoft Office PowerPoint</Application>
  <PresentationFormat>Overhead</PresentationFormat>
  <Paragraphs>447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Courier New</vt:lpstr>
      <vt:lpstr>Courier New Bold</vt:lpstr>
      <vt:lpstr>Gill Sans</vt:lpstr>
      <vt:lpstr>Helvetica</vt:lpstr>
      <vt:lpstr>Monotype Sorts</vt:lpstr>
      <vt:lpstr>Times New Roman</vt:lpstr>
      <vt:lpstr>Vrinda</vt:lpstr>
      <vt:lpstr>ヒラギノ角ゴ ProN W3</vt:lpstr>
      <vt:lpstr>Professional</vt:lpstr>
      <vt:lpstr>Equation</vt:lpstr>
      <vt:lpstr>Bits and Bytes</vt:lpstr>
      <vt:lpstr>Impact of Hardware Limitations</vt:lpstr>
      <vt:lpstr>Example:  32-bit Integers</vt:lpstr>
      <vt:lpstr>Integer Data Types</vt:lpstr>
      <vt:lpstr>Unsigned Integers: Pure Base-2 </vt:lpstr>
      <vt:lpstr>Signed Integers: 2's Complement Form</vt:lpstr>
      <vt:lpstr>2's Complement Observations</vt:lpstr>
      <vt:lpstr>2's Complement Observations</vt:lpstr>
      <vt:lpstr>2's Complement Shortcut</vt:lpstr>
      <vt:lpstr>2's Complement to base-10</vt:lpstr>
      <vt:lpstr>base-10 to 2's Complement</vt:lpstr>
      <vt:lpstr>base-10 to 2's Complement</vt:lpstr>
      <vt:lpstr>Examples: Basic Addition, Unsigned</vt:lpstr>
      <vt:lpstr>Examples: Basic Addition, Signed</vt:lpstr>
      <vt:lpstr>Examples: Unsigned vs. Signed </vt:lpstr>
      <vt:lpstr>Examples: Unsigned vs. Signed</vt:lpstr>
      <vt:lpstr>Examples: Most Negative Number</vt:lpstr>
      <vt:lpstr>ASCII</vt:lpstr>
      <vt:lpstr>Some ASCII Features</vt:lpstr>
      <vt:lpstr>ASCII Table</vt:lpstr>
      <vt:lpstr>Extended ASCII</vt:lpstr>
      <vt:lpstr>ASCII Art</vt:lpstr>
      <vt:lpstr>Just for fun…</vt:lpstr>
      <vt:lpstr>Boolean Logical Values</vt:lpstr>
      <vt:lpstr>Boolean Logical Operations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109</cp:revision>
  <cp:lastPrinted>1998-08-23T21:44:04Z</cp:lastPrinted>
  <dcterms:created xsi:type="dcterms:W3CDTF">1998-08-05T19:51:03Z</dcterms:created>
  <dcterms:modified xsi:type="dcterms:W3CDTF">2019-03-07T16:10:16Z</dcterms:modified>
</cp:coreProperties>
</file>