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60" r:id="rId2"/>
    <p:sldId id="266" r:id="rId3"/>
    <p:sldId id="261" r:id="rId4"/>
    <p:sldId id="262" r:id="rId5"/>
    <p:sldId id="263" r:id="rId6"/>
    <p:sldId id="264" r:id="rId7"/>
    <p:sldId id="265" r:id="rId8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800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27" autoAdjust="0"/>
    <p:restoredTop sz="79456" autoAdjust="0"/>
  </p:normalViewPr>
  <p:slideViewPr>
    <p:cSldViewPr>
      <p:cViewPr varScale="1">
        <p:scale>
          <a:sx n="100" d="100"/>
          <a:sy n="100" d="100"/>
        </p:scale>
        <p:origin x="31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D5D8485-4995-48AB-AFE7-F61C46A7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2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5B776693-F880-4420-9524-9851EE34D5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2359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319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confusing to a LOT of students.  It's common to think that somehow the different representations correspond to </a:t>
            </a:r>
            <a:r>
              <a:rPr lang="en-US" smtClean="0"/>
              <a:t>different underlying</a:t>
            </a:r>
            <a:r>
              <a:rPr lang="en-US" baseline="0" smtClean="0"/>
              <a:t> values.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776693-F880-4420-9524-9851EE34D50D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22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4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241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0 w 5269"/>
                <a:gd name="T3" fmla="*/ 0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709 w 5269"/>
                <a:gd name="T1" fmla="*/ 0 h 2977"/>
                <a:gd name="T2" fmla="*/ 5709 w 5269"/>
                <a:gd name="T3" fmla="*/ 5691 h 2977"/>
                <a:gd name="T4" fmla="*/ 0 w 5269"/>
                <a:gd name="T5" fmla="*/ 5691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8106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0 w 193"/>
                <a:gd name="T3" fmla="*/ 0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38 w 193"/>
                <a:gd name="T1" fmla="*/ 0 h 721"/>
                <a:gd name="T2" fmla="*/ 138 w 193"/>
                <a:gd name="T3" fmla="*/ 16 h 721"/>
                <a:gd name="T4" fmla="*/ 0 w 193"/>
                <a:gd name="T5" fmla="*/ 1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0 w 193"/>
                <a:gd name="T3" fmla="*/ 0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8 w 193"/>
                <a:gd name="T1" fmla="*/ 0 h 721"/>
                <a:gd name="T2" fmla="*/ 8 w 193"/>
                <a:gd name="T3" fmla="*/ 97464 h 721"/>
                <a:gd name="T4" fmla="*/ 0 w 193"/>
                <a:gd name="T5" fmla="*/ 97464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943725" y="153988"/>
            <a:ext cx="1750479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Numeric Bases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780000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43925" y="154072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218EA3BB-37C2-4BDC-A06A-0ECC975411B8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78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78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705600" y="6553200"/>
            <a:ext cx="2362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78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780000"/>
                </a:solidFill>
                <a:latin typeface="Arial" charset="0"/>
              </a:rPr>
              <a:t>2005-2019 McQuain</a:t>
            </a:r>
            <a:endParaRPr lang="en-US" sz="1200" b="1" dirty="0" smtClean="0">
              <a:solidFill>
                <a:srgbClr val="78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Positional Notation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</a:t>
            </a:r>
            <a:r>
              <a:rPr lang="en-US" sz="1800" i="1"/>
              <a:t>positional</a:t>
            </a:r>
            <a:r>
              <a:rPr lang="en-US" sz="1800"/>
              <a:t> or </a:t>
            </a:r>
            <a:r>
              <a:rPr lang="en-US" sz="1800" i="1"/>
              <a:t>place-value</a:t>
            </a:r>
            <a:r>
              <a:rPr lang="en-US" sz="1800"/>
              <a:t> notation is a numeral system in which each position is related to the next by a constant multiplier, called the </a:t>
            </a:r>
            <a:r>
              <a:rPr lang="en-US" sz="1800" i="1"/>
              <a:t>base</a:t>
            </a:r>
            <a:r>
              <a:rPr lang="en-US" sz="1800"/>
              <a:t> or </a:t>
            </a:r>
            <a:r>
              <a:rPr lang="en-US" sz="1800" i="1"/>
              <a:t>radix</a:t>
            </a:r>
            <a:r>
              <a:rPr lang="en-US" sz="1800"/>
              <a:t> of that numeral system.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The value of each digit position is the value of its digit, multiplied by a power of the base; the power is determined by the digit's position.</a:t>
            </a: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The value of a positional number is the total of the values of its positions.</a:t>
            </a:r>
          </a:p>
          <a:p>
            <a:pPr>
              <a:spcBef>
                <a:spcPct val="50000"/>
              </a:spcBef>
            </a:pPr>
            <a:endParaRPr lang="en-US" sz="180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cs typeface="Vrinda" pitchFamily="34" charset="0"/>
              </a:rPr>
              <a:t>So, in positional base-10 notation: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905000" y="3897313"/>
          <a:ext cx="447992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4" imgW="3009900" imgH="203200" progId="Equation.DSMT4">
                  <p:embed/>
                </p:oleObj>
              </mc:Choice>
              <mc:Fallback>
                <p:oleObj name="Equation" r:id="rId4" imgW="3009900" imgH="203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97313"/>
                        <a:ext cx="447992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71600" y="5099050"/>
          <a:ext cx="6645275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6" imgW="4483100" imgH="203200" progId="Equation.DSMT4">
                  <p:embed/>
                </p:oleObj>
              </mc:Choice>
              <mc:Fallback>
                <p:oleObj name="Equation" r:id="rId6" imgW="44831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99050"/>
                        <a:ext cx="6645275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81000" y="4510088"/>
            <a:ext cx="853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And, in positional base-2 notation: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5805488"/>
            <a:ext cx="853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Why is the second example a cheat?</a:t>
            </a:r>
            <a:endParaRPr lang="en-US" sz="1800" dirty="0">
              <a:cs typeface="Vrind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Vital Point</a:t>
            </a:r>
            <a:endParaRPr lang="en-US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Do not confuse the representation with the number!</a:t>
            </a:r>
          </a:p>
          <a:p>
            <a:pPr>
              <a:spcBef>
                <a:spcPct val="50000"/>
              </a:spcBef>
            </a:pPr>
            <a:r>
              <a:rPr lang="en-US" sz="1800" dirty="0" smtClean="0">
                <a:cs typeface="Vrinda" pitchFamily="34" charset="0"/>
              </a:rPr>
              <a:t>Each of the following examples is a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the same number:</a:t>
            </a:r>
            <a:endParaRPr lang="en-US" sz="1800" dirty="0">
              <a:cs typeface="Vrinda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95400" y="1749623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255</a:t>
            </a:r>
            <a:r>
              <a:rPr lang="en-US" sz="1800" baseline="-25000" dirty="0" smtClean="0">
                <a:latin typeface="Courier New" pitchFamily="49" charset="0"/>
              </a:rPr>
              <a:t>10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805023" y="2413157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FF</a:t>
            </a:r>
            <a:r>
              <a:rPr lang="en-US" sz="1800" baseline="-25000" dirty="0" smtClean="0">
                <a:latin typeface="Courier New" pitchFamily="49" charset="0"/>
              </a:rPr>
              <a:t>16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95400" y="3135868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377</a:t>
            </a:r>
            <a:r>
              <a:rPr lang="en-US" sz="1800" baseline="-25000" dirty="0" smtClean="0">
                <a:latin typeface="Courier New" pitchFamily="49" charset="0"/>
              </a:rPr>
              <a:t>8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56008" y="2043825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11111111</a:t>
            </a:r>
            <a:r>
              <a:rPr lang="en-US" sz="1800" baseline="-25000" dirty="0" smtClean="0">
                <a:latin typeface="Courier New" pitchFamily="49" charset="0"/>
              </a:rPr>
              <a:t>2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95778" y="3135868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3333</a:t>
            </a:r>
            <a:r>
              <a:rPr lang="en-US" sz="1800" baseline="-25000" dirty="0" smtClean="0">
                <a:latin typeface="Courier New" pitchFamily="49" charset="0"/>
              </a:rPr>
              <a:t>4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38800" y="2599795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2010</a:t>
            </a:r>
            <a:r>
              <a:rPr lang="en-US" sz="1800" baseline="-25000" dirty="0" smtClean="0">
                <a:latin typeface="Courier New" pitchFamily="49" charset="0"/>
              </a:rPr>
              <a:t>5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629400" y="3320534"/>
            <a:ext cx="152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800" dirty="0" smtClean="0">
                <a:latin typeface="Courier New" pitchFamily="49" charset="0"/>
              </a:rPr>
              <a:t>100110</a:t>
            </a:r>
            <a:r>
              <a:rPr lang="en-US" sz="1800" baseline="-25000" dirty="0" smtClean="0">
                <a:latin typeface="Courier New" pitchFamily="49" charset="0"/>
              </a:rPr>
              <a:t>3</a:t>
            </a:r>
            <a:endParaRPr lang="en-US" sz="1800" baseline="-25000" dirty="0">
              <a:latin typeface="Courier New" pitchFamily="49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381000" y="4091970"/>
            <a:ext cx="8534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smtClean="0"/>
              <a:t>Do not make the mistake of thinking that there is such a thing as "a base-10 number" or "a base-16 number".</a:t>
            </a:r>
          </a:p>
          <a:p>
            <a:pPr>
              <a:spcBef>
                <a:spcPct val="50000"/>
              </a:spcBef>
            </a:pPr>
            <a:endParaRPr lang="en-US" sz="1800" dirty="0">
              <a:cs typeface="Vrinda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cs typeface="Vrinda" pitchFamily="34" charset="0"/>
              </a:rPr>
              <a:t>There is a unique base-10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every integer and there is a unique base-16 </a:t>
            </a:r>
            <a:r>
              <a:rPr lang="en-US" sz="1800" u="sng" dirty="0" smtClean="0">
                <a:cs typeface="Vrinda" pitchFamily="34" charset="0"/>
              </a:rPr>
              <a:t>representation</a:t>
            </a:r>
            <a:r>
              <a:rPr lang="en-US" sz="1800" dirty="0" smtClean="0">
                <a:cs typeface="Vrinda" pitchFamily="34" charset="0"/>
              </a:rPr>
              <a:t> of every integer.</a:t>
            </a:r>
            <a:endParaRPr lang="en-US" sz="1800" dirty="0">
              <a:cs typeface="Vrind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3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base-10 to base-2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Given a base-10 representation of an integer value, the base-2 representation can be calculated by successive divisions by 2:</a:t>
            </a:r>
            <a:endParaRPr lang="en-US" sz="1800" dirty="0">
              <a:cs typeface="Vrinda" pitchFamily="34" charset="0"/>
            </a:endParaRPr>
          </a:p>
        </p:txBody>
      </p:sp>
      <p:graphicFrame>
        <p:nvGraphicFramePr>
          <p:cNvPr id="410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741077"/>
              </p:ext>
            </p:extLst>
          </p:nvPr>
        </p:nvGraphicFramePr>
        <p:xfrm>
          <a:off x="3011488" y="3736975"/>
          <a:ext cx="201453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3" imgW="1358640" imgH="228600" progId="Equation.DSMT4">
                  <p:embed/>
                </p:oleObj>
              </mc:Choice>
              <mc:Fallback>
                <p:oleObj name="Equation" r:id="rId3" imgW="135864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3736975"/>
                        <a:ext cx="201453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609600" y="1447800"/>
            <a:ext cx="2590800" cy="46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73901     Remainder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36950         1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18475         0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9237         1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4618         1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2309         0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1154         1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577         0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288         1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144         0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72         0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36         0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18         0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9         0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4         1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2         0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1         0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0         1</a:t>
            </a:r>
            <a:endParaRPr lang="en-US" sz="1400">
              <a:latin typeface="Courier New" pitchFamily="49" charset="0"/>
              <a:cs typeface="Vrinda" pitchFamily="34" charset="0"/>
            </a:endParaRPr>
          </a:p>
        </p:txBody>
      </p:sp>
      <p:sp>
        <p:nvSpPr>
          <p:cNvPr id="4102" name="AutoShape 8"/>
          <p:cNvSpPr>
            <a:spLocks/>
          </p:cNvSpPr>
          <p:nvPr/>
        </p:nvSpPr>
        <p:spPr bwMode="auto">
          <a:xfrm>
            <a:off x="2514600" y="1828800"/>
            <a:ext cx="381000" cy="4191000"/>
          </a:xfrm>
          <a:prstGeom prst="rightBrace">
            <a:avLst>
              <a:gd name="adj1" fmla="val 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base-2 to base-10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a base-2 representation of an integer value, the base-10 representation can be calculated by simply expanding the positional representation:</a:t>
            </a:r>
            <a:endParaRPr lang="en-US" sz="1800">
              <a:cs typeface="Vrinda" pitchFamily="34" charset="0"/>
            </a:endParaRPr>
          </a:p>
        </p:txBody>
      </p:sp>
      <p:graphicFrame>
        <p:nvGraphicFramePr>
          <p:cNvPr id="512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86109"/>
              </p:ext>
            </p:extLst>
          </p:nvPr>
        </p:nvGraphicFramePr>
        <p:xfrm>
          <a:off x="1038225" y="1825625"/>
          <a:ext cx="670242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3" imgW="4521200" imgH="1143000" progId="Equation.3">
                  <p:embed/>
                </p:oleObj>
              </mc:Choice>
              <mc:Fallback>
                <p:oleObj name="Equation" r:id="rId3" imgW="4521200" imgH="1143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1825625"/>
                        <a:ext cx="6702425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Other Bases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Are analagous… given a base-10 representation of an integer value, the base-16 representation can be calculated by successive divisions by 16:</a:t>
            </a:r>
            <a:endParaRPr lang="en-US" sz="1800">
              <a:cs typeface="Vrinda" pitchFamily="34" charset="0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90595"/>
              </p:ext>
            </p:extLst>
          </p:nvPr>
        </p:nvGraphicFramePr>
        <p:xfrm>
          <a:off x="3906838" y="2173288"/>
          <a:ext cx="82867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838" y="2173288"/>
                        <a:ext cx="828675" cy="33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447800"/>
            <a:ext cx="3733800" cy="158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73901     Remainder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4618        13 --&gt; D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288        10 --&gt; A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18         0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1         2</a:t>
            </a:r>
          </a:p>
          <a:p>
            <a:pPr>
              <a:spcBef>
                <a:spcPct val="20000"/>
              </a:spcBef>
            </a:pPr>
            <a:r>
              <a:rPr lang="en-US" sz="1400">
                <a:latin typeface="Courier New" pitchFamily="49" charset="0"/>
              </a:rPr>
              <a:t>    0         1</a:t>
            </a:r>
          </a:p>
        </p:txBody>
      </p:sp>
      <p:sp>
        <p:nvSpPr>
          <p:cNvPr id="6150" name="AutoShape 6"/>
          <p:cNvSpPr>
            <a:spLocks/>
          </p:cNvSpPr>
          <p:nvPr/>
        </p:nvSpPr>
        <p:spPr bwMode="auto">
          <a:xfrm>
            <a:off x="3429000" y="1828800"/>
            <a:ext cx="457200" cy="1066800"/>
          </a:xfrm>
          <a:prstGeom prst="rightBrace">
            <a:avLst>
              <a:gd name="adj1" fmla="val 1944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81000" y="3868738"/>
            <a:ext cx="5867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base-16 (hexadecimal or simply hex)</a:t>
            </a:r>
          </a:p>
          <a:p>
            <a:pPr>
              <a:spcBef>
                <a:spcPct val="50000"/>
              </a:spcBef>
            </a:pPr>
            <a:r>
              <a:rPr lang="en-US" sz="1800"/>
              <a:t>	numerals:  0  1  . . . 9  A  B  C  D  E  F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81000" y="335280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choice of base determines the set of numerals that will be used.</a:t>
            </a:r>
            <a:endParaRPr lang="en-US" sz="1800">
              <a:cs typeface="Vrind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3" grpId="0"/>
      <p:bldP spid="348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Converting from base-2 to base-16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Given a base-2 representation of an integer value, the base-16 representation can be calculated by simply converting the nybbles: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50292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590800" y="1600200"/>
            <a:ext cx="403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1 0010 0000 1010 1101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Courier New" pitchFamily="49" charset="0"/>
              </a:rPr>
              <a:t>1    2    0    A    </a:t>
            </a:r>
            <a:r>
              <a:rPr lang="en-US" sz="1600" dirty="0" smtClean="0">
                <a:latin typeface="Courier New" pitchFamily="49" charset="0"/>
              </a:rPr>
              <a:t>D   : hex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381000" y="332105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The same basic "trick" works whenever the target base is a power of the source base:</a:t>
            </a:r>
            <a:endParaRPr lang="en-US" sz="1800">
              <a:cs typeface="Vrinda" pitchFamily="34" charset="0"/>
            </a:endParaRP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2590800" y="4114800"/>
            <a:ext cx="48768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10 010 000 010 101 101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Courier New" pitchFamily="49" charset="0"/>
              </a:rPr>
              <a:t> 2   2   0  2    5   5  : octal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 altLang="en-US" dirty="0" smtClean="0"/>
              <a:t>Important Bases in Computing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685800"/>
            <a:ext cx="8534400" cy="284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371600" algn="l"/>
                <a:tab pos="32004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base-2	binary	0  1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base-8	octal	0  1  2  3  4  5  6  7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base-10	decimal	0  1  2  3  4  5  6  7  8  9</a:t>
            </a:r>
          </a:p>
          <a:p>
            <a:pPr>
              <a:spcBef>
                <a:spcPct val="50000"/>
              </a:spcBef>
            </a:pP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/>
              <a:t>base-16	hex	0  1  2  3  4  5  6  7  8  9  A  B  C  D  E  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1939</TotalTime>
  <Words>454</Words>
  <Application>Microsoft Office PowerPoint</Application>
  <PresentationFormat>Overhead</PresentationFormat>
  <Paragraphs>73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Courier New</vt:lpstr>
      <vt:lpstr>Helvetica</vt:lpstr>
      <vt:lpstr>Monotype Sorts</vt:lpstr>
      <vt:lpstr>Times New Roman</vt:lpstr>
      <vt:lpstr>Vrinda</vt:lpstr>
      <vt:lpstr>Professional</vt:lpstr>
      <vt:lpstr>Equation</vt:lpstr>
      <vt:lpstr>Positional Notation</vt:lpstr>
      <vt:lpstr>Vital Point</vt:lpstr>
      <vt:lpstr>Converting from base-10 to base-2</vt:lpstr>
      <vt:lpstr>Converting from base-2 to base-10</vt:lpstr>
      <vt:lpstr>Other Bases</vt:lpstr>
      <vt:lpstr>Converting from base-2 to base-16</vt:lpstr>
      <vt:lpstr>Important Bases in Computing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87</cp:revision>
  <cp:lastPrinted>1998-08-23T21:44:04Z</cp:lastPrinted>
  <dcterms:created xsi:type="dcterms:W3CDTF">1998-08-05T19:51:03Z</dcterms:created>
  <dcterms:modified xsi:type="dcterms:W3CDTF">2019-03-07T16:06:19Z</dcterms:modified>
</cp:coreProperties>
</file>