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1" r:id="rId3"/>
    <p:sldId id="262" r:id="rId4"/>
    <p:sldId id="263" r:id="rId5"/>
    <p:sldId id="264" r:id="rId6"/>
    <p:sldId id="268" r:id="rId7"/>
    <p:sldId id="265" r:id="rId8"/>
    <p:sldId id="266" r:id="rId9"/>
    <p:sldId id="267" r:id="rId10"/>
    <p:sldId id="271" r:id="rId11"/>
    <p:sldId id="270" r:id="rId12"/>
    <p:sldId id="269" r:id="rId13"/>
    <p:sldId id="272" r:id="rId14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99"/>
    <a:srgbClr val="FF6600"/>
    <a:srgbClr val="660000"/>
    <a:srgbClr val="0033CC"/>
    <a:srgbClr val="000099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86402" autoAdjust="0"/>
  </p:normalViewPr>
  <p:slideViewPr>
    <p:cSldViewPr>
      <p:cViewPr varScale="1">
        <p:scale>
          <a:sx n="100" d="100"/>
          <a:sy n="100" d="100"/>
        </p:scale>
        <p:origin x="5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9711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5" y="1"/>
            <a:ext cx="319870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1"/>
            <a:ext cx="319711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5" y="9119471"/>
            <a:ext cx="319870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98970CC-DC51-49E8-BA21-B436985E4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6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4" cy="818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06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44">
              <a:defRPr sz="1000"/>
            </a:lvl1pPr>
          </a:lstStyle>
          <a:p>
            <a:pPr>
              <a:defRPr/>
            </a:pPr>
            <a:fld id="{DAF44F63-0E2A-4E1D-8BF3-25E9F0E83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136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7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63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0 w 193"/>
                <a:gd name="T3" fmla="*/ 0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24 w 193"/>
                <a:gd name="T1" fmla="*/ 0 h 721"/>
                <a:gd name="T2" fmla="*/ 124 w 193"/>
                <a:gd name="T3" fmla="*/ 4 h 721"/>
                <a:gd name="T4" fmla="*/ 0 w 193"/>
                <a:gd name="T5" fmla="*/ 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0 w 193"/>
                <a:gd name="T3" fmla="*/ 0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3 w 193"/>
                <a:gd name="T1" fmla="*/ 0 h 721"/>
                <a:gd name="T2" fmla="*/ 3 w 193"/>
                <a:gd name="T3" fmla="*/ 500432 h 721"/>
                <a:gd name="T4" fmla="*/ 0 w 193"/>
                <a:gd name="T5" fmla="*/ 500432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080038" y="152400"/>
            <a:ext cx="2635337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Advanced Pointer Ideas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62975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914C2008-9FDB-4CFA-A165-2F5FB5FDC2E0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Pass-by-Pointer</a:t>
            </a:r>
            <a:endParaRPr lang="en-US" altLang="en-US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Pointers are also used in C to enable a function to modify a variable held by the caller: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609600" y="1216025"/>
            <a:ext cx="80772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findExtrema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[0];           // prime the min/max values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= 1;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Current =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      // avoid extra array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       </a:t>
            </a:r>
            <a:r>
              <a:rPr lang="en-US" sz="1600" dirty="0" smtClean="0">
                <a:latin typeface="Courier New" pitchFamily="49" charset="0"/>
              </a:rPr>
              <a:t> /</a:t>
            </a:r>
            <a:r>
              <a:rPr lang="en-US" sz="1600" dirty="0">
                <a:latin typeface="Courier New" pitchFamily="49" charset="0"/>
              </a:rPr>
              <a:t>/   </a:t>
            </a:r>
            <a:r>
              <a:rPr lang="en-US" sz="1600" dirty="0" smtClean="0">
                <a:latin typeface="Courier New" pitchFamily="49" charset="0"/>
              </a:rPr>
              <a:t> index </a:t>
            </a:r>
            <a:r>
              <a:rPr lang="en-US" sz="1600" dirty="0">
                <a:latin typeface="Courier New" pitchFamily="49" charset="0"/>
              </a:rPr>
              <a:t>operations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 Current &lt;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Current;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else if</a:t>
            </a:r>
            <a:r>
              <a:rPr lang="en-US" sz="1600" dirty="0">
                <a:latin typeface="Courier New" pitchFamily="49" charset="0"/>
              </a:rPr>
              <a:t> ( Current &gt;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Current;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8668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 Casts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Pointer typecasting can be used to define the amount of data dereferencing yields.</a:t>
            </a:r>
          </a:p>
          <a:p>
            <a:pPr algn="l">
              <a:spcBef>
                <a:spcPct val="50000"/>
              </a:spcBef>
            </a:pPr>
            <a:endParaRPr lang="en-US" sz="1800" dirty="0"/>
          </a:p>
          <a:p>
            <a:pPr algn="l">
              <a:spcBef>
                <a:spcPct val="50000"/>
              </a:spcBef>
            </a:pPr>
            <a:r>
              <a:rPr lang="en-US" sz="1800" dirty="0" smtClean="0"/>
              <a:t>Suppose that you run a program and give it your PID as a parameter:</a:t>
            </a:r>
            <a:endParaRPr lang="en-US" sz="1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0" y="3965644"/>
            <a:ext cx="7848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limit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)(*(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2308962"/>
            <a:ext cx="30480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0" y="2134344"/>
            <a:ext cx="304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--&gt; "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>
              <a:spcBef>
                <a:spcPct val="50000"/>
              </a:spcBef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--&gt; "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3219271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Then suppose the code in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1800" dirty="0" smtClean="0"/>
              <a:t> does this: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083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 Casts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114800" y="1219200"/>
            <a:ext cx="480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pointer cast takes the pointer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1800" dirty="0" smtClean="0"/>
              <a:t> and produces a nameless pointer of type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uint32_t*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" y="806619"/>
            <a:ext cx="3733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1000" y="2312429"/>
            <a:ext cx="3581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*(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114800" y="2706469"/>
            <a:ext cx="4648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Dereferencing that pointer yields 4 bytes of data, because the target of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uint32_t*</a:t>
            </a:r>
            <a:r>
              <a:rPr lang="en-US" sz="1800" dirty="0" smtClean="0"/>
              <a:t> is 4 bytes in size. 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3965644"/>
            <a:ext cx="7848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)(*(</a:t>
            </a:r>
            <a:r>
              <a:rPr lang="en-US" sz="1600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114800" y="4563070"/>
            <a:ext cx="4648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final typecast tells the compiler to interpret those 4 bytes as representing an unsigned integer value.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715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 --&gt; 77 6D 63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94774" y="5715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0x71636D77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--&gt; 1902341495</a:t>
            </a:r>
          </a:p>
        </p:txBody>
      </p:sp>
    </p:spTree>
    <p:extLst>
      <p:ext uri="{BB962C8B-B14F-4D97-AF65-F5344CB8AC3E}">
        <p14:creationId xmlns:p14="http://schemas.microsoft.com/office/powerpoint/2010/main" val="13456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4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Pointer Casts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670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Suppose the pointer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 smtClean="0"/>
              <a:t> points to the beginning of a memory region: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52509"/>
              </p:ext>
            </p:extLst>
          </p:nvPr>
        </p:nvGraphicFramePr>
        <p:xfrm>
          <a:off x="27432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246746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142727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486298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639277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948171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629938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357976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2016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79357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37990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A2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98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F2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673844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838200" y="1798655"/>
            <a:ext cx="2105967" cy="444899"/>
            <a:chOff x="838200" y="1798655"/>
            <a:chExt cx="2105967" cy="444899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838200" y="1905000"/>
              <a:ext cx="4572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276141" y="1798655"/>
              <a:ext cx="1668026" cy="338370"/>
            </a:xfrm>
            <a:custGeom>
              <a:avLst/>
              <a:gdLst>
                <a:gd name="connsiteX0" fmla="*/ 0 w 1668026"/>
                <a:gd name="connsiteY0" fmla="*/ 301450 h 338370"/>
                <a:gd name="connsiteX1" fmla="*/ 884255 w 1668026"/>
                <a:gd name="connsiteY1" fmla="*/ 311499 h 338370"/>
                <a:gd name="connsiteX2" fmla="*/ 1668026 w 1668026"/>
                <a:gd name="connsiteY2" fmla="*/ 0 h 33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8026" h="338370">
                  <a:moveTo>
                    <a:pt x="0" y="301450"/>
                  </a:moveTo>
                  <a:cubicBezTo>
                    <a:pt x="303125" y="331595"/>
                    <a:pt x="606251" y="361741"/>
                    <a:pt x="884255" y="311499"/>
                  </a:cubicBezTo>
                  <a:cubicBezTo>
                    <a:pt x="1162259" y="261257"/>
                    <a:pt x="1415142" y="130628"/>
                    <a:pt x="1668026" y="0"/>
                  </a:cubicBezTo>
                </a:path>
              </a:pathLst>
            </a:custGeom>
            <a:noFill/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5" name="Left Bracket 14"/>
          <p:cNvSpPr/>
          <p:nvPr/>
        </p:nvSpPr>
        <p:spPr bwMode="auto">
          <a:xfrm>
            <a:off x="5069392" y="2514600"/>
            <a:ext cx="228600" cy="484632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2853194"/>
            <a:ext cx="20205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3427256"/>
            <a:ext cx="20205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uint16_t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4720069"/>
            <a:ext cx="20205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4041616"/>
            <a:ext cx="20205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Left Bracket 11"/>
          <p:cNvSpPr/>
          <p:nvPr/>
        </p:nvSpPr>
        <p:spPr bwMode="auto">
          <a:xfrm>
            <a:off x="2945840" y="2667000"/>
            <a:ext cx="228600" cy="612648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Bracket 12"/>
          <p:cNvSpPr/>
          <p:nvPr/>
        </p:nvSpPr>
        <p:spPr bwMode="auto">
          <a:xfrm>
            <a:off x="3240592" y="3002280"/>
            <a:ext cx="228600" cy="118872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Left Bracket 13"/>
          <p:cNvSpPr/>
          <p:nvPr/>
        </p:nvSpPr>
        <p:spPr bwMode="auto">
          <a:xfrm>
            <a:off x="3860240" y="3048000"/>
            <a:ext cx="228600" cy="2432304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1300" y="2750766"/>
            <a:ext cx="533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43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6185" y="3369611"/>
            <a:ext cx="9723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4317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4285" y="4026227"/>
            <a:ext cx="21249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431700A2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0949" y="4659296"/>
            <a:ext cx="28160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431700A298BB0C80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An Aside on Casts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670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What does a typecast really do?</a:t>
            </a:r>
            <a:endParaRPr lang="en-US" sz="18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51244" y="1164446"/>
            <a:ext cx="30873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3.141592; </a:t>
            </a:r>
          </a:p>
          <a:p>
            <a:pPr>
              <a:spcBef>
                <a:spcPct val="5000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X;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Left Bracket 11"/>
          <p:cNvSpPr/>
          <p:nvPr/>
        </p:nvSpPr>
        <p:spPr bwMode="auto">
          <a:xfrm>
            <a:off x="2438400" y="1676400"/>
            <a:ext cx="152400" cy="762000"/>
          </a:xfrm>
          <a:prstGeom prst="leftBracke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057400" y="2209800"/>
            <a:ext cx="6400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This creates an anonymous (nameless) variable of type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/>
              <a:t>, initialized by converting the value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dirty="0" smtClean="0"/>
              <a:t> to an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057400" y="3316069"/>
            <a:ext cx="6400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That anonymous variable ceases to exist after the computation it's used in is completed.</a:t>
            </a:r>
            <a:endParaRPr lang="en-US" sz="1800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057400" y="4306669"/>
            <a:ext cx="640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The cast has NO effect on the value of the variable being cast (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dirty="0" smtClean="0"/>
              <a:t>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077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Pass-by-Pointer</a:t>
            </a:r>
            <a:endParaRPr lang="en-US" altLang="en-US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Pointers are also used in C to enable a function to modify a variable held by the caller: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609600" y="1216025"/>
            <a:ext cx="80772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findExtrema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*</a:t>
            </a:r>
            <a:r>
              <a:rPr lang="en-US" sz="1600" dirty="0" err="1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 = *</a:t>
            </a:r>
            <a:r>
              <a:rPr lang="en-US" sz="1600" dirty="0" err="1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 smtClean="0">
                <a:latin typeface="Courier New" pitchFamily="49" charset="0"/>
              </a:rPr>
              <a:t>[0</a:t>
            </a:r>
            <a:r>
              <a:rPr lang="en-US" sz="1600" dirty="0">
                <a:latin typeface="Courier New" pitchFamily="49" charset="0"/>
              </a:rPr>
              <a:t>];           // prime the min/max values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= 1;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Current =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 smtClean="0">
                <a:latin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      // avoid extra array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       //    index operations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 Current &lt; *</a:t>
            </a:r>
            <a:r>
              <a:rPr lang="en-US" sz="1600" dirty="0" err="1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 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*</a:t>
            </a:r>
            <a:r>
              <a:rPr lang="en-US" sz="1600" dirty="0" err="1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 = Current;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else if</a:t>
            </a:r>
            <a:r>
              <a:rPr lang="en-US" sz="1600" dirty="0">
                <a:latin typeface="Courier New" pitchFamily="49" charset="0"/>
              </a:rPr>
              <a:t> ( Current &gt; *</a:t>
            </a:r>
            <a:r>
              <a:rPr lang="en-US" sz="1600" dirty="0" err="1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 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*</a:t>
            </a:r>
            <a:r>
              <a:rPr lang="en-US" sz="1600" dirty="0" err="1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 = Current;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667000" y="4406900"/>
            <a:ext cx="6248400" cy="157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latin typeface="Courier New" pitchFamily="49" charset="0"/>
              </a:rPr>
              <a:t>// calling side: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latin typeface="Courier New" pitchFamily="49" charset="0"/>
              </a:rPr>
              <a:t>int List[5] = {34, 17, 22, 89, 4};</a:t>
            </a:r>
          </a:p>
          <a:p>
            <a:pPr algn="l"/>
            <a:r>
              <a:rPr lang="en-US" sz="1600">
                <a:latin typeface="Courier New" pitchFamily="49" charset="0"/>
              </a:rPr>
              <a:t>int lMin = 0, lMax = 0;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latin typeface="Courier New" pitchFamily="49" charset="0"/>
              </a:rPr>
              <a:t>findExtrema(List, 5, &amp;lMin, &amp;lMax);</a:t>
            </a:r>
          </a:p>
        </p:txBody>
      </p:sp>
    </p:spTree>
    <p:extLst>
      <p:ext uri="{BB962C8B-B14F-4D97-AF65-F5344CB8AC3E}">
        <p14:creationId xmlns:p14="http://schemas.microsoft.com/office/powerpoint/2010/main" val="393768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Returning a Pointer (Good)</a:t>
            </a:r>
            <a:endParaRPr lang="en-US" altLang="en-US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Pointers can also be used as return values: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609600" y="1216025"/>
            <a:ext cx="5791200" cy="279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</a:rPr>
              <a:t>createArray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 *p = </a:t>
            </a:r>
            <a:r>
              <a:rPr lang="en-US" sz="1600" dirty="0" err="1">
                <a:latin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));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 p != NULL 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p[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 = 0.0;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}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p;	</a:t>
            </a:r>
            <a:r>
              <a:rPr lang="en-US" sz="1600" dirty="0" smtClean="0">
                <a:latin typeface="Courier New" pitchFamily="49" charset="0"/>
              </a:rPr>
              <a:t>// ownership goes to caller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810000" y="4572000"/>
            <a:ext cx="48006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>
                <a:latin typeface="Courier New" pitchFamily="49" charset="0"/>
              </a:rPr>
              <a:t> *Array = createArray(1000);</a:t>
            </a:r>
          </a:p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545111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Returning a Pointer (Bad)</a:t>
            </a:r>
            <a:endParaRPr lang="en-US" altLang="en-US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But… NEVER return a pointer to an automatic local object: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09600" y="1216025"/>
            <a:ext cx="5562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F()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Local = rand() % 1000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</a:rPr>
              <a:t>   // Local ceases to exist when F()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// executes its return, since Local has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// automatic storage duration.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&amp;Local;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6553200" y="1752600"/>
            <a:ext cx="20574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*p = F();</a:t>
            </a:r>
          </a:p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1371600" y="4365625"/>
            <a:ext cx="6705600" cy="9683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400">
                <a:latin typeface="Courier New" pitchFamily="49" charset="0"/>
              </a:rPr>
              <a:t>C:\Code&gt; gcc-4 -o P5 –std=c99 P5.c</a:t>
            </a:r>
          </a:p>
          <a:p>
            <a:pPr algn="l"/>
            <a:endParaRPr lang="en-US" sz="14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P5.c: In function 'F':</a:t>
            </a:r>
          </a:p>
          <a:p>
            <a:pPr algn="l"/>
            <a:r>
              <a:rPr lang="en-US" sz="1400">
                <a:latin typeface="Courier New" pitchFamily="49" charset="0"/>
              </a:rPr>
              <a:t>P5.c:32: warning: function returns address of local variable</a:t>
            </a:r>
          </a:p>
        </p:txBody>
      </p:sp>
    </p:spTree>
    <p:extLst>
      <p:ext uri="{BB962C8B-B14F-4D97-AF65-F5344CB8AC3E}">
        <p14:creationId xmlns:p14="http://schemas.microsoft.com/office/powerpoint/2010/main" val="3092957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Pointers and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endParaRPr lang="en-US" altLang="en-US" dirty="0" smtClean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800"/>
              <a:t> can be applied in interesting ways in pointer contexts: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8229600" cy="1812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int* </a:t>
            </a:r>
            <a:r>
              <a:rPr lang="en-US" sz="1600">
                <a:latin typeface="Courier New" pitchFamily="49" charset="0"/>
              </a:rPr>
              <a:t>p;              // pointer and target can both be changed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const int</a:t>
            </a:r>
            <a:r>
              <a:rPr lang="en-US" sz="1600">
                <a:latin typeface="Courier New" pitchFamily="49" charset="0"/>
              </a:rPr>
              <a:t>* p;        // pointer can be changed; target cannot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*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>
                <a:latin typeface="Courier New" pitchFamily="49" charset="0"/>
              </a:rPr>
              <a:t> p;        // target can be changed; pointer cannot</a:t>
            </a:r>
          </a:p>
          <a:p>
            <a:pPr algn="l"/>
            <a:endParaRPr lang="en-US" sz="1600">
              <a:latin typeface="Courier New" pitchFamily="49" charset="0"/>
            </a:endParaRP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const int</a:t>
            </a:r>
            <a:r>
              <a:rPr lang="en-US" sz="1600">
                <a:latin typeface="Courier New" pitchFamily="49" charset="0"/>
              </a:rPr>
              <a:t>*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>
                <a:latin typeface="Courier New" pitchFamily="49" charset="0"/>
              </a:rPr>
              <a:t> p;  // neither pointer nor target can be changed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4582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In the latter two cases, unless you are declaring a parameter, you must initialize the pointer in its declaration.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This provides safety against inadvertent changes to a pointer and/or its target, and is certainly an under-used feature in C.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82296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findExtrema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*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</a:endParaRPr>
          </a:p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               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10758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const</a:t>
            </a:r>
            <a:r>
              <a:rPr lang="en-US" dirty="0" smtClean="0"/>
              <a:t> with</a:t>
            </a:r>
            <a:r>
              <a:rPr lang="en-US" baseline="0" dirty="0" smtClean="0"/>
              <a:t> Pointers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Here's an improved version of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findExtrema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function:</a:t>
            </a:r>
            <a:endParaRPr lang="en-US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6164" y="1216025"/>
            <a:ext cx="844923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findExtrema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*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pA</a:t>
            </a:r>
            <a:r>
              <a:rPr lang="en-US" sz="1600" dirty="0" smtClean="0">
                <a:latin typeface="Courier New" pitchFamily="49" charset="0"/>
              </a:rPr>
              <a:t>, // 1 </a:t>
            </a:r>
          </a:p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              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              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pMin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    // 2</a:t>
            </a:r>
          </a:p>
          <a:p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              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pMax</a:t>
            </a:r>
            <a:r>
              <a:rPr lang="en-US" sz="1600" dirty="0">
                <a:latin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</a:rPr>
              <a:t>{   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</a:rPr>
              <a:t>   . . .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3214687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61963" indent="-461963" algn="l">
              <a:spcBef>
                <a:spcPct val="50000"/>
              </a:spcBef>
            </a:pPr>
            <a:r>
              <a:rPr lang="en-US" sz="1800" dirty="0" smtClean="0"/>
              <a:t>1:	Now, the function cannot make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/>
              <a:t> point to anything else, nor can it change the values in the array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/>
              <a:t> points to. </a:t>
            </a:r>
            <a:endParaRPr lang="en-US" sz="1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57200" y="4078069"/>
            <a:ext cx="845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61963" indent="-461963" algn="l">
              <a:spcBef>
                <a:spcPct val="50000"/>
              </a:spcBef>
            </a:pPr>
            <a:r>
              <a:rPr lang="en-US" sz="1800" dirty="0" smtClean="0"/>
              <a:t>2:	Now, the function cannot make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pMin</a:t>
            </a:r>
            <a:r>
              <a:rPr lang="en-US" sz="1800" dirty="0" smtClean="0"/>
              <a:t> 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pMax</a:t>
            </a:r>
            <a:r>
              <a:rPr lang="en-US" sz="1800" dirty="0" smtClean="0"/>
              <a:t> point to anything else, but we do need to let it change the values of the targets of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pMin</a:t>
            </a:r>
            <a:r>
              <a:rPr lang="en-US" sz="1800" dirty="0" smtClean="0"/>
              <a:t> and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pMax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92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altLang="en-US" dirty="0" smtClean="0"/>
              <a:t> Pointers</a:t>
            </a:r>
            <a:endParaRPr lang="en-US" altLang="en-US" dirty="0" smtClean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84200" y="1295400"/>
            <a:ext cx="82296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void* </a:t>
            </a:r>
            <a:r>
              <a:rPr lang="en-US" sz="1600">
                <a:latin typeface="Courier New" pitchFamily="49" charset="0"/>
              </a:rPr>
              <a:t>p;      // target can be of ANY type; so no compile-time </a:t>
            </a:r>
          </a:p>
          <a:p>
            <a:pPr algn="l"/>
            <a:r>
              <a:rPr lang="en-US" sz="1600">
                <a:latin typeface="Courier New" pitchFamily="49" charset="0"/>
              </a:rPr>
              <a:t>              //    type-checking occurs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/>
              <a:t>In C, a pointer may be declared of type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800"/>
              <a:t>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2376488"/>
            <a:ext cx="84582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800" dirty="0"/>
              <a:t> pointers are not useful in many </a:t>
            </a:r>
            <a:r>
              <a:rPr lang="en-US" sz="1800" dirty="0" smtClean="0"/>
              <a:t>situations:</a:t>
            </a:r>
            <a:endParaRPr lang="en-US" sz="1800" dirty="0"/>
          </a:p>
          <a:p>
            <a:pPr algn="l">
              <a:spcBef>
                <a:spcPct val="50000"/>
              </a:spcBef>
            </a:pPr>
            <a:r>
              <a:rPr lang="en-US" sz="1800" dirty="0"/>
              <a:t>	-	the return value from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</a:t>
            </a:r>
            <a:r>
              <a:rPr lang="en-US" sz="1800" dirty="0"/>
              <a:t> is actually a </a:t>
            </a:r>
            <a:r>
              <a:rPr lang="en-US" sz="18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800" dirty="0">
                <a:latin typeface="Courier New" pitchFamily="49" charset="0"/>
              </a:rPr>
              <a:t>*</a:t>
            </a:r>
          </a:p>
          <a:p>
            <a:pPr algn="l">
              <a:spcBef>
                <a:spcPct val="50000"/>
              </a:spcBef>
            </a:pPr>
            <a:r>
              <a:rPr lang="en-US" sz="1800" dirty="0"/>
              <a:t>	-	they can be used to achieve generic programming, often with data structures, but also with a number of useful functions: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4206875"/>
            <a:ext cx="7391400" cy="1812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* s1,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const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void</a:t>
            </a:r>
            <a:r>
              <a:rPr lang="en-US" sz="1600" dirty="0">
                <a:latin typeface="Courier New" pitchFamily="49" charset="0"/>
              </a:rPr>
              <a:t>* s2,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// The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function copies n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characters from the object </a:t>
            </a:r>
            <a:endParaRPr lang="en-US" sz="1600" dirty="0" smtClean="0">
              <a:latin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</a:rPr>
              <a:t>/</a:t>
            </a:r>
            <a:r>
              <a:rPr lang="en-US" sz="1600" dirty="0">
                <a:latin typeface="Courier New" pitchFamily="49" charset="0"/>
              </a:rPr>
              <a:t>/ pointed to by s2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into the object pointed to by s1. If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// copying takes place between objects that overlap, the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// behavior is undefined.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// Returns: the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function returns the value of s1.</a:t>
            </a:r>
          </a:p>
        </p:txBody>
      </p:sp>
    </p:spTree>
    <p:extLst>
      <p:ext uri="{BB962C8B-B14F-4D97-AF65-F5344CB8AC3E}">
        <p14:creationId xmlns:p14="http://schemas.microsoft.com/office/powerpoint/2010/main" val="3610068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Pointers to Pointers</a:t>
            </a:r>
            <a:endParaRPr lang="en-US" altLang="en-US" dirty="0" smtClean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/>
              <a:t>A pointer can point to a pointer.  One use of this is to pass a pointer so that a function can modify it: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838200" y="1508125"/>
            <a:ext cx="5943600" cy="2301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createArray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</a:rPr>
              <a:t>** </a:t>
            </a:r>
            <a:r>
              <a:rPr lang="en-US" sz="1600" dirty="0" err="1" smtClean="0">
                <a:solidFill>
                  <a:srgbClr val="0070C0"/>
                </a:solidFill>
                <a:latin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A,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* p = </a:t>
            </a:r>
            <a:r>
              <a:rPr lang="en-US" sz="1600" dirty="0" err="1">
                <a:latin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</a:rPr>
              <a:t>));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 p != NULL 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Sz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p[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 = 0.0;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*A = p;	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4800600" y="4495800"/>
            <a:ext cx="365760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  <a:p>
            <a:pPr algn="l"/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double</a:t>
            </a:r>
            <a:r>
              <a:rPr lang="en-US" sz="1600">
                <a:latin typeface="Courier New" pitchFamily="49" charset="0"/>
              </a:rPr>
              <a:t> *Array;</a:t>
            </a:r>
          </a:p>
          <a:p>
            <a:pPr algn="l"/>
            <a:r>
              <a:rPr lang="en-US" sz="1600">
                <a:latin typeface="Courier New" pitchFamily="49" charset="0"/>
              </a:rPr>
              <a:t>createArray(&amp;Array, 1000);</a:t>
            </a:r>
          </a:p>
          <a:p>
            <a:pPr algn="l"/>
            <a:r>
              <a:rPr lang="en-US" sz="1600">
                <a:latin typeface="Courier New" pitchFamily="49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54050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Dereferencing a Pointer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/>
              <a:t>We said earlier that dereferencing a pointer yields the target of the pointer.</a:t>
            </a:r>
          </a:p>
          <a:p>
            <a:pPr algn="l">
              <a:spcBef>
                <a:spcPct val="50000"/>
              </a:spcBef>
            </a:pPr>
            <a:endParaRPr lang="en-US" sz="1800" dirty="0"/>
          </a:p>
          <a:p>
            <a:pPr algn="l">
              <a:spcBef>
                <a:spcPct val="50000"/>
              </a:spcBef>
            </a:pPr>
            <a:r>
              <a:rPr lang="en-US" sz="1800" dirty="0" smtClean="0"/>
              <a:t>But, there's a bit more to it than that… the C Standard says that:</a:t>
            </a:r>
          </a:p>
          <a:p>
            <a:pPr marL="465138" indent="-465138" algn="l">
              <a:spcBef>
                <a:spcPct val="50000"/>
              </a:spcBef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if the operand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points to an object then the result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sz="1800" dirty="0" smtClean="0"/>
              <a:t> is a </a:t>
            </a:r>
            <a:r>
              <a:rPr lang="en-US" sz="1800" i="1" dirty="0" err="1" smtClean="0"/>
              <a:t>lvalue</a:t>
            </a:r>
            <a:r>
              <a:rPr lang="en-US" sz="1800" dirty="0" smtClean="0"/>
              <a:t> designating the object</a:t>
            </a:r>
          </a:p>
          <a:p>
            <a:pPr marL="465138" indent="-465138" algn="l">
              <a:spcBef>
                <a:spcPct val="50000"/>
              </a:spcBef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if the operand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/>
              <a:t> is of type "pointer to </a:t>
            </a:r>
            <a:r>
              <a:rPr lang="en-US" sz="1800" i="1" dirty="0" smtClean="0"/>
              <a:t>type</a:t>
            </a:r>
            <a:r>
              <a:rPr lang="en-US" sz="1800" dirty="0" smtClean="0"/>
              <a:t>" then the result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sz="1800" dirty="0" smtClean="0"/>
              <a:t> has type </a:t>
            </a:r>
            <a:r>
              <a:rPr lang="en-US" sz="1800" i="1" dirty="0" err="1" smtClean="0"/>
              <a:t>type</a:t>
            </a:r>
            <a:endParaRPr lang="en-US" sz="1800" i="1" dirty="0" smtClean="0"/>
          </a:p>
          <a:p>
            <a:pPr marL="465138" indent="-465138" algn="l">
              <a:spcBef>
                <a:spcPct val="50000"/>
              </a:spcBef>
              <a:tabLst>
                <a:tab pos="233363" algn="l"/>
              </a:tabLst>
            </a:pPr>
            <a:endParaRPr lang="en-US" sz="1800" dirty="0" smtClean="0"/>
          </a:p>
          <a:p>
            <a:pPr marL="465138" indent="-465138" algn="l">
              <a:spcBef>
                <a:spcPct val="50000"/>
              </a:spcBef>
              <a:tabLst>
                <a:tab pos="233363" algn="l"/>
              </a:tabLst>
            </a:pPr>
            <a:r>
              <a:rPr lang="en-US" sz="1800" dirty="0" smtClean="0"/>
              <a:t>(An </a:t>
            </a:r>
            <a:r>
              <a:rPr lang="en-US" sz="1800" i="1" dirty="0" err="1" smtClean="0"/>
              <a:t>lvalue</a:t>
            </a:r>
            <a:r>
              <a:rPr lang="en-US" sz="1800" dirty="0" smtClean="0"/>
              <a:t> is "an expression … that potentially designates an object".)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89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4051</TotalTime>
  <Words>972</Words>
  <Application>Microsoft Office PowerPoint</Application>
  <PresentationFormat>Overhead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Courier New</vt:lpstr>
      <vt:lpstr>Helvetica</vt:lpstr>
      <vt:lpstr>Monotype Sorts</vt:lpstr>
      <vt:lpstr>Times New Roman</vt:lpstr>
      <vt:lpstr>Professional</vt:lpstr>
      <vt:lpstr>Pass-by-Pointer</vt:lpstr>
      <vt:lpstr>Pass-by-Pointer</vt:lpstr>
      <vt:lpstr>Returning a Pointer (Good)</vt:lpstr>
      <vt:lpstr>Returning a Pointer (Bad)</vt:lpstr>
      <vt:lpstr>Pointers and const</vt:lpstr>
      <vt:lpstr>Using const with Pointers</vt:lpstr>
      <vt:lpstr>void Pointers</vt:lpstr>
      <vt:lpstr>Pointers to Pointers</vt:lpstr>
      <vt:lpstr>Dereferencing a Pointer</vt:lpstr>
      <vt:lpstr>Pointer Casts</vt:lpstr>
      <vt:lpstr>Pointer Casts</vt:lpstr>
      <vt:lpstr>Pointer Casts</vt:lpstr>
      <vt:lpstr>An Aside on Casts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116</cp:revision>
  <cp:lastPrinted>2016-10-25T16:30:11Z</cp:lastPrinted>
  <dcterms:created xsi:type="dcterms:W3CDTF">1998-08-05T19:51:03Z</dcterms:created>
  <dcterms:modified xsi:type="dcterms:W3CDTF">2019-03-06T15:28:07Z</dcterms:modified>
</cp:coreProperties>
</file>