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60" r:id="rId2"/>
    <p:sldId id="273" r:id="rId3"/>
    <p:sldId id="259" r:id="rId4"/>
    <p:sldId id="261" r:id="rId5"/>
    <p:sldId id="262" r:id="rId6"/>
    <p:sldId id="263" r:id="rId7"/>
    <p:sldId id="264" r:id="rId8"/>
    <p:sldId id="275" r:id="rId9"/>
    <p:sldId id="265" r:id="rId10"/>
    <p:sldId id="266" r:id="rId11"/>
    <p:sldId id="267" r:id="rId12"/>
    <p:sldId id="271" r:id="rId13"/>
    <p:sldId id="268" r:id="rId14"/>
    <p:sldId id="272" r:id="rId15"/>
    <p:sldId id="269" r:id="rId16"/>
    <p:sldId id="270" r:id="rId17"/>
    <p:sldId id="276" r:id="rId18"/>
    <p:sldId id="274" r:id="rId19"/>
    <p:sldId id="277" r:id="rId20"/>
    <p:sldId id="278" r:id="rId21"/>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a:srgbClr val="FF6600"/>
    <a:srgbClr val="660000"/>
    <a:srgbClr val="FF3300"/>
    <a:srgbClr val="990033"/>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8" autoAdjust="0"/>
    <p:restoredTop sz="96395" autoAdjust="0"/>
  </p:normalViewPr>
  <p:slideViewPr>
    <p:cSldViewPr>
      <p:cViewPr varScale="1">
        <p:scale>
          <a:sx n="100" d="100"/>
          <a:sy n="100" d="100"/>
        </p:scale>
        <p:origin x="39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1A338443-E1BD-445E-9EB2-48BD1DF33A81}" type="slidenum">
              <a:rPr lang="en-US"/>
              <a:pPr>
                <a:defRPr/>
              </a:pPr>
              <a:t>‹#›</a:t>
            </a:fld>
            <a:endParaRPr lang="en-US"/>
          </a:p>
        </p:txBody>
      </p:sp>
    </p:spTree>
    <p:extLst>
      <p:ext uri="{BB962C8B-B14F-4D97-AF65-F5344CB8AC3E}">
        <p14:creationId xmlns:p14="http://schemas.microsoft.com/office/powerpoint/2010/main" val="3583965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37C68100-155B-4145-AD3A-5AEA9291A2CF}" type="slidenum">
              <a:rPr lang="en-US" altLang="en-US"/>
              <a:pPr>
                <a:defRPr/>
              </a:pPr>
              <a:t>‹#›</a:t>
            </a:fld>
            <a:endParaRPr lang="en-US" altLang="en-US"/>
          </a:p>
        </p:txBody>
      </p:sp>
    </p:spTree>
    <p:extLst>
      <p:ext uri="{BB962C8B-B14F-4D97-AF65-F5344CB8AC3E}">
        <p14:creationId xmlns:p14="http://schemas.microsoft.com/office/powerpoint/2010/main" val="147277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D79976-61E3-49EE-B86D-DD30567C3D11}" type="slidenum">
              <a:rPr lang="en-US" altLang="en-US" smtClean="0"/>
              <a:pPr>
                <a:defRPr/>
              </a:pPr>
              <a:t>3</a:t>
            </a:fld>
            <a:endParaRPr lang="en-US" altLang="en-US"/>
          </a:p>
        </p:txBody>
      </p:sp>
    </p:spTree>
    <p:extLst>
      <p:ext uri="{BB962C8B-B14F-4D97-AF65-F5344CB8AC3E}">
        <p14:creationId xmlns:p14="http://schemas.microsoft.com/office/powerpoint/2010/main" val="368157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QTP:  no, of</a:t>
            </a:r>
            <a:r>
              <a:rPr lang="en-US" baseline="0" dirty="0" smtClean="0"/>
              <a:t> course</a:t>
            </a:r>
          </a:p>
          <a:p>
            <a:endParaRPr lang="en-US" baseline="0" dirty="0" smtClean="0"/>
          </a:p>
          <a:p>
            <a:r>
              <a:rPr lang="en-US" baseline="0" dirty="0" smtClean="0"/>
              <a:t>*Source++ means dereference Source and use its target; THEN increment Source.  More clearly, here it's as if we had written:</a:t>
            </a:r>
          </a:p>
          <a:p>
            <a:endParaRPr lang="en-US" baseline="0" dirty="0" smtClean="0"/>
          </a:p>
          <a:p>
            <a:r>
              <a:rPr lang="en-US" baseline="0" dirty="0" smtClean="0"/>
              <a:t>  *Source == '\0'</a:t>
            </a:r>
          </a:p>
          <a:p>
            <a:r>
              <a:rPr lang="en-US" baseline="0" dirty="0" smtClean="0"/>
              <a:t>  Source++</a:t>
            </a:r>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12</a:t>
            </a:fld>
            <a:endParaRPr lang="en-US" altLang="en-US"/>
          </a:p>
        </p:txBody>
      </p:sp>
    </p:spTree>
    <p:extLst>
      <p:ext uri="{BB962C8B-B14F-4D97-AF65-F5344CB8AC3E}">
        <p14:creationId xmlns:p14="http://schemas.microsoft.com/office/powerpoint/2010/main" val="3544694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this may not reduce the size of our actual allocation due to the internal logic of the allocator.  Still, we tried.</a:t>
            </a:r>
          </a:p>
          <a:p>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19</a:t>
            </a:fld>
            <a:endParaRPr lang="en-US" altLang="en-US"/>
          </a:p>
        </p:txBody>
      </p:sp>
    </p:spTree>
    <p:extLst>
      <p:ext uri="{BB962C8B-B14F-4D97-AF65-F5344CB8AC3E}">
        <p14:creationId xmlns:p14="http://schemas.microsoft.com/office/powerpoint/2010/main" val="374413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20</a:t>
            </a:fld>
            <a:endParaRPr lang="en-US" altLang="en-US"/>
          </a:p>
        </p:txBody>
      </p:sp>
    </p:spTree>
    <p:extLst>
      <p:ext uri="{BB962C8B-B14F-4D97-AF65-F5344CB8AC3E}">
        <p14:creationId xmlns:p14="http://schemas.microsoft.com/office/powerpoint/2010/main" val="213374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638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95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5558 w 5269"/>
                <a:gd name="T1" fmla="*/ 0 h 2977"/>
                <a:gd name="T2" fmla="*/ 0 w 5269"/>
                <a:gd name="T3" fmla="*/ 0 h 2977"/>
                <a:gd name="T4" fmla="*/ 0 w 5269"/>
                <a:gd name="T5" fmla="*/ 4585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5558 w 5269"/>
                <a:gd name="T1" fmla="*/ 0 h 2977"/>
                <a:gd name="T2" fmla="*/ 5558 w 5269"/>
                <a:gd name="T3" fmla="*/ 4585 h 2977"/>
                <a:gd name="T4" fmla="*/ 0 w 5269"/>
                <a:gd name="T5" fmla="*/ 4585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9472"/>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0"/>
            <a:r>
              <a:rPr lang="en-US" altLang="en-US" dirty="0" smtClean="0"/>
              <a:t>Second Level</a:t>
            </a:r>
          </a:p>
          <a:p>
            <a:pPr lvl="0"/>
            <a:r>
              <a:rPr lang="en-US" altLang="en-US" dirty="0" smtClean="0"/>
              <a:t>Third Level</a:t>
            </a:r>
          </a:p>
          <a:p>
            <a:pPr lvl="0"/>
            <a:r>
              <a:rPr lang="en-US" altLang="en-US" dirty="0" smtClean="0"/>
              <a:t>Fourth Level</a:t>
            </a:r>
          </a:p>
          <a:p>
            <a:pPr lvl="0"/>
            <a:r>
              <a:rPr lang="en-US" altLang="en-US" dirty="0"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154 w 193"/>
                <a:gd name="T1" fmla="*/ 0 h 721"/>
                <a:gd name="T2" fmla="*/ 0 w 193"/>
                <a:gd name="T3" fmla="*/ 0 h 721"/>
                <a:gd name="T4" fmla="*/ 0 w 193"/>
                <a:gd name="T5" fmla="*/ 5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154 w 193"/>
                <a:gd name="T1" fmla="*/ 0 h 721"/>
                <a:gd name="T2" fmla="*/ 154 w 193"/>
                <a:gd name="T3" fmla="*/ 56 h 721"/>
                <a:gd name="T4" fmla="*/ 0 w 193"/>
                <a:gd name="T5" fmla="*/ 5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23 w 193"/>
                <a:gd name="T1" fmla="*/ 0 h 721"/>
                <a:gd name="T2" fmla="*/ 0 w 193"/>
                <a:gd name="T3" fmla="*/ 0 h 721"/>
                <a:gd name="T4" fmla="*/ 0 w 193"/>
                <a:gd name="T5" fmla="*/ 18982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23 w 193"/>
                <a:gd name="T1" fmla="*/ 0 h 721"/>
                <a:gd name="T2" fmla="*/ 23 w 193"/>
                <a:gd name="T3" fmla="*/ 18982 h 721"/>
                <a:gd name="T4" fmla="*/ 0 w 193"/>
                <a:gd name="T5" fmla="*/ 18982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6324600" y="152400"/>
            <a:ext cx="2430217"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smtClean="0">
                <a:latin typeface="Arial" charset="0"/>
                <a:cs typeface="Arial" charset="0"/>
              </a:rPr>
              <a:t>C Pointers and Arrays</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582025" y="152484"/>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B35CF09-BE91-4417-A4B5-FE5CB66CC57F}"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7162800" y="65532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a:t>
            </a:r>
            <a:r>
              <a:rPr lang="en-US" sz="1200" b="1" dirty="0" smtClean="0">
                <a:solidFill>
                  <a:srgbClr val="660000"/>
                </a:solidFill>
                <a:latin typeface="Arial" charset="0"/>
              </a:rPr>
              <a:t>2005-2019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Dynamic Allocation in C</a:t>
            </a:r>
          </a:p>
        </p:txBody>
      </p:sp>
      <p:sp>
        <p:nvSpPr>
          <p:cNvPr id="41987" name="Text Box 3"/>
          <p:cNvSpPr txBox="1">
            <a:spLocks noChangeArrowheads="1"/>
          </p:cNvSpPr>
          <p:nvPr/>
        </p:nvSpPr>
        <p:spPr bwMode="auto">
          <a:xfrm>
            <a:off x="457200" y="685800"/>
            <a:ext cx="8458200" cy="311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2057400" algn="l"/>
              </a:tabLst>
              <a:defRPr sz="2400">
                <a:solidFill>
                  <a:schemeClr val="tx1"/>
                </a:solidFill>
                <a:latin typeface="Times New Roman" pitchFamily="18" charset="0"/>
              </a:defRPr>
            </a:lvl1pPr>
            <a:lvl2pPr marL="1028700" algn="l">
              <a:tabLst>
                <a:tab pos="457200" algn="l"/>
                <a:tab pos="2057400" algn="l"/>
              </a:tabLst>
              <a:defRPr sz="2400">
                <a:solidFill>
                  <a:schemeClr val="tx1"/>
                </a:solidFill>
                <a:latin typeface="Times New Roman" pitchFamily="18" charset="0"/>
              </a:defRPr>
            </a:lvl2pPr>
            <a:lvl3pPr marL="1143000" algn="l">
              <a:tabLst>
                <a:tab pos="457200" algn="l"/>
                <a:tab pos="2057400" algn="l"/>
              </a:tabLst>
              <a:defRPr sz="2400">
                <a:solidFill>
                  <a:schemeClr val="tx1"/>
                </a:solidFill>
                <a:latin typeface="Times New Roman" pitchFamily="18" charset="0"/>
              </a:defRPr>
            </a:lvl3pPr>
            <a:lvl4pPr algn="l">
              <a:tabLst>
                <a:tab pos="457200" algn="l"/>
                <a:tab pos="2057400" algn="l"/>
              </a:tabLst>
              <a:defRPr sz="2400">
                <a:solidFill>
                  <a:schemeClr val="tx1"/>
                </a:solidFill>
                <a:latin typeface="Times New Roman" pitchFamily="18" charset="0"/>
              </a:defRPr>
            </a:lvl4pPr>
            <a:lvl5pPr algn="l">
              <a:tabLst>
                <a:tab pos="457200" algn="l"/>
                <a:tab pos="2057400" algn="l"/>
              </a:tabLst>
              <a:defRPr sz="2400">
                <a:solidFill>
                  <a:schemeClr val="tx1"/>
                </a:solidFill>
                <a:latin typeface="Times New Roman" pitchFamily="18" charset="0"/>
              </a:defRPr>
            </a:lvl5pPr>
            <a:lvl6pPr eaLnBrk="0" fontAlgn="base" hangingPunct="0">
              <a:spcBef>
                <a:spcPct val="0"/>
              </a:spcBef>
              <a:spcAft>
                <a:spcPct val="0"/>
              </a:spcAft>
              <a:tabLst>
                <a:tab pos="457200" algn="l"/>
                <a:tab pos="2057400" algn="l"/>
              </a:tabLst>
              <a:defRPr sz="2400">
                <a:solidFill>
                  <a:schemeClr val="tx1"/>
                </a:solidFill>
                <a:latin typeface="Times New Roman" pitchFamily="18" charset="0"/>
              </a:defRPr>
            </a:lvl6pPr>
            <a:lvl7pPr eaLnBrk="0" fontAlgn="base" hangingPunct="0">
              <a:spcBef>
                <a:spcPct val="0"/>
              </a:spcBef>
              <a:spcAft>
                <a:spcPct val="0"/>
              </a:spcAft>
              <a:tabLst>
                <a:tab pos="457200" algn="l"/>
                <a:tab pos="2057400" algn="l"/>
              </a:tabLst>
              <a:defRPr sz="2400">
                <a:solidFill>
                  <a:schemeClr val="tx1"/>
                </a:solidFill>
                <a:latin typeface="Times New Roman" pitchFamily="18" charset="0"/>
              </a:defRPr>
            </a:lvl7pPr>
            <a:lvl8pPr eaLnBrk="0" fontAlgn="base" hangingPunct="0">
              <a:spcBef>
                <a:spcPct val="0"/>
              </a:spcBef>
              <a:spcAft>
                <a:spcPct val="0"/>
              </a:spcAft>
              <a:tabLst>
                <a:tab pos="457200" algn="l"/>
                <a:tab pos="2057400" algn="l"/>
              </a:tabLst>
              <a:defRPr sz="2400">
                <a:solidFill>
                  <a:schemeClr val="tx1"/>
                </a:solidFill>
                <a:latin typeface="Times New Roman" pitchFamily="18" charset="0"/>
              </a:defRPr>
            </a:lvl8pPr>
            <a:lvl9pPr eaLnBrk="0" fontAlgn="base" hangingPunct="0">
              <a:spcBef>
                <a:spcPct val="0"/>
              </a:spcBef>
              <a:spcAft>
                <a:spcPct val="0"/>
              </a:spcAft>
              <a:tabLst>
                <a:tab pos="457200" algn="l"/>
                <a:tab pos="2057400" algn="l"/>
              </a:tabLst>
              <a:defRPr sz="2400">
                <a:solidFill>
                  <a:schemeClr val="tx1"/>
                </a:solidFill>
                <a:latin typeface="Times New Roman" pitchFamily="18" charset="0"/>
              </a:defRPr>
            </a:lvl9pPr>
          </a:lstStyle>
          <a:p>
            <a:pPr>
              <a:spcBef>
                <a:spcPct val="50000"/>
              </a:spcBef>
            </a:pPr>
            <a:r>
              <a:rPr lang="en-US" sz="1800" dirty="0"/>
              <a:t>The previous </a:t>
            </a:r>
            <a:r>
              <a:rPr lang="en-US" sz="1800" dirty="0" smtClean="0"/>
              <a:t>examples </a:t>
            </a:r>
            <a:r>
              <a:rPr lang="en-US" sz="1800" dirty="0"/>
              <a:t>involved only targets that were declared as local variables.</a:t>
            </a:r>
          </a:p>
          <a:p>
            <a:pPr>
              <a:spcBef>
                <a:spcPct val="50000"/>
              </a:spcBef>
            </a:pPr>
            <a:r>
              <a:rPr lang="en-US" sz="1800" dirty="0"/>
              <a:t>For serious development, we must also be able to create variables dynamically, as the program executes.</a:t>
            </a:r>
          </a:p>
          <a:p>
            <a:pPr>
              <a:spcBef>
                <a:spcPct val="50000"/>
              </a:spcBef>
            </a:pPr>
            <a:r>
              <a:rPr lang="en-US" sz="1800" dirty="0"/>
              <a:t>In C, this is accomplished via the </a:t>
            </a:r>
            <a:r>
              <a:rPr lang="en-US" sz="1800" dirty="0" err="1"/>
              <a:t>Std</a:t>
            </a:r>
            <a:r>
              <a:rPr lang="en-US" sz="1800" dirty="0"/>
              <a:t> Library function </a:t>
            </a:r>
            <a:r>
              <a:rPr lang="en-US" sz="1800" dirty="0" err="1">
                <a:latin typeface="Courier New" pitchFamily="49" charset="0"/>
              </a:rPr>
              <a:t>malloc</a:t>
            </a:r>
            <a:r>
              <a:rPr lang="en-US" sz="1800" dirty="0">
                <a:latin typeface="Courier New" pitchFamily="49" charset="0"/>
              </a:rPr>
              <a:t>()</a:t>
            </a:r>
            <a:r>
              <a:rPr lang="en-US" sz="1800" dirty="0"/>
              <a:t> and friends:</a:t>
            </a:r>
          </a:p>
          <a:p>
            <a:pPr>
              <a:spcBef>
                <a:spcPct val="50000"/>
              </a:spcBef>
            </a:pPr>
            <a:endParaRPr lang="en-US" sz="1800" dirty="0"/>
          </a:p>
          <a:p>
            <a:pPr>
              <a:spcBef>
                <a:spcPct val="50000"/>
              </a:spcBef>
            </a:pPr>
            <a:r>
              <a:rPr lang="en-US" sz="1800" dirty="0"/>
              <a:t>	</a:t>
            </a:r>
            <a:r>
              <a:rPr lang="en-US" sz="1800" dirty="0" err="1">
                <a:latin typeface="Courier New" pitchFamily="49" charset="0"/>
              </a:rPr>
              <a:t>malloc</a:t>
            </a:r>
            <a:r>
              <a:rPr lang="en-US" sz="1800" dirty="0">
                <a:latin typeface="Courier New" pitchFamily="49" charset="0"/>
              </a:rPr>
              <a:t>()</a:t>
            </a:r>
            <a:r>
              <a:rPr lang="en-US" sz="1800" dirty="0"/>
              <a:t>	allocates a block of uninitialized memory; returns the address</a:t>
            </a:r>
          </a:p>
          <a:p>
            <a:pPr>
              <a:spcBef>
                <a:spcPct val="50000"/>
              </a:spcBef>
            </a:pPr>
            <a:r>
              <a:rPr lang="en-US" sz="1800" dirty="0"/>
              <a:t>	</a:t>
            </a:r>
            <a:r>
              <a:rPr lang="en-US" sz="1800" dirty="0" err="1">
                <a:latin typeface="Courier New" pitchFamily="49" charset="0"/>
              </a:rPr>
              <a:t>calloc</a:t>
            </a:r>
            <a:r>
              <a:rPr lang="en-US" sz="1800" dirty="0">
                <a:latin typeface="Courier New" pitchFamily="49" charset="0"/>
              </a:rPr>
              <a:t>()</a:t>
            </a:r>
            <a:r>
              <a:rPr lang="en-US" sz="1800" dirty="0"/>
              <a:t>	allocates a block of memory and clears it; returns the address</a:t>
            </a:r>
          </a:p>
          <a:p>
            <a:pPr>
              <a:spcBef>
                <a:spcPct val="50000"/>
              </a:spcBef>
            </a:pPr>
            <a:r>
              <a:rPr lang="en-US" sz="1800" dirty="0"/>
              <a:t>	</a:t>
            </a:r>
            <a:r>
              <a:rPr lang="en-US" sz="1800" dirty="0" err="1">
                <a:latin typeface="Courier New" pitchFamily="49" charset="0"/>
              </a:rPr>
              <a:t>realloc</a:t>
            </a:r>
            <a:r>
              <a:rPr lang="en-US" sz="1800" dirty="0">
                <a:latin typeface="Courier New" pitchFamily="49" charset="0"/>
              </a:rPr>
              <a:t>()</a:t>
            </a:r>
            <a:r>
              <a:rPr lang="en-US" sz="1800" dirty="0"/>
              <a:t>	resizes a previously allocated block of memory; returns the address</a:t>
            </a:r>
          </a:p>
        </p:txBody>
      </p:sp>
      <p:sp>
        <p:nvSpPr>
          <p:cNvPr id="41988" name="Text Box 4"/>
          <p:cNvSpPr txBox="1">
            <a:spLocks noChangeArrowheads="1"/>
          </p:cNvSpPr>
          <p:nvPr/>
        </p:nvSpPr>
        <p:spPr bwMode="auto">
          <a:xfrm>
            <a:off x="685800" y="4267200"/>
            <a:ext cx="8001000" cy="14462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solidFill>
                  <a:srgbClr val="0000CC"/>
                </a:solidFill>
                <a:latin typeface="Courier New" pitchFamily="49" charset="0"/>
              </a:rPr>
              <a:t>int</a:t>
            </a:r>
            <a:r>
              <a:rPr lang="en-US" sz="1600">
                <a:latin typeface="Courier New" pitchFamily="49" charset="0"/>
              </a:rPr>
              <a:t>  *A = malloc( 1000 * sizeof(</a:t>
            </a:r>
            <a:r>
              <a:rPr lang="en-US" sz="1600">
                <a:solidFill>
                  <a:srgbClr val="0000CC"/>
                </a:solidFill>
                <a:latin typeface="Courier New" pitchFamily="49" charset="0"/>
              </a:rPr>
              <a:t>int</a:t>
            </a:r>
            <a:r>
              <a:rPr lang="en-US" sz="1600">
                <a:latin typeface="Courier New" pitchFamily="49" charset="0"/>
              </a:rPr>
              <a:t>) );    </a:t>
            </a:r>
          </a:p>
          <a:p>
            <a:pPr>
              <a:spcBef>
                <a:spcPct val="50000"/>
              </a:spcBef>
            </a:pPr>
            <a:r>
              <a:rPr lang="en-US" sz="1600">
                <a:solidFill>
                  <a:srgbClr val="0000CC"/>
                </a:solidFill>
                <a:latin typeface="Courier New" pitchFamily="49" charset="0"/>
              </a:rPr>
              <a:t>char </a:t>
            </a:r>
            <a:r>
              <a:rPr lang="en-US" sz="1600">
                <a:latin typeface="Courier New" pitchFamily="49" charset="0"/>
              </a:rPr>
              <a:t>*B = malloc( 5000 );</a:t>
            </a:r>
          </a:p>
          <a:p>
            <a:pPr>
              <a:spcBef>
                <a:spcPct val="50000"/>
              </a:spcBef>
            </a:pPr>
            <a:r>
              <a:rPr lang="en-US" sz="1600">
                <a:latin typeface="Courier New" pitchFamily="49" charset="0"/>
              </a:rPr>
              <a:t>uint64_t Size = 100;</a:t>
            </a:r>
          </a:p>
          <a:p>
            <a:pPr>
              <a:spcBef>
                <a:spcPct val="50000"/>
              </a:spcBef>
            </a:pPr>
            <a:r>
              <a:rPr lang="en-US" sz="1600">
                <a:solidFill>
                  <a:srgbClr val="0000CC"/>
                </a:solidFill>
                <a:latin typeface="Courier New" pitchFamily="49" charset="0"/>
              </a:rPr>
              <a:t>double</a:t>
            </a:r>
            <a:r>
              <a:rPr lang="en-US" sz="1600">
                <a:latin typeface="Courier New" pitchFamily="49" charset="0"/>
              </a:rPr>
              <a:t> *C = malloc( Size * sizeof(</a:t>
            </a:r>
            <a:r>
              <a:rPr lang="en-US" sz="1600">
                <a:solidFill>
                  <a:srgbClr val="0000CC"/>
                </a:solidFill>
                <a:latin typeface="Courier New" pitchFamily="49" charset="0"/>
              </a:rPr>
              <a:t>double</a:t>
            </a:r>
            <a:r>
              <a:rPr lang="en-US" sz="1600">
                <a:latin typeface="Courier New" pitchFamily="49" charset="0"/>
              </a:rPr>
              <a:t>) );</a:t>
            </a:r>
          </a:p>
        </p:txBody>
      </p:sp>
    </p:spTree>
    <p:extLst>
      <p:ext uri="{BB962C8B-B14F-4D97-AF65-F5344CB8AC3E}">
        <p14:creationId xmlns:p14="http://schemas.microsoft.com/office/powerpoint/2010/main" val="246051294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Arithmetic on Pointers</a:t>
            </a:r>
            <a:endParaRPr lang="en-US" altLang="en-US" dirty="0" smtClean="0">
              <a:solidFill>
                <a:schemeClr val="tx1"/>
              </a:solidFill>
              <a:latin typeface="Courier New" pitchFamily="49" charset="0"/>
            </a:endParaRPr>
          </a:p>
        </p:txBody>
      </p:sp>
      <p:sp>
        <p:nvSpPr>
          <p:cNvPr id="6149" name="Text Box 5"/>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The effect of adding a value to a pointer depends on the pointer type:</a:t>
            </a:r>
          </a:p>
        </p:txBody>
      </p:sp>
      <p:sp>
        <p:nvSpPr>
          <p:cNvPr id="6150" name="Text Box 6"/>
          <p:cNvSpPr txBox="1">
            <a:spLocks noChangeArrowheads="1"/>
          </p:cNvSpPr>
          <p:nvPr/>
        </p:nvSpPr>
        <p:spPr bwMode="auto">
          <a:xfrm>
            <a:off x="685800" y="1128713"/>
            <a:ext cx="7924800"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a:t>When an expression that has integer type is added to or subtracted from a pointer, the result has the type of the pointer operand. </a:t>
            </a:r>
          </a:p>
          <a:p>
            <a:pPr algn="l"/>
            <a:endParaRPr lang="en-US" sz="1600"/>
          </a:p>
          <a:p>
            <a:pPr algn="l"/>
            <a:r>
              <a:rPr lang="en-US" sz="1600"/>
              <a:t>If the pointer operand points to an element of an array object, and the array is large enough, the result points to an element offset from the original element such that the difference of the subscripts of the resulting and original array elements equals the integer expression. </a:t>
            </a:r>
          </a:p>
          <a:p>
            <a:pPr algn="l"/>
            <a:endParaRPr lang="en-US" sz="1600"/>
          </a:p>
          <a:p>
            <a:pPr algn="l"/>
            <a:r>
              <a:rPr lang="en-US" sz="1600"/>
              <a:t>In other words, if the expression </a:t>
            </a:r>
            <a:r>
              <a:rPr lang="en-US" sz="1600" b="1"/>
              <a:t>P </a:t>
            </a:r>
            <a:r>
              <a:rPr lang="en-US" sz="1600"/>
              <a:t>points to the </a:t>
            </a:r>
            <a:r>
              <a:rPr lang="en-US" sz="1600" i="1"/>
              <a:t>i</a:t>
            </a:r>
            <a:r>
              <a:rPr lang="en-US" sz="1600"/>
              <a:t>-th element of an array object, the expressions </a:t>
            </a:r>
            <a:r>
              <a:rPr lang="en-US" sz="1600" b="1"/>
              <a:t>(P)+N </a:t>
            </a:r>
            <a:r>
              <a:rPr lang="en-US" sz="1600"/>
              <a:t>(equivalently, </a:t>
            </a:r>
            <a:r>
              <a:rPr lang="en-US" sz="1600" b="1"/>
              <a:t>N+(P)</a:t>
            </a:r>
            <a:r>
              <a:rPr lang="en-US" sz="1600"/>
              <a:t>) and </a:t>
            </a:r>
            <a:r>
              <a:rPr lang="en-US" sz="1600" b="1"/>
              <a:t>(P)-N </a:t>
            </a:r>
            <a:r>
              <a:rPr lang="en-US" sz="1600"/>
              <a:t>(where </a:t>
            </a:r>
            <a:r>
              <a:rPr lang="en-US" sz="1600" b="1"/>
              <a:t>N </a:t>
            </a:r>
            <a:r>
              <a:rPr lang="en-US" sz="1600"/>
              <a:t>has the value </a:t>
            </a:r>
            <a:r>
              <a:rPr lang="en-US" sz="1600" i="1"/>
              <a:t>n</a:t>
            </a:r>
            <a:r>
              <a:rPr lang="en-US" sz="1600"/>
              <a:t>) point to, respectively, the </a:t>
            </a:r>
            <a:r>
              <a:rPr lang="en-US" sz="1600" i="1"/>
              <a:t>i+n</a:t>
            </a:r>
            <a:r>
              <a:rPr lang="en-US" sz="1600"/>
              <a:t>-th and </a:t>
            </a:r>
            <a:r>
              <a:rPr lang="en-US" sz="1600" i="1"/>
              <a:t>i−n</a:t>
            </a:r>
            <a:r>
              <a:rPr lang="en-US" sz="1600"/>
              <a:t>-th elements of the array object, provided they exist. </a:t>
            </a:r>
          </a:p>
          <a:p>
            <a:pPr algn="l"/>
            <a:endParaRPr lang="en-US" sz="1600"/>
          </a:p>
          <a:p>
            <a:pPr algn="l"/>
            <a:r>
              <a:rPr lang="en-US" sz="1600"/>
              <a:t>Moreover, if the expression </a:t>
            </a:r>
            <a:r>
              <a:rPr lang="en-US" sz="1600" b="1"/>
              <a:t>P </a:t>
            </a:r>
            <a:r>
              <a:rPr lang="en-US" sz="1600"/>
              <a:t>points to the last element of an array object, the expression </a:t>
            </a:r>
            <a:r>
              <a:rPr lang="en-US" sz="1600" b="1"/>
              <a:t>(P)+1 </a:t>
            </a:r>
            <a:r>
              <a:rPr lang="en-US" sz="1600"/>
              <a:t>points one past the last element of the array object, and if the expression </a:t>
            </a:r>
            <a:r>
              <a:rPr lang="en-US" sz="1600" b="1"/>
              <a:t>Q </a:t>
            </a:r>
            <a:r>
              <a:rPr lang="en-US" sz="1600"/>
              <a:t>points one past the last element of an array object, the expression </a:t>
            </a:r>
            <a:r>
              <a:rPr lang="en-US" sz="1600" b="1"/>
              <a:t>(Q)-1 </a:t>
            </a:r>
            <a:r>
              <a:rPr lang="en-US" sz="1600"/>
              <a:t>points to the last element of the array object. </a:t>
            </a:r>
          </a:p>
          <a:p>
            <a:pPr algn="l"/>
            <a:endParaRPr lang="en-US" sz="1600"/>
          </a:p>
          <a:p>
            <a:pPr algn="l"/>
            <a:r>
              <a:rPr lang="en-US" sz="1600"/>
              <a:t>If both the pointer operand and the result point to elements of the same array object, or one past the last element of the array object, the evaluation shall not produce an overflow; otherwise, the behavior is undefined. If the result points one past the last element of the array object, it shall not be used as the operand of a unary </a:t>
            </a:r>
            <a:r>
              <a:rPr lang="en-US" sz="1600" b="1"/>
              <a:t>* </a:t>
            </a:r>
            <a:r>
              <a:rPr lang="en-US" sz="1600"/>
              <a:t>operator that is evaluated.</a:t>
            </a:r>
          </a:p>
        </p:txBody>
      </p:sp>
    </p:spTree>
    <p:extLst>
      <p:ext uri="{BB962C8B-B14F-4D97-AF65-F5344CB8AC3E}">
        <p14:creationId xmlns:p14="http://schemas.microsoft.com/office/powerpoint/2010/main" val="6611423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7173" name="Text Box 3"/>
          <p:cNvSpPr txBox="1">
            <a:spLocks noChangeArrowheads="1"/>
          </p:cNvSpPr>
          <p:nvPr/>
        </p:nvSpPr>
        <p:spPr bwMode="auto">
          <a:xfrm>
            <a:off x="609600" y="1492250"/>
            <a:ext cx="47244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uint64_t </a:t>
            </a:r>
            <a:r>
              <a:rPr lang="en-US" sz="1600" dirty="0" err="1">
                <a:latin typeface="Courier New" pitchFamily="49" charset="0"/>
              </a:rPr>
              <a:t>strlen</a:t>
            </a:r>
            <a:r>
              <a:rPr lang="en-US" sz="1600" dirty="0">
                <a:latin typeface="Courier New" pitchFamily="49" charset="0"/>
              </a:rPr>
              <a:t>(</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r>
              <a:rPr lang="en-US" sz="1600" dirty="0">
                <a:latin typeface="Courier New" pitchFamily="49" charset="0"/>
              </a:rPr>
              <a:t>	</a:t>
            </a:r>
          </a:p>
          <a:p>
            <a:pPr algn="l"/>
            <a:r>
              <a:rPr lang="en-US" sz="1600" dirty="0">
                <a:latin typeface="Courier New" pitchFamily="49" charset="0"/>
              </a:rPr>
              <a:t>   uint64_t Length = 0;</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*Source != '\0' ) {</a:t>
            </a:r>
          </a:p>
          <a:p>
            <a:pPr algn="l"/>
            <a:r>
              <a:rPr lang="en-US" sz="1600" dirty="0">
                <a:latin typeface="Courier New" pitchFamily="49" charset="0"/>
              </a:rPr>
              <a:t>      Length++;</a:t>
            </a:r>
          </a:p>
          <a:p>
            <a:pPr algn="l"/>
            <a:r>
              <a:rPr lang="en-US" sz="1600" dirty="0">
                <a:latin typeface="Courier New" pitchFamily="49" charset="0"/>
              </a:rPr>
              <a:t>      Source++;</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return</a:t>
            </a:r>
            <a:r>
              <a:rPr lang="en-US" sz="1600" dirty="0">
                <a:latin typeface="Courier New" pitchFamily="49" charset="0"/>
              </a:rPr>
              <a:t> Length;</a:t>
            </a:r>
          </a:p>
          <a:p>
            <a:pPr algn="l"/>
            <a:r>
              <a:rPr lang="en-US" sz="1600" dirty="0">
                <a:latin typeface="Courier New" pitchFamily="49" charset="0"/>
              </a:rPr>
              <a:t>}</a:t>
            </a:r>
          </a:p>
        </p:txBody>
      </p:sp>
      <p:sp>
        <p:nvSpPr>
          <p:cNvPr id="7174" name="Text Box 4"/>
          <p:cNvSpPr txBox="1">
            <a:spLocks noChangeArrowheads="1"/>
          </p:cNvSpPr>
          <p:nvPr/>
        </p:nvSpPr>
        <p:spPr bwMode="auto">
          <a:xfrm>
            <a:off x="4572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Here's an implementation of a variation of the C library </a:t>
            </a:r>
            <a:r>
              <a:rPr lang="en-US" sz="1800" dirty="0" err="1">
                <a:latin typeface="Courier New" pitchFamily="49" charset="0"/>
              </a:rPr>
              <a:t>strlen</a:t>
            </a:r>
            <a:r>
              <a:rPr lang="en-US" sz="1800" dirty="0">
                <a:latin typeface="Courier New" pitchFamily="49" charset="0"/>
              </a:rPr>
              <a:t>()</a:t>
            </a:r>
            <a:r>
              <a:rPr lang="en-US" sz="1800" dirty="0"/>
              <a:t> function; note the use of pointer arithmetic:</a:t>
            </a:r>
          </a:p>
        </p:txBody>
      </p:sp>
      <p:graphicFrame>
        <p:nvGraphicFramePr>
          <p:cNvPr id="2" name="Table 1"/>
          <p:cNvGraphicFramePr>
            <a:graphicFrameLocks noGrp="1"/>
          </p:cNvGraphicFramePr>
          <p:nvPr>
            <p:extLst>
              <p:ext uri="{D42A27DB-BD31-4B8C-83A1-F6EECF244321}">
                <p14:modId xmlns:p14="http://schemas.microsoft.com/office/powerpoint/2010/main" val="2950421691"/>
              </p:ext>
            </p:extLst>
          </p:nvPr>
        </p:nvGraphicFramePr>
        <p:xfrm>
          <a:off x="6705600" y="1681480"/>
          <a:ext cx="1981200"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gridCol w="729916">
                  <a:extLst>
                    <a:ext uri="{9D8B030D-6E8A-4147-A177-3AD203B41FA5}">
                      <a16:colId xmlns:a16="http://schemas.microsoft.com/office/drawing/2014/main" val="20001"/>
                    </a:ext>
                  </a:extLst>
                </a:gridCol>
              </a:tblGrid>
              <a:tr h="370840">
                <a:tc>
                  <a:txBody>
                    <a:bodyPr/>
                    <a:lstStyle/>
                    <a:p>
                      <a:pPr algn="ctr"/>
                      <a:r>
                        <a:rPr lang="en-US" b="0" dirty="0" smtClean="0">
                          <a:solidFill>
                            <a:schemeClr val="tx1"/>
                          </a:solidFill>
                          <a:latin typeface="Courier New" pitchFamily="49" charset="0"/>
                          <a:cs typeface="Courier New" pitchFamily="49" charset="0"/>
                        </a:rPr>
                        <a:t>43</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latin typeface="Courier New" pitchFamily="49" charset="0"/>
                          <a:cs typeface="Courier New" pitchFamily="49" charset="0"/>
                        </a:rPr>
                        <a:t>'C'</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dirty="0" smtClean="0">
                          <a:solidFill>
                            <a:schemeClr val="tx1"/>
                          </a:solidFill>
                          <a:latin typeface="Courier New" pitchFamily="49" charset="0"/>
                          <a:cs typeface="Courier New" pitchFamily="49" charset="0"/>
                        </a:rPr>
                        <a:t>6F</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en-US" dirty="0" smtClean="0">
                          <a:solidFill>
                            <a:schemeClr val="tx1"/>
                          </a:solidFill>
                          <a:latin typeface="Courier New" pitchFamily="49" charset="0"/>
                          <a:cs typeface="Courier New" pitchFamily="49" charset="0"/>
                        </a:rPr>
                        <a:t>6D</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'm'</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en-US" dirty="0" smtClean="0">
                          <a:solidFill>
                            <a:schemeClr val="tx1"/>
                          </a:solidFill>
                          <a:latin typeface="Courier New" pitchFamily="49" charset="0"/>
                          <a:cs typeface="Courier New" pitchFamily="49" charset="0"/>
                        </a:rPr>
                        <a:t>70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'p'</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en-US" dirty="0" smtClean="0">
                          <a:solidFill>
                            <a:schemeClr val="tx1"/>
                          </a:solidFill>
                          <a:latin typeface="Courier New" pitchFamily="49" charset="0"/>
                          <a:cs typeface="Courier New" pitchFamily="49" charset="0"/>
                        </a:rPr>
                        <a:t>4F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ctr"/>
                      <a:r>
                        <a:rPr lang="en-US" dirty="0" smtClean="0">
                          <a:solidFill>
                            <a:schemeClr val="tx1"/>
                          </a:solidFill>
                          <a:latin typeface="Courier New" pitchFamily="49" charset="0"/>
                          <a:cs typeface="Courier New" pitchFamily="49" charset="0"/>
                        </a:rPr>
                        <a:t>72</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'r'</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ctr"/>
                      <a:r>
                        <a:rPr lang="en-US" dirty="0" smtClean="0">
                          <a:solidFill>
                            <a:schemeClr val="tx1"/>
                          </a:solidFill>
                          <a:latin typeface="Courier New" pitchFamily="49" charset="0"/>
                          <a:cs typeface="Courier New" pitchFamily="49" charset="0"/>
                        </a:rPr>
                        <a:t>67</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'g'</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ctr"/>
                      <a:r>
                        <a:rPr lang="en-US" dirty="0" smtClean="0">
                          <a:solidFill>
                            <a:schemeClr val="tx1"/>
                          </a:solidFill>
                          <a:latin typeface="Courier New" pitchFamily="49" charset="0"/>
                          <a:cs typeface="Courier New" pitchFamily="49" charset="0"/>
                        </a:rPr>
                        <a:t>00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62883930"/>
              </p:ext>
            </p:extLst>
          </p:nvPr>
        </p:nvGraphicFramePr>
        <p:xfrm>
          <a:off x="3733798" y="4612148"/>
          <a:ext cx="5181602" cy="914400"/>
        </p:xfrm>
        <a:graphic>
          <a:graphicData uri="http://schemas.openxmlformats.org/drawingml/2006/table">
            <a:tbl>
              <a:tblPr firstRow="1" bandRow="1">
                <a:tableStyleId>{5C22544A-7EE6-4342-B048-85BDC9FD1C3A}</a:tableStyleId>
              </a:tblPr>
              <a:tblGrid>
                <a:gridCol w="1371603">
                  <a:extLst>
                    <a:ext uri="{9D8B030D-6E8A-4147-A177-3AD203B41FA5}">
                      <a16:colId xmlns:a16="http://schemas.microsoft.com/office/drawing/2014/main" val="20000"/>
                    </a:ext>
                  </a:extLst>
                </a:gridCol>
                <a:gridCol w="3809999">
                  <a:extLst>
                    <a:ext uri="{9D8B030D-6E8A-4147-A177-3AD203B41FA5}">
                      <a16:colId xmlns:a16="http://schemas.microsoft.com/office/drawing/2014/main" val="20001"/>
                    </a:ext>
                  </a:extLst>
                </a:gridCol>
              </a:tblGrid>
              <a:tr h="457200">
                <a:tc>
                  <a:txBody>
                    <a:bodyPr/>
                    <a:lstStyle/>
                    <a:p>
                      <a:r>
                        <a:rPr lang="en-US" b="0" dirty="0" smtClean="0">
                          <a:solidFill>
                            <a:schemeClr val="tx1"/>
                          </a:solidFill>
                          <a:latin typeface="Courier New" pitchFamily="49" charset="0"/>
                          <a:cs typeface="Courier New" pitchFamily="49" charset="0"/>
                        </a:rPr>
                        <a:t>Source</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7200">
                <a:tc>
                  <a:txBody>
                    <a:bodyPr/>
                    <a:lstStyle/>
                    <a:p>
                      <a:r>
                        <a:rPr lang="en-US" b="0" dirty="0" smtClean="0">
                          <a:solidFill>
                            <a:schemeClr val="tx1"/>
                          </a:solidFill>
                          <a:latin typeface="Courier New" pitchFamily="49" charset="0"/>
                          <a:cs typeface="Courier New" pitchFamily="49" charset="0"/>
                        </a:rPr>
                        <a:t>Length:</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latin typeface="Courier New" pitchFamily="49" charset="0"/>
                          <a:cs typeface="Courier New" pitchFamily="49" charset="0"/>
                        </a:rPr>
                        <a:t>0, 1, 2, 3, ...,</a:t>
                      </a:r>
                      <a:r>
                        <a:rPr lang="en-US" b="0" baseline="0" dirty="0" smtClean="0">
                          <a:solidFill>
                            <a:schemeClr val="tx1"/>
                          </a:solidFill>
                          <a:latin typeface="Courier New" pitchFamily="49" charset="0"/>
                          <a:cs typeface="Courier New" pitchFamily="49" charset="0"/>
                        </a:rPr>
                        <a:t> 7</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6" name="Straight Arrow Connector 5"/>
          <p:cNvCxnSpPr/>
          <p:nvPr/>
        </p:nvCxnSpPr>
        <p:spPr bwMode="auto">
          <a:xfrm flipV="1">
            <a:off x="4686300" y="1905000"/>
            <a:ext cx="1866900" cy="2895600"/>
          </a:xfrm>
          <a:prstGeom prst="straightConnector1">
            <a:avLst/>
          </a:prstGeom>
          <a:solidFill>
            <a:schemeClr val="accent1"/>
          </a:solidFill>
          <a:ln w="28575" cap="flat" cmpd="sng" algn="ctr">
            <a:solidFill>
              <a:srgbClr val="002060"/>
            </a:solidFill>
            <a:prstDash val="solid"/>
            <a:round/>
            <a:headEnd type="none" w="med" len="med"/>
            <a:tailEnd type="stealth" w="lg" len="lg"/>
          </a:ln>
          <a:effectLst/>
        </p:spPr>
      </p:cxnSp>
      <p:cxnSp>
        <p:nvCxnSpPr>
          <p:cNvPr id="13" name="Straight Arrow Connector 12"/>
          <p:cNvCxnSpPr/>
          <p:nvPr/>
        </p:nvCxnSpPr>
        <p:spPr bwMode="auto">
          <a:xfrm flipV="1">
            <a:off x="4686300" y="2209800"/>
            <a:ext cx="1866900" cy="2590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5" name="Straight Arrow Connector 14"/>
          <p:cNvCxnSpPr/>
          <p:nvPr/>
        </p:nvCxnSpPr>
        <p:spPr bwMode="auto">
          <a:xfrm flipV="1">
            <a:off x="4686300" y="2590800"/>
            <a:ext cx="1866900" cy="2209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7" name="Straight Arrow Connector 16"/>
          <p:cNvCxnSpPr/>
          <p:nvPr/>
        </p:nvCxnSpPr>
        <p:spPr bwMode="auto">
          <a:xfrm flipV="1">
            <a:off x="4686300" y="2971800"/>
            <a:ext cx="1866900" cy="1828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9" name="Straight Arrow Connector 18"/>
          <p:cNvCxnSpPr/>
          <p:nvPr/>
        </p:nvCxnSpPr>
        <p:spPr bwMode="auto">
          <a:xfrm flipV="1">
            <a:off x="4686300" y="3352800"/>
            <a:ext cx="1866900" cy="1447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1" name="Straight Arrow Connector 20"/>
          <p:cNvCxnSpPr/>
          <p:nvPr/>
        </p:nvCxnSpPr>
        <p:spPr bwMode="auto">
          <a:xfrm flipV="1">
            <a:off x="4686300" y="3695700"/>
            <a:ext cx="1866900" cy="11049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3" name="Straight Arrow Connector 22"/>
          <p:cNvCxnSpPr/>
          <p:nvPr/>
        </p:nvCxnSpPr>
        <p:spPr bwMode="auto">
          <a:xfrm flipV="1">
            <a:off x="4686300" y="4046795"/>
            <a:ext cx="1866900" cy="753805"/>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5" name="Straight Arrow Connector 24"/>
          <p:cNvCxnSpPr/>
          <p:nvPr/>
        </p:nvCxnSpPr>
        <p:spPr bwMode="auto">
          <a:xfrm flipV="1">
            <a:off x="4686300" y="4423697"/>
            <a:ext cx="1866900" cy="376903"/>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Tree>
    <p:extLst>
      <p:ext uri="{BB962C8B-B14F-4D97-AF65-F5344CB8AC3E}">
        <p14:creationId xmlns:p14="http://schemas.microsoft.com/office/powerpoint/2010/main" val="31305070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63493" name="Text Box 5"/>
          <p:cNvSpPr txBox="1">
            <a:spLocks noChangeArrowheads="1"/>
          </p:cNvSpPr>
          <p:nvPr/>
        </p:nvSpPr>
        <p:spPr bwMode="auto">
          <a:xfrm>
            <a:off x="435428" y="685800"/>
            <a:ext cx="84037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And here's a slightly more idiomatic version:</a:t>
            </a:r>
            <a:endParaRPr lang="en-US" sz="1800" dirty="0"/>
          </a:p>
        </p:txBody>
      </p:sp>
      <p:sp>
        <p:nvSpPr>
          <p:cNvPr id="63495" name="Text Box 7"/>
          <p:cNvSpPr txBox="1">
            <a:spLocks noChangeArrowheads="1"/>
          </p:cNvSpPr>
          <p:nvPr/>
        </p:nvSpPr>
        <p:spPr bwMode="auto">
          <a:xfrm>
            <a:off x="996043" y="1295400"/>
            <a:ext cx="5105400" cy="2057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dirty="0">
                <a:latin typeface="Courier New" pitchFamily="49" charset="0"/>
              </a:rPr>
              <a:t>uint64_t </a:t>
            </a:r>
            <a:r>
              <a:rPr lang="en-US" sz="1600" dirty="0" err="1">
                <a:latin typeface="Courier New" pitchFamily="49" charset="0"/>
              </a:rPr>
              <a:t>strlen</a:t>
            </a:r>
            <a:r>
              <a:rPr lang="en-US" sz="1600" dirty="0">
                <a:latin typeface="Courier New" pitchFamily="49" charset="0"/>
              </a:rPr>
              <a:t>(</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r>
              <a:rPr lang="en-US" sz="1600" dirty="0">
                <a:latin typeface="Courier New" pitchFamily="49" charset="0"/>
              </a:rPr>
              <a:t>	</a:t>
            </a:r>
          </a:p>
          <a:p>
            <a:pPr algn="l"/>
            <a:r>
              <a:rPr lang="en-US" sz="1600" dirty="0">
                <a:latin typeface="Courier New" pitchFamily="49" charset="0"/>
              </a:rPr>
              <a:t>   uint64_t Length = 0;</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*Source++ != '\0' )</a:t>
            </a:r>
          </a:p>
          <a:p>
            <a:pPr algn="l"/>
            <a:r>
              <a:rPr lang="en-US" sz="1600" dirty="0">
                <a:latin typeface="Courier New" pitchFamily="49" charset="0"/>
              </a:rPr>
              <a:t>      Length++;</a:t>
            </a:r>
          </a:p>
          <a:p>
            <a:pPr algn="l"/>
            <a:r>
              <a:rPr lang="en-US" sz="1600" dirty="0">
                <a:solidFill>
                  <a:srgbClr val="0000CC"/>
                </a:solidFill>
                <a:latin typeface="Courier New" pitchFamily="49" charset="0"/>
              </a:rPr>
              <a:t>   </a:t>
            </a:r>
            <a:r>
              <a:rPr lang="en-US" sz="1600" b="1" dirty="0">
                <a:solidFill>
                  <a:srgbClr val="0000CC"/>
                </a:solidFill>
                <a:latin typeface="Courier New" pitchFamily="49" charset="0"/>
              </a:rPr>
              <a:t>return</a:t>
            </a:r>
            <a:r>
              <a:rPr lang="en-US" sz="1600" dirty="0">
                <a:latin typeface="Courier New" pitchFamily="49" charset="0"/>
              </a:rPr>
              <a:t> Length;</a:t>
            </a:r>
          </a:p>
          <a:p>
            <a:pPr algn="l"/>
            <a:r>
              <a:rPr lang="en-US" sz="1600" dirty="0">
                <a:latin typeface="Courier New" pitchFamily="49" charset="0"/>
              </a:rPr>
              <a:t>}</a:t>
            </a:r>
          </a:p>
        </p:txBody>
      </p:sp>
      <p:sp>
        <p:nvSpPr>
          <p:cNvPr id="7" name="Text Box 5"/>
          <p:cNvSpPr txBox="1">
            <a:spLocks noChangeArrowheads="1"/>
          </p:cNvSpPr>
          <p:nvPr/>
        </p:nvSpPr>
        <p:spPr bwMode="auto">
          <a:xfrm>
            <a:off x="435429" y="3657600"/>
            <a:ext cx="840377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1712913" indent="-1712913" algn="l">
              <a:spcBef>
                <a:spcPct val="50000"/>
              </a:spcBef>
            </a:pPr>
            <a:r>
              <a:rPr lang="en-US" sz="1800" dirty="0" smtClean="0"/>
              <a:t>Precedence note:	the dereference operator (</a:t>
            </a:r>
            <a:r>
              <a:rPr lang="en-US" sz="1800" dirty="0" smtClean="0">
                <a:latin typeface="Courier New" pitchFamily="49" charset="0"/>
                <a:cs typeface="Courier New" pitchFamily="49" charset="0"/>
              </a:rPr>
              <a:t>*</a:t>
            </a:r>
            <a:r>
              <a:rPr lang="en-US" sz="1800" dirty="0" smtClean="0"/>
              <a:t>) is evaluated before the increment operator (</a:t>
            </a:r>
            <a:r>
              <a:rPr lang="en-US" sz="1800" dirty="0" smtClean="0">
                <a:latin typeface="Courier New" pitchFamily="49" charset="0"/>
                <a:cs typeface="Courier New" pitchFamily="49" charset="0"/>
              </a:rPr>
              <a:t>++</a:t>
            </a:r>
            <a:r>
              <a:rPr lang="en-US" sz="1800" dirty="0" smtClean="0"/>
              <a:t>)</a:t>
            </a:r>
          </a:p>
          <a:p>
            <a:pPr algn="l">
              <a:spcBef>
                <a:spcPct val="50000"/>
              </a:spcBef>
            </a:pPr>
            <a:endParaRPr lang="en-US" sz="1800" dirty="0"/>
          </a:p>
          <a:p>
            <a:pPr algn="l">
              <a:spcBef>
                <a:spcPct val="50000"/>
              </a:spcBef>
            </a:pPr>
            <a:r>
              <a:rPr lang="en-US" sz="1800" dirty="0" smtClean="0"/>
              <a:t>So, we access the </a:t>
            </a:r>
            <a:r>
              <a:rPr lang="en-US" sz="1800" u="sng" dirty="0" smtClean="0"/>
              <a:t>current</a:t>
            </a:r>
            <a:r>
              <a:rPr lang="en-US" sz="1800" dirty="0" smtClean="0"/>
              <a:t> target of </a:t>
            </a:r>
            <a:r>
              <a:rPr lang="en-US" sz="1800" dirty="0" smtClean="0">
                <a:latin typeface="Courier New" pitchFamily="49" charset="0"/>
                <a:cs typeface="Courier New" pitchFamily="49" charset="0"/>
              </a:rPr>
              <a:t>Source</a:t>
            </a:r>
            <a:r>
              <a:rPr lang="en-US" sz="1800" dirty="0" smtClean="0"/>
              <a:t> first, </a:t>
            </a:r>
            <a:r>
              <a:rPr lang="en-US" sz="1800" u="sng" dirty="0" smtClean="0"/>
              <a:t>then</a:t>
            </a:r>
            <a:r>
              <a:rPr lang="en-US" sz="1800" dirty="0" smtClean="0"/>
              <a:t> we move </a:t>
            </a:r>
            <a:r>
              <a:rPr lang="en-US" sz="1800" dirty="0" smtClean="0">
                <a:latin typeface="Courier New" pitchFamily="49" charset="0"/>
                <a:cs typeface="Courier New" pitchFamily="49" charset="0"/>
              </a:rPr>
              <a:t>Source</a:t>
            </a:r>
            <a:r>
              <a:rPr lang="en-US" sz="1800" dirty="0" smtClean="0"/>
              <a:t> to the next array element.</a:t>
            </a:r>
            <a:endParaRPr lang="en-US" sz="1800" dirty="0"/>
          </a:p>
        </p:txBody>
      </p:sp>
      <p:sp>
        <p:nvSpPr>
          <p:cNvPr id="6" name="Text Box 5"/>
          <p:cNvSpPr txBox="1">
            <a:spLocks noChangeArrowheads="1"/>
          </p:cNvSpPr>
          <p:nvPr/>
        </p:nvSpPr>
        <p:spPr bwMode="auto">
          <a:xfrm>
            <a:off x="4169229" y="5486400"/>
            <a:ext cx="4669971" cy="338554"/>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1712913" indent="-1712913" algn="l">
              <a:spcBef>
                <a:spcPct val="50000"/>
              </a:spcBef>
            </a:pPr>
            <a:r>
              <a:rPr lang="en-US" sz="1600" dirty="0" smtClean="0">
                <a:solidFill>
                  <a:srgbClr val="008000"/>
                </a:solidFill>
              </a:rPr>
              <a:t>QTP:</a:t>
            </a:r>
            <a:r>
              <a:rPr lang="en-US" sz="1600" dirty="0" smtClean="0"/>
              <a:t>  is </a:t>
            </a:r>
            <a:r>
              <a:rPr lang="en-US" sz="1600" dirty="0" smtClean="0">
                <a:latin typeface="Courier New" panose="02070309020205020404" pitchFamily="49" charset="0"/>
                <a:cs typeface="Courier New" panose="02070309020205020404" pitchFamily="49" charset="0"/>
              </a:rPr>
              <a:t>*Source++</a:t>
            </a:r>
            <a:r>
              <a:rPr lang="en-US" sz="1600" dirty="0" smtClean="0"/>
              <a:t> equivalent to </a:t>
            </a:r>
            <a:r>
              <a:rPr lang="en-US" sz="1600" dirty="0" smtClean="0">
                <a:latin typeface="Courier New" panose="02070309020205020404" pitchFamily="49" charset="0"/>
                <a:cs typeface="Courier New" panose="02070309020205020404" pitchFamily="49" charset="0"/>
              </a:rPr>
              <a:t>(*Source)++</a:t>
            </a:r>
            <a:r>
              <a:rPr lang="en-US" sz="1600" dirty="0" smtClean="0"/>
              <a:t>?</a:t>
            </a:r>
            <a:endParaRPr lang="en-US" sz="1600" dirty="0"/>
          </a:p>
        </p:txBody>
      </p:sp>
      <p:sp>
        <p:nvSpPr>
          <p:cNvPr id="8" name="Text Box 5"/>
          <p:cNvSpPr txBox="1">
            <a:spLocks noChangeArrowheads="1"/>
          </p:cNvSpPr>
          <p:nvPr/>
        </p:nvSpPr>
        <p:spPr bwMode="auto">
          <a:xfrm>
            <a:off x="6477000" y="5909846"/>
            <a:ext cx="2362200" cy="338554"/>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1712913" indent="-1712913" algn="l">
              <a:spcBef>
                <a:spcPct val="50000"/>
              </a:spcBef>
            </a:pPr>
            <a:r>
              <a:rPr lang="en-US" sz="1600" dirty="0" smtClean="0"/>
              <a:t>… or </a:t>
            </a:r>
            <a:r>
              <a:rPr lang="en-US" sz="1600" dirty="0" smtClean="0"/>
              <a:t>to </a:t>
            </a:r>
            <a:r>
              <a:rPr lang="en-US" sz="1600" dirty="0" smtClean="0">
                <a:latin typeface="Courier New" panose="02070309020205020404" pitchFamily="49" charset="0"/>
                <a:cs typeface="Courier New" panose="02070309020205020404" pitchFamily="49" charset="0"/>
              </a:rPr>
              <a:t>*(Source++)</a:t>
            </a:r>
            <a:r>
              <a:rPr lang="en-US" sz="1600" dirty="0" smtClean="0"/>
              <a:t>?</a:t>
            </a:r>
            <a:endParaRPr lang="en-US" sz="1600" dirty="0"/>
          </a:p>
        </p:txBody>
      </p:sp>
    </p:spTree>
    <p:extLst>
      <p:ext uri="{BB962C8B-B14F-4D97-AF65-F5344CB8AC3E}">
        <p14:creationId xmlns:p14="http://schemas.microsoft.com/office/powerpoint/2010/main" val="27490714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blinds(horizontal)">
                                      <p:cBhvr>
                                        <p:cTn id="7" dur="500"/>
                                        <p:tgtEl>
                                          <p:spTgt spid="63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349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p:bldP spid="63495" grpId="0" animBg="1"/>
      <p:bldP spid="7" grpId="0"/>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8197" name="Text Box 3"/>
          <p:cNvSpPr txBox="1">
            <a:spLocks noChangeArrowheads="1"/>
          </p:cNvSpPr>
          <p:nvPr/>
        </p:nvSpPr>
        <p:spPr bwMode="auto">
          <a:xfrm>
            <a:off x="914400" y="1066800"/>
            <a:ext cx="61722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strcpy</a:t>
            </a:r>
            <a:r>
              <a:rPr lang="en-US" sz="1600" dirty="0" smtClean="0">
                <a:latin typeface="Courier New" pitchFamily="49" charset="0"/>
              </a:rPr>
              <a:t>(</a:t>
            </a:r>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 </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endParaRPr lang="en-US" sz="1600" dirty="0">
              <a:latin typeface="Courier New" pitchFamily="49" charset="0"/>
            </a:endParaRPr>
          </a:p>
          <a:p>
            <a:pPr algn="l"/>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 0;</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a:t>
            </a:r>
            <a:r>
              <a:rPr lang="en-US" sz="1600" b="1" dirty="0">
                <a:solidFill>
                  <a:srgbClr val="0000CC"/>
                </a:solidFill>
                <a:latin typeface="Courier New" pitchFamily="49" charset="0"/>
              </a:rPr>
              <a:t>true</a:t>
            </a:r>
            <a:r>
              <a:rPr lang="en-US" sz="1600" dirty="0">
                <a:latin typeface="Courier New" pitchFamily="49" charset="0"/>
              </a:rPr>
              <a:t> ) {</a:t>
            </a:r>
          </a:p>
          <a:p>
            <a:pPr algn="l"/>
            <a:r>
              <a:rPr lang="en-US" sz="1600" dirty="0">
                <a:latin typeface="Courier New" pitchFamily="49" charset="0"/>
              </a:rPr>
              <a:t>      </a:t>
            </a:r>
            <a:r>
              <a:rPr lang="en-US" sz="1600" dirty="0" err="1" smtClean="0">
                <a:latin typeface="Courier New" pitchFamily="49" charset="0"/>
              </a:rPr>
              <a:t>Dest</a:t>
            </a:r>
            <a:r>
              <a:rPr lang="en-US" sz="1600" dirty="0" smtClean="0">
                <a:latin typeface="Courier New" pitchFamily="49" charset="0"/>
              </a:rPr>
              <a:t>[</a:t>
            </a:r>
            <a:r>
              <a:rPr lang="en-US" sz="1600" dirty="0" err="1" smtClean="0">
                <a:latin typeface="Courier New" pitchFamily="49" charset="0"/>
              </a:rPr>
              <a:t>i</a:t>
            </a:r>
            <a:r>
              <a:rPr lang="en-US" sz="1600" dirty="0">
                <a:latin typeface="Courier New" pitchFamily="49" charset="0"/>
              </a:rPr>
              <a:t>] = </a:t>
            </a:r>
            <a:r>
              <a:rPr lang="en-US" sz="1600" dirty="0" smtClean="0">
                <a:latin typeface="Courier New" pitchFamily="49" charset="0"/>
              </a:rPr>
              <a:t>Source[</a:t>
            </a:r>
            <a:r>
              <a:rPr lang="en-US" sz="1600" dirty="0" err="1" smtClean="0">
                <a:latin typeface="Courier New" pitchFamily="49" charset="0"/>
              </a:rPr>
              <a:t>i</a:t>
            </a:r>
            <a:r>
              <a:rPr lang="en-US" sz="1600" dirty="0">
                <a:latin typeface="Courier New" pitchFamily="49" charset="0"/>
              </a:rPr>
              <a:t>];</a:t>
            </a:r>
          </a:p>
          <a:p>
            <a:pPr algn="l"/>
            <a:r>
              <a:rPr lang="en-US" sz="1600" dirty="0">
                <a:latin typeface="Courier New" pitchFamily="49" charset="0"/>
              </a:rPr>
              <a:t>      </a:t>
            </a:r>
            <a:r>
              <a:rPr lang="en-US" sz="1600" b="1" dirty="0">
                <a:solidFill>
                  <a:srgbClr val="0000CC"/>
                </a:solidFill>
                <a:latin typeface="Courier New" pitchFamily="49" charset="0"/>
              </a:rPr>
              <a:t>if</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Dest</a:t>
            </a:r>
            <a:r>
              <a:rPr lang="en-US" sz="1600" dirty="0" smtClean="0">
                <a:latin typeface="Courier New" pitchFamily="49" charset="0"/>
              </a:rPr>
              <a:t>[</a:t>
            </a:r>
            <a:r>
              <a:rPr lang="en-US" sz="1600" dirty="0" err="1" smtClean="0">
                <a:latin typeface="Courier New" pitchFamily="49" charset="0"/>
              </a:rPr>
              <a:t>i</a:t>
            </a:r>
            <a:r>
              <a:rPr lang="en-US" sz="1600" dirty="0">
                <a:latin typeface="Courier New" pitchFamily="49" charset="0"/>
              </a:rPr>
              <a:t>] == '\0') </a:t>
            </a:r>
            <a:r>
              <a:rPr lang="en-US" sz="1600" b="1" dirty="0">
                <a:solidFill>
                  <a:srgbClr val="0000CC"/>
                </a:solidFill>
                <a:latin typeface="Courier New" pitchFamily="49" charset="0"/>
              </a:rPr>
              <a:t>break</a:t>
            </a:r>
            <a:r>
              <a:rPr lang="en-US" sz="1600" dirty="0">
                <a:latin typeface="Courier New" pitchFamily="49" charset="0"/>
              </a:rPr>
              <a:t>; // we're done</a:t>
            </a:r>
          </a:p>
          <a:p>
            <a:pPr algn="l"/>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a:t>
            </a:r>
          </a:p>
          <a:p>
            <a:pPr algn="l"/>
            <a:r>
              <a:rPr lang="en-US" sz="1600" dirty="0">
                <a:latin typeface="Courier New" pitchFamily="49" charset="0"/>
              </a:rPr>
              <a:t>   </a:t>
            </a:r>
            <a:r>
              <a:rPr lang="en-US" sz="1600" dirty="0" smtClean="0">
                <a:latin typeface="Courier New" pitchFamily="49" charset="0"/>
              </a:rPr>
              <a:t>}</a:t>
            </a:r>
          </a:p>
          <a:p>
            <a:pPr algn="l"/>
            <a:r>
              <a:rPr lang="en-US" sz="1600" dirty="0">
                <a:latin typeface="Courier New" pitchFamily="49" charset="0"/>
              </a:rPr>
              <a:t> </a:t>
            </a:r>
            <a:r>
              <a:rPr lang="en-US" sz="1600" dirty="0" smtClean="0">
                <a:latin typeface="Courier New" pitchFamily="49" charset="0"/>
              </a:rPr>
              <a:t>  </a:t>
            </a:r>
            <a:r>
              <a:rPr lang="en-US" sz="1600" b="1" dirty="0" smtClean="0">
                <a:solidFill>
                  <a:srgbClr val="0000CC"/>
                </a:solidFill>
                <a:latin typeface="Courier New" pitchFamily="49" charset="0"/>
              </a:rPr>
              <a:t>return</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a:t>
            </a:r>
            <a:endParaRPr lang="en-US" sz="1600" dirty="0">
              <a:latin typeface="Courier New" pitchFamily="49" charset="0"/>
            </a:endParaRPr>
          </a:p>
          <a:p>
            <a:pPr algn="l"/>
            <a:r>
              <a:rPr lang="en-US" sz="1600" dirty="0">
                <a:latin typeface="Courier New" pitchFamily="49" charset="0"/>
              </a:rPr>
              <a:t>}</a:t>
            </a:r>
          </a:p>
        </p:txBody>
      </p:sp>
      <p:sp>
        <p:nvSpPr>
          <p:cNvPr id="8198" name="Text Box 4"/>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Here's an implementation of the C library </a:t>
            </a:r>
            <a:r>
              <a:rPr lang="en-US" sz="1800">
                <a:latin typeface="Courier New" pitchFamily="49" charset="0"/>
              </a:rPr>
              <a:t>strcpy()</a:t>
            </a:r>
            <a:r>
              <a:rPr lang="en-US" sz="1800"/>
              <a:t> function:</a:t>
            </a:r>
          </a:p>
        </p:txBody>
      </p:sp>
    </p:spTree>
    <p:extLst>
      <p:ext uri="{BB962C8B-B14F-4D97-AF65-F5344CB8AC3E}">
        <p14:creationId xmlns:p14="http://schemas.microsoft.com/office/powerpoint/2010/main" val="78528556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64517" name="Text Box 5"/>
          <p:cNvSpPr txBox="1">
            <a:spLocks noChangeArrowheads="1"/>
          </p:cNvSpPr>
          <p:nvPr/>
        </p:nvSpPr>
        <p:spPr bwMode="auto">
          <a:xfrm>
            <a:off x="457200" y="7000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And here's a version that uses pointer arithmetic to achieve the same effect:</a:t>
            </a:r>
          </a:p>
        </p:txBody>
      </p:sp>
      <p:sp>
        <p:nvSpPr>
          <p:cNvPr id="64518" name="Text Box 6"/>
          <p:cNvSpPr txBox="1">
            <a:spLocks noChangeArrowheads="1"/>
          </p:cNvSpPr>
          <p:nvPr/>
        </p:nvSpPr>
        <p:spPr bwMode="auto">
          <a:xfrm>
            <a:off x="762000" y="1143000"/>
            <a:ext cx="5943600" cy="1079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strcpy</a:t>
            </a:r>
            <a:r>
              <a:rPr lang="en-US" sz="1600" dirty="0" smtClean="0">
                <a:latin typeface="Courier New" pitchFamily="49" charset="0"/>
              </a:rPr>
              <a:t>(</a:t>
            </a:r>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 </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endParaRPr lang="en-US" sz="1600" dirty="0">
              <a:latin typeface="Courier New" pitchFamily="49" charset="0"/>
            </a:endParaRPr>
          </a:p>
          <a:p>
            <a:pPr algn="l"/>
            <a:r>
              <a:rPr lang="en-US" sz="1600" dirty="0">
                <a:solidFill>
                  <a:srgbClr val="0000CC"/>
                </a:solidFill>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a:t>
            </a:r>
            <a:r>
              <a:rPr lang="en-US" sz="1600" dirty="0" smtClean="0">
                <a:latin typeface="Courier New" pitchFamily="49" charset="0"/>
              </a:rPr>
              <a:t>(*</a:t>
            </a:r>
            <a:r>
              <a:rPr lang="en-US" sz="1600" dirty="0" err="1" smtClean="0">
                <a:latin typeface="Courier New" pitchFamily="49" charset="0"/>
              </a:rPr>
              <a:t>Dest</a:t>
            </a:r>
            <a:r>
              <a:rPr lang="en-US" sz="1600" dirty="0">
                <a:latin typeface="Courier New" pitchFamily="49" charset="0"/>
              </a:rPr>
              <a:t>++ = </a:t>
            </a:r>
            <a:r>
              <a:rPr lang="en-US" sz="1600" dirty="0" smtClean="0">
                <a:latin typeface="Courier New" pitchFamily="49" charset="0"/>
              </a:rPr>
              <a:t>*Source</a:t>
            </a:r>
            <a:r>
              <a:rPr lang="en-US" sz="1600" dirty="0">
                <a:latin typeface="Courier New" pitchFamily="49" charset="0"/>
              </a:rPr>
              <a:t>++) != '\0' ) ;</a:t>
            </a:r>
          </a:p>
          <a:p>
            <a:pPr algn="l"/>
            <a:r>
              <a:rPr lang="en-US" sz="1600" dirty="0">
                <a:latin typeface="Courier New" pitchFamily="49" charset="0"/>
              </a:rPr>
              <a:t>}</a:t>
            </a:r>
          </a:p>
        </p:txBody>
      </p:sp>
      <p:graphicFrame>
        <p:nvGraphicFramePr>
          <p:cNvPr id="7" name="Table 6"/>
          <p:cNvGraphicFramePr>
            <a:graphicFrameLocks noGrp="1"/>
          </p:cNvGraphicFramePr>
          <p:nvPr>
            <p:extLst>
              <p:ext uri="{D42A27DB-BD31-4B8C-83A1-F6EECF244321}">
                <p14:modId xmlns:p14="http://schemas.microsoft.com/office/powerpoint/2010/main" val="4094059667"/>
              </p:ext>
            </p:extLst>
          </p:nvPr>
        </p:nvGraphicFramePr>
        <p:xfrm>
          <a:off x="6553200" y="2672080"/>
          <a:ext cx="1981200"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gridCol w="729916">
                  <a:extLst>
                    <a:ext uri="{9D8B030D-6E8A-4147-A177-3AD203B41FA5}">
                      <a16:colId xmlns:a16="http://schemas.microsoft.com/office/drawing/2014/main" val="20001"/>
                    </a:ext>
                  </a:extLst>
                </a:gridCol>
              </a:tblGrid>
              <a:tr h="370840">
                <a:tc>
                  <a:txBody>
                    <a:bodyPr/>
                    <a:lstStyle/>
                    <a:p>
                      <a:pPr algn="ctr"/>
                      <a:r>
                        <a:rPr lang="en-US" b="0" dirty="0" smtClean="0">
                          <a:solidFill>
                            <a:schemeClr val="tx1"/>
                          </a:solidFill>
                          <a:latin typeface="Courier New" pitchFamily="49" charset="0"/>
                          <a:cs typeface="Courier New" pitchFamily="49" charset="0"/>
                        </a:rPr>
                        <a:t>43</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latin typeface="Courier New" pitchFamily="49" charset="0"/>
                          <a:cs typeface="Courier New" pitchFamily="49" charset="0"/>
                        </a:rPr>
                        <a:t>'C'</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dirty="0" smtClean="0">
                          <a:solidFill>
                            <a:schemeClr val="tx1"/>
                          </a:solidFill>
                          <a:latin typeface="Courier New" pitchFamily="49" charset="0"/>
                          <a:cs typeface="Courier New" pitchFamily="49" charset="0"/>
                        </a:rPr>
                        <a:t>6F</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en-US" dirty="0" smtClean="0">
                          <a:solidFill>
                            <a:schemeClr val="tx1"/>
                          </a:solidFill>
                          <a:latin typeface="Courier New" pitchFamily="49" charset="0"/>
                          <a:cs typeface="Courier New" pitchFamily="49" charset="0"/>
                        </a:rPr>
                        <a:t>6D</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'm'</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en-US" dirty="0" smtClean="0">
                          <a:solidFill>
                            <a:schemeClr val="tx1"/>
                          </a:solidFill>
                          <a:latin typeface="Courier New" pitchFamily="49" charset="0"/>
                          <a:cs typeface="Courier New" pitchFamily="49" charset="0"/>
                        </a:rPr>
                        <a:t>70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'p'</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en-US" dirty="0" smtClean="0">
                          <a:solidFill>
                            <a:schemeClr val="tx1"/>
                          </a:solidFill>
                          <a:latin typeface="Courier New" pitchFamily="49" charset="0"/>
                          <a:cs typeface="Courier New" pitchFamily="49" charset="0"/>
                        </a:rPr>
                        <a:t>4F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ctr"/>
                      <a:r>
                        <a:rPr lang="en-US" dirty="0" smtClean="0">
                          <a:solidFill>
                            <a:schemeClr val="tx1"/>
                          </a:solidFill>
                          <a:latin typeface="Courier New" pitchFamily="49" charset="0"/>
                          <a:cs typeface="Courier New" pitchFamily="49" charset="0"/>
                        </a:rPr>
                        <a:t>72</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'r'</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ctr"/>
                      <a:r>
                        <a:rPr lang="en-US" dirty="0" smtClean="0">
                          <a:solidFill>
                            <a:schemeClr val="tx1"/>
                          </a:solidFill>
                          <a:latin typeface="Courier New" pitchFamily="49" charset="0"/>
                          <a:cs typeface="Courier New" pitchFamily="49" charset="0"/>
                        </a:rPr>
                        <a:t>67</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'g'</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ctr"/>
                      <a:r>
                        <a:rPr lang="en-US" dirty="0" smtClean="0">
                          <a:solidFill>
                            <a:schemeClr val="tx1"/>
                          </a:solidFill>
                          <a:latin typeface="Courier New" pitchFamily="49" charset="0"/>
                          <a:cs typeface="Courier New" pitchFamily="49" charset="0"/>
                        </a:rPr>
                        <a:t>00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50911577"/>
              </p:ext>
            </p:extLst>
          </p:nvPr>
        </p:nvGraphicFramePr>
        <p:xfrm>
          <a:off x="762000" y="2667000"/>
          <a:ext cx="1251284"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tblGrid>
              <a:tr h="370840">
                <a:tc>
                  <a:txBody>
                    <a:bodyPr/>
                    <a:lstStyle/>
                    <a:p>
                      <a:pPr algn="ct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endParaRPr lang="en-US" dirty="0" smtClean="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685800" y="5791200"/>
            <a:ext cx="1371600" cy="369332"/>
          </a:xfrm>
          <a:prstGeom prst="rect">
            <a:avLst/>
          </a:prstGeom>
          <a:noFill/>
        </p:spPr>
        <p:txBody>
          <a:bodyPr wrap="square" rtlCol="0">
            <a:spAutoFit/>
          </a:bodyPr>
          <a:lstStyle/>
          <a:p>
            <a:pPr algn="ctr"/>
            <a:r>
              <a:rPr lang="en-US" sz="1800" b="1" dirty="0" err="1" smtClean="0">
                <a:latin typeface="Courier New" pitchFamily="49" charset="0"/>
                <a:cs typeface="Courier New" pitchFamily="49" charset="0"/>
              </a:rPr>
              <a:t>Dest</a:t>
            </a:r>
            <a:endParaRPr lang="en-US" sz="1800" b="1" dirty="0">
              <a:latin typeface="Courier New" pitchFamily="49" charset="0"/>
              <a:cs typeface="Courier New" pitchFamily="49" charset="0"/>
            </a:endParaRPr>
          </a:p>
        </p:txBody>
      </p:sp>
      <p:sp>
        <p:nvSpPr>
          <p:cNvPr id="10" name="TextBox 9"/>
          <p:cNvSpPr txBox="1"/>
          <p:nvPr/>
        </p:nvSpPr>
        <p:spPr>
          <a:xfrm>
            <a:off x="6477000" y="5791200"/>
            <a:ext cx="1371600" cy="369332"/>
          </a:xfrm>
          <a:prstGeom prst="rect">
            <a:avLst/>
          </a:prstGeom>
          <a:noFill/>
        </p:spPr>
        <p:txBody>
          <a:bodyPr wrap="square" rtlCol="0">
            <a:spAutoFit/>
          </a:bodyPr>
          <a:lstStyle/>
          <a:p>
            <a:pPr algn="ctr"/>
            <a:r>
              <a:rPr lang="en-US" sz="1800" b="1" dirty="0" smtClean="0">
                <a:latin typeface="Courier New" pitchFamily="49" charset="0"/>
                <a:cs typeface="Courier New" pitchFamily="49" charset="0"/>
              </a:rPr>
              <a:t>Source</a:t>
            </a:r>
            <a:endParaRPr lang="en-US" sz="1800" b="1" dirty="0">
              <a:latin typeface="Courier New" pitchFamily="49" charset="0"/>
              <a:cs typeface="Courier New" pitchFamily="49" charset="0"/>
            </a:endParaRPr>
          </a:p>
        </p:txBody>
      </p:sp>
      <p:cxnSp>
        <p:nvCxnSpPr>
          <p:cNvPr id="4" name="Straight Arrow Connector 3"/>
          <p:cNvCxnSpPr/>
          <p:nvPr/>
        </p:nvCxnSpPr>
        <p:spPr bwMode="auto">
          <a:xfrm>
            <a:off x="4191000" y="1905000"/>
            <a:ext cx="2286000" cy="990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6" name="Straight Arrow Connector 5"/>
          <p:cNvCxnSpPr/>
          <p:nvPr/>
        </p:nvCxnSpPr>
        <p:spPr bwMode="auto">
          <a:xfrm>
            <a:off x="4191000" y="1905000"/>
            <a:ext cx="2286000" cy="1371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1" name="Straight Arrow Connector 10"/>
          <p:cNvCxnSpPr/>
          <p:nvPr/>
        </p:nvCxnSpPr>
        <p:spPr bwMode="auto">
          <a:xfrm>
            <a:off x="4191000" y="1905000"/>
            <a:ext cx="2286000" cy="1752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3" name="Straight Arrow Connector 12"/>
          <p:cNvCxnSpPr/>
          <p:nvPr/>
        </p:nvCxnSpPr>
        <p:spPr bwMode="auto">
          <a:xfrm>
            <a:off x="4191000" y="1905000"/>
            <a:ext cx="2286000" cy="2133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5" name="Straight Arrow Connector 14"/>
          <p:cNvCxnSpPr/>
          <p:nvPr/>
        </p:nvCxnSpPr>
        <p:spPr bwMode="auto">
          <a:xfrm>
            <a:off x="4191000" y="1905000"/>
            <a:ext cx="2286000" cy="2438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7" name="Straight Arrow Connector 16"/>
          <p:cNvCxnSpPr/>
          <p:nvPr/>
        </p:nvCxnSpPr>
        <p:spPr bwMode="auto">
          <a:xfrm>
            <a:off x="4191000" y="1905000"/>
            <a:ext cx="2286000" cy="2819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0" name="Straight Arrow Connector 19"/>
          <p:cNvCxnSpPr/>
          <p:nvPr/>
        </p:nvCxnSpPr>
        <p:spPr bwMode="auto">
          <a:xfrm>
            <a:off x="4191000" y="1905000"/>
            <a:ext cx="2286000" cy="3200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2" name="Straight Arrow Connector 21"/>
          <p:cNvCxnSpPr/>
          <p:nvPr/>
        </p:nvCxnSpPr>
        <p:spPr bwMode="auto">
          <a:xfrm>
            <a:off x="4191000" y="1905000"/>
            <a:ext cx="2286000" cy="3581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4" name="Straight Arrow Connector 23"/>
          <p:cNvCxnSpPr/>
          <p:nvPr/>
        </p:nvCxnSpPr>
        <p:spPr bwMode="auto">
          <a:xfrm flipH="1">
            <a:off x="2057400" y="1905000"/>
            <a:ext cx="685800" cy="990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8" name="Straight Arrow Connector 27"/>
          <p:cNvCxnSpPr/>
          <p:nvPr/>
        </p:nvCxnSpPr>
        <p:spPr bwMode="auto">
          <a:xfrm flipH="1">
            <a:off x="2057400" y="1905000"/>
            <a:ext cx="685800" cy="1371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0" name="Straight Arrow Connector 29"/>
          <p:cNvCxnSpPr/>
          <p:nvPr/>
        </p:nvCxnSpPr>
        <p:spPr bwMode="auto">
          <a:xfrm flipH="1">
            <a:off x="2057400" y="1905000"/>
            <a:ext cx="685800" cy="1752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2" name="Straight Arrow Connector 31"/>
          <p:cNvCxnSpPr/>
          <p:nvPr/>
        </p:nvCxnSpPr>
        <p:spPr bwMode="auto">
          <a:xfrm flipH="1">
            <a:off x="2057400" y="1905000"/>
            <a:ext cx="685800" cy="2133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4" name="Straight Arrow Connector 33"/>
          <p:cNvCxnSpPr/>
          <p:nvPr/>
        </p:nvCxnSpPr>
        <p:spPr bwMode="auto">
          <a:xfrm flipH="1">
            <a:off x="2057400" y="1905000"/>
            <a:ext cx="685800" cy="2438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6" name="Straight Arrow Connector 35"/>
          <p:cNvCxnSpPr/>
          <p:nvPr/>
        </p:nvCxnSpPr>
        <p:spPr bwMode="auto">
          <a:xfrm flipH="1">
            <a:off x="2057400" y="1905000"/>
            <a:ext cx="685800" cy="2819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8" name="Straight Arrow Connector 37"/>
          <p:cNvCxnSpPr/>
          <p:nvPr/>
        </p:nvCxnSpPr>
        <p:spPr bwMode="auto">
          <a:xfrm flipH="1">
            <a:off x="2057400" y="1905000"/>
            <a:ext cx="685800" cy="3200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40" name="Straight Arrow Connector 39"/>
          <p:cNvCxnSpPr/>
          <p:nvPr/>
        </p:nvCxnSpPr>
        <p:spPr bwMode="auto">
          <a:xfrm flipH="1">
            <a:off x="2057400" y="1905000"/>
            <a:ext cx="685800" cy="3581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41" name="Freeform 40"/>
          <p:cNvSpPr/>
          <p:nvPr/>
        </p:nvSpPr>
        <p:spPr bwMode="auto">
          <a:xfrm>
            <a:off x="1436914" y="24238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7" name="Freeform 46"/>
          <p:cNvSpPr/>
          <p:nvPr/>
        </p:nvSpPr>
        <p:spPr bwMode="auto">
          <a:xfrm>
            <a:off x="1447800" y="28048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8" name="Freeform 47"/>
          <p:cNvSpPr/>
          <p:nvPr/>
        </p:nvSpPr>
        <p:spPr bwMode="auto">
          <a:xfrm>
            <a:off x="1447800" y="3156858"/>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9" name="Freeform 48"/>
          <p:cNvSpPr/>
          <p:nvPr/>
        </p:nvSpPr>
        <p:spPr bwMode="auto">
          <a:xfrm>
            <a:off x="1447800" y="35414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0" name="Freeform 49"/>
          <p:cNvSpPr/>
          <p:nvPr/>
        </p:nvSpPr>
        <p:spPr bwMode="auto">
          <a:xfrm>
            <a:off x="1447800" y="39224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1" name="Freeform 50"/>
          <p:cNvSpPr/>
          <p:nvPr/>
        </p:nvSpPr>
        <p:spPr bwMode="auto">
          <a:xfrm>
            <a:off x="1447800" y="4281714"/>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2" name="Freeform 51"/>
          <p:cNvSpPr/>
          <p:nvPr/>
        </p:nvSpPr>
        <p:spPr bwMode="auto">
          <a:xfrm>
            <a:off x="1447800" y="4648200"/>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3" name="Freeform 52"/>
          <p:cNvSpPr/>
          <p:nvPr/>
        </p:nvSpPr>
        <p:spPr bwMode="auto">
          <a:xfrm>
            <a:off x="1447800" y="5029200"/>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13936183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Identity </a:t>
            </a:r>
            <a:r>
              <a:rPr lang="en-US" altLang="en-US" dirty="0" err="1" smtClean="0"/>
              <a:t>vs</a:t>
            </a:r>
            <a:r>
              <a:rPr lang="en-US" altLang="en-US" dirty="0" smtClean="0"/>
              <a:t> Equality Revisited</a:t>
            </a:r>
            <a:endParaRPr lang="en-US" altLang="en-US" dirty="0" smtClean="0">
              <a:solidFill>
                <a:schemeClr val="tx1"/>
              </a:solidFill>
              <a:latin typeface="Courier New" pitchFamily="49" charset="0"/>
            </a:endParaRPr>
          </a:p>
        </p:txBody>
      </p:sp>
      <p:sp>
        <p:nvSpPr>
          <p:cNvPr id="9221" name="Text Box 7"/>
          <p:cNvSpPr txBox="1">
            <a:spLocks noChangeArrowheads="1"/>
          </p:cNvSpPr>
          <p:nvPr/>
        </p:nvSpPr>
        <p:spPr bwMode="auto">
          <a:xfrm>
            <a:off x="457200" y="685800"/>
            <a:ext cx="84582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28800" indent="-18288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i="1"/>
              <a:t>x equals y</a:t>
            </a:r>
            <a:r>
              <a:rPr lang="en-US" sz="1800"/>
              <a:t>	x and y, in some precise sense, have the same value</a:t>
            </a:r>
          </a:p>
          <a:p>
            <a:pPr algn="l">
              <a:spcBef>
                <a:spcPct val="50000"/>
              </a:spcBef>
            </a:pPr>
            <a:r>
              <a:rPr lang="en-US" sz="1800"/>
              <a:t>	In C, this is equivalent to </a:t>
            </a:r>
            <a:r>
              <a:rPr lang="en-US" sz="1800">
                <a:latin typeface="Courier New" pitchFamily="49" charset="0"/>
              </a:rPr>
              <a:t>x == y</a:t>
            </a:r>
            <a:r>
              <a:rPr lang="en-US" sz="1800"/>
              <a:t>.</a:t>
            </a:r>
          </a:p>
          <a:p>
            <a:pPr algn="l">
              <a:spcBef>
                <a:spcPct val="50000"/>
              </a:spcBef>
            </a:pPr>
            <a:endParaRPr lang="en-US" sz="1800"/>
          </a:p>
          <a:p>
            <a:pPr algn="l">
              <a:spcBef>
                <a:spcPct val="50000"/>
              </a:spcBef>
            </a:pPr>
            <a:r>
              <a:rPr lang="en-US" sz="1800" i="1"/>
              <a:t>x is identical to y</a:t>
            </a:r>
            <a:r>
              <a:rPr lang="en-US" sz="1800"/>
              <a:t>	x and y are actually the same object</a:t>
            </a:r>
          </a:p>
          <a:p>
            <a:pPr algn="l">
              <a:spcBef>
                <a:spcPct val="50000"/>
              </a:spcBef>
            </a:pPr>
            <a:r>
              <a:rPr lang="en-US" sz="1800"/>
              <a:t>	In C, this is equivalent to </a:t>
            </a:r>
            <a:r>
              <a:rPr lang="en-US" sz="1800">
                <a:latin typeface="Courier New" pitchFamily="49" charset="0"/>
              </a:rPr>
              <a:t>&amp;x == &amp;y</a:t>
            </a:r>
            <a:r>
              <a:rPr lang="en-US" sz="1800"/>
              <a:t>.</a:t>
            </a:r>
          </a:p>
        </p:txBody>
      </p:sp>
      <p:sp>
        <p:nvSpPr>
          <p:cNvPr id="9222" name="Text Box 8"/>
          <p:cNvSpPr txBox="1">
            <a:spLocks noChangeArrowheads="1"/>
          </p:cNvSpPr>
          <p:nvPr/>
        </p:nvSpPr>
        <p:spPr bwMode="auto">
          <a:xfrm>
            <a:off x="457200" y="3429000"/>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Side notes:  </a:t>
            </a:r>
          </a:p>
          <a:p>
            <a:pPr algn="l">
              <a:spcBef>
                <a:spcPct val="50000"/>
              </a:spcBef>
            </a:pPr>
            <a:r>
              <a:rPr lang="en-US" sz="1800"/>
              <a:t>If x and y are pointers, then x equals y if and only if x and y have the same target.</a:t>
            </a:r>
          </a:p>
          <a:p>
            <a:pPr algn="l">
              <a:spcBef>
                <a:spcPct val="50000"/>
              </a:spcBef>
            </a:pPr>
            <a:r>
              <a:rPr lang="en-US" sz="1800"/>
              <a:t>In other words, two pointers are equal if and only if their targets are identical.</a:t>
            </a:r>
          </a:p>
        </p:txBody>
      </p:sp>
    </p:spTree>
    <p:extLst>
      <p:ext uri="{BB962C8B-B14F-4D97-AF65-F5344CB8AC3E}">
        <p14:creationId xmlns:p14="http://schemas.microsoft.com/office/powerpoint/2010/main" val="29755031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Memory Leaks</a:t>
            </a:r>
            <a:endParaRPr lang="en-US" altLang="en-US" dirty="0" smtClean="0">
              <a:solidFill>
                <a:schemeClr val="tx1"/>
              </a:solidFill>
              <a:latin typeface="Courier New" pitchFamily="49" charset="0"/>
            </a:endParaRPr>
          </a:p>
        </p:txBody>
      </p:sp>
      <p:sp>
        <p:nvSpPr>
          <p:cNvPr id="10245" name="Text Box 4"/>
          <p:cNvSpPr txBox="1">
            <a:spLocks noChangeArrowheads="1"/>
          </p:cNvSpPr>
          <p:nvPr/>
        </p:nvSpPr>
        <p:spPr bwMode="auto">
          <a:xfrm>
            <a:off x="4572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 </a:t>
            </a:r>
            <a:r>
              <a:rPr lang="en-US" sz="1800" i="1" dirty="0"/>
              <a:t>memory leak</a:t>
            </a:r>
            <a:r>
              <a:rPr lang="en-US" sz="1800" dirty="0"/>
              <a:t> occurs when a process allocates memory dynamically and then fails to </a:t>
            </a:r>
            <a:r>
              <a:rPr lang="en-US" sz="1800" dirty="0" err="1"/>
              <a:t>deallocate</a:t>
            </a:r>
            <a:r>
              <a:rPr lang="en-US" sz="1800" dirty="0"/>
              <a:t> that memory before losing access to it:</a:t>
            </a:r>
          </a:p>
        </p:txBody>
      </p:sp>
      <p:sp>
        <p:nvSpPr>
          <p:cNvPr id="10246" name="Text Box 6"/>
          <p:cNvSpPr txBox="1">
            <a:spLocks noChangeArrowheads="1"/>
          </p:cNvSpPr>
          <p:nvPr/>
        </p:nvSpPr>
        <p:spPr bwMode="auto">
          <a:xfrm>
            <a:off x="990600" y="1905000"/>
            <a:ext cx="7620000" cy="1323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err="1">
                <a:solidFill>
                  <a:srgbClr val="0000CC"/>
                </a:solidFill>
                <a:latin typeface="Courier New" pitchFamily="49" charset="0"/>
              </a:rPr>
              <a:t>int</a:t>
            </a:r>
            <a:r>
              <a:rPr lang="en-US" sz="1600" dirty="0">
                <a:solidFill>
                  <a:srgbClr val="0000CC"/>
                </a:solidFill>
                <a:latin typeface="Courier New" pitchFamily="49" charset="0"/>
              </a:rPr>
              <a:t> </a:t>
            </a:r>
            <a:r>
              <a:rPr lang="en-US" sz="1600" dirty="0">
                <a:latin typeface="Courier New" pitchFamily="49" charset="0"/>
              </a:rPr>
              <a:t>*p = </a:t>
            </a:r>
            <a:r>
              <a:rPr lang="en-US" sz="1600" dirty="0" err="1">
                <a:latin typeface="Courier New" pitchFamily="49" charset="0"/>
              </a:rPr>
              <a:t>malloc</a:t>
            </a:r>
            <a:r>
              <a:rPr lang="en-US" sz="1600" dirty="0">
                <a:latin typeface="Courier New" pitchFamily="49" charset="0"/>
              </a:rPr>
              <a:t>(1000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a:t>
            </a:r>
          </a:p>
          <a:p>
            <a:pPr algn="l"/>
            <a:r>
              <a:rPr lang="en-US" sz="1600" dirty="0">
                <a:latin typeface="Courier New" pitchFamily="49" charset="0"/>
              </a:rPr>
              <a:t>. . </a:t>
            </a:r>
            <a:r>
              <a:rPr lang="en-US" sz="1600" dirty="0" smtClean="0">
                <a:latin typeface="Courier New" pitchFamily="49" charset="0"/>
              </a:rPr>
              <a:t>.                            </a:t>
            </a:r>
            <a:r>
              <a:rPr lang="en-US" sz="1600" b="1" dirty="0" smtClean="0">
                <a:solidFill>
                  <a:srgbClr val="008000"/>
                </a:solidFill>
                <a:latin typeface="Courier New" pitchFamily="49" charset="0"/>
              </a:rPr>
              <a:t>// no calls to free() here</a:t>
            </a:r>
            <a:endParaRPr lang="en-US" sz="1600" b="1" dirty="0">
              <a:solidFill>
                <a:srgbClr val="008000"/>
              </a:solidFill>
              <a:latin typeface="Courier New" pitchFamily="49" charset="0"/>
            </a:endParaRPr>
          </a:p>
          <a:p>
            <a:pPr algn="l"/>
            <a:r>
              <a:rPr lang="en-US" sz="1600" dirty="0">
                <a:latin typeface="Courier New" pitchFamily="49" charset="0"/>
              </a:rPr>
              <a:t>p = </a:t>
            </a:r>
            <a:r>
              <a:rPr lang="en-US" sz="1600" dirty="0" err="1">
                <a:latin typeface="Courier New" pitchFamily="49" charset="0"/>
              </a:rPr>
              <a:t>malloc</a:t>
            </a:r>
            <a:r>
              <a:rPr lang="en-US" sz="1600" dirty="0">
                <a:latin typeface="Courier New" pitchFamily="49" charset="0"/>
              </a:rPr>
              <a:t>(1500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a:t>
            </a:r>
            <a:r>
              <a:rPr lang="en-US" sz="1600" b="1" dirty="0">
                <a:solidFill>
                  <a:srgbClr val="008000"/>
                </a:solidFill>
                <a:latin typeface="Courier New" pitchFamily="49" charset="0"/>
              </a:rPr>
              <a:t>// leaked original array</a:t>
            </a:r>
          </a:p>
          <a:p>
            <a:pPr algn="l"/>
            <a:r>
              <a:rPr lang="en-US" sz="1600" dirty="0">
                <a:latin typeface="Courier New" pitchFamily="49" charset="0"/>
              </a:rPr>
              <a:t>. . </a:t>
            </a:r>
            <a:r>
              <a:rPr lang="en-US" sz="1600" dirty="0" smtClean="0">
                <a:latin typeface="Courier New" pitchFamily="49" charset="0"/>
              </a:rPr>
              <a:t>.                            </a:t>
            </a:r>
            <a:r>
              <a:rPr lang="en-US" sz="1600" b="1" dirty="0" smtClean="0">
                <a:solidFill>
                  <a:srgbClr val="008000"/>
                </a:solidFill>
                <a:latin typeface="Courier New" pitchFamily="49" charset="0"/>
              </a:rPr>
              <a:t>//     or here</a:t>
            </a:r>
            <a:endParaRPr lang="en-US" sz="1600" b="1" dirty="0">
              <a:solidFill>
                <a:srgbClr val="008000"/>
              </a:solidFill>
              <a:latin typeface="Courier New" pitchFamily="49" charset="0"/>
            </a:endParaRPr>
          </a:p>
          <a:p>
            <a:pPr algn="l"/>
            <a:r>
              <a:rPr lang="en-US" sz="1600" dirty="0">
                <a:latin typeface="Courier New" pitchFamily="49" charset="0"/>
              </a:rPr>
              <a:t>p = NULL;                        </a:t>
            </a:r>
            <a:r>
              <a:rPr lang="en-US" sz="1600" b="1" dirty="0">
                <a:solidFill>
                  <a:srgbClr val="008000"/>
                </a:solidFill>
                <a:latin typeface="Courier New" pitchFamily="49" charset="0"/>
              </a:rPr>
              <a:t>// leaked second array</a:t>
            </a:r>
          </a:p>
        </p:txBody>
      </p:sp>
      <p:sp>
        <p:nvSpPr>
          <p:cNvPr id="10247" name="Text Box 7"/>
          <p:cNvSpPr txBox="1">
            <a:spLocks noChangeArrowheads="1"/>
          </p:cNvSpPr>
          <p:nvPr/>
        </p:nvSpPr>
        <p:spPr bwMode="auto">
          <a:xfrm>
            <a:off x="457200" y="3625850"/>
            <a:ext cx="84582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Memory leaks are common in badly-written C/C++ code.</a:t>
            </a:r>
          </a:p>
          <a:p>
            <a:pPr algn="l">
              <a:spcBef>
                <a:spcPct val="50000"/>
              </a:spcBef>
            </a:pPr>
            <a:r>
              <a:rPr lang="en-US" sz="1800"/>
              <a:t>Taken to extremes, they can consume all available memory on a system.</a:t>
            </a:r>
          </a:p>
          <a:p>
            <a:pPr algn="l">
              <a:spcBef>
                <a:spcPct val="50000"/>
              </a:spcBef>
            </a:pPr>
            <a:endParaRPr lang="en-US" sz="1800"/>
          </a:p>
          <a:p>
            <a:pPr algn="l">
              <a:spcBef>
                <a:spcPct val="50000"/>
              </a:spcBef>
            </a:pPr>
            <a:r>
              <a:rPr lang="en-US" sz="1800"/>
              <a:t>Garbage-collected memory management automates the process of deallocation, but can never be more efficient than well-written code that deallocates memory manually.</a:t>
            </a:r>
          </a:p>
        </p:txBody>
      </p:sp>
    </p:spTree>
    <p:extLst>
      <p:ext uri="{BB962C8B-B14F-4D97-AF65-F5344CB8AC3E}">
        <p14:creationId xmlns:p14="http://schemas.microsoft.com/office/powerpoint/2010/main" val="21257373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Memory Leaks</a:t>
            </a:r>
            <a:endParaRPr lang="en-US" altLang="en-US" dirty="0" smtClean="0">
              <a:solidFill>
                <a:schemeClr val="tx1"/>
              </a:solidFill>
              <a:latin typeface="Courier New" pitchFamily="49" charset="0"/>
            </a:endParaRPr>
          </a:p>
        </p:txBody>
      </p:sp>
      <p:sp>
        <p:nvSpPr>
          <p:cNvPr id="10245" name="Text Box 4"/>
          <p:cNvSpPr txBox="1">
            <a:spLocks noChangeArrowheads="1"/>
          </p:cNvSpPr>
          <p:nvPr/>
        </p:nvSpPr>
        <p:spPr bwMode="auto">
          <a:xfrm>
            <a:off x="457200" y="685800"/>
            <a:ext cx="8458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t>One issue you'll encounter in testing is that the Linux implementation of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will zero memory when it is allocated to your process.</a:t>
            </a:r>
          </a:p>
          <a:p>
            <a:pPr>
              <a:spcBef>
                <a:spcPct val="50000"/>
              </a:spcBef>
            </a:pPr>
            <a:endParaRPr lang="en-US" sz="1800" dirty="0"/>
          </a:p>
          <a:p>
            <a:pPr>
              <a:spcBef>
                <a:spcPct val="50000"/>
              </a:spcBef>
            </a:pPr>
            <a:r>
              <a:rPr lang="en-US" sz="1800" dirty="0" smtClean="0"/>
              <a:t>That hides errors rather than fixing them.  For better testing, add the following include:</a:t>
            </a:r>
          </a:p>
          <a:p>
            <a:pPr>
              <a:spcBef>
                <a:spcPct val="50000"/>
              </a:spcBef>
            </a:pPr>
            <a:r>
              <a:rPr lang="en-US" sz="1800" dirty="0" smtClean="0">
                <a:latin typeface="Courier New" panose="02070309020205020404" pitchFamily="49" charset="0"/>
                <a:cs typeface="Courier New" panose="02070309020205020404" pitchFamily="49" charset="0"/>
              </a:rPr>
              <a:t>#</a:t>
            </a:r>
            <a:r>
              <a:rPr lang="en-US" sz="1800" b="1" dirty="0">
                <a:solidFill>
                  <a:srgbClr val="0000CC"/>
                </a:solidFill>
                <a:latin typeface="Courier New" panose="02070309020205020404" pitchFamily="49" charset="0"/>
                <a:cs typeface="Courier New" panose="02070309020205020404" pitchFamily="49" charset="0"/>
              </a:rPr>
              <a:t>include</a:t>
            </a:r>
            <a:r>
              <a:rPr lang="en-US" sz="1800" dirty="0">
                <a:latin typeface="Courier New" panose="02070309020205020404" pitchFamily="49" charset="0"/>
                <a:cs typeface="Courier New" panose="02070309020205020404" pitchFamily="49" charset="0"/>
              </a:rPr>
              <a:t> &lt;</a:t>
            </a:r>
            <a:r>
              <a:rPr lang="en-US" sz="1800" dirty="0" err="1">
                <a:latin typeface="Courier New" panose="02070309020205020404" pitchFamily="49" charset="0"/>
                <a:cs typeface="Courier New" panose="02070309020205020404" pitchFamily="49" charset="0"/>
              </a:rPr>
              <a:t>malloc.h</a:t>
            </a:r>
            <a:r>
              <a:rPr lang="en-US" sz="1800" dirty="0">
                <a:latin typeface="Courier New" panose="02070309020205020404" pitchFamily="49" charset="0"/>
                <a:cs typeface="Courier New" panose="02070309020205020404" pitchFamily="49" charset="0"/>
              </a:rPr>
              <a:t>&gt;</a:t>
            </a:r>
            <a:r>
              <a:rPr lang="en-US" sz="1800" dirty="0"/>
              <a:t/>
            </a:r>
            <a:br>
              <a:rPr lang="en-US" sz="1800" dirty="0"/>
            </a:br>
            <a:r>
              <a:rPr lang="en-US" sz="1800" dirty="0"/>
              <a:t/>
            </a:r>
            <a:br>
              <a:rPr lang="en-US" sz="1800" dirty="0"/>
            </a:br>
            <a:r>
              <a:rPr lang="en-US" sz="1800" dirty="0"/>
              <a:t>Then in </a:t>
            </a:r>
            <a:r>
              <a:rPr lang="en-US" sz="1800" dirty="0">
                <a:latin typeface="Courier New" panose="02070309020205020404" pitchFamily="49" charset="0"/>
                <a:cs typeface="Courier New" panose="02070309020205020404" pitchFamily="49" charset="0"/>
              </a:rPr>
              <a:t>main()</a:t>
            </a:r>
            <a:r>
              <a:rPr lang="en-US" sz="1800" dirty="0"/>
              <a:t> add this call:  </a:t>
            </a:r>
            <a:r>
              <a:rPr lang="en-US" sz="1800" dirty="0" err="1">
                <a:latin typeface="Courier New" panose="02070309020205020404" pitchFamily="49" charset="0"/>
                <a:cs typeface="Courier New" panose="02070309020205020404" pitchFamily="49" charset="0"/>
              </a:rPr>
              <a:t>mallopt</a:t>
            </a:r>
            <a:r>
              <a:rPr lang="en-US" sz="1800" dirty="0">
                <a:latin typeface="Courier New" panose="02070309020205020404" pitchFamily="49" charset="0"/>
                <a:cs typeface="Courier New" panose="02070309020205020404" pitchFamily="49" charset="0"/>
              </a:rPr>
              <a:t>(M_PERTURB, 205);</a:t>
            </a:r>
            <a:r>
              <a:rPr lang="en-US" sz="1800" dirty="0"/>
              <a:t/>
            </a:r>
            <a:br>
              <a:rPr lang="en-US" sz="1800" dirty="0"/>
            </a:br>
            <a:r>
              <a:rPr lang="en-US" sz="1800" dirty="0"/>
              <a:t/>
            </a:r>
            <a:br>
              <a:rPr lang="en-US" sz="1800" dirty="0"/>
            </a:br>
            <a:endParaRPr lang="en-US" sz="1800" dirty="0" smtClean="0"/>
          </a:p>
          <a:p>
            <a:pPr>
              <a:spcBef>
                <a:spcPct val="50000"/>
              </a:spcBef>
            </a:pPr>
            <a:r>
              <a:rPr lang="en-US" sz="1800" dirty="0" smtClean="0"/>
              <a:t>This </a:t>
            </a:r>
            <a:r>
              <a:rPr lang="en-US" sz="1800" dirty="0"/>
              <a:t>will guarantee that memory that is allocated with </a:t>
            </a:r>
            <a:r>
              <a:rPr lang="en-US" sz="1800" dirty="0" err="1">
                <a:latin typeface="Courier New" panose="02070309020205020404" pitchFamily="49" charset="0"/>
                <a:cs typeface="Courier New" panose="02070309020205020404" pitchFamily="49" charset="0"/>
              </a:rPr>
              <a:t>malloc</a:t>
            </a:r>
            <a:r>
              <a:rPr lang="en-US" sz="1800" dirty="0">
                <a:latin typeface="Courier New" panose="02070309020205020404" pitchFamily="49" charset="0"/>
                <a:cs typeface="Courier New" panose="02070309020205020404" pitchFamily="49" charset="0"/>
              </a:rPr>
              <a:t>()</a:t>
            </a:r>
            <a:r>
              <a:rPr lang="en-US" sz="1800" dirty="0"/>
              <a:t> or </a:t>
            </a:r>
            <a:r>
              <a:rPr lang="en-US" sz="1800" dirty="0" err="1">
                <a:latin typeface="Courier New" panose="02070309020205020404" pitchFamily="49" charset="0"/>
                <a:cs typeface="Courier New" panose="02070309020205020404" pitchFamily="49" charset="0"/>
              </a:rPr>
              <a:t>realloc</a:t>
            </a:r>
            <a:r>
              <a:rPr lang="en-US" sz="1800" dirty="0">
                <a:latin typeface="Courier New" panose="02070309020205020404" pitchFamily="49" charset="0"/>
                <a:cs typeface="Courier New" panose="02070309020205020404" pitchFamily="49" charset="0"/>
              </a:rPr>
              <a:t>()</a:t>
            </a:r>
            <a:r>
              <a:rPr lang="en-US" sz="1800" dirty="0"/>
              <a:t> is NOT automatically written with zeros. </a:t>
            </a:r>
            <a:endParaRPr lang="en-US" sz="1800" dirty="0" smtClean="0"/>
          </a:p>
          <a:p>
            <a:pPr>
              <a:spcBef>
                <a:spcPct val="50000"/>
              </a:spcBef>
            </a:pPr>
            <a:endParaRPr lang="en-US" sz="1800" dirty="0"/>
          </a:p>
          <a:p>
            <a:pPr>
              <a:spcBef>
                <a:spcPct val="50000"/>
              </a:spcBef>
            </a:pPr>
            <a:r>
              <a:rPr lang="en-US" sz="1800" dirty="0" smtClean="0"/>
              <a:t>We recommend ALWAYS doing this when you're testing code that uses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or </a:t>
            </a:r>
            <a:r>
              <a:rPr lang="en-US" sz="1800" dirty="0" err="1" smtClean="0">
                <a:latin typeface="Courier New" panose="02070309020205020404" pitchFamily="49" charset="0"/>
                <a:cs typeface="Courier New" panose="02070309020205020404" pitchFamily="49" charset="0"/>
              </a:rPr>
              <a:t>realloc</a:t>
            </a:r>
            <a:r>
              <a:rPr lang="en-US" sz="1800" dirty="0" smtClean="0">
                <a:latin typeface="Courier New" panose="02070309020205020404" pitchFamily="49" charset="0"/>
                <a:cs typeface="Courier New" panose="02070309020205020404" pitchFamily="49" charset="0"/>
              </a:rPr>
              <a:t>()</a:t>
            </a:r>
            <a:r>
              <a:rPr lang="en-US" sz="1800" dirty="0" smtClean="0"/>
              <a:t>.</a:t>
            </a:r>
          </a:p>
          <a:p>
            <a:pPr>
              <a:spcBef>
                <a:spcPct val="50000"/>
              </a:spcBef>
            </a:pPr>
            <a:endParaRPr lang="en-US" sz="1800" dirty="0"/>
          </a:p>
          <a:p>
            <a:pPr>
              <a:spcBef>
                <a:spcPct val="50000"/>
              </a:spcBef>
            </a:pPr>
            <a:r>
              <a:rPr lang="en-US" sz="1800" dirty="0" smtClean="0"/>
              <a:t>Or… use the tool Valgrind…</a:t>
            </a:r>
            <a:endParaRPr lang="en-US" sz="1800" dirty="0"/>
          </a:p>
        </p:txBody>
      </p:sp>
    </p:spTree>
    <p:extLst>
      <p:ext uri="{BB962C8B-B14F-4D97-AF65-F5344CB8AC3E}">
        <p14:creationId xmlns:p14="http://schemas.microsoft.com/office/powerpoint/2010/main" val="235164641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Key to Good Memory Management</a:t>
            </a:r>
            <a:endParaRPr lang="en-US" dirty="0"/>
          </a:p>
        </p:txBody>
      </p:sp>
      <p:sp>
        <p:nvSpPr>
          <p:cNvPr id="3" name="Text Box 4"/>
          <p:cNvSpPr txBox="1">
            <a:spLocks noChangeArrowheads="1"/>
          </p:cNvSpPr>
          <p:nvPr/>
        </p:nvSpPr>
        <p:spPr bwMode="auto">
          <a:xfrm>
            <a:off x="457200" y="685800"/>
            <a:ext cx="84582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dirty="0" smtClean="0"/>
              <a:t>The key to good memory management practice can be stated quite easily:</a:t>
            </a:r>
          </a:p>
          <a:p>
            <a:pPr algn="l">
              <a:spcBef>
                <a:spcPct val="50000"/>
              </a:spcBef>
            </a:pPr>
            <a:endParaRPr lang="en-US" sz="2000" dirty="0"/>
          </a:p>
          <a:p>
            <a:pPr marL="465138" algn="l">
              <a:spcBef>
                <a:spcPct val="50000"/>
              </a:spcBef>
            </a:pPr>
            <a:r>
              <a:rPr lang="en-US" sz="2000" dirty="0" smtClean="0"/>
              <a:t>In designing your system, keep careful track of exactly who (i.e., module or function) has ownership of each dynamically-allocated object.</a:t>
            </a:r>
          </a:p>
          <a:p>
            <a:pPr marL="465138" algn="l">
              <a:spcBef>
                <a:spcPct val="50000"/>
              </a:spcBef>
            </a:pPr>
            <a:endParaRPr lang="en-US" sz="2000" dirty="0"/>
          </a:p>
          <a:p>
            <a:pPr algn="l">
              <a:spcBef>
                <a:spcPct val="50000"/>
              </a:spcBef>
            </a:pPr>
            <a:r>
              <a:rPr lang="en-US" sz="2000" dirty="0" smtClean="0"/>
              <a:t>Practicing this is not easy.</a:t>
            </a:r>
          </a:p>
          <a:p>
            <a:pPr algn="l">
              <a:spcBef>
                <a:spcPct val="50000"/>
              </a:spcBef>
            </a:pPr>
            <a:r>
              <a:rPr lang="en-US" sz="2000" dirty="0" smtClean="0"/>
              <a:t>But, with careful attention to detail, and meticulous recording of design decisions about ownership in comments, it is certainly possible to eliminate memory leaks altogether.</a:t>
            </a:r>
            <a:endParaRPr lang="en-US" sz="2000" dirty="0"/>
          </a:p>
        </p:txBody>
      </p:sp>
    </p:spTree>
    <p:extLst>
      <p:ext uri="{BB962C8B-B14F-4D97-AF65-F5344CB8AC3E}">
        <p14:creationId xmlns:p14="http://schemas.microsoft.com/office/powerpoint/2010/main" val="967556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a:t>
            </a:r>
            <a:endParaRPr lang="en-US" dirty="0"/>
          </a:p>
        </p:txBody>
      </p:sp>
      <p:sp>
        <p:nvSpPr>
          <p:cNvPr id="4" name="Text Box 6"/>
          <p:cNvSpPr txBox="1">
            <a:spLocks noChangeArrowheads="1"/>
          </p:cNvSpPr>
          <p:nvPr/>
        </p:nvSpPr>
        <p:spPr bwMode="auto">
          <a:xfrm>
            <a:off x="457200" y="914400"/>
            <a:ext cx="8382000" cy="34163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800" dirty="0" smtClean="0">
                <a:solidFill>
                  <a:srgbClr val="008000"/>
                </a:solidFill>
                <a:latin typeface="Courier New" pitchFamily="49" charset="0"/>
              </a:rPr>
              <a:t>#</a:t>
            </a:r>
            <a:r>
              <a:rPr lang="en-US" sz="1800" b="1" dirty="0" smtClean="0">
                <a:solidFill>
                  <a:srgbClr val="0000CC"/>
                </a:solidFill>
                <a:latin typeface="Courier New" pitchFamily="49" charset="0"/>
              </a:rPr>
              <a:t>define</a:t>
            </a:r>
            <a:r>
              <a:rPr lang="en-US" sz="1800" dirty="0" smtClean="0">
                <a:solidFill>
                  <a:srgbClr val="008000"/>
                </a:solidFill>
                <a:latin typeface="Courier New" pitchFamily="49" charset="0"/>
              </a:rPr>
              <a:t> </a:t>
            </a:r>
            <a:r>
              <a:rPr lang="en-US" sz="1800" dirty="0" smtClean="0">
                <a:latin typeface="Courier New" pitchFamily="49" charset="0"/>
              </a:rPr>
              <a:t>MAX_LINELENGTH 1024  </a:t>
            </a:r>
            <a:r>
              <a:rPr lang="en-US" sz="1800" b="1" dirty="0" smtClean="0">
                <a:solidFill>
                  <a:srgbClr val="008000"/>
                </a:solidFill>
                <a:latin typeface="Courier New" pitchFamily="49" charset="0"/>
              </a:rPr>
              <a:t>// maximum length guaranteed?</a:t>
            </a:r>
            <a:endParaRPr lang="en-US" sz="1800" dirty="0" smtClean="0">
              <a:solidFill>
                <a:srgbClr val="008000"/>
              </a:solidFill>
              <a:latin typeface="Courier New" pitchFamily="49" charset="0"/>
            </a:endParaRPr>
          </a:p>
          <a:p>
            <a:pPr algn="l"/>
            <a:endParaRPr lang="en-US" sz="1800" b="1" dirty="0" smtClean="0">
              <a:solidFill>
                <a:srgbClr val="008000"/>
              </a:solidFill>
              <a:latin typeface="Courier New" pitchFamily="49" charset="0"/>
            </a:endParaRPr>
          </a:p>
          <a:p>
            <a:pPr algn="l"/>
            <a:r>
              <a:rPr lang="en-US" sz="1800" b="1" dirty="0" smtClean="0">
                <a:solidFill>
                  <a:srgbClr val="008000"/>
                </a:solidFill>
                <a:latin typeface="Courier New" pitchFamily="49" charset="0"/>
              </a:rPr>
              <a:t>// reading a line of text from a file</a:t>
            </a:r>
          </a:p>
          <a:p>
            <a:pPr algn="l"/>
            <a:endParaRPr lang="en-US" sz="1800" b="1" dirty="0" smtClean="0">
              <a:solidFill>
                <a:srgbClr val="0000CC"/>
              </a:solidFill>
              <a:latin typeface="Courier New" pitchFamily="49" charset="0"/>
            </a:endParaRPr>
          </a:p>
          <a:p>
            <a:pPr algn="l"/>
            <a:r>
              <a:rPr lang="en-US" sz="1800" b="1" dirty="0" smtClean="0">
                <a:solidFill>
                  <a:srgbClr val="0000CC"/>
                </a:solidFill>
                <a:latin typeface="Courier New" pitchFamily="49" charset="0"/>
              </a:rPr>
              <a:t>char</a:t>
            </a:r>
            <a:r>
              <a:rPr lang="en-US" sz="1800" dirty="0" smtClean="0">
                <a:latin typeface="Courier New" pitchFamily="49" charset="0"/>
              </a:rPr>
              <a:t>* line = </a:t>
            </a:r>
            <a:r>
              <a:rPr lang="en-US" sz="1800" dirty="0" err="1" smtClean="0">
                <a:latin typeface="Courier New" pitchFamily="49" charset="0"/>
              </a:rPr>
              <a:t>calloc</a:t>
            </a:r>
            <a:r>
              <a:rPr lang="en-US" sz="1800" dirty="0" smtClean="0">
                <a:latin typeface="Courier New" pitchFamily="49" charset="0"/>
              </a:rPr>
              <a:t>( MAX_LINELENGTH + 1,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 );</a:t>
            </a:r>
          </a:p>
          <a:p>
            <a:pPr algn="l"/>
            <a:endParaRPr lang="en-US" sz="1800" dirty="0">
              <a:latin typeface="Courier New" pitchFamily="49" charset="0"/>
            </a:endParaRPr>
          </a:p>
          <a:p>
            <a:pPr algn="l"/>
            <a:r>
              <a:rPr lang="en-US" sz="1800" dirty="0" err="1" smtClean="0">
                <a:latin typeface="Courier New" pitchFamily="49" charset="0"/>
              </a:rPr>
              <a:t>fgets</a:t>
            </a:r>
            <a:r>
              <a:rPr lang="en-US" sz="1800" dirty="0" smtClean="0">
                <a:latin typeface="Courier New" pitchFamily="49" charset="0"/>
              </a:rPr>
              <a:t>(line, MAX_LINELENGTH + 1, </a:t>
            </a:r>
            <a:r>
              <a:rPr lang="en-US" sz="1800" dirty="0" err="1" smtClean="0">
                <a:latin typeface="Courier New" pitchFamily="49" charset="0"/>
              </a:rPr>
              <a:t>fp</a:t>
            </a:r>
            <a:r>
              <a:rPr lang="en-US" sz="1800" dirty="0" smtClean="0">
                <a:latin typeface="Courier New" pitchFamily="49" charset="0"/>
              </a:rPr>
              <a:t>);</a:t>
            </a:r>
          </a:p>
          <a:p>
            <a:pPr algn="l"/>
            <a:endParaRPr lang="en-US" sz="1800" dirty="0">
              <a:latin typeface="Courier New" pitchFamily="49" charset="0"/>
            </a:endParaRPr>
          </a:p>
          <a:p>
            <a:pPr algn="l"/>
            <a:r>
              <a:rPr lang="en-US" sz="1800" b="1" dirty="0" smtClean="0">
                <a:solidFill>
                  <a:srgbClr val="008000"/>
                </a:solidFill>
                <a:latin typeface="Courier New" pitchFamily="49" charset="0"/>
              </a:rPr>
              <a:t>// but the line is actually likely to be much shorter than</a:t>
            </a:r>
          </a:p>
          <a:p>
            <a:pPr algn="l"/>
            <a:r>
              <a:rPr lang="en-US" sz="1800" b="1" dirty="0" smtClean="0">
                <a:solidFill>
                  <a:srgbClr val="008000"/>
                </a:solidFill>
                <a:latin typeface="Courier New" pitchFamily="49" charset="0"/>
              </a:rPr>
              <a:t>// that, so we can offer to "shrink" it</a:t>
            </a:r>
          </a:p>
          <a:p>
            <a:pPr algn="l"/>
            <a:endParaRPr lang="en-US" sz="1800" dirty="0">
              <a:latin typeface="Courier New" pitchFamily="49" charset="0"/>
            </a:endParaRPr>
          </a:p>
          <a:p>
            <a:pPr algn="l"/>
            <a:r>
              <a:rPr lang="en-US" sz="1800" dirty="0" smtClean="0">
                <a:latin typeface="Courier New" pitchFamily="49" charset="0"/>
              </a:rPr>
              <a:t>line = </a:t>
            </a:r>
            <a:r>
              <a:rPr lang="en-US" sz="1800" dirty="0" err="1" smtClean="0">
                <a:latin typeface="Courier New" pitchFamily="49" charset="0"/>
              </a:rPr>
              <a:t>realloc</a:t>
            </a:r>
            <a:r>
              <a:rPr lang="en-US" sz="1800" dirty="0" smtClean="0">
                <a:latin typeface="Courier New" pitchFamily="49" charset="0"/>
              </a:rPr>
              <a:t>( line,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a:t>
            </a:r>
            <a:r>
              <a:rPr lang="en-US" sz="1800" dirty="0" err="1" smtClean="0">
                <a:latin typeface="Courier New" pitchFamily="49" charset="0"/>
              </a:rPr>
              <a:t>strlen</a:t>
            </a:r>
            <a:r>
              <a:rPr lang="en-US" sz="1800" dirty="0" smtClean="0">
                <a:latin typeface="Courier New" pitchFamily="49" charset="0"/>
              </a:rPr>
              <a:t>(line) + 1) );</a:t>
            </a:r>
            <a:endParaRPr lang="en-US" sz="1800" dirty="0">
              <a:latin typeface="Courier New" pitchFamily="49" charset="0"/>
            </a:endParaRPr>
          </a:p>
        </p:txBody>
      </p:sp>
    </p:spTree>
    <p:extLst>
      <p:ext uri="{BB962C8B-B14F-4D97-AF65-F5344CB8AC3E}">
        <p14:creationId xmlns:p14="http://schemas.microsoft.com/office/powerpoint/2010/main" val="352501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Heap</a:t>
            </a:r>
            <a:endParaRPr lang="en-US" dirty="0"/>
          </a:p>
        </p:txBody>
      </p:sp>
      <p:sp>
        <p:nvSpPr>
          <p:cNvPr id="3" name="Rounded Rectangle 2"/>
          <p:cNvSpPr/>
          <p:nvPr/>
        </p:nvSpPr>
        <p:spPr bwMode="auto">
          <a:xfrm>
            <a:off x="609600" y="838200"/>
            <a:ext cx="8153400" cy="3048000"/>
          </a:xfrm>
          <a:prstGeom prst="round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Rounded Rectangle 3"/>
          <p:cNvSpPr/>
          <p:nvPr/>
        </p:nvSpPr>
        <p:spPr bwMode="auto">
          <a:xfrm>
            <a:off x="1143000" y="1219200"/>
            <a:ext cx="838200" cy="2438400"/>
          </a:xfrm>
          <a:prstGeom prst="round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Oval 4"/>
          <p:cNvSpPr/>
          <p:nvPr/>
        </p:nvSpPr>
        <p:spPr bwMode="auto">
          <a:xfrm>
            <a:off x="4495800" y="1219200"/>
            <a:ext cx="3886200" cy="1143000"/>
          </a:xfrm>
          <a:prstGeom prst="ellipse">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12" name="Group 11"/>
          <p:cNvGrpSpPr/>
          <p:nvPr/>
        </p:nvGrpSpPr>
        <p:grpSpPr>
          <a:xfrm>
            <a:off x="1260894" y="1344282"/>
            <a:ext cx="609600" cy="1371600"/>
            <a:chOff x="1371600" y="4572000"/>
            <a:chExt cx="609600" cy="1371600"/>
          </a:xfrm>
        </p:grpSpPr>
        <p:sp>
          <p:nvSpPr>
            <p:cNvPr id="6" name="Rectangle 5"/>
            <p:cNvSpPr/>
            <p:nvPr/>
          </p:nvSpPr>
          <p:spPr bwMode="auto">
            <a:xfrm>
              <a:off x="1371600" y="45720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371600" y="48006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1371600" y="50292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1371600" y="52578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371600" y="54864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1371600" y="57150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3" name="Rectangle 12"/>
          <p:cNvSpPr/>
          <p:nvPr/>
        </p:nvSpPr>
        <p:spPr bwMode="auto">
          <a:xfrm>
            <a:off x="5105400" y="1544847"/>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7162800" y="1825206"/>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438900" y="14478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133600" y="1118406"/>
            <a:ext cx="1253706" cy="461665"/>
          </a:xfrm>
          <a:prstGeom prst="rect">
            <a:avLst/>
          </a:prstGeom>
          <a:noFill/>
        </p:spPr>
        <p:txBody>
          <a:bodyPr wrap="square" rtlCol="0">
            <a:spAutoFit/>
          </a:bodyPr>
          <a:lstStyle/>
          <a:p>
            <a:pPr algn="ctr"/>
            <a:r>
              <a:rPr lang="en-US" dirty="0" smtClean="0">
                <a:latin typeface="Arial" pitchFamily="34" charset="0"/>
                <a:cs typeface="Arial" pitchFamily="34" charset="0"/>
              </a:rPr>
              <a:t>stack</a:t>
            </a:r>
            <a:endParaRPr lang="en-US" dirty="0">
              <a:latin typeface="Arial" pitchFamily="34" charset="0"/>
              <a:cs typeface="Arial" pitchFamily="34" charset="0"/>
            </a:endParaRPr>
          </a:p>
        </p:txBody>
      </p:sp>
      <p:sp>
        <p:nvSpPr>
          <p:cNvPr id="17" name="TextBox 16"/>
          <p:cNvSpPr txBox="1"/>
          <p:nvPr/>
        </p:nvSpPr>
        <p:spPr>
          <a:xfrm>
            <a:off x="2133600" y="2826603"/>
            <a:ext cx="1253706" cy="830997"/>
          </a:xfrm>
          <a:prstGeom prst="rect">
            <a:avLst/>
          </a:prstGeom>
          <a:noFill/>
        </p:spPr>
        <p:txBody>
          <a:bodyPr wrap="square" rtlCol="0">
            <a:spAutoFit/>
          </a:bodyPr>
          <a:lstStyle/>
          <a:p>
            <a:pPr algn="ctr"/>
            <a:r>
              <a:rPr lang="en-US" dirty="0" smtClean="0">
                <a:latin typeface="Arial" pitchFamily="34" charset="0"/>
                <a:cs typeface="Arial" pitchFamily="34" charset="0"/>
              </a:rPr>
              <a:t>stack space</a:t>
            </a:r>
            <a:endParaRPr lang="en-US" dirty="0">
              <a:latin typeface="Arial" pitchFamily="34" charset="0"/>
              <a:cs typeface="Arial" pitchFamily="34" charset="0"/>
            </a:endParaRPr>
          </a:p>
        </p:txBody>
      </p:sp>
      <p:cxnSp>
        <p:nvCxnSpPr>
          <p:cNvPr id="19" name="Straight Arrow Connector 18"/>
          <p:cNvCxnSpPr/>
          <p:nvPr/>
        </p:nvCxnSpPr>
        <p:spPr bwMode="auto">
          <a:xfrm flipH="1">
            <a:off x="1565694" y="1447800"/>
            <a:ext cx="720306" cy="256635"/>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2" name="Straight Arrow Connector 21"/>
          <p:cNvCxnSpPr/>
          <p:nvPr/>
        </p:nvCxnSpPr>
        <p:spPr bwMode="auto">
          <a:xfrm flipH="1" flipV="1">
            <a:off x="1981200" y="2899179"/>
            <a:ext cx="304800" cy="225021"/>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3" name="TextBox 22"/>
          <p:cNvSpPr txBox="1"/>
          <p:nvPr/>
        </p:nvSpPr>
        <p:spPr>
          <a:xfrm>
            <a:off x="7239000" y="2517323"/>
            <a:ext cx="1253706" cy="461665"/>
          </a:xfrm>
          <a:prstGeom prst="rect">
            <a:avLst/>
          </a:prstGeom>
          <a:noFill/>
        </p:spPr>
        <p:txBody>
          <a:bodyPr wrap="square" rtlCol="0">
            <a:spAutoFit/>
          </a:bodyPr>
          <a:lstStyle/>
          <a:p>
            <a:pPr algn="ctr"/>
            <a:r>
              <a:rPr lang="en-US" dirty="0" smtClean="0">
                <a:latin typeface="Arial" pitchFamily="34" charset="0"/>
                <a:cs typeface="Arial" pitchFamily="34" charset="0"/>
              </a:rPr>
              <a:t>heap</a:t>
            </a:r>
            <a:endParaRPr lang="en-US" dirty="0">
              <a:latin typeface="Arial" pitchFamily="34" charset="0"/>
              <a:cs typeface="Arial" pitchFamily="34" charset="0"/>
            </a:endParaRPr>
          </a:p>
        </p:txBody>
      </p:sp>
      <p:cxnSp>
        <p:nvCxnSpPr>
          <p:cNvPr id="25" name="Straight Arrow Connector 24"/>
          <p:cNvCxnSpPr/>
          <p:nvPr/>
        </p:nvCxnSpPr>
        <p:spPr bwMode="auto">
          <a:xfrm flipH="1" flipV="1">
            <a:off x="7467600" y="2362200"/>
            <a:ext cx="244416" cy="250731"/>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6" name="TextBox 25"/>
          <p:cNvSpPr txBox="1"/>
          <p:nvPr/>
        </p:nvSpPr>
        <p:spPr>
          <a:xfrm>
            <a:off x="4097547" y="2978988"/>
            <a:ext cx="2015706" cy="830997"/>
          </a:xfrm>
          <a:prstGeom prst="rect">
            <a:avLst/>
          </a:prstGeom>
          <a:noFill/>
        </p:spPr>
        <p:txBody>
          <a:bodyPr wrap="square" rtlCol="0">
            <a:spAutoFit/>
          </a:bodyPr>
          <a:lstStyle/>
          <a:p>
            <a:pPr algn="ctr"/>
            <a:r>
              <a:rPr lang="en-US" dirty="0" smtClean="0">
                <a:latin typeface="Arial" pitchFamily="34" charset="0"/>
                <a:cs typeface="Arial" pitchFamily="34" charset="0"/>
              </a:rPr>
              <a:t>dynamic allocations</a:t>
            </a:r>
            <a:endParaRPr lang="en-US" dirty="0">
              <a:latin typeface="Arial" pitchFamily="34" charset="0"/>
              <a:cs typeface="Arial" pitchFamily="34" charset="0"/>
            </a:endParaRPr>
          </a:p>
        </p:txBody>
      </p:sp>
      <p:cxnSp>
        <p:nvCxnSpPr>
          <p:cNvPr id="28" name="Straight Arrow Connector 27"/>
          <p:cNvCxnSpPr/>
          <p:nvPr/>
        </p:nvCxnSpPr>
        <p:spPr bwMode="auto">
          <a:xfrm flipV="1">
            <a:off x="4876800" y="1825206"/>
            <a:ext cx="381000" cy="1153782"/>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0" name="Straight Arrow Connector 29"/>
          <p:cNvCxnSpPr/>
          <p:nvPr/>
        </p:nvCxnSpPr>
        <p:spPr bwMode="auto">
          <a:xfrm flipV="1">
            <a:off x="5410200" y="1790700"/>
            <a:ext cx="1028700" cy="1188288"/>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2" name="Straight Arrow Connector 31"/>
          <p:cNvCxnSpPr/>
          <p:nvPr/>
        </p:nvCxnSpPr>
        <p:spPr bwMode="auto">
          <a:xfrm flipV="1">
            <a:off x="5924550" y="2144382"/>
            <a:ext cx="1123950" cy="979818"/>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7" name="TextBox 26"/>
          <p:cNvSpPr txBox="1"/>
          <p:nvPr/>
        </p:nvSpPr>
        <p:spPr>
          <a:xfrm>
            <a:off x="7240010" y="3852270"/>
            <a:ext cx="1446789" cy="461665"/>
          </a:xfrm>
          <a:prstGeom prst="rect">
            <a:avLst/>
          </a:prstGeom>
          <a:noFill/>
        </p:spPr>
        <p:txBody>
          <a:bodyPr wrap="square" rtlCol="0">
            <a:spAutoFit/>
          </a:bodyPr>
          <a:lstStyle/>
          <a:p>
            <a:pPr algn="ctr"/>
            <a:r>
              <a:rPr lang="en-US" dirty="0" smtClean="0">
                <a:latin typeface="Arial" pitchFamily="34" charset="0"/>
                <a:cs typeface="Arial" pitchFamily="34" charset="0"/>
              </a:rPr>
              <a:t>memory</a:t>
            </a:r>
            <a:endParaRPr lang="en-US" dirty="0">
              <a:latin typeface="Arial" pitchFamily="34" charset="0"/>
              <a:cs typeface="Arial" pitchFamily="34" charset="0"/>
            </a:endParaRPr>
          </a:p>
        </p:txBody>
      </p:sp>
      <p:sp>
        <p:nvSpPr>
          <p:cNvPr id="29" name="Text Box 8"/>
          <p:cNvSpPr txBox="1">
            <a:spLocks noChangeArrowheads="1"/>
          </p:cNvSpPr>
          <p:nvPr/>
        </p:nvSpPr>
        <p:spPr bwMode="auto">
          <a:xfrm>
            <a:off x="457200" y="4205288"/>
            <a:ext cx="8458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Dynamic allocations take place in a region of memory called the "heap".</a:t>
            </a:r>
          </a:p>
          <a:p>
            <a:pPr algn="l">
              <a:spcBef>
                <a:spcPct val="50000"/>
              </a:spcBef>
            </a:pPr>
            <a:r>
              <a:rPr lang="en-US" sz="1800" dirty="0" smtClean="0"/>
              <a:t>Successful calls to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return a pointer to a block of memory that is now available for your program to use.</a:t>
            </a:r>
          </a:p>
          <a:p>
            <a:pPr algn="l">
              <a:spcBef>
                <a:spcPct val="50000"/>
              </a:spcBef>
            </a:pPr>
            <a:r>
              <a:rPr lang="en-US" sz="1800" dirty="0" smtClean="0"/>
              <a:t>The block of memory may be larger than your request (but you will never know that).</a:t>
            </a:r>
            <a:endParaRPr lang="en-US" sz="1800" dirty="0"/>
          </a:p>
        </p:txBody>
      </p:sp>
    </p:spTree>
    <p:extLst>
      <p:ext uri="{BB962C8B-B14F-4D97-AF65-F5344CB8AC3E}">
        <p14:creationId xmlns:p14="http://schemas.microsoft.com/office/powerpoint/2010/main" val="3971079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a:t>
            </a:r>
            <a:endParaRPr lang="en-US" dirty="0"/>
          </a:p>
        </p:txBody>
      </p:sp>
      <p:sp>
        <p:nvSpPr>
          <p:cNvPr id="4" name="Text Box 6"/>
          <p:cNvSpPr txBox="1">
            <a:spLocks noChangeArrowheads="1"/>
          </p:cNvSpPr>
          <p:nvPr/>
        </p:nvSpPr>
        <p:spPr bwMode="auto">
          <a:xfrm>
            <a:off x="457200" y="914400"/>
            <a:ext cx="8382000" cy="2031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b="1" dirty="0" smtClean="0">
                <a:solidFill>
                  <a:srgbClr val="008000"/>
                </a:solidFill>
                <a:latin typeface="Courier New" pitchFamily="49" charset="0"/>
              </a:rPr>
              <a:t>// copying a string; suppose we have line from last slide</a:t>
            </a:r>
          </a:p>
          <a:p>
            <a:pPr algn="l"/>
            <a:endParaRPr lang="en-US" sz="1800" b="1" dirty="0" smtClean="0">
              <a:solidFill>
                <a:srgbClr val="0000CC"/>
              </a:solidFill>
              <a:latin typeface="Courier New" pitchFamily="49" charset="0"/>
            </a:endParaRPr>
          </a:p>
          <a:p>
            <a:r>
              <a:rPr lang="en-US" sz="1800" b="1" dirty="0">
                <a:solidFill>
                  <a:srgbClr val="008000"/>
                </a:solidFill>
                <a:latin typeface="Courier New" pitchFamily="49" charset="0"/>
              </a:rPr>
              <a:t>// </a:t>
            </a:r>
            <a:r>
              <a:rPr lang="en-US" sz="1800" b="1" dirty="0" smtClean="0">
                <a:solidFill>
                  <a:srgbClr val="008000"/>
                </a:solidFill>
                <a:latin typeface="Courier New" pitchFamily="49" charset="0"/>
              </a:rPr>
              <a:t>first, make an array of exactly the right size:</a:t>
            </a:r>
            <a:endParaRPr lang="en-US" sz="1800" b="1" dirty="0" smtClean="0">
              <a:solidFill>
                <a:srgbClr val="0000CC"/>
              </a:solidFill>
              <a:latin typeface="Courier New" pitchFamily="49" charset="0"/>
            </a:endParaRPr>
          </a:p>
          <a:p>
            <a:pPr algn="l"/>
            <a:r>
              <a:rPr lang="en-US" sz="1800" b="1" dirty="0" smtClean="0">
                <a:solidFill>
                  <a:srgbClr val="0000CC"/>
                </a:solidFill>
                <a:latin typeface="Courier New" pitchFamily="49" charset="0"/>
              </a:rPr>
              <a:t>char</a:t>
            </a:r>
            <a:r>
              <a:rPr lang="en-US" sz="1800" dirty="0" smtClean="0">
                <a:latin typeface="Courier New" pitchFamily="49" charset="0"/>
              </a:rPr>
              <a:t>* copy = </a:t>
            </a:r>
            <a:r>
              <a:rPr lang="en-US" sz="1800" dirty="0" err="1" smtClean="0">
                <a:latin typeface="Courier New" pitchFamily="49" charset="0"/>
              </a:rPr>
              <a:t>calloc</a:t>
            </a:r>
            <a:r>
              <a:rPr lang="en-US" sz="1800" dirty="0" smtClean="0">
                <a:latin typeface="Courier New" pitchFamily="49" charset="0"/>
              </a:rPr>
              <a:t>( </a:t>
            </a:r>
            <a:r>
              <a:rPr lang="en-US" sz="1800" dirty="0" err="1" smtClean="0">
                <a:latin typeface="Courier New" pitchFamily="49" charset="0"/>
              </a:rPr>
              <a:t>strlen</a:t>
            </a:r>
            <a:r>
              <a:rPr lang="en-US" sz="1800" dirty="0" smtClean="0">
                <a:latin typeface="Courier New" pitchFamily="49" charset="0"/>
              </a:rPr>
              <a:t>(line) + 1,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 );</a:t>
            </a:r>
          </a:p>
          <a:p>
            <a:pPr algn="l"/>
            <a:endParaRPr lang="en-US" sz="1800" dirty="0" smtClean="0">
              <a:latin typeface="Courier New" pitchFamily="49" charset="0"/>
            </a:endParaRPr>
          </a:p>
          <a:p>
            <a:r>
              <a:rPr lang="en-US" sz="1800" b="1" dirty="0">
                <a:solidFill>
                  <a:srgbClr val="008000"/>
                </a:solidFill>
                <a:latin typeface="Courier New" pitchFamily="49" charset="0"/>
              </a:rPr>
              <a:t>// </a:t>
            </a:r>
            <a:r>
              <a:rPr lang="en-US" sz="1800" b="1" dirty="0" smtClean="0">
                <a:solidFill>
                  <a:srgbClr val="008000"/>
                </a:solidFill>
                <a:latin typeface="Courier New" pitchFamily="49" charset="0"/>
              </a:rPr>
              <a:t>then use </a:t>
            </a:r>
            <a:r>
              <a:rPr lang="en-US" sz="1800" b="1" dirty="0" err="1" smtClean="0">
                <a:solidFill>
                  <a:srgbClr val="008000"/>
                </a:solidFill>
                <a:latin typeface="Courier New" pitchFamily="49" charset="0"/>
              </a:rPr>
              <a:t>strncpy</a:t>
            </a:r>
            <a:r>
              <a:rPr lang="en-US" sz="1800" b="1" dirty="0" smtClean="0">
                <a:solidFill>
                  <a:srgbClr val="008000"/>
                </a:solidFill>
                <a:latin typeface="Courier New" pitchFamily="49" charset="0"/>
              </a:rPr>
              <a:t>() to duplicate the characters:</a:t>
            </a:r>
            <a:endParaRPr lang="en-US" sz="1800" dirty="0">
              <a:latin typeface="Courier New" pitchFamily="49" charset="0"/>
            </a:endParaRPr>
          </a:p>
          <a:p>
            <a:pPr algn="l"/>
            <a:r>
              <a:rPr lang="en-US" sz="1800" dirty="0" err="1" smtClean="0">
                <a:latin typeface="Courier New" pitchFamily="49" charset="0"/>
              </a:rPr>
              <a:t>strncpy</a:t>
            </a:r>
            <a:r>
              <a:rPr lang="en-US" sz="1800" dirty="0" smtClean="0">
                <a:latin typeface="Courier New" pitchFamily="49" charset="0"/>
              </a:rPr>
              <a:t>(copy, line, </a:t>
            </a:r>
            <a:r>
              <a:rPr lang="en-US" sz="1800" dirty="0" err="1" smtClean="0">
                <a:latin typeface="Courier New" pitchFamily="49" charset="0"/>
              </a:rPr>
              <a:t>strlen</a:t>
            </a:r>
            <a:r>
              <a:rPr lang="en-US" sz="1800" dirty="0" smtClean="0">
                <a:latin typeface="Courier New" pitchFamily="49" charset="0"/>
              </a:rPr>
              <a:t>(line));</a:t>
            </a:r>
          </a:p>
        </p:txBody>
      </p:sp>
    </p:spTree>
    <p:extLst>
      <p:ext uri="{BB962C8B-B14F-4D97-AF65-F5344CB8AC3E}">
        <p14:creationId xmlns:p14="http://schemas.microsoft.com/office/powerpoint/2010/main" val="246141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Allocating Arrays Dynamically</a:t>
            </a:r>
            <a:endParaRPr lang="en-US" altLang="en-US" dirty="0" smtClean="0">
              <a:solidFill>
                <a:schemeClr val="tx1"/>
              </a:solidFill>
              <a:latin typeface="Courier New" pitchFamily="49" charset="0"/>
            </a:endParaRPr>
          </a:p>
        </p:txBody>
      </p:sp>
      <p:sp>
        <p:nvSpPr>
          <p:cNvPr id="3077" name="Text Box 3"/>
          <p:cNvSpPr txBox="1">
            <a:spLocks noChangeArrowheads="1"/>
          </p:cNvSpPr>
          <p:nvPr/>
        </p:nvSpPr>
        <p:spPr bwMode="auto">
          <a:xfrm>
            <a:off x="457200" y="66675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You allocate an array by allocating a suitably-sized block of memory:</a:t>
            </a:r>
          </a:p>
        </p:txBody>
      </p:sp>
      <p:sp>
        <p:nvSpPr>
          <p:cNvPr id="3078" name="Text Box 7"/>
          <p:cNvSpPr txBox="1">
            <a:spLocks noChangeArrowheads="1"/>
          </p:cNvSpPr>
          <p:nvPr/>
        </p:nvSpPr>
        <p:spPr bwMode="auto">
          <a:xfrm>
            <a:off x="762000" y="1235075"/>
            <a:ext cx="80010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ts val="0"/>
              </a:spcBef>
            </a:pPr>
            <a:r>
              <a:rPr lang="en-US" sz="1600" b="1" dirty="0" err="1">
                <a:solidFill>
                  <a:srgbClr val="0000CC"/>
                </a:solidFill>
                <a:latin typeface="Courier New" pitchFamily="49" charset="0"/>
              </a:rPr>
              <a:t>int</a:t>
            </a:r>
            <a:r>
              <a:rPr lang="en-US" sz="1600" dirty="0">
                <a:latin typeface="Courier New" pitchFamily="49" charset="0"/>
              </a:rPr>
              <a:t> N;</a:t>
            </a:r>
          </a:p>
          <a:p>
            <a:pPr algn="l">
              <a:spcBef>
                <a:spcPts val="0"/>
              </a:spcBef>
            </a:pPr>
            <a:r>
              <a:rPr lang="en-US" sz="1600" dirty="0">
                <a:latin typeface="Courier New" pitchFamily="49" charset="0"/>
              </a:rPr>
              <a:t>. . .   </a:t>
            </a:r>
            <a:r>
              <a:rPr lang="en-US" sz="1600" b="1" dirty="0">
                <a:solidFill>
                  <a:srgbClr val="008000"/>
                </a:solidFill>
                <a:latin typeface="Courier New" pitchFamily="49" charset="0"/>
              </a:rPr>
              <a:t>// assume N is assigned a </a:t>
            </a:r>
            <a:r>
              <a:rPr lang="en-US" sz="1600" b="1" dirty="0" smtClean="0">
                <a:solidFill>
                  <a:srgbClr val="008000"/>
                </a:solidFill>
                <a:latin typeface="Courier New" pitchFamily="49" charset="0"/>
              </a:rPr>
              <a:t>value</a:t>
            </a:r>
          </a:p>
          <a:p>
            <a:pPr algn="l">
              <a:spcBef>
                <a:spcPts val="0"/>
              </a:spcBef>
            </a:pPr>
            <a:endParaRPr lang="en-US" sz="1600" dirty="0">
              <a:latin typeface="Courier New" pitchFamily="49" charset="0"/>
            </a:endParaRPr>
          </a:p>
          <a:p>
            <a:pPr algn="l">
              <a:spcBef>
                <a:spcPts val="0"/>
              </a:spcBef>
            </a:pPr>
            <a:r>
              <a:rPr lang="en-US" sz="1600" b="1" dirty="0" err="1">
                <a:solidFill>
                  <a:srgbClr val="0000CC"/>
                </a:solidFill>
                <a:latin typeface="Courier New" pitchFamily="49" charset="0"/>
              </a:rPr>
              <a:t>int</a:t>
            </a:r>
            <a:r>
              <a:rPr lang="en-US" sz="1600" dirty="0">
                <a:latin typeface="Courier New" pitchFamily="49" charset="0"/>
              </a:rPr>
              <a:t>  *A = </a:t>
            </a:r>
            <a:r>
              <a:rPr lang="en-US" sz="1600" dirty="0" err="1">
                <a:latin typeface="Courier New" pitchFamily="49" charset="0"/>
              </a:rPr>
              <a:t>malloc</a:t>
            </a:r>
            <a:r>
              <a:rPr lang="en-US" sz="1600" dirty="0">
                <a:latin typeface="Courier New" pitchFamily="49" charset="0"/>
              </a:rPr>
              <a:t>( N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r>
              <a:rPr lang="en-US" sz="1600" b="1" dirty="0">
                <a:solidFill>
                  <a:srgbClr val="008000"/>
                </a:solidFill>
                <a:latin typeface="Courier New" pitchFamily="49" charset="0"/>
              </a:rPr>
              <a:t>// allocate array</a:t>
            </a:r>
          </a:p>
          <a:p>
            <a:pPr algn="l">
              <a:spcBef>
                <a:spcPts val="0"/>
              </a:spcBef>
            </a:pPr>
            <a:r>
              <a:rPr lang="en-US" sz="1600" dirty="0">
                <a:latin typeface="Courier New" pitchFamily="49" charset="0"/>
              </a:rPr>
              <a:t>  </a:t>
            </a:r>
            <a:r>
              <a:rPr lang="en-US" sz="1600" dirty="0" smtClean="0">
                <a:latin typeface="Courier New" pitchFamily="49" charset="0"/>
              </a:rPr>
              <a:t>                                     </a:t>
            </a:r>
            <a:r>
              <a:rPr lang="en-US" sz="1600" b="1" dirty="0">
                <a:solidFill>
                  <a:srgbClr val="008000"/>
                </a:solidFill>
                <a:latin typeface="Courier New" pitchFamily="49" charset="0"/>
              </a:rPr>
              <a:t>//   dynamically</a:t>
            </a:r>
          </a:p>
          <a:p>
            <a:pPr algn="l">
              <a:spcBef>
                <a:spcPts val="0"/>
              </a:spcBef>
            </a:pPr>
            <a:endParaRPr lang="en-US" sz="1600" dirty="0">
              <a:latin typeface="Courier New" pitchFamily="49" charset="0"/>
            </a:endParaRPr>
          </a:p>
          <a:p>
            <a:pPr algn="l">
              <a:spcBef>
                <a:spcPts val="0"/>
              </a:spcBef>
            </a:pPr>
            <a:r>
              <a:rPr lang="en-US" sz="1600" b="1" dirty="0">
                <a:solidFill>
                  <a:srgbClr val="0000CC"/>
                </a:solidFill>
                <a:latin typeface="Courier New" pitchFamily="49" charset="0"/>
              </a:rPr>
              <a:t>for</a:t>
            </a:r>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pos</a:t>
            </a:r>
            <a:r>
              <a:rPr lang="en-US" sz="1600" dirty="0">
                <a:latin typeface="Courier New" pitchFamily="49" charset="0"/>
              </a:rPr>
              <a:t> = 0; </a:t>
            </a:r>
            <a:r>
              <a:rPr lang="en-US" sz="1600" dirty="0" err="1">
                <a:latin typeface="Courier New" pitchFamily="49" charset="0"/>
              </a:rPr>
              <a:t>pos</a:t>
            </a:r>
            <a:r>
              <a:rPr lang="en-US" sz="1600" dirty="0">
                <a:latin typeface="Courier New" pitchFamily="49" charset="0"/>
              </a:rPr>
              <a:t> &lt; N; </a:t>
            </a:r>
            <a:r>
              <a:rPr lang="en-US" sz="1600" dirty="0" err="1">
                <a:latin typeface="Courier New" pitchFamily="49" charset="0"/>
              </a:rPr>
              <a:t>pos</a:t>
            </a:r>
            <a:r>
              <a:rPr lang="en-US" sz="1600" dirty="0">
                <a:latin typeface="Courier New" pitchFamily="49" charset="0"/>
              </a:rPr>
              <a:t>++) {    </a:t>
            </a:r>
            <a:r>
              <a:rPr lang="en-US" sz="1600" b="1" dirty="0">
                <a:solidFill>
                  <a:srgbClr val="008000"/>
                </a:solidFill>
                <a:latin typeface="Courier New" pitchFamily="49" charset="0"/>
              </a:rPr>
              <a:t>// access using </a:t>
            </a:r>
            <a:r>
              <a:rPr lang="en-US" sz="1600" b="1" dirty="0" err="1">
                <a:solidFill>
                  <a:srgbClr val="008000"/>
                </a:solidFill>
                <a:latin typeface="Courier New" pitchFamily="49" charset="0"/>
              </a:rPr>
              <a:t>ptr</a:t>
            </a:r>
            <a:r>
              <a:rPr lang="en-US" sz="1600" b="1" dirty="0">
                <a:solidFill>
                  <a:srgbClr val="008000"/>
                </a:solidFill>
                <a:latin typeface="Courier New" pitchFamily="49" charset="0"/>
              </a:rPr>
              <a:t> name</a:t>
            </a:r>
          </a:p>
          <a:p>
            <a:pPr algn="l">
              <a:spcBef>
                <a:spcPts val="0"/>
              </a:spcBef>
            </a:pPr>
            <a:endParaRPr lang="en-US" sz="1600" dirty="0">
              <a:latin typeface="Courier New" pitchFamily="49" charset="0"/>
            </a:endParaRPr>
          </a:p>
          <a:p>
            <a:pPr algn="l">
              <a:spcBef>
                <a:spcPts val="0"/>
              </a:spcBef>
            </a:pPr>
            <a:r>
              <a:rPr lang="en-US" sz="1600" dirty="0">
                <a:latin typeface="Courier New" pitchFamily="49" charset="0"/>
              </a:rPr>
              <a:t>   A[</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a:t>
            </a:r>
          </a:p>
          <a:p>
            <a:pPr algn="l">
              <a:spcBef>
                <a:spcPts val="0"/>
              </a:spcBef>
            </a:pPr>
            <a:r>
              <a:rPr lang="en-US" sz="1600" dirty="0">
                <a:latin typeface="Courier New" pitchFamily="49" charset="0"/>
              </a:rPr>
              <a:t>}</a:t>
            </a:r>
          </a:p>
        </p:txBody>
      </p:sp>
      <p:sp>
        <p:nvSpPr>
          <p:cNvPr id="3079" name="Text Box 8"/>
          <p:cNvSpPr txBox="1">
            <a:spLocks noChangeArrowheads="1"/>
          </p:cNvSpPr>
          <p:nvPr/>
        </p:nvSpPr>
        <p:spPr bwMode="auto">
          <a:xfrm>
            <a:off x="457200" y="4205288"/>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Any pointer name can be used with array syntax (bracket notation)… but you'd better make sure that the </a:t>
            </a:r>
            <a:r>
              <a:rPr lang="en-US" sz="1800" dirty="0" err="1"/>
              <a:t>pointee</a:t>
            </a:r>
            <a:r>
              <a:rPr lang="en-US" sz="1800" dirty="0"/>
              <a:t> really is an array.</a:t>
            </a:r>
          </a:p>
        </p:txBody>
      </p:sp>
    </p:spTree>
    <p:extLst>
      <p:ext uri="{BB962C8B-B14F-4D97-AF65-F5344CB8AC3E}">
        <p14:creationId xmlns:p14="http://schemas.microsoft.com/office/powerpoint/2010/main" val="30019813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Dynamic Allocation Failure</a:t>
            </a:r>
          </a:p>
        </p:txBody>
      </p:sp>
      <p:sp>
        <p:nvSpPr>
          <p:cNvPr id="56323" name="Text Box 3"/>
          <p:cNvSpPr txBox="1">
            <a:spLocks noChangeArrowheads="1"/>
          </p:cNvSpPr>
          <p:nvPr/>
        </p:nvSpPr>
        <p:spPr bwMode="auto">
          <a:xfrm>
            <a:off x="457200" y="685800"/>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It is always  possible that an allocation request will be denied; in that case, </a:t>
            </a:r>
            <a:r>
              <a:rPr lang="en-US" sz="1800">
                <a:latin typeface="Courier New" pitchFamily="49" charset="0"/>
              </a:rPr>
              <a:t>malloc()</a:t>
            </a:r>
            <a:r>
              <a:rPr lang="en-US" sz="1800"/>
              <a:t> and friends will return </a:t>
            </a:r>
            <a:r>
              <a:rPr lang="en-US" sz="1800">
                <a:latin typeface="Courier New" pitchFamily="49" charset="0"/>
              </a:rPr>
              <a:t>NULL</a:t>
            </a:r>
            <a:r>
              <a:rPr lang="en-US" sz="1800"/>
              <a:t>.</a:t>
            </a:r>
          </a:p>
          <a:p>
            <a:pPr>
              <a:spcBef>
                <a:spcPct val="50000"/>
              </a:spcBef>
            </a:pPr>
            <a:endParaRPr lang="en-US" sz="1800"/>
          </a:p>
          <a:p>
            <a:pPr>
              <a:spcBef>
                <a:spcPct val="50000"/>
              </a:spcBef>
            </a:pPr>
            <a:r>
              <a:rPr lang="en-US" sz="1800"/>
              <a:t>A deadly sin is to not check the return value from </a:t>
            </a:r>
            <a:r>
              <a:rPr lang="en-US" sz="1800">
                <a:latin typeface="Courier New" pitchFamily="49" charset="0"/>
              </a:rPr>
              <a:t>malloc()</a:t>
            </a:r>
            <a:r>
              <a:rPr lang="en-US" sz="1800"/>
              <a:t> to be sure it isn't </a:t>
            </a:r>
            <a:r>
              <a:rPr lang="en-US" sz="1800">
                <a:latin typeface="Courier New" pitchFamily="49" charset="0"/>
              </a:rPr>
              <a:t>NULL</a:t>
            </a:r>
            <a:r>
              <a:rPr lang="en-US" sz="1800"/>
              <a:t>:</a:t>
            </a:r>
          </a:p>
        </p:txBody>
      </p:sp>
      <p:sp>
        <p:nvSpPr>
          <p:cNvPr id="56325" name="Text Box 5"/>
          <p:cNvSpPr txBox="1">
            <a:spLocks noChangeArrowheads="1"/>
          </p:cNvSpPr>
          <p:nvPr/>
        </p:nvSpPr>
        <p:spPr bwMode="auto">
          <a:xfrm>
            <a:off x="457200" y="48006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Without the check of </a:t>
            </a:r>
            <a:r>
              <a:rPr lang="en-US" sz="1800" dirty="0">
                <a:latin typeface="Courier New" pitchFamily="49" charset="0"/>
              </a:rPr>
              <a:t>A</a:t>
            </a:r>
            <a:r>
              <a:rPr lang="en-US" sz="1800" dirty="0"/>
              <a:t>, the subsequent code will probably lead to a runtime error (unless there was no need for the array).</a:t>
            </a:r>
          </a:p>
        </p:txBody>
      </p:sp>
      <p:sp>
        <p:nvSpPr>
          <p:cNvPr id="56326" name="Text Box 6"/>
          <p:cNvSpPr txBox="1">
            <a:spLocks noChangeArrowheads="1"/>
          </p:cNvSpPr>
          <p:nvPr/>
        </p:nvSpPr>
        <p:spPr bwMode="auto">
          <a:xfrm>
            <a:off x="990600" y="2514600"/>
            <a:ext cx="7391400" cy="181588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p>
          <a:p>
            <a:pPr>
              <a:spcBef>
                <a:spcPct val="50000"/>
              </a:spcBef>
            </a:pPr>
            <a:r>
              <a:rPr lang="en-US" sz="1600" b="1" dirty="0">
                <a:solidFill>
                  <a:srgbClr val="0000CC"/>
                </a:solidFill>
                <a:latin typeface="Courier New" pitchFamily="49" charset="0"/>
              </a:rPr>
              <a:t>if</a:t>
            </a:r>
            <a:r>
              <a:rPr lang="en-US" sz="1600" dirty="0">
                <a:latin typeface="Courier New" pitchFamily="49" charset="0"/>
              </a:rPr>
              <a:t> ( </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NULL ) {</a:t>
            </a:r>
          </a:p>
          <a:p>
            <a:pPr>
              <a:spcBef>
                <a:spcPct val="50000"/>
              </a:spcBef>
            </a:pPr>
            <a:r>
              <a:rPr lang="en-US" sz="1600" dirty="0">
                <a:latin typeface="Courier New" pitchFamily="49" charset="0"/>
              </a:rPr>
              <a:t>   </a:t>
            </a:r>
            <a:r>
              <a:rPr lang="en-US" sz="1600" dirty="0" err="1" smtClean="0">
                <a:latin typeface="Courier New" pitchFamily="49" charset="0"/>
              </a:rPr>
              <a:t>fprintf</a:t>
            </a:r>
            <a:r>
              <a:rPr lang="en-US" sz="1600" dirty="0" smtClean="0">
                <a:latin typeface="Courier New" pitchFamily="49" charset="0"/>
              </a:rPr>
              <a:t>(</a:t>
            </a:r>
            <a:r>
              <a:rPr lang="en-US" sz="1600" dirty="0" err="1" smtClean="0">
                <a:latin typeface="Courier New" pitchFamily="49" charset="0"/>
              </a:rPr>
              <a:t>stderr</a:t>
            </a:r>
            <a:r>
              <a:rPr lang="en-US" sz="1600" dirty="0" smtClean="0">
                <a:latin typeface="Courier New" pitchFamily="49" charset="0"/>
              </a:rPr>
              <a:t>, "Failed </a:t>
            </a:r>
            <a:r>
              <a:rPr lang="en-US" sz="1600" dirty="0">
                <a:latin typeface="Courier New" pitchFamily="49" charset="0"/>
              </a:rPr>
              <a:t>to allocate space for </a:t>
            </a:r>
            <a:r>
              <a:rPr lang="en-US" sz="1600" dirty="0" err="1" smtClean="0">
                <a:latin typeface="Courier New" pitchFamily="49" charset="0"/>
              </a:rPr>
              <a:t>pA</a:t>
            </a:r>
            <a:r>
              <a:rPr lang="en-US" sz="1600" dirty="0">
                <a:latin typeface="Courier New" pitchFamily="49" charset="0"/>
              </a:rPr>
              <a:t>!\n");</a:t>
            </a:r>
          </a:p>
          <a:p>
            <a:pPr>
              <a:spcBef>
                <a:spcPct val="50000"/>
              </a:spcBef>
            </a:pPr>
            <a:r>
              <a:rPr lang="en-US" sz="1600" dirty="0">
                <a:latin typeface="Courier New" pitchFamily="49" charset="0"/>
              </a:rPr>
              <a:t>   exit(1);</a:t>
            </a:r>
          </a:p>
          <a:p>
            <a:pPr>
              <a:spcBef>
                <a:spcPct val="50000"/>
              </a:spcBef>
            </a:pPr>
            <a:r>
              <a:rPr lang="en-US" sz="1600" dirty="0">
                <a:latin typeface="Courier New" pitchFamily="49" charset="0"/>
              </a:rPr>
              <a:t>}</a:t>
            </a:r>
          </a:p>
        </p:txBody>
      </p:sp>
    </p:spTree>
    <p:extLst>
      <p:ext uri="{BB962C8B-B14F-4D97-AF65-F5344CB8AC3E}">
        <p14:creationId xmlns:p14="http://schemas.microsoft.com/office/powerpoint/2010/main" val="422548859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a:t>Deallocation</a:t>
            </a:r>
            <a:r>
              <a:rPr lang="en-US" altLang="en-US" dirty="0"/>
              <a:t> in C</a:t>
            </a:r>
          </a:p>
        </p:txBody>
      </p:sp>
      <p:sp>
        <p:nvSpPr>
          <p:cNvPr id="43012" name="Text Box 4"/>
          <p:cNvSpPr txBox="1">
            <a:spLocks noChangeArrowheads="1"/>
          </p:cNvSpPr>
          <p:nvPr/>
        </p:nvSpPr>
        <p:spPr bwMode="auto">
          <a:xfrm>
            <a:off x="457200" y="39004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Deallocation is accomplished by using the Std Library function </a:t>
            </a:r>
            <a:r>
              <a:rPr lang="en-US" sz="1800">
                <a:latin typeface="Courier New" pitchFamily="49" charset="0"/>
              </a:rPr>
              <a:t>free()</a:t>
            </a:r>
            <a:r>
              <a:rPr lang="en-US" sz="1800"/>
              <a:t>:</a:t>
            </a:r>
          </a:p>
        </p:txBody>
      </p:sp>
      <p:sp>
        <p:nvSpPr>
          <p:cNvPr id="43013" name="Text Box 5"/>
          <p:cNvSpPr txBox="1">
            <a:spLocks noChangeArrowheads="1"/>
          </p:cNvSpPr>
          <p:nvPr/>
        </p:nvSpPr>
        <p:spPr bwMode="auto">
          <a:xfrm>
            <a:off x="457200" y="666750"/>
            <a:ext cx="845820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One of the most glaring differences between Java and C is how memory </a:t>
            </a:r>
            <a:r>
              <a:rPr lang="en-US" sz="1800" dirty="0" err="1"/>
              <a:t>deallocation</a:t>
            </a:r>
            <a:r>
              <a:rPr lang="en-US" sz="1800" dirty="0"/>
              <a:t> is accomplished.</a:t>
            </a:r>
          </a:p>
          <a:p>
            <a:pPr>
              <a:spcBef>
                <a:spcPct val="50000"/>
              </a:spcBef>
            </a:pPr>
            <a:r>
              <a:rPr lang="en-US" sz="1800" dirty="0"/>
              <a:t>In C, we have static allocations, local or automatic allocations, and dynamic allocations.  The first two are of no particular interest here.</a:t>
            </a:r>
          </a:p>
          <a:p>
            <a:pPr>
              <a:spcBef>
                <a:spcPct val="50000"/>
              </a:spcBef>
            </a:pPr>
            <a:r>
              <a:rPr lang="en-US" sz="1800" dirty="0"/>
              <a:t>Everything that your C program allocates dynamically must eventually be </a:t>
            </a:r>
            <a:r>
              <a:rPr lang="en-US" sz="1800" dirty="0" err="1"/>
              <a:t>deallocated</a:t>
            </a:r>
            <a:r>
              <a:rPr lang="en-US" sz="1800" dirty="0"/>
              <a:t>.</a:t>
            </a:r>
          </a:p>
          <a:p>
            <a:pPr>
              <a:spcBef>
                <a:spcPct val="50000"/>
              </a:spcBef>
            </a:pPr>
            <a:r>
              <a:rPr lang="en-US" sz="1800" dirty="0"/>
              <a:t>The responsibility is yours.</a:t>
            </a:r>
          </a:p>
          <a:p>
            <a:pPr>
              <a:spcBef>
                <a:spcPct val="50000"/>
              </a:spcBef>
            </a:pPr>
            <a:r>
              <a:rPr lang="en-US" sz="1800" dirty="0"/>
              <a:t>Failure to </a:t>
            </a:r>
            <a:r>
              <a:rPr lang="en-US" sz="1800" dirty="0" err="1"/>
              <a:t>deallocate</a:t>
            </a:r>
            <a:r>
              <a:rPr lang="en-US" sz="1800" dirty="0"/>
              <a:t> memory in a timely but safe manner is one of the most common programming mistakes in </a:t>
            </a:r>
            <a:r>
              <a:rPr lang="en-US" sz="1800" dirty="0" smtClean="0"/>
              <a:t>many </a:t>
            </a:r>
            <a:r>
              <a:rPr lang="en-US" sz="1800" dirty="0"/>
              <a:t>languages, including C.</a:t>
            </a:r>
          </a:p>
        </p:txBody>
      </p:sp>
      <p:sp>
        <p:nvSpPr>
          <p:cNvPr id="43014" name="Text Box 6"/>
          <p:cNvSpPr txBox="1">
            <a:spLocks noChangeArrowheads="1"/>
          </p:cNvSpPr>
          <p:nvPr/>
        </p:nvSpPr>
        <p:spPr bwMode="auto">
          <a:xfrm>
            <a:off x="457200" y="59578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Courier New" pitchFamily="49" charset="0"/>
              </a:rPr>
              <a:t>free()</a:t>
            </a:r>
            <a:r>
              <a:rPr lang="en-US" sz="1800"/>
              <a:t> does not reset the value of the pointer on which it is invoked!</a:t>
            </a:r>
          </a:p>
        </p:txBody>
      </p:sp>
      <p:sp>
        <p:nvSpPr>
          <p:cNvPr id="43015" name="Text Box 7"/>
          <p:cNvSpPr txBox="1">
            <a:spLocks noChangeArrowheads="1"/>
          </p:cNvSpPr>
          <p:nvPr/>
        </p:nvSpPr>
        <p:spPr bwMode="auto">
          <a:xfrm>
            <a:off x="1676400" y="4495800"/>
            <a:ext cx="5105400" cy="1079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p>
          <a:p>
            <a:pPr>
              <a:spcBef>
                <a:spcPct val="50000"/>
              </a:spcBef>
            </a:pPr>
            <a:r>
              <a:rPr lang="en-US" sz="1600" dirty="0">
                <a:solidFill>
                  <a:srgbClr val="0000CC"/>
                </a:solidFill>
                <a:latin typeface="Courier New" pitchFamily="49" charset="0"/>
              </a:rPr>
              <a:t>. . </a:t>
            </a:r>
            <a:r>
              <a:rPr lang="en-US" sz="1600" dirty="0" smtClean="0">
                <a:solidFill>
                  <a:srgbClr val="0000CC"/>
                </a:solidFill>
                <a:latin typeface="Courier New" pitchFamily="49" charset="0"/>
              </a:rPr>
              <a:t>.  </a:t>
            </a:r>
            <a:r>
              <a:rPr lang="en-US" sz="1600" b="1" dirty="0" smtClean="0">
                <a:solidFill>
                  <a:srgbClr val="008000"/>
                </a:solidFill>
                <a:latin typeface="Courier New" pitchFamily="49" charset="0"/>
              </a:rPr>
              <a:t>// do stuff with the array</a:t>
            </a:r>
            <a:endParaRPr lang="en-US" sz="1600" dirty="0">
              <a:solidFill>
                <a:srgbClr val="0000CC"/>
              </a:solidFill>
              <a:latin typeface="Courier New" pitchFamily="49" charset="0"/>
            </a:endParaRPr>
          </a:p>
          <a:p>
            <a:pPr>
              <a:spcBef>
                <a:spcPct val="50000"/>
              </a:spcBef>
            </a:pPr>
            <a:r>
              <a:rPr lang="en-US" sz="1600" dirty="0" smtClean="0">
                <a:latin typeface="Courier New" pitchFamily="49" charset="0"/>
              </a:rPr>
              <a:t>free(</a:t>
            </a:r>
            <a:r>
              <a:rPr lang="en-US" sz="1600" dirty="0" err="1" smtClean="0">
                <a:latin typeface="Courier New" pitchFamily="49" charset="0"/>
              </a:rPr>
              <a:t>pA</a:t>
            </a:r>
            <a:r>
              <a:rPr lang="en-US" sz="1600" dirty="0">
                <a:latin typeface="Courier New" pitchFamily="49" charset="0"/>
              </a:rPr>
              <a:t>);</a:t>
            </a:r>
          </a:p>
        </p:txBody>
      </p:sp>
    </p:spTree>
    <p:extLst>
      <p:ext uri="{BB962C8B-B14F-4D97-AF65-F5344CB8AC3E}">
        <p14:creationId xmlns:p14="http://schemas.microsoft.com/office/powerpoint/2010/main" val="5541366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C </a:t>
            </a:r>
            <a:r>
              <a:rPr lang="en-US" altLang="en-US" dirty="0">
                <a:solidFill>
                  <a:schemeClr val="tx1"/>
                </a:solidFill>
                <a:latin typeface="Courier New" pitchFamily="49" charset="0"/>
              </a:rPr>
              <a:t>free()</a:t>
            </a:r>
          </a:p>
        </p:txBody>
      </p:sp>
      <p:sp>
        <p:nvSpPr>
          <p:cNvPr id="44035" name="Text Box 3"/>
          <p:cNvSpPr txBox="1">
            <a:spLocks noChangeArrowheads="1"/>
          </p:cNvSpPr>
          <p:nvPr/>
        </p:nvSpPr>
        <p:spPr bwMode="auto">
          <a:xfrm>
            <a:off x="457200" y="666750"/>
            <a:ext cx="8458200" cy="476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It's important to understand just what </a:t>
            </a:r>
            <a:r>
              <a:rPr lang="en-US" sz="1800">
                <a:latin typeface="Courier New" pitchFamily="49" charset="0"/>
              </a:rPr>
              <a:t>free()</a:t>
            </a:r>
            <a:r>
              <a:rPr lang="en-US" sz="1800"/>
              <a:t> does (and does not do).</a:t>
            </a:r>
          </a:p>
          <a:p>
            <a:pPr>
              <a:spcBef>
                <a:spcPct val="50000"/>
              </a:spcBef>
            </a:pPr>
            <a:endParaRPr lang="en-US" sz="1800"/>
          </a:p>
          <a:p>
            <a:pPr>
              <a:spcBef>
                <a:spcPct val="50000"/>
              </a:spcBef>
            </a:pPr>
            <a:r>
              <a:rPr lang="en-US" sz="1800"/>
              <a:t>First, </a:t>
            </a:r>
            <a:r>
              <a:rPr lang="en-US" sz="1800">
                <a:latin typeface="Courier New" pitchFamily="49" charset="0"/>
              </a:rPr>
              <a:t>free()</a:t>
            </a:r>
            <a:r>
              <a:rPr lang="en-US" sz="1800"/>
              <a:t> can only be applied to a pointer storing the address of a target that was allocated by calling </a:t>
            </a:r>
            <a:r>
              <a:rPr lang="en-US" sz="1800">
                <a:latin typeface="Courier New" pitchFamily="49" charset="0"/>
              </a:rPr>
              <a:t>malloc()</a:t>
            </a:r>
            <a:r>
              <a:rPr lang="en-US" sz="1800">
                <a:solidFill>
                  <a:srgbClr val="0033CC"/>
                </a:solidFill>
              </a:rPr>
              <a:t> </a:t>
            </a:r>
            <a:r>
              <a:rPr lang="en-US" sz="1800"/>
              <a:t>and friends.</a:t>
            </a:r>
          </a:p>
          <a:p>
            <a:pPr>
              <a:spcBef>
                <a:spcPct val="50000"/>
              </a:spcBef>
            </a:pPr>
            <a:endParaRPr lang="en-US" sz="1800"/>
          </a:p>
          <a:p>
            <a:pPr>
              <a:spcBef>
                <a:spcPct val="50000"/>
              </a:spcBef>
            </a:pPr>
            <a:r>
              <a:rPr lang="en-US" sz="1800"/>
              <a:t>Second, </a:t>
            </a:r>
            <a:r>
              <a:rPr lang="en-US" sz="1800">
                <a:latin typeface="Courier New" pitchFamily="49" charset="0"/>
              </a:rPr>
              <a:t>free()</a:t>
            </a:r>
            <a:r>
              <a:rPr lang="en-US" sz="1800"/>
              <a:t> can only be applied to a pointer whose a target that has not already been deallocated.</a:t>
            </a:r>
          </a:p>
          <a:p>
            <a:pPr>
              <a:spcBef>
                <a:spcPct val="50000"/>
              </a:spcBef>
            </a:pPr>
            <a:endParaRPr lang="en-US" sz="1800"/>
          </a:p>
          <a:p>
            <a:pPr>
              <a:spcBef>
                <a:spcPct val="50000"/>
              </a:spcBef>
            </a:pPr>
            <a:r>
              <a:rPr lang="en-US" sz="1800"/>
              <a:t>Third, when </a:t>
            </a:r>
            <a:r>
              <a:rPr lang="en-US" sz="1800">
                <a:latin typeface="Courier New" pitchFamily="49" charset="0"/>
              </a:rPr>
              <a:t>free()</a:t>
            </a:r>
            <a:r>
              <a:rPr lang="en-US" sz="1800"/>
              <a:t> is invoked on a pointer, the pointer is not automatically reset to </a:t>
            </a:r>
            <a:r>
              <a:rPr lang="en-US" sz="1800">
                <a:latin typeface="Courier New" pitchFamily="49" charset="0"/>
              </a:rPr>
              <a:t>NULL</a:t>
            </a:r>
            <a:r>
              <a:rPr lang="en-US" sz="1800"/>
              <a:t>.</a:t>
            </a:r>
          </a:p>
          <a:p>
            <a:pPr>
              <a:spcBef>
                <a:spcPct val="50000"/>
              </a:spcBef>
            </a:pPr>
            <a:endParaRPr lang="en-US" sz="1800"/>
          </a:p>
          <a:p>
            <a:pPr>
              <a:spcBef>
                <a:spcPct val="50000"/>
              </a:spcBef>
            </a:pPr>
            <a:r>
              <a:rPr lang="en-US" sz="1800"/>
              <a:t>Fourth, </a:t>
            </a:r>
            <a:r>
              <a:rPr lang="en-US" sz="1800">
                <a:latin typeface="Courier New" pitchFamily="49" charset="0"/>
              </a:rPr>
              <a:t>free()</a:t>
            </a:r>
            <a:r>
              <a:rPr lang="en-US" sz="1800"/>
              <a:t> causes the deallocation of the target of the pointer, not the deallocation of the pointer itself.  You don't free a pointer, you free its target.</a:t>
            </a:r>
          </a:p>
        </p:txBody>
      </p:sp>
    </p:spTree>
    <p:extLst>
      <p:ext uri="{BB962C8B-B14F-4D97-AF65-F5344CB8AC3E}">
        <p14:creationId xmlns:p14="http://schemas.microsoft.com/office/powerpoint/2010/main" val="27029142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 Names are </a:t>
            </a:r>
            <a:r>
              <a:rPr lang="en-US" altLang="en-US" dirty="0" err="1" smtClean="0">
                <a:solidFill>
                  <a:srgbClr val="0000CC"/>
                </a:solidFill>
              </a:rPr>
              <a:t>const</a:t>
            </a:r>
            <a:r>
              <a:rPr lang="en-US" altLang="en-US" dirty="0" smtClean="0"/>
              <a:t> Pointers</a:t>
            </a:r>
            <a:endParaRPr lang="en-US" altLang="en-US" dirty="0" smtClean="0">
              <a:solidFill>
                <a:schemeClr val="tx1"/>
              </a:solidFill>
              <a:latin typeface="Courier New" pitchFamily="49" charset="0"/>
            </a:endParaRPr>
          </a:p>
        </p:txBody>
      </p:sp>
      <p:sp>
        <p:nvSpPr>
          <p:cNvPr id="4101" name="Text Box 4"/>
          <p:cNvSpPr txBox="1">
            <a:spLocks noChangeArrowheads="1"/>
          </p:cNvSpPr>
          <p:nvPr/>
        </p:nvSpPr>
        <p:spPr bwMode="auto">
          <a:xfrm>
            <a:off x="762000" y="1077634"/>
            <a:ext cx="8001000" cy="513986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N;</a:t>
            </a:r>
          </a:p>
          <a:p>
            <a:pPr algn="l">
              <a:spcBef>
                <a:spcPct val="50000"/>
              </a:spcBef>
            </a:pPr>
            <a:r>
              <a:rPr lang="en-US" sz="1600" dirty="0">
                <a:latin typeface="Courier New" pitchFamily="49" charset="0"/>
              </a:rPr>
              <a:t>. . .   // assume N is assigned a value</a:t>
            </a: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 =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r>
              <a:rPr lang="en-US" sz="1600" b="1" dirty="0">
                <a:solidFill>
                  <a:srgbClr val="008000"/>
                </a:solidFill>
                <a:latin typeface="Courier New" pitchFamily="49" charset="0"/>
              </a:rPr>
              <a:t>// allocate array</a:t>
            </a: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B[1000];                            </a:t>
            </a:r>
            <a:r>
              <a:rPr lang="en-US" sz="1600" b="1" dirty="0">
                <a:solidFill>
                  <a:srgbClr val="008000"/>
                </a:solidFill>
                <a:latin typeface="Courier New" pitchFamily="49" charset="0"/>
              </a:rPr>
              <a:t>// declare array</a:t>
            </a:r>
            <a:r>
              <a:rPr lang="en-US" sz="1600" dirty="0">
                <a:latin typeface="Courier New" pitchFamily="49" charset="0"/>
              </a:rPr>
              <a:t>  </a:t>
            </a:r>
          </a:p>
          <a:p>
            <a:pPr algn="l">
              <a:spcBef>
                <a:spcPct val="50000"/>
              </a:spcBef>
            </a:pPr>
            <a:endParaRPr lang="en-US" sz="1600" dirty="0">
              <a:latin typeface="Courier New" pitchFamily="49" charset="0"/>
            </a:endParaRPr>
          </a:p>
          <a:p>
            <a:pPr algn="l">
              <a:spcBef>
                <a:spcPct val="50000"/>
              </a:spcBef>
            </a:pPr>
            <a:r>
              <a:rPr lang="en-US" sz="1600" b="1" dirty="0">
                <a:solidFill>
                  <a:srgbClr val="0000CC"/>
                </a:solidFill>
                <a:latin typeface="Courier New" pitchFamily="49" charset="0"/>
              </a:rPr>
              <a:t>for</a:t>
            </a:r>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pos</a:t>
            </a:r>
            <a:r>
              <a:rPr lang="en-US" sz="1600" dirty="0">
                <a:latin typeface="Courier New" pitchFamily="49" charset="0"/>
              </a:rPr>
              <a:t> = 0; </a:t>
            </a:r>
            <a:r>
              <a:rPr lang="en-US" sz="1600" dirty="0" err="1">
                <a:latin typeface="Courier New" pitchFamily="49" charset="0"/>
              </a:rPr>
              <a:t>pos</a:t>
            </a:r>
            <a:r>
              <a:rPr lang="en-US" sz="1600" dirty="0">
                <a:latin typeface="Courier New" pitchFamily="49" charset="0"/>
              </a:rPr>
              <a:t> &lt; N; </a:t>
            </a:r>
            <a:r>
              <a:rPr lang="en-US" sz="1600" dirty="0" err="1">
                <a:latin typeface="Courier New" pitchFamily="49" charset="0"/>
              </a:rPr>
              <a:t>pos</a:t>
            </a:r>
            <a:r>
              <a:rPr lang="en-US" sz="1600" dirty="0">
                <a:latin typeface="Courier New" pitchFamily="49" charset="0"/>
              </a:rPr>
              <a:t>++) </a:t>
            </a:r>
            <a:r>
              <a:rPr lang="en-US" sz="1600" dirty="0" smtClean="0">
                <a:latin typeface="Courier New" pitchFamily="49" charset="0"/>
              </a:rPr>
              <a:t>{</a:t>
            </a:r>
          </a:p>
          <a:p>
            <a:pPr>
              <a:spcBef>
                <a:spcPct val="50000"/>
              </a:spcBef>
            </a:pPr>
            <a:r>
              <a:rPr lang="en-US" sz="1600" dirty="0">
                <a:latin typeface="Courier New" pitchFamily="49" charset="0"/>
              </a:rPr>
              <a:t> </a:t>
            </a:r>
            <a:r>
              <a:rPr lang="en-US" sz="1600" dirty="0" smtClean="0">
                <a:latin typeface="Courier New" pitchFamily="49" charset="0"/>
              </a:rPr>
              <a:t>  A[</a:t>
            </a:r>
            <a:r>
              <a:rPr lang="en-US" sz="1600" dirty="0" err="1" smtClean="0">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smtClean="0">
                <a:latin typeface="Courier New" pitchFamily="49" charset="0"/>
              </a:rPr>
              <a:t>;          </a:t>
            </a:r>
            <a:r>
              <a:rPr lang="en-US" sz="1600" b="1" dirty="0" smtClean="0">
                <a:solidFill>
                  <a:srgbClr val="008000"/>
                </a:solidFill>
                <a:latin typeface="Courier New" pitchFamily="49" charset="0"/>
              </a:rPr>
              <a:t>// </a:t>
            </a:r>
            <a:r>
              <a:rPr lang="en-US" sz="1600" b="1" dirty="0">
                <a:solidFill>
                  <a:srgbClr val="008000"/>
                </a:solidFill>
                <a:latin typeface="Courier New" pitchFamily="49" charset="0"/>
              </a:rPr>
              <a:t>access using </a:t>
            </a:r>
            <a:r>
              <a:rPr lang="en-US" sz="1600" b="1" dirty="0" err="1">
                <a:solidFill>
                  <a:srgbClr val="008000"/>
                </a:solidFill>
                <a:latin typeface="Courier New" pitchFamily="49" charset="0"/>
              </a:rPr>
              <a:t>ptr</a:t>
            </a:r>
            <a:r>
              <a:rPr lang="en-US" sz="1600" b="1" dirty="0">
                <a:solidFill>
                  <a:srgbClr val="008000"/>
                </a:solidFill>
                <a:latin typeface="Courier New" pitchFamily="49" charset="0"/>
              </a:rPr>
              <a:t> </a:t>
            </a:r>
            <a:r>
              <a:rPr lang="en-US" sz="1600" b="1" dirty="0" smtClean="0">
                <a:solidFill>
                  <a:srgbClr val="008000"/>
                </a:solidFill>
                <a:latin typeface="Courier New" pitchFamily="49" charset="0"/>
              </a:rPr>
              <a:t>name</a:t>
            </a:r>
          </a:p>
          <a:p>
            <a:pPr>
              <a:spcBef>
                <a:spcPct val="50000"/>
              </a:spcBef>
            </a:pPr>
            <a:r>
              <a:rPr lang="en-US" sz="1600" dirty="0" smtClean="0">
                <a:latin typeface="Courier New" pitchFamily="49" charset="0"/>
              </a:rPr>
              <a:t>   B[</a:t>
            </a:r>
            <a:r>
              <a:rPr lang="en-US" sz="1600" dirty="0" err="1" smtClean="0">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smtClean="0">
                <a:latin typeface="Courier New" pitchFamily="49" charset="0"/>
              </a:rPr>
              <a:t>;</a:t>
            </a:r>
            <a:r>
              <a:rPr lang="en-US" sz="1600" b="1" dirty="0">
                <a:solidFill>
                  <a:srgbClr val="008000"/>
                </a:solidFill>
                <a:latin typeface="Courier New" pitchFamily="49" charset="0"/>
              </a:rPr>
              <a:t> </a:t>
            </a:r>
            <a:r>
              <a:rPr lang="en-US" sz="1600" b="1" dirty="0" smtClean="0">
                <a:solidFill>
                  <a:srgbClr val="008000"/>
                </a:solidFill>
                <a:latin typeface="Courier New" pitchFamily="49" charset="0"/>
              </a:rPr>
              <a:t>         // </a:t>
            </a:r>
            <a:r>
              <a:rPr lang="en-US" sz="1600" b="1" dirty="0">
                <a:solidFill>
                  <a:srgbClr val="008000"/>
                </a:solidFill>
                <a:latin typeface="Courier New" pitchFamily="49" charset="0"/>
              </a:rPr>
              <a:t>access using </a:t>
            </a:r>
            <a:r>
              <a:rPr lang="en-US" sz="1600" b="1" dirty="0" smtClean="0">
                <a:solidFill>
                  <a:srgbClr val="008000"/>
                </a:solidFill>
                <a:latin typeface="Courier New" pitchFamily="49" charset="0"/>
              </a:rPr>
              <a:t>array name</a:t>
            </a:r>
            <a:endParaRPr lang="en-US" sz="1600" dirty="0">
              <a:latin typeface="Courier New" pitchFamily="49" charset="0"/>
            </a:endParaRPr>
          </a:p>
          <a:p>
            <a:pPr algn="l">
              <a:spcBef>
                <a:spcPct val="50000"/>
              </a:spcBef>
            </a:pPr>
            <a:r>
              <a:rPr lang="en-US" sz="1600" dirty="0">
                <a:latin typeface="Courier New" pitchFamily="49" charset="0"/>
              </a:rPr>
              <a:t>}</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free( A );    </a:t>
            </a:r>
            <a:r>
              <a:rPr lang="en-US" sz="1600" b="1" dirty="0">
                <a:solidFill>
                  <a:srgbClr val="008000"/>
                </a:solidFill>
                <a:latin typeface="Courier New" pitchFamily="49" charset="0"/>
              </a:rPr>
              <a:t>// OK; deallocates array A</a:t>
            </a:r>
          </a:p>
          <a:p>
            <a:pPr algn="l">
              <a:spcBef>
                <a:spcPct val="50000"/>
              </a:spcBef>
            </a:pPr>
            <a:r>
              <a:rPr lang="en-US" sz="1600" dirty="0">
                <a:latin typeface="Courier New" pitchFamily="49" charset="0"/>
              </a:rPr>
              <a:t>A = NULL;     </a:t>
            </a:r>
            <a:r>
              <a:rPr lang="en-US" sz="1600" b="1" dirty="0">
                <a:solidFill>
                  <a:srgbClr val="008000"/>
                </a:solidFill>
                <a:latin typeface="Courier New" pitchFamily="49" charset="0"/>
              </a:rPr>
              <a:t>// OK</a:t>
            </a:r>
          </a:p>
          <a:p>
            <a:pPr algn="l">
              <a:spcBef>
                <a:spcPct val="50000"/>
              </a:spcBef>
            </a:pPr>
            <a:r>
              <a:rPr lang="en-US" sz="1600" dirty="0">
                <a:latin typeface="Courier New" pitchFamily="49" charset="0"/>
              </a:rPr>
              <a:t>free( B );    </a:t>
            </a:r>
            <a:r>
              <a:rPr lang="en-US" sz="1600" b="1" dirty="0">
                <a:solidFill>
                  <a:srgbClr val="008000"/>
                </a:solidFill>
                <a:latin typeface="Courier New" pitchFamily="49" charset="0"/>
              </a:rPr>
              <a:t>// NO!  cannot deallocate static memory</a:t>
            </a:r>
            <a:r>
              <a:rPr lang="en-US" sz="1600" dirty="0">
                <a:latin typeface="Courier New" pitchFamily="49" charset="0"/>
              </a:rPr>
              <a:t> </a:t>
            </a:r>
          </a:p>
          <a:p>
            <a:pPr algn="l">
              <a:spcBef>
                <a:spcPct val="50000"/>
              </a:spcBef>
            </a:pPr>
            <a:r>
              <a:rPr lang="en-US" sz="1600" dirty="0">
                <a:latin typeface="Courier New" pitchFamily="49" charset="0"/>
              </a:rPr>
              <a:t>B = NULL;     </a:t>
            </a:r>
            <a:r>
              <a:rPr lang="en-US" sz="1600" b="1" dirty="0">
                <a:solidFill>
                  <a:srgbClr val="008000"/>
                </a:solidFill>
                <a:latin typeface="Courier New" pitchFamily="49" charset="0"/>
              </a:rPr>
              <a:t>// NO!  array name is </a:t>
            </a:r>
            <a:r>
              <a:rPr lang="en-US" sz="1600" b="1" dirty="0" err="1">
                <a:solidFill>
                  <a:srgbClr val="008000"/>
                </a:solidFill>
                <a:latin typeface="Courier New" pitchFamily="49" charset="0"/>
              </a:rPr>
              <a:t>const</a:t>
            </a:r>
            <a:r>
              <a:rPr lang="en-US" sz="1600" b="1" dirty="0">
                <a:solidFill>
                  <a:srgbClr val="008000"/>
                </a:solidFill>
                <a:latin typeface="Courier New" pitchFamily="49" charset="0"/>
              </a:rPr>
              <a:t> pointer</a:t>
            </a:r>
          </a:p>
        </p:txBody>
      </p:sp>
      <p:sp>
        <p:nvSpPr>
          <p:cNvPr id="4102" name="Text Box 5"/>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So, what's the difference between an array name (static allocation) and a pointer?</a:t>
            </a:r>
          </a:p>
        </p:txBody>
      </p:sp>
    </p:spTree>
    <p:extLst>
      <p:ext uri="{BB962C8B-B14F-4D97-AF65-F5344CB8AC3E}">
        <p14:creationId xmlns:p14="http://schemas.microsoft.com/office/powerpoint/2010/main" val="42403641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 Notation </a:t>
            </a:r>
            <a:r>
              <a:rPr lang="en-US" altLang="en-US" dirty="0" err="1" smtClean="0"/>
              <a:t>vs</a:t>
            </a:r>
            <a:r>
              <a:rPr lang="en-US" altLang="en-US" dirty="0" smtClean="0"/>
              <a:t> Pointers</a:t>
            </a:r>
            <a:endParaRPr lang="en-US" altLang="en-US" dirty="0" smtClean="0">
              <a:solidFill>
                <a:schemeClr val="tx1"/>
              </a:solidFill>
              <a:latin typeface="Courier New" pitchFamily="49" charset="0"/>
            </a:endParaRPr>
          </a:p>
        </p:txBody>
      </p:sp>
      <p:sp>
        <p:nvSpPr>
          <p:cNvPr id="4101" name="Text Box 4"/>
          <p:cNvSpPr txBox="1">
            <a:spLocks noChangeArrowheads="1"/>
          </p:cNvSpPr>
          <p:nvPr/>
        </p:nvSpPr>
        <p:spPr bwMode="auto">
          <a:xfrm>
            <a:off x="609600" y="762000"/>
            <a:ext cx="2438400" cy="10772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A[1000];</a:t>
            </a:r>
          </a:p>
          <a:p>
            <a:pPr algn="l">
              <a:spcBef>
                <a:spcPct val="50000"/>
              </a:spcBef>
            </a:pPr>
            <a:r>
              <a:rPr lang="en-US" sz="1600" dirty="0" smtClean="0">
                <a:latin typeface="Courier New" pitchFamily="49" charset="0"/>
              </a:rPr>
              <a:t>. . .</a:t>
            </a:r>
          </a:p>
          <a:p>
            <a:pPr algn="l">
              <a:spcBef>
                <a:spcPct val="50000"/>
              </a:spcBef>
            </a:pPr>
            <a:r>
              <a:rPr lang="en-US" sz="1600" b="1" dirty="0" err="1" smtClean="0">
                <a:solidFill>
                  <a:srgbClr val="0000CC"/>
                </a:solidFill>
                <a:latin typeface="Courier New" pitchFamily="49" charset="0"/>
              </a:rPr>
              <a:t>int</a:t>
            </a:r>
            <a:r>
              <a:rPr lang="en-US" sz="1600" dirty="0" smtClean="0">
                <a:latin typeface="Courier New" pitchFamily="49" charset="0"/>
              </a:rPr>
              <a:t> x = A[10];</a:t>
            </a:r>
            <a:endParaRPr lang="en-US" sz="1600" dirty="0">
              <a:latin typeface="Courier New" pitchFamily="49" charset="0"/>
            </a:endParaRPr>
          </a:p>
        </p:txBody>
      </p:sp>
      <p:sp>
        <p:nvSpPr>
          <p:cNvPr id="5" name="Text Box 4"/>
          <p:cNvSpPr txBox="1">
            <a:spLocks noChangeArrowheads="1"/>
          </p:cNvSpPr>
          <p:nvPr/>
        </p:nvSpPr>
        <p:spPr bwMode="auto">
          <a:xfrm>
            <a:off x="4267200" y="762000"/>
            <a:ext cx="4572000" cy="10772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*B = </a:t>
            </a:r>
            <a:r>
              <a:rPr lang="en-US" sz="1600" dirty="0" err="1" smtClean="0">
                <a:latin typeface="Courier New" pitchFamily="49" charset="0"/>
              </a:rPr>
              <a:t>malloc</a:t>
            </a:r>
            <a:r>
              <a:rPr lang="en-US" sz="1600" dirty="0" smtClean="0">
                <a:latin typeface="Courier New" pitchFamily="49" charset="0"/>
              </a:rPr>
              <a:t>(1000*</a:t>
            </a:r>
            <a:r>
              <a:rPr lang="en-US" sz="1600" dirty="0" err="1" smtClean="0">
                <a:latin typeface="Courier New" pitchFamily="49" charset="0"/>
              </a:rPr>
              <a:t>sizeof</a:t>
            </a:r>
            <a:r>
              <a:rPr lang="en-US" sz="1600" dirty="0" smtClean="0">
                <a:latin typeface="Courier New" pitchFamily="49" charset="0"/>
              </a:rPr>
              <a:t>(</a:t>
            </a:r>
            <a:r>
              <a:rPr lang="en-US" sz="1600" b="1" dirty="0" err="1" smtClean="0">
                <a:solidFill>
                  <a:srgbClr val="0000CC"/>
                </a:solidFill>
                <a:latin typeface="Courier New" pitchFamily="49" charset="0"/>
              </a:rPr>
              <a:t>int</a:t>
            </a:r>
            <a:r>
              <a:rPr lang="en-US" sz="1600" dirty="0" smtClean="0">
                <a:latin typeface="Courier New" pitchFamily="49" charset="0"/>
              </a:rPr>
              <a:t>));</a:t>
            </a:r>
          </a:p>
          <a:p>
            <a:pPr algn="l">
              <a:spcBef>
                <a:spcPct val="50000"/>
              </a:spcBef>
            </a:pPr>
            <a:r>
              <a:rPr lang="en-US" sz="1600" dirty="0" smtClean="0">
                <a:latin typeface="Courier New" pitchFamily="49" charset="0"/>
              </a:rPr>
              <a:t>. . .</a:t>
            </a:r>
          </a:p>
          <a:p>
            <a:pPr algn="l">
              <a:spcBef>
                <a:spcPct val="50000"/>
              </a:spcBef>
            </a:pPr>
            <a:r>
              <a:rPr lang="en-US" sz="1600" b="1" dirty="0" err="1" smtClean="0">
                <a:solidFill>
                  <a:srgbClr val="0000CC"/>
                </a:solidFill>
                <a:latin typeface="Courier New" pitchFamily="49" charset="0"/>
              </a:rPr>
              <a:t>int</a:t>
            </a:r>
            <a:r>
              <a:rPr lang="en-US" sz="1600" dirty="0" smtClean="0">
                <a:latin typeface="Courier New" pitchFamily="49" charset="0"/>
              </a:rPr>
              <a:t> x = *(B + 10);</a:t>
            </a:r>
            <a:endParaRPr lang="en-US" sz="1600" dirty="0">
              <a:latin typeface="Courier New" pitchFamily="49"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05073137"/>
              </p:ext>
            </p:extLst>
          </p:nvPr>
        </p:nvGraphicFramePr>
        <p:xfrm>
          <a:off x="2438400" y="2590797"/>
          <a:ext cx="2819400" cy="3185163"/>
        </p:xfrm>
        <a:graphic>
          <a:graphicData uri="http://schemas.openxmlformats.org/drawingml/2006/table">
            <a:tbl>
              <a:tblPr firstRow="1" bandRow="1">
                <a:tableStyleId>{5C22544A-7EE6-4342-B048-85BDC9FD1C3A}</a:tableStyleId>
              </a:tblPr>
              <a:tblGrid>
                <a:gridCol w="9398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tblGrid>
              <a:tr h="353907">
                <a:tc>
                  <a:txBody>
                    <a:bodyPr/>
                    <a:lstStyle/>
                    <a:p>
                      <a:pPr algn="r"/>
                      <a:r>
                        <a:rPr lang="en-US" sz="1400" dirty="0" smtClean="0">
                          <a:solidFill>
                            <a:schemeClr val="tx1"/>
                          </a:solidFill>
                          <a:latin typeface="Arial" pitchFamily="34" charset="0"/>
                          <a:cs typeface="Arial" pitchFamily="34" charset="0"/>
                        </a:rPr>
                        <a:t>index</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address</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3907">
                <a:tc>
                  <a:txBody>
                    <a:bodyPr/>
                    <a:lstStyle/>
                    <a:p>
                      <a:pPr algn="r"/>
                      <a:r>
                        <a:rPr lang="en-US" sz="1400" dirty="0" smtClean="0">
                          <a:solidFill>
                            <a:schemeClr val="tx1"/>
                          </a:solidFill>
                          <a:latin typeface="Arial" pitchFamily="34" charset="0"/>
                          <a:cs typeface="Arial" pitchFamily="34" charset="0"/>
                        </a:rPr>
                        <a:t>0</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1000</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3907">
                <a:tc>
                  <a:txBody>
                    <a:bodyPr/>
                    <a:lstStyle/>
                    <a:p>
                      <a:pPr algn="r"/>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1004</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1008</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3907">
                <a:tc>
                  <a:txBody>
                    <a:bodyPr/>
                    <a:lstStyle/>
                    <a:p>
                      <a:pPr algn="r"/>
                      <a:r>
                        <a:rPr lang="en-US" sz="1400" dirty="0" smtClean="0">
                          <a:solidFill>
                            <a:schemeClr val="tx1"/>
                          </a:solidFill>
                          <a:latin typeface="Arial" pitchFamily="34" charset="0"/>
                          <a:cs typeface="Arial" pitchFamily="34" charset="0"/>
                        </a:rPr>
                        <a:t>10</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1040</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 name="TextBox 3"/>
          <p:cNvSpPr txBox="1"/>
          <p:nvPr/>
        </p:nvSpPr>
        <p:spPr>
          <a:xfrm>
            <a:off x="6286500" y="2405824"/>
            <a:ext cx="533400" cy="369332"/>
          </a:xfrm>
          <a:prstGeom prst="rect">
            <a:avLst/>
          </a:prstGeom>
          <a:noFill/>
        </p:spPr>
        <p:txBody>
          <a:bodyPr wrap="square" rtlCol="0">
            <a:spAutoFit/>
          </a:bodyPr>
          <a:lstStyle/>
          <a:p>
            <a:r>
              <a:rPr lang="en-US" sz="1800" b="1" dirty="0" smtClean="0">
                <a:latin typeface="Courier New" pitchFamily="49" charset="0"/>
                <a:cs typeface="Courier New" pitchFamily="49" charset="0"/>
              </a:rPr>
              <a:t>B</a:t>
            </a:r>
            <a:endParaRPr lang="en-US" sz="1800" b="1" dirty="0">
              <a:latin typeface="Courier New" pitchFamily="49" charset="0"/>
              <a:cs typeface="Courier New" pitchFamily="49" charset="0"/>
            </a:endParaRPr>
          </a:p>
        </p:txBody>
      </p:sp>
      <p:cxnSp>
        <p:nvCxnSpPr>
          <p:cNvPr id="7" name="Straight Arrow Connector 6"/>
          <p:cNvCxnSpPr/>
          <p:nvPr/>
        </p:nvCxnSpPr>
        <p:spPr bwMode="auto">
          <a:xfrm flipH="1">
            <a:off x="4343400" y="2590490"/>
            <a:ext cx="1905000" cy="489466"/>
          </a:xfrm>
          <a:prstGeom prst="straightConnector1">
            <a:avLst/>
          </a:prstGeom>
          <a:solidFill>
            <a:schemeClr val="accent1"/>
          </a:solidFill>
          <a:ln w="28575" cap="flat" cmpd="sng" algn="ctr">
            <a:solidFill>
              <a:srgbClr val="0070C0"/>
            </a:solidFill>
            <a:prstDash val="solid"/>
            <a:round/>
            <a:headEnd type="none" w="med" len="med"/>
            <a:tailEnd type="stealth" w="lg" len="lg"/>
          </a:ln>
          <a:effectLst/>
        </p:spPr>
      </p:cxnSp>
      <p:sp>
        <p:nvSpPr>
          <p:cNvPr id="11" name="TextBox 10"/>
          <p:cNvSpPr txBox="1"/>
          <p:nvPr/>
        </p:nvSpPr>
        <p:spPr>
          <a:xfrm>
            <a:off x="6286500" y="3839496"/>
            <a:ext cx="1181100" cy="369332"/>
          </a:xfrm>
          <a:prstGeom prst="rect">
            <a:avLst/>
          </a:prstGeom>
          <a:noFill/>
        </p:spPr>
        <p:txBody>
          <a:bodyPr wrap="square" rtlCol="0">
            <a:spAutoFit/>
          </a:bodyPr>
          <a:lstStyle/>
          <a:p>
            <a:r>
              <a:rPr lang="en-US" sz="1800" b="1" dirty="0" smtClean="0">
                <a:latin typeface="Courier New" pitchFamily="49" charset="0"/>
                <a:cs typeface="Courier New" pitchFamily="49" charset="0"/>
              </a:rPr>
              <a:t>B + 10</a:t>
            </a:r>
            <a:endParaRPr lang="en-US" sz="1800" b="1" dirty="0">
              <a:latin typeface="Courier New" pitchFamily="49" charset="0"/>
              <a:cs typeface="Courier New" pitchFamily="49" charset="0"/>
            </a:endParaRPr>
          </a:p>
        </p:txBody>
      </p:sp>
      <p:cxnSp>
        <p:nvCxnSpPr>
          <p:cNvPr id="12" name="Straight Arrow Connector 11"/>
          <p:cNvCxnSpPr/>
          <p:nvPr/>
        </p:nvCxnSpPr>
        <p:spPr bwMode="auto">
          <a:xfrm flipH="1">
            <a:off x="4343400" y="4024162"/>
            <a:ext cx="1905000" cy="489466"/>
          </a:xfrm>
          <a:prstGeom prst="straightConnector1">
            <a:avLst/>
          </a:prstGeom>
          <a:solidFill>
            <a:schemeClr val="accent1"/>
          </a:solidFill>
          <a:ln w="28575" cap="flat" cmpd="sng" algn="ctr">
            <a:solidFill>
              <a:srgbClr val="0070C0"/>
            </a:solidFill>
            <a:prstDash val="solid"/>
            <a:round/>
            <a:headEnd type="none" w="med" len="med"/>
            <a:tailEnd type="stealth" w="lg" len="lg"/>
          </a:ln>
          <a:effectLst/>
        </p:spPr>
      </p:cxnSp>
      <p:sp>
        <p:nvSpPr>
          <p:cNvPr id="14" name="TextBox 13"/>
          <p:cNvSpPr txBox="1"/>
          <p:nvPr/>
        </p:nvSpPr>
        <p:spPr>
          <a:xfrm>
            <a:off x="5715000" y="4361960"/>
            <a:ext cx="3276600" cy="646331"/>
          </a:xfrm>
          <a:prstGeom prst="rect">
            <a:avLst/>
          </a:prstGeom>
          <a:noFill/>
        </p:spPr>
        <p:txBody>
          <a:bodyPr wrap="square" rtlCol="0">
            <a:spAutoFit/>
          </a:bodyPr>
          <a:lstStyle/>
          <a:p>
            <a:r>
              <a:rPr lang="en-US" sz="1800" dirty="0" smtClean="0">
                <a:latin typeface="+mn-lt"/>
                <a:cs typeface="Courier New" pitchFamily="49" charset="0"/>
              </a:rPr>
              <a:t>Really means:</a:t>
            </a:r>
          </a:p>
          <a:p>
            <a:r>
              <a:rPr lang="en-US" sz="1800" dirty="0">
                <a:latin typeface="+mn-lt"/>
                <a:cs typeface="Courier New" pitchFamily="49" charset="0"/>
              </a:rPr>
              <a:t> </a:t>
            </a:r>
            <a:r>
              <a:rPr lang="en-US" sz="1800" dirty="0" smtClean="0">
                <a:latin typeface="+mn-lt"/>
                <a:cs typeface="Courier New" pitchFamily="49" charset="0"/>
              </a:rPr>
              <a:t>   </a:t>
            </a:r>
            <a:r>
              <a:rPr lang="en-US" sz="1800" dirty="0" smtClean="0">
                <a:latin typeface="Courier New" pitchFamily="49" charset="0"/>
                <a:cs typeface="Courier New" pitchFamily="49" charset="0"/>
              </a:rPr>
              <a:t>B + 10 *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b="1" dirty="0" err="1" smtClean="0">
                <a:solidFill>
                  <a:srgbClr val="0000CC"/>
                </a:solidFill>
                <a:latin typeface="Courier New" pitchFamily="49" charset="0"/>
                <a:cs typeface="Courier New" pitchFamily="49" charset="0"/>
              </a:rPr>
              <a:t>int</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3312330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Arithmetic on Pointers</a:t>
            </a:r>
            <a:endParaRPr lang="en-US" altLang="en-US" dirty="0" smtClean="0">
              <a:solidFill>
                <a:schemeClr val="tx1"/>
              </a:solidFill>
              <a:latin typeface="Courier New" pitchFamily="49" charset="0"/>
            </a:endParaRPr>
          </a:p>
        </p:txBody>
      </p:sp>
      <p:sp>
        <p:nvSpPr>
          <p:cNvPr id="5125" name="Text Box 3"/>
          <p:cNvSpPr txBox="1">
            <a:spLocks noChangeArrowheads="1"/>
          </p:cNvSpPr>
          <p:nvPr/>
        </p:nvSpPr>
        <p:spPr bwMode="auto">
          <a:xfrm>
            <a:off x="762000" y="1143000"/>
            <a:ext cx="8001000" cy="4013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A[1000];           </a:t>
            </a:r>
            <a:r>
              <a:rPr lang="en-US" sz="1600" b="1" dirty="0">
                <a:solidFill>
                  <a:srgbClr val="008000"/>
                </a:solidFill>
                <a:latin typeface="Courier New" pitchFamily="49" charset="0"/>
              </a:rPr>
              <a:t>// allocate array; static doesn’t matter</a:t>
            </a:r>
          </a:p>
          <a:p>
            <a:pPr algn="l">
              <a:spcBef>
                <a:spcPct val="50000"/>
              </a:spcBef>
            </a:pPr>
            <a:endParaRPr lang="en-US" sz="1600" dirty="0">
              <a:latin typeface="Courier New" pitchFamily="49" charset="0"/>
            </a:endParaRP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*p = A;            </a:t>
            </a:r>
            <a:r>
              <a:rPr lang="en-US" sz="1600" b="1" dirty="0">
                <a:solidFill>
                  <a:srgbClr val="008000"/>
                </a:solidFill>
                <a:latin typeface="Courier New" pitchFamily="49" charset="0"/>
              </a:rPr>
              <a:t>// p points to A[0]</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 p + 100;           </a:t>
            </a:r>
            <a:r>
              <a:rPr lang="en-US" sz="1600" b="1" dirty="0">
                <a:solidFill>
                  <a:srgbClr val="008000"/>
                </a:solidFill>
                <a:latin typeface="Courier New" pitchFamily="49" charset="0"/>
              </a:rPr>
              <a:t>// where does p point now??</a:t>
            </a:r>
          </a:p>
          <a:p>
            <a:pPr algn="l">
              <a:spcBef>
                <a:spcPct val="50000"/>
              </a:spcBef>
            </a:pPr>
            <a:endParaRPr lang="en-US" sz="1600" b="1" dirty="0">
              <a:solidFill>
                <a:srgbClr val="008000"/>
              </a:solidFill>
              <a:latin typeface="Courier New" pitchFamily="49" charset="0"/>
            </a:endParaRPr>
          </a:p>
          <a:p>
            <a:pPr algn="l">
              <a:spcBef>
                <a:spcPct val="50000"/>
              </a:spcBef>
            </a:pPr>
            <a:r>
              <a:rPr lang="en-US" sz="1600" dirty="0">
                <a:latin typeface="Courier New" pitchFamily="49" charset="0"/>
              </a:rPr>
              <a:t>p = p – 50;            </a:t>
            </a:r>
            <a:r>
              <a:rPr lang="en-US" sz="1600" b="1" dirty="0">
                <a:solidFill>
                  <a:srgbClr val="008000"/>
                </a:solidFill>
                <a:latin typeface="Courier New" pitchFamily="49" charset="0"/>
              </a:rPr>
              <a:t>// now?</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a:t>
            </a:r>
            <a:r>
              <a:rPr lang="en-US" sz="1600" b="1" dirty="0">
                <a:solidFill>
                  <a:srgbClr val="008000"/>
                </a:solidFill>
                <a:latin typeface="Courier New" pitchFamily="49" charset="0"/>
              </a:rPr>
              <a:t>// now?</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a:t>
            </a:r>
            <a:r>
              <a:rPr lang="en-US" sz="1600" b="1" dirty="0">
                <a:solidFill>
                  <a:srgbClr val="008000"/>
                </a:solidFill>
                <a:latin typeface="Courier New" pitchFamily="49" charset="0"/>
              </a:rPr>
              <a:t>// now?</a:t>
            </a:r>
          </a:p>
        </p:txBody>
      </p:sp>
      <p:sp>
        <p:nvSpPr>
          <p:cNvPr id="5126" name="Text Box 4"/>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So, what's the effect of:</a:t>
            </a:r>
          </a:p>
        </p:txBody>
      </p:sp>
      <p:sp>
        <p:nvSpPr>
          <p:cNvPr id="5127" name="Text Box 5"/>
          <p:cNvSpPr txBox="1">
            <a:spLocks noChangeArrowheads="1"/>
          </p:cNvSpPr>
          <p:nvPr/>
        </p:nvSpPr>
        <p:spPr bwMode="auto">
          <a:xfrm>
            <a:off x="457200" y="53482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The effect of adding a value to a pointer depends on the pointer type:</a:t>
            </a:r>
          </a:p>
        </p:txBody>
      </p:sp>
      <p:sp>
        <p:nvSpPr>
          <p:cNvPr id="2" name="TextBox 1"/>
          <p:cNvSpPr txBox="1"/>
          <p:nvPr/>
        </p:nvSpPr>
        <p:spPr>
          <a:xfrm>
            <a:off x="7269144" y="2584936"/>
            <a:ext cx="1143000" cy="2585323"/>
          </a:xfrm>
          <a:prstGeom prst="rect">
            <a:avLst/>
          </a:prstGeom>
          <a:noFill/>
        </p:spPr>
        <p:txBody>
          <a:bodyPr wrap="square" rtlCol="0">
            <a:spAutoFit/>
          </a:bodyPr>
          <a:lstStyle/>
          <a:p>
            <a:pPr>
              <a:spcBef>
                <a:spcPts val="960"/>
              </a:spcBef>
            </a:pPr>
            <a:r>
              <a:rPr lang="en-US" sz="1600" b="1" dirty="0" smtClean="0">
                <a:latin typeface="Courier New" panose="02070309020205020404" pitchFamily="49" charset="0"/>
                <a:cs typeface="Courier New" panose="02070309020205020404" pitchFamily="49" charset="0"/>
              </a:rPr>
              <a:t>A[100]</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A[50]</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A[51]</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A[50]</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97483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00206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rgbClr val="002060"/>
          </a:solidFill>
          <a:prstDash val="solid"/>
          <a:round/>
          <a:headEnd type="none" w="med" len="med"/>
          <a:tailEnd type="stealth" w="lg" len="lg"/>
        </a:ln>
        <a:effectLst/>
      </a:spPr>
      <a:body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911</TotalTime>
  <Words>1939</Words>
  <Application>Microsoft Office PowerPoint</Application>
  <PresentationFormat>Overhead</PresentationFormat>
  <Paragraphs>284</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Courier New</vt:lpstr>
      <vt:lpstr>Helvetica</vt:lpstr>
      <vt:lpstr>Monotype Sorts</vt:lpstr>
      <vt:lpstr>Times New Roman</vt:lpstr>
      <vt:lpstr>Professional</vt:lpstr>
      <vt:lpstr>Dynamic Allocation in C</vt:lpstr>
      <vt:lpstr>The Heap</vt:lpstr>
      <vt:lpstr>Allocating Arrays Dynamically</vt:lpstr>
      <vt:lpstr>Dynamic Allocation Failure</vt:lpstr>
      <vt:lpstr>Deallocation in C</vt:lpstr>
      <vt:lpstr>C free()</vt:lpstr>
      <vt:lpstr>Array Names are const Pointers</vt:lpstr>
      <vt:lpstr>Array Notation vs Pointers</vt:lpstr>
      <vt:lpstr>Arithmetic on Pointers</vt:lpstr>
      <vt:lpstr>Arithmetic on Pointers</vt:lpstr>
      <vt:lpstr>Using Arithmetic on Pointers</vt:lpstr>
      <vt:lpstr>Using Arithmetic on Pointers</vt:lpstr>
      <vt:lpstr>Using Arithmetic on Pointers</vt:lpstr>
      <vt:lpstr>Using Arithmetic on Pointers</vt:lpstr>
      <vt:lpstr>Identity vs Equality Revisited</vt:lpstr>
      <vt:lpstr>Memory Leaks</vt:lpstr>
      <vt:lpstr>Memory Leaks</vt:lpstr>
      <vt:lpstr>The Key to Good Memory Management</vt:lpstr>
      <vt:lpstr>Example</vt:lpstr>
      <vt:lpstr>Example</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McQuain;Dwight Barnette</dc:creator>
  <cp:lastModifiedBy>William D McQuain</cp:lastModifiedBy>
  <cp:revision>135</cp:revision>
  <cp:lastPrinted>1998-08-23T21:44:04Z</cp:lastPrinted>
  <dcterms:created xsi:type="dcterms:W3CDTF">1998-08-05T19:51:03Z</dcterms:created>
  <dcterms:modified xsi:type="dcterms:W3CDTF">2019-02-05T01:00:42Z</dcterms:modified>
</cp:coreProperties>
</file>