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6"/>
  </p:notesMasterIdLst>
  <p:handoutMasterIdLst>
    <p:handoutMasterId r:id="rId27"/>
  </p:handoutMasterIdLst>
  <p:sldIdLst>
    <p:sldId id="259" r:id="rId2"/>
    <p:sldId id="278" r:id="rId3"/>
    <p:sldId id="260" r:id="rId4"/>
    <p:sldId id="270" r:id="rId5"/>
    <p:sldId id="271" r:id="rId6"/>
    <p:sldId id="261" r:id="rId7"/>
    <p:sldId id="272" r:id="rId8"/>
    <p:sldId id="273" r:id="rId9"/>
    <p:sldId id="262" r:id="rId10"/>
    <p:sldId id="275" r:id="rId11"/>
    <p:sldId id="276" r:id="rId12"/>
    <p:sldId id="274" r:id="rId13"/>
    <p:sldId id="263" r:id="rId14"/>
    <p:sldId id="277" r:id="rId15"/>
    <p:sldId id="279" r:id="rId16"/>
    <p:sldId id="280" r:id="rId17"/>
    <p:sldId id="281" r:id="rId18"/>
    <p:sldId id="282" r:id="rId19"/>
    <p:sldId id="283" r:id="rId20"/>
    <p:sldId id="284" r:id="rId21"/>
    <p:sldId id="286" r:id="rId22"/>
    <p:sldId id="287" r:id="rId23"/>
    <p:sldId id="288" r:id="rId24"/>
    <p:sldId id="285" r:id="rId25"/>
  </p:sldIdLst>
  <p:sldSz cx="9144000" cy="6858000" type="overhead"/>
  <p:notesSz cx="7300913" cy="95869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29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33CC33"/>
    <a:srgbClr val="FFFFE0"/>
    <a:srgbClr val="99CCFF"/>
    <a:srgbClr val="FF6600"/>
    <a:srgbClr val="660000"/>
    <a:srgbClr val="CCFF66"/>
    <a:srgbClr val="FF3300"/>
    <a:srgbClr val="990033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98" autoAdjust="0"/>
    <p:restoredTop sz="92974" autoAdjust="0"/>
  </p:normalViewPr>
  <p:slideViewPr>
    <p:cSldViewPr>
      <p:cViewPr varScale="1">
        <p:scale>
          <a:sx n="82" d="100"/>
          <a:sy n="82" d="100"/>
        </p:scale>
        <p:origin x="89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128" y="-72"/>
      </p:cViewPr>
      <p:guideLst>
        <p:guide orient="horz" pos="3019"/>
        <p:guide pos="229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908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CS </a:t>
            </a:r>
            <a:r>
              <a:rPr lang="en-US" smtClean="0"/>
              <a:t>2505 Computer Organization I</a:t>
            </a: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19563" y="0"/>
            <a:ext cx="31924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5900"/>
            <a:ext cx="31908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©2011 WD </a:t>
            </a:r>
            <a:r>
              <a:rPr lang="en-US" err="1"/>
              <a:t>McQuain</a:t>
            </a:r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19563" y="9105900"/>
            <a:ext cx="31924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2BE4EB6-4C97-47EF-8711-CE6D1A527F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221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t" anchorCtr="0" compatLnSpc="1">
            <a:prstTxWarp prst="textNoShape">
              <a:avLst/>
            </a:prstTxWarp>
          </a:bodyPr>
          <a:lstStyle>
            <a:lvl1pPr defTabSz="965200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t" anchorCtr="0" compatLnSpc="1">
            <a:prstTxWarp prst="textNoShape">
              <a:avLst/>
            </a:prstTxWarp>
          </a:bodyPr>
          <a:lstStyle>
            <a:lvl1pPr algn="r" defTabSz="965200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08363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0013" y="733425"/>
            <a:ext cx="4252912" cy="817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7488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b" anchorCtr="0" compatLnSpc="1">
            <a:prstTxWarp prst="textNoShape">
              <a:avLst/>
            </a:prstTxWarp>
          </a:bodyPr>
          <a:lstStyle>
            <a:lvl1pPr defTabSz="965200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7488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b" anchorCtr="0" compatLnSpc="1">
            <a:prstTxWarp prst="textNoShape">
              <a:avLst/>
            </a:prstTxWarp>
          </a:bodyPr>
          <a:lstStyle>
            <a:lvl1pPr algn="r" defTabSz="965200">
              <a:defRPr sz="1000"/>
            </a:lvl1pPr>
          </a:lstStyle>
          <a:p>
            <a:pPr>
              <a:defRPr/>
            </a:pPr>
            <a:fld id="{36B76A98-019A-4A84-A34A-441767831C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3458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static is used in multiple senses in C:</a:t>
            </a:r>
          </a:p>
          <a:p>
            <a:endParaRPr lang="en-US" dirty="0" smtClean="0"/>
          </a:p>
          <a:p>
            <a:r>
              <a:rPr lang="en-US" dirty="0" smtClean="0"/>
              <a:t>  - static storage duration, which may or may not involve the word</a:t>
            </a:r>
            <a:r>
              <a:rPr lang="en-US" baseline="0" dirty="0" smtClean="0"/>
              <a:t> "static"</a:t>
            </a:r>
          </a:p>
          <a:p>
            <a:r>
              <a:rPr lang="en-US" baseline="0" dirty="0" smtClean="0"/>
              <a:t>  - static applied to a file-scoped identifier, making it private to the file (internally linked)</a:t>
            </a:r>
          </a:p>
          <a:p>
            <a:r>
              <a:rPr lang="en-US" baseline="0" dirty="0" smtClean="0"/>
              <a:t>  - static vs dynamic memory allocation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don't talk about all those concepts at once, but it's important to remind students of the various distinctions, since the overloading of the term is confusing to them.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B76A98-019A-4A84-A34A-441767831CCC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9136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One</a:t>
            </a:r>
            <a:r>
              <a:rPr lang="en-US" baseline="0" dirty="0" smtClean="0"/>
              <a:t> might expect the students to understand the concept of scope from their previous courses in Java.</a:t>
            </a:r>
          </a:p>
          <a:p>
            <a:endParaRPr lang="en-US" baseline="0" dirty="0" smtClean="0"/>
          </a:p>
          <a:p>
            <a:r>
              <a:rPr lang="en-US" baseline="0" dirty="0" smtClean="0"/>
              <a:t>One would be disappointed; it seems this idea is not really discussed formally in those courses.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primary distinction (vs Java) is most likely the notion of block scope in C in conjunction with the notion of name hiding.  I would not dwell on this; IMO the best practice is to not employ duplicate names in nested scopes in C anyhow.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B76A98-019A-4A84-A34A-441767831CCC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78862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2152156-191F-4AEE-934F-5E8641FEC817}" type="slidenum">
              <a:rPr lang="en-US" altLang="en-US" sz="1000" smtClean="0"/>
              <a:pPr/>
              <a:t>9</a:t>
            </a:fld>
            <a:endParaRPr lang="en-US" altLang="en-US" sz="1000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2238" y="723900"/>
            <a:ext cx="4137025" cy="2365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322" tIns="48661" rIns="97322" bIns="48661">
            <a:spAutoFit/>
          </a:bodyPr>
          <a:lstStyle/>
          <a:p>
            <a:r>
              <a:rPr lang="en-US" altLang="en-US" sz="900" dirty="0" smtClean="0"/>
              <a:t>This is the hardest</a:t>
            </a:r>
            <a:r>
              <a:rPr lang="en-US" altLang="en-US" sz="900" baseline="0" dirty="0" smtClean="0"/>
              <a:t> concept for the students.  Actually, I think it's widely misunderstood, or at least misused, by C programmers.</a:t>
            </a:r>
          </a:p>
          <a:p>
            <a:endParaRPr lang="en-US" altLang="en-US" sz="900" baseline="0" dirty="0" smtClean="0"/>
          </a:p>
          <a:p>
            <a:r>
              <a:rPr lang="en-US" altLang="en-US" sz="900" baseline="0" dirty="0" smtClean="0"/>
              <a:t>The advice I would give is that any file-scoped identifier that does not need to be referenced from another file should always be declared with "static" so it has internal linkage.</a:t>
            </a:r>
          </a:p>
          <a:p>
            <a:endParaRPr lang="en-US" altLang="en-US" sz="900" dirty="0" smtClean="0"/>
          </a:p>
        </p:txBody>
      </p:sp>
      <p:sp>
        <p:nvSpPr>
          <p:cNvPr id="1331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52800" y="719138"/>
            <a:ext cx="4794250" cy="3595687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226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43709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54"/>
          <p:cNvGrpSpPr>
            <a:grpSpLocks/>
          </p:cNvGrpSpPr>
          <p:nvPr/>
        </p:nvGrpSpPr>
        <p:grpSpPr bwMode="auto">
          <a:xfrm>
            <a:off x="381000" y="609600"/>
            <a:ext cx="8610600" cy="5867400"/>
            <a:chOff x="240" y="384"/>
            <a:chExt cx="5424" cy="3696"/>
          </a:xfrm>
        </p:grpSpPr>
        <p:sp>
          <p:nvSpPr>
            <p:cNvPr id="1042" name="Rectangle 4"/>
            <p:cNvSpPr>
              <a:spLocks noChangeArrowheads="1"/>
            </p:cNvSpPr>
            <p:nvPr/>
          </p:nvSpPr>
          <p:spPr bwMode="auto">
            <a:xfrm>
              <a:off x="245" y="386"/>
              <a:ext cx="5412" cy="3694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Freeform 5"/>
            <p:cNvSpPr>
              <a:spLocks/>
            </p:cNvSpPr>
            <p:nvPr/>
          </p:nvSpPr>
          <p:spPr bwMode="auto">
            <a:xfrm>
              <a:off x="240" y="384"/>
              <a:ext cx="5412" cy="3695"/>
            </a:xfrm>
            <a:custGeom>
              <a:avLst/>
              <a:gdLst>
                <a:gd name="T0" fmla="*/ 6526 w 5269"/>
                <a:gd name="T1" fmla="*/ 0 h 2977"/>
                <a:gd name="T2" fmla="*/ 0 w 5269"/>
                <a:gd name="T3" fmla="*/ 0 h 2977"/>
                <a:gd name="T4" fmla="*/ 0 w 5269"/>
                <a:gd name="T5" fmla="*/ 16766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0" y="0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B2B2B2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Freeform 6"/>
            <p:cNvSpPr>
              <a:spLocks/>
            </p:cNvSpPr>
            <p:nvPr/>
          </p:nvSpPr>
          <p:spPr bwMode="auto">
            <a:xfrm>
              <a:off x="252" y="384"/>
              <a:ext cx="5412" cy="3695"/>
            </a:xfrm>
            <a:custGeom>
              <a:avLst/>
              <a:gdLst>
                <a:gd name="T0" fmla="*/ 6526 w 5269"/>
                <a:gd name="T1" fmla="*/ 0 h 2977"/>
                <a:gd name="T2" fmla="*/ 6526 w 5269"/>
                <a:gd name="T3" fmla="*/ 16766 h 2977"/>
                <a:gd name="T4" fmla="*/ 0 w 5269"/>
                <a:gd name="T5" fmla="*/ 16766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5268" y="2976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93675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85800"/>
            <a:ext cx="84582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0"/>
            <a:r>
              <a:rPr lang="en-US" altLang="en-US" smtClean="0"/>
              <a:t>Second Level</a:t>
            </a:r>
          </a:p>
          <a:p>
            <a:pPr lvl="0"/>
            <a:r>
              <a:rPr lang="en-US" altLang="en-US" smtClean="0"/>
              <a:t>Third Level</a:t>
            </a:r>
          </a:p>
          <a:p>
            <a:pPr lvl="0"/>
            <a:r>
              <a:rPr lang="en-US" altLang="en-US" smtClean="0"/>
              <a:t>Fourth Level</a:t>
            </a:r>
          </a:p>
          <a:p>
            <a:pPr lvl="0"/>
            <a:r>
              <a:rPr lang="en-US" altLang="en-US" smtClean="0"/>
              <a:t>Fifth Level</a:t>
            </a:r>
          </a:p>
        </p:txBody>
      </p:sp>
      <p:grpSp>
        <p:nvGrpSpPr>
          <p:cNvPr id="1029" name="Group 55"/>
          <p:cNvGrpSpPr>
            <a:grpSpLocks/>
          </p:cNvGrpSpPr>
          <p:nvPr/>
        </p:nvGrpSpPr>
        <p:grpSpPr bwMode="auto">
          <a:xfrm>
            <a:off x="39688" y="161925"/>
            <a:ext cx="276225" cy="319088"/>
            <a:chOff x="25" y="102"/>
            <a:chExt cx="173" cy="201"/>
          </a:xfrm>
          <a:solidFill>
            <a:srgbClr val="FF6600"/>
          </a:solidFill>
        </p:grpSpPr>
        <p:sp>
          <p:nvSpPr>
            <p:cNvPr id="1039" name="Rectangle 25"/>
            <p:cNvSpPr>
              <a:spLocks noChangeArrowheads="1"/>
            </p:cNvSpPr>
            <p:nvPr/>
          </p:nvSpPr>
          <p:spPr bwMode="auto">
            <a:xfrm>
              <a:off x="25" y="102"/>
              <a:ext cx="172" cy="20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Freeform 26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80 w 193"/>
                <a:gd name="T1" fmla="*/ 0 h 721"/>
                <a:gd name="T2" fmla="*/ 0 w 193"/>
                <a:gd name="T3" fmla="*/ 0 h 721"/>
                <a:gd name="T4" fmla="*/ 0 w 193"/>
                <a:gd name="T5" fmla="*/ 0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27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80 w 193"/>
                <a:gd name="T1" fmla="*/ 0 h 721"/>
                <a:gd name="T2" fmla="*/ 80 w 193"/>
                <a:gd name="T3" fmla="*/ 0 h 721"/>
                <a:gd name="T4" fmla="*/ 0 w 193"/>
                <a:gd name="T5" fmla="*/ 0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0" name="Group 56"/>
          <p:cNvGrpSpPr>
            <a:grpSpLocks/>
          </p:cNvGrpSpPr>
          <p:nvPr/>
        </p:nvGrpSpPr>
        <p:grpSpPr bwMode="auto">
          <a:xfrm>
            <a:off x="122238" y="600075"/>
            <a:ext cx="106362" cy="5876925"/>
            <a:chOff x="77" y="378"/>
            <a:chExt cx="67" cy="3702"/>
          </a:xfrm>
          <a:solidFill>
            <a:srgbClr val="660000"/>
          </a:solidFill>
        </p:grpSpPr>
        <p:sp>
          <p:nvSpPr>
            <p:cNvPr id="1036" name="Rectangle 41"/>
            <p:cNvSpPr>
              <a:spLocks noChangeArrowheads="1"/>
            </p:cNvSpPr>
            <p:nvPr/>
          </p:nvSpPr>
          <p:spPr bwMode="auto">
            <a:xfrm flipH="1" flipV="1">
              <a:off x="77" y="383"/>
              <a:ext cx="67" cy="369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Freeform 42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0 w 193"/>
                <a:gd name="T1" fmla="*/ 0 h 721"/>
                <a:gd name="T2" fmla="*/ 0 w 193"/>
                <a:gd name="T3" fmla="*/ 0 h 721"/>
                <a:gd name="T4" fmla="*/ 0 w 193"/>
                <a:gd name="T5" fmla="*/ 347816127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43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0 w 193"/>
                <a:gd name="T1" fmla="*/ 0 h 721"/>
                <a:gd name="T2" fmla="*/ 0 w 193"/>
                <a:gd name="T3" fmla="*/ 347816127 h 721"/>
                <a:gd name="T4" fmla="*/ 0 w 193"/>
                <a:gd name="T5" fmla="*/ 347816127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1" name="Rectangle 48"/>
          <p:cNvSpPr>
            <a:spLocks noChangeArrowheads="1"/>
          </p:cNvSpPr>
          <p:nvPr/>
        </p:nvSpPr>
        <p:spPr bwMode="auto">
          <a:xfrm>
            <a:off x="6629400" y="166688"/>
            <a:ext cx="2097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7" rIns="92075" bIns="46037">
            <a:spAutoFit/>
          </a:bodyPr>
          <a:lstStyle/>
          <a:p>
            <a:r>
              <a:rPr lang="en-US" altLang="en-US" sz="1800" dirty="0">
                <a:latin typeface="Arial" charset="0"/>
                <a:cs typeface="Arial" charset="0"/>
              </a:rPr>
              <a:t>Identifier Attributes</a:t>
            </a:r>
            <a:endParaRPr lang="en-US" altLang="en-US" sz="1800" b="1" dirty="0">
              <a:latin typeface="Arial" charset="0"/>
              <a:cs typeface="Arial" charset="0"/>
            </a:endParaRPr>
          </a:p>
        </p:txBody>
      </p:sp>
      <p:sp>
        <p:nvSpPr>
          <p:cNvPr id="1032" name="Rectangle 50"/>
          <p:cNvSpPr>
            <a:spLocks noChangeArrowheads="1"/>
          </p:cNvSpPr>
          <p:nvPr/>
        </p:nvSpPr>
        <p:spPr bwMode="auto">
          <a:xfrm>
            <a:off x="3201988" y="6497638"/>
            <a:ext cx="26654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lang="en-US" altLang="en-US" sz="1600" b="1">
                <a:solidFill>
                  <a:srgbClr val="660000"/>
                </a:solidFill>
                <a:latin typeface="Arial" charset="0"/>
              </a:rPr>
              <a:t> Computer Organization I</a:t>
            </a:r>
          </a:p>
        </p:txBody>
      </p:sp>
      <p:sp>
        <p:nvSpPr>
          <p:cNvPr id="1033" name="Text Box 59"/>
          <p:cNvSpPr txBox="1">
            <a:spLocks noChangeArrowheads="1"/>
          </p:cNvSpPr>
          <p:nvPr userDrawn="1"/>
        </p:nvSpPr>
        <p:spPr bwMode="auto">
          <a:xfrm>
            <a:off x="8574087" y="166687"/>
            <a:ext cx="60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fld id="{D8E7185A-870C-474E-927C-02F33577997B}" type="slidenum">
              <a:rPr lang="en-US" sz="1800" smtClean="0">
                <a:latin typeface="Arial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sz="1800" dirty="0" smtClean="0">
              <a:latin typeface="Arial" charset="0"/>
            </a:endParaRPr>
          </a:p>
        </p:txBody>
      </p:sp>
      <p:sp>
        <p:nvSpPr>
          <p:cNvPr id="1034" name="Text Box 21"/>
          <p:cNvSpPr txBox="1">
            <a:spLocks noChangeArrowheads="1"/>
          </p:cNvSpPr>
          <p:nvPr userDrawn="1"/>
        </p:nvSpPr>
        <p:spPr bwMode="auto">
          <a:xfrm>
            <a:off x="304800" y="6521450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CS</a:t>
            </a:r>
            <a:r>
              <a:rPr lang="en-US" sz="1400" b="1" dirty="0" smtClean="0">
                <a:solidFill>
                  <a:srgbClr val="FF6600"/>
                </a:solidFill>
                <a:latin typeface="Arial" charset="0"/>
              </a:rPr>
              <a:t>@</a:t>
            </a: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VT</a:t>
            </a:r>
          </a:p>
        </p:txBody>
      </p:sp>
      <p:sp>
        <p:nvSpPr>
          <p:cNvPr id="1035" name="Text Box 22"/>
          <p:cNvSpPr txBox="1">
            <a:spLocks noChangeArrowheads="1"/>
          </p:cNvSpPr>
          <p:nvPr userDrawn="1"/>
        </p:nvSpPr>
        <p:spPr bwMode="auto">
          <a:xfrm>
            <a:off x="6934200" y="6553200"/>
            <a:ext cx="2133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©</a:t>
            </a: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2005-2019 WD </a:t>
            </a: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McQuain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iming>
    <p:tnLst>
      <p:par>
        <p:cTn id="1" dur="indefinite" restart="never" nodeType="tmRoot"/>
      </p:par>
    </p:tnLst>
  </p:timing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The Three Attributes of an Identifier</a:t>
            </a:r>
          </a:p>
        </p:txBody>
      </p:sp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381000" y="2743200"/>
            <a:ext cx="8534400" cy="160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60375" indent="-4603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Identifiers have three essential attributes:</a:t>
            </a:r>
          </a:p>
          <a:p>
            <a:pPr indent="-227013">
              <a:spcBef>
                <a:spcPct val="50000"/>
              </a:spcBef>
            </a:pPr>
            <a:r>
              <a:rPr lang="en-US" sz="1800" dirty="0" smtClean="0"/>
              <a:t>-</a:t>
            </a:r>
            <a:r>
              <a:rPr lang="en-US" sz="1800" dirty="0"/>
              <a:t>	storage </a:t>
            </a:r>
            <a:r>
              <a:rPr lang="en-US" sz="1800" dirty="0" smtClean="0"/>
              <a:t>duration (variables only)</a:t>
            </a:r>
            <a:endParaRPr lang="en-US" sz="1800" dirty="0"/>
          </a:p>
          <a:p>
            <a:pPr indent="-227013">
              <a:spcBef>
                <a:spcPct val="50000"/>
              </a:spcBef>
            </a:pPr>
            <a:r>
              <a:rPr lang="en-US" sz="1800" dirty="0" smtClean="0"/>
              <a:t>-</a:t>
            </a:r>
            <a:r>
              <a:rPr lang="en-US" sz="1800" dirty="0"/>
              <a:t>	scope</a:t>
            </a:r>
          </a:p>
          <a:p>
            <a:pPr indent="-227013">
              <a:spcBef>
                <a:spcPct val="50000"/>
              </a:spcBef>
            </a:pPr>
            <a:r>
              <a:rPr lang="en-US" sz="1800" dirty="0" smtClean="0"/>
              <a:t>-</a:t>
            </a:r>
            <a:r>
              <a:rPr lang="en-US" sz="1800" dirty="0"/>
              <a:t>	linkage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381000" y="685800"/>
            <a:ext cx="8534400" cy="161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60375" indent="-4603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4763" indent="-4763">
              <a:spcBef>
                <a:spcPct val="50000"/>
              </a:spcBef>
            </a:pPr>
            <a:r>
              <a:rPr lang="en-US" sz="1800" dirty="0" smtClean="0"/>
              <a:t>What is an identifier?</a:t>
            </a:r>
          </a:p>
          <a:p>
            <a:pPr indent="-227013">
              <a:spcBef>
                <a:spcPct val="50000"/>
              </a:spcBef>
            </a:pPr>
            <a:r>
              <a:rPr lang="en-US" sz="1800" dirty="0" smtClean="0"/>
              <a:t>-	name of a variable</a:t>
            </a:r>
          </a:p>
          <a:p>
            <a:pPr indent="-227013">
              <a:spcBef>
                <a:spcPct val="50000"/>
              </a:spcBef>
            </a:pPr>
            <a:r>
              <a:rPr lang="en-US" sz="1800" dirty="0" smtClean="0"/>
              <a:t>-	name of a type</a:t>
            </a:r>
          </a:p>
          <a:p>
            <a:pPr indent="-227013">
              <a:spcBef>
                <a:spcPct val="50000"/>
              </a:spcBef>
            </a:pPr>
            <a:r>
              <a:rPr lang="en-US" sz="1800" dirty="0" smtClean="0"/>
              <a:t>-	name of a function</a:t>
            </a:r>
            <a:endParaRPr lang="en-US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External Linkage</a:t>
            </a:r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762000" y="1828800"/>
            <a:ext cx="4267200" cy="1569660"/>
          </a:xfrm>
          <a:prstGeom prst="rect">
            <a:avLst/>
          </a:prstGeom>
          <a:solidFill>
            <a:srgbClr val="FFFFE0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numCallsToSort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>
              <a:spcBef>
                <a:spcPts val="0"/>
              </a:spcBef>
            </a:pP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Sort(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list[],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Sz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5638800" y="1845365"/>
            <a:ext cx="2895600" cy="2308324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marL="460375" indent="-4603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name is declared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outside all blocks</a:t>
            </a:r>
          </a:p>
          <a:p>
            <a:pPr>
              <a:spcBef>
                <a:spcPct val="50000"/>
              </a:spcBef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name can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be referred to from other files</a:t>
            </a:r>
          </a:p>
          <a:p>
            <a:pPr>
              <a:spcBef>
                <a:spcPct val="50000"/>
              </a:spcBef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potentially very dangerous</a:t>
            </a:r>
          </a:p>
          <a:p>
            <a:pPr>
              <a:spcBef>
                <a:spcPct val="50000"/>
              </a:spcBef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use only if necessary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57200" y="685800"/>
            <a:ext cx="8458200" cy="779463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/>
        </p:spPr>
        <p:txBody>
          <a:bodyPr>
            <a:spAutoFit/>
          </a:bodyPr>
          <a:lstStyle>
            <a:defPPr>
              <a:defRPr lang="en-US"/>
            </a:defPPr>
            <a:lvl1pPr marL="460375" indent="-460375">
              <a:spcBef>
                <a:spcPct val="50000"/>
              </a:spcBef>
              <a:defRPr sz="1800" i="1"/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/>
              <a:t>external linkage</a:t>
            </a:r>
          </a:p>
          <a:p>
            <a:pPr indent="-227013"/>
            <a:r>
              <a:rPr lang="en-US" i="0" dirty="0"/>
              <a:t>-</a:t>
            </a:r>
            <a:r>
              <a:rPr lang="en-US" i="0" dirty="0"/>
              <a:t>	</a:t>
            </a:r>
            <a:r>
              <a:rPr lang="en-US" i="0" dirty="0"/>
              <a:t>name may </a:t>
            </a:r>
            <a:r>
              <a:rPr lang="en-US" i="0" dirty="0"/>
              <a:t>be shared by several (or all) files in the program</a:t>
            </a:r>
          </a:p>
        </p:txBody>
      </p:sp>
    </p:spTree>
    <p:extLst>
      <p:ext uri="{BB962C8B-B14F-4D97-AF65-F5344CB8AC3E}">
        <p14:creationId xmlns:p14="http://schemas.microsoft.com/office/powerpoint/2010/main" val="3799964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Internal Linkage</a:t>
            </a:r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762000" y="1828800"/>
            <a:ext cx="4267200" cy="1569660"/>
          </a:xfrm>
          <a:prstGeom prst="rect">
            <a:avLst/>
          </a:prstGeom>
          <a:solidFill>
            <a:srgbClr val="FFFFE0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static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numCallsToSort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>
              <a:spcBef>
                <a:spcPts val="0"/>
              </a:spcBef>
            </a:pP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Sort(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list[],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Sz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5638800" y="1845365"/>
            <a:ext cx="3124200" cy="2554545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marL="460375" indent="-4603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name is declared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outside all blocks, using reserved word static</a:t>
            </a:r>
          </a:p>
          <a:p>
            <a:pPr>
              <a:spcBef>
                <a:spcPct val="50000"/>
              </a:spcBef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name cannot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be referred to from other files</a:t>
            </a:r>
          </a:p>
          <a:p>
            <a:pPr>
              <a:spcBef>
                <a:spcPct val="50000"/>
              </a:spcBef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potentially dangerous</a:t>
            </a:r>
          </a:p>
          <a:p>
            <a:pPr>
              <a:spcBef>
                <a:spcPct val="50000"/>
              </a:spcBef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use only if necessary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457200" y="685800"/>
            <a:ext cx="8458200" cy="779463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/>
        </p:spPr>
        <p:txBody>
          <a:bodyPr>
            <a:spAutoFit/>
          </a:bodyPr>
          <a:lstStyle>
            <a:defPPr>
              <a:defRPr lang="en-US"/>
            </a:defPPr>
            <a:lvl1pPr marL="460375" indent="-460375">
              <a:spcBef>
                <a:spcPct val="50000"/>
              </a:spcBef>
              <a:defRPr sz="1800" i="1"/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/>
              <a:t>internal linkage</a:t>
            </a:r>
          </a:p>
          <a:p>
            <a:pPr indent="-227013"/>
            <a:r>
              <a:rPr lang="en-US" i="0" dirty="0"/>
              <a:t>-</a:t>
            </a:r>
            <a:r>
              <a:rPr lang="en-US" i="0" dirty="0"/>
              <a:t>	</a:t>
            </a:r>
            <a:r>
              <a:rPr lang="en-US" i="0" dirty="0"/>
              <a:t>name is restricted </a:t>
            </a:r>
            <a:r>
              <a:rPr lang="en-US" i="0" dirty="0"/>
              <a:t>to a single file, but shared by all functions within that file</a:t>
            </a:r>
          </a:p>
        </p:txBody>
      </p:sp>
    </p:spTree>
    <p:extLst>
      <p:ext uri="{BB962C8B-B14F-4D97-AF65-F5344CB8AC3E}">
        <p14:creationId xmlns:p14="http://schemas.microsoft.com/office/powerpoint/2010/main" val="3982909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No Linkage</a:t>
            </a:r>
            <a:endParaRPr lang="en-US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762000" y="1981200"/>
            <a:ext cx="4267200" cy="2062103"/>
          </a:xfrm>
          <a:prstGeom prst="rect">
            <a:avLst/>
          </a:prstGeom>
          <a:solidFill>
            <a:srgbClr val="FFFFE0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Sort(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list[],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Sz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spcBef>
                <a:spcPts val="0"/>
              </a:spcBef>
            </a:pP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static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numSwaps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startIdx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>
              <a:spcBef>
                <a:spcPts val="0"/>
              </a:spcBef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...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638800" y="2678906"/>
            <a:ext cx="3124200" cy="1569660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marL="460375" indent="-4603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name is declared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inside a block</a:t>
            </a:r>
          </a:p>
          <a:p>
            <a:pPr>
              <a:spcBef>
                <a:spcPct val="50000"/>
              </a:spcBef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name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can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only be referred to within the block where the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declaration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is placed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57200" y="685800"/>
            <a:ext cx="8458200" cy="779463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/>
        </p:spPr>
        <p:txBody>
          <a:bodyPr>
            <a:spAutoFit/>
          </a:bodyPr>
          <a:lstStyle>
            <a:defPPr>
              <a:defRPr lang="en-US"/>
            </a:defPPr>
            <a:lvl1pPr marL="460375" indent="-460375">
              <a:spcBef>
                <a:spcPct val="50000"/>
              </a:spcBef>
              <a:defRPr sz="1800" i="1"/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/>
              <a:t>no linkage</a:t>
            </a:r>
          </a:p>
          <a:p>
            <a:pPr indent="-227013"/>
            <a:r>
              <a:rPr lang="en-US" i="0" dirty="0"/>
              <a:t>-</a:t>
            </a:r>
            <a:r>
              <a:rPr lang="en-US" i="0" dirty="0"/>
              <a:t>	</a:t>
            </a:r>
            <a:r>
              <a:rPr lang="en-US" i="0" dirty="0"/>
              <a:t>name is restricted </a:t>
            </a:r>
            <a:r>
              <a:rPr lang="en-US" i="0" dirty="0"/>
              <a:t>to a single function</a:t>
            </a:r>
          </a:p>
        </p:txBody>
      </p:sp>
    </p:spTree>
    <p:extLst>
      <p:ext uri="{BB962C8B-B14F-4D97-AF65-F5344CB8AC3E}">
        <p14:creationId xmlns:p14="http://schemas.microsoft.com/office/powerpoint/2010/main" val="441969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Determining the Attributes</a:t>
            </a:r>
          </a:p>
        </p:txBody>
      </p:sp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457200" y="3694113"/>
            <a:ext cx="8382000" cy="186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795" tIns="26625" rIns="18795" bIns="26625">
            <a:spAutoFit/>
          </a:bodyPr>
          <a:lstStyle/>
          <a:p>
            <a:pPr>
              <a:spcBef>
                <a:spcPct val="4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altLang="en-US" sz="1800" dirty="0">
                <a:solidFill>
                  <a:srgbClr val="000000"/>
                </a:solidFill>
              </a:rPr>
              <a:t>When the defaults are not satisfactory, see:</a:t>
            </a:r>
          </a:p>
          <a:p>
            <a:pPr>
              <a:spcBef>
                <a:spcPct val="4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urier New" pitchFamily="49" charset="0"/>
              </a:rPr>
              <a:t>	auto</a:t>
            </a:r>
          </a:p>
          <a:p>
            <a:pPr>
              <a:spcBef>
                <a:spcPct val="4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urier New" pitchFamily="49" charset="0"/>
              </a:rPr>
              <a:t>	static</a:t>
            </a:r>
          </a:p>
          <a:p>
            <a:pPr>
              <a:spcBef>
                <a:spcPct val="4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urier New" pitchFamily="49" charset="0"/>
              </a:rPr>
              <a:t>	extern</a:t>
            </a:r>
          </a:p>
          <a:p>
            <a:pPr>
              <a:spcBef>
                <a:spcPct val="4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urier New" pitchFamily="49" charset="0"/>
              </a:rPr>
              <a:t>	register</a:t>
            </a:r>
          </a:p>
        </p:txBody>
      </p:sp>
      <p:sp>
        <p:nvSpPr>
          <p:cNvPr id="6148" name="Rectangle 8"/>
          <p:cNvSpPr>
            <a:spLocks noChangeArrowheads="1"/>
          </p:cNvSpPr>
          <p:nvPr/>
        </p:nvSpPr>
        <p:spPr bwMode="auto">
          <a:xfrm>
            <a:off x="457200" y="685800"/>
            <a:ext cx="8382000" cy="258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795" tIns="26625" rIns="18795" bIns="26625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457200" algn="l"/>
              </a:tabLst>
            </a:pPr>
            <a:r>
              <a:rPr lang="en-US" altLang="en-US" sz="1800" dirty="0"/>
              <a:t>The default storage duration, scope and linkage of a variable depend on the location of its </a:t>
            </a:r>
            <a:r>
              <a:rPr lang="en-US" altLang="en-US" sz="1800" dirty="0" smtClean="0"/>
              <a:t>declaration:</a:t>
            </a:r>
            <a:endParaRPr lang="en-US" altLang="en-US" sz="1800" dirty="0"/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457200" algn="l"/>
              </a:tabLst>
            </a:pPr>
            <a:endParaRPr lang="en-US" altLang="en-US" sz="1800" dirty="0"/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457200" algn="l"/>
              </a:tabLst>
            </a:pPr>
            <a:r>
              <a:rPr lang="en-US" altLang="en-US" sz="1800" i="1" dirty="0"/>
              <a:t>inside a block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457200" algn="l"/>
              </a:tabLst>
            </a:pPr>
            <a:r>
              <a:rPr lang="en-US" altLang="en-US" sz="1800" dirty="0"/>
              <a:t>	automatic storage duration, block scope, no linkage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457200" algn="l"/>
              </a:tabLst>
            </a:pPr>
            <a:endParaRPr lang="en-US" altLang="en-US" sz="1800" dirty="0"/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457200" algn="l"/>
              </a:tabLst>
            </a:pPr>
            <a:r>
              <a:rPr lang="en-US" altLang="en-US" sz="1800" i="1" dirty="0"/>
              <a:t>outside any block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457200" algn="l"/>
              </a:tabLst>
            </a:pPr>
            <a:r>
              <a:rPr lang="en-US" altLang="en-US" sz="1800" dirty="0"/>
              <a:t>	static storage duration, file scope, external linkage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Global Symbols?</a:t>
            </a:r>
            <a:endParaRPr lang="en-US" dirty="0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066800" y="2678906"/>
            <a:ext cx="7696200" cy="1938992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marL="460375" indent="-4603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function names:</a:t>
            </a:r>
          </a:p>
          <a:p>
            <a:pPr indent="-227013">
              <a:spcBef>
                <a:spcPct val="50000"/>
              </a:spcBef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	functions not defined locally are assumed to be external; so compiler leaves resolving them to the linker</a:t>
            </a:r>
          </a:p>
          <a:p>
            <a:pPr indent="-227013">
              <a:spcBef>
                <a:spcPct val="50000"/>
              </a:spcBef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	triggers implicit declaration warning, and frequently link-time errors when actual function interface doesn't match implicit one</a:t>
            </a:r>
          </a:p>
          <a:p>
            <a:pPr indent="-227013">
              <a:spcBef>
                <a:spcPct val="50000"/>
              </a:spcBef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	global functions should be declared in header files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57200" y="685800"/>
            <a:ext cx="8458200" cy="1615827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/>
        </p:spPr>
        <p:txBody>
          <a:bodyPr>
            <a:spAutoFit/>
          </a:bodyPr>
          <a:lstStyle>
            <a:defPPr>
              <a:defRPr lang="en-US"/>
            </a:defPPr>
            <a:lvl1pPr marL="460375" indent="-460375">
              <a:spcBef>
                <a:spcPct val="50000"/>
              </a:spcBef>
              <a:defRPr sz="1800" i="1"/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 smtClean="0"/>
              <a:t>global symbol</a:t>
            </a:r>
            <a:endParaRPr lang="en-US" dirty="0"/>
          </a:p>
          <a:p>
            <a:pPr indent="-227013"/>
            <a:r>
              <a:rPr lang="en-US" i="0" dirty="0"/>
              <a:t>-</a:t>
            </a:r>
            <a:r>
              <a:rPr lang="en-US" i="0" dirty="0"/>
              <a:t>	</a:t>
            </a:r>
            <a:r>
              <a:rPr lang="en-US" i="0" dirty="0"/>
              <a:t>name </a:t>
            </a:r>
            <a:r>
              <a:rPr lang="en-US" i="0" dirty="0" smtClean="0"/>
              <a:t>has external linkage</a:t>
            </a:r>
          </a:p>
          <a:p>
            <a:pPr indent="-227013"/>
            <a:r>
              <a:rPr lang="en-US" i="0" dirty="0" smtClean="0"/>
              <a:t>-	references to the name are handled by the linker</a:t>
            </a:r>
          </a:p>
          <a:p>
            <a:pPr indent="-227013"/>
            <a:r>
              <a:rPr lang="en-US" i="0" dirty="0" smtClean="0"/>
              <a:t>-	compiler and linker have relevant rules… for function names… for variable names</a:t>
            </a:r>
            <a:endParaRPr lang="en-US" i="0" dirty="0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066800" y="5094982"/>
            <a:ext cx="7696200" cy="1077218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marL="460375" indent="-4603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variable names:</a:t>
            </a:r>
          </a:p>
          <a:p>
            <a:pPr indent="-227013">
              <a:spcBef>
                <a:spcPct val="50000"/>
              </a:spcBef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	variables not declared locally are treated as errors</a:t>
            </a:r>
          </a:p>
          <a:p>
            <a:pPr indent="-227013">
              <a:spcBef>
                <a:spcPct val="50000"/>
              </a:spcBef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	must use "extern" declaration for global variables defined elsewhere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144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Function Names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5105400"/>
            <a:ext cx="5334000" cy="978729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defRPr/>
            </a:pPr>
            <a:r>
              <a:rPr lang="en-US" sz="1800" b="1" kern="0" dirty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func4( );</a:t>
            </a:r>
            <a:br>
              <a:rPr 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b="1" kern="0" dirty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extern</a:t>
            </a:r>
            <a:r>
              <a:rPr 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kern="0" dirty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func4( );</a:t>
            </a:r>
          </a:p>
          <a:p>
            <a:pPr marL="512763" lvl="1">
              <a:defRPr/>
            </a:pPr>
            <a:r>
              <a:rPr lang="en-US" sz="1800" kern="0" dirty="0" smtClean="0"/>
              <a:t>makes </a:t>
            </a:r>
            <a:r>
              <a:rPr 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1800" kern="0" dirty="0" smtClean="0"/>
              <a:t> an external reference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33400" y="826067"/>
            <a:ext cx="5334000" cy="7017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sz="1800" b="1" kern="0" dirty="0" smtClean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kern="0" dirty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func1( ) { . . . }</a:t>
            </a:r>
          </a:p>
          <a:p>
            <a:pPr marL="512763" lvl="1">
              <a:defRPr/>
            </a:pPr>
            <a:r>
              <a:rPr lang="en-US" sz="1800" kern="0" dirty="0" smtClean="0"/>
              <a:t>defines file-local symbol </a:t>
            </a:r>
            <a:r>
              <a:rPr 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func1</a:t>
            </a:r>
            <a:r>
              <a:rPr lang="en-US" sz="1800" kern="0" dirty="0" smtClean="0">
                <a:cs typeface="Courier New" panose="02070309020205020404" pitchFamily="49" charset="0"/>
              </a:rPr>
              <a:t>; not global</a:t>
            </a:r>
            <a:endParaRPr lang="en-US" sz="1800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33400" y="2252511"/>
            <a:ext cx="5334000" cy="7017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sz="1800" b="1" kern="0" dirty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func2( ) { . . . }</a:t>
            </a:r>
          </a:p>
          <a:p>
            <a:pPr marL="512763" lvl="1">
              <a:defRPr/>
            </a:pPr>
            <a:r>
              <a:rPr lang="en-US" sz="1800" kern="0" dirty="0" smtClean="0"/>
              <a:t>defines (strong) global symbol </a:t>
            </a:r>
            <a:r>
              <a:rPr 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func2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533400" y="3678955"/>
            <a:ext cx="5334000" cy="7017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sz="1800" b="1" kern="0" dirty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kern="0" dirty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func3( );</a:t>
            </a:r>
          </a:p>
          <a:p>
            <a:pPr marL="512763" lvl="1">
              <a:defRPr/>
            </a:pPr>
            <a:r>
              <a:rPr lang="en-US" sz="1800" kern="0" dirty="0" smtClean="0"/>
              <a:t>defines no symbol; declares </a:t>
            </a:r>
            <a:r>
              <a:rPr 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func3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7086600" y="5822519"/>
            <a:ext cx="1752600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sz="14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all examples are at file scope</a:t>
            </a:r>
            <a:endParaRPr lang="en-US" sz="14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85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Variable Names</a:t>
            </a:r>
            <a:endParaRPr lang="en-US" dirty="0"/>
          </a:p>
        </p:txBody>
      </p:sp>
      <p:sp>
        <p:nvSpPr>
          <p:cNvPr id="7" name="Content Placeholder 6"/>
          <p:cNvSpPr txBox="1">
            <a:spLocks/>
          </p:cNvSpPr>
          <p:nvPr/>
        </p:nvSpPr>
        <p:spPr>
          <a:xfrm>
            <a:off x="454090" y="4060244"/>
            <a:ext cx="5489510" cy="7017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sz="1800" b="1" kern="0" dirty="0" err="1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z = 4;</a:t>
            </a:r>
          </a:p>
          <a:p>
            <a:pPr marL="457200" lvl="1" indent="-230188">
              <a:defRPr/>
            </a:pPr>
            <a:r>
              <a:rPr lang="en-US" sz="1800" kern="0" dirty="0" smtClean="0"/>
              <a:t>defines strong global symbol</a:t>
            </a:r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454090" y="685800"/>
            <a:ext cx="5489510" cy="978729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defRPr/>
            </a:pPr>
            <a:r>
              <a:rPr lang="en-US" sz="1800" b="1" kern="0" dirty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kern="0" dirty="0" err="1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 = 4;</a:t>
            </a:r>
            <a:br>
              <a:rPr 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b="1" kern="0" dirty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kern="0" dirty="0" err="1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y;</a:t>
            </a:r>
          </a:p>
          <a:p>
            <a:pPr marL="512763" lvl="1" indent="-288925">
              <a:defRPr/>
            </a:pPr>
            <a:r>
              <a:rPr lang="en-US" sz="1800" kern="0" dirty="0" smtClean="0"/>
              <a:t>defines file-local symbols </a:t>
            </a:r>
            <a:r>
              <a:rPr 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1800" kern="0" dirty="0" smtClean="0"/>
              <a:t> and </a:t>
            </a:r>
            <a:r>
              <a:rPr 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endParaRPr lang="en-US" sz="1800" kern="0" dirty="0" smtClean="0"/>
          </a:p>
        </p:txBody>
      </p:sp>
      <p:sp>
        <p:nvSpPr>
          <p:cNvPr id="9" name="Content Placeholder 6"/>
          <p:cNvSpPr txBox="1">
            <a:spLocks/>
          </p:cNvSpPr>
          <p:nvPr/>
        </p:nvSpPr>
        <p:spPr>
          <a:xfrm>
            <a:off x="454090" y="2373022"/>
            <a:ext cx="5489510" cy="7017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sz="1800" b="1" kern="0" dirty="0" err="1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w;</a:t>
            </a:r>
          </a:p>
          <a:p>
            <a:pPr marL="457200" lvl="1" indent="-223838">
              <a:defRPr/>
            </a:pPr>
            <a:r>
              <a:rPr lang="en-US" sz="1800" kern="0" dirty="0" smtClean="0"/>
              <a:t>defines weak global symbol aka </a:t>
            </a:r>
            <a:r>
              <a:rPr lang="en-US" sz="1800" i="1" kern="0" dirty="0" smtClean="0"/>
              <a:t>common</a:t>
            </a:r>
            <a:r>
              <a:rPr lang="en-US" sz="1800" kern="0" dirty="0" smtClean="0"/>
              <a:t> symbol</a:t>
            </a:r>
            <a:endParaRPr lang="en-US" sz="1800" kern="0" dirty="0"/>
          </a:p>
        </p:txBody>
      </p:sp>
      <p:sp>
        <p:nvSpPr>
          <p:cNvPr id="13" name="Content Placeholder 6"/>
          <p:cNvSpPr txBox="1">
            <a:spLocks/>
          </p:cNvSpPr>
          <p:nvPr/>
        </p:nvSpPr>
        <p:spPr>
          <a:xfrm>
            <a:off x="454090" y="5470469"/>
            <a:ext cx="5489510" cy="7017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sz="1800" b="1" kern="0" dirty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extern</a:t>
            </a:r>
            <a:r>
              <a:rPr 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kern="0" dirty="0" err="1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ext</a:t>
            </a:r>
            <a:r>
              <a:rPr 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-223838">
              <a:defRPr/>
            </a:pPr>
            <a:r>
              <a:rPr lang="en-US" sz="18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ext</a:t>
            </a:r>
            <a:r>
              <a:rPr lang="en-US" sz="1800" kern="0" dirty="0" smtClean="0"/>
              <a:t> is defined somewhere else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7086600" y="5822519"/>
            <a:ext cx="1752600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sz="14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all examples are at file scope</a:t>
            </a:r>
            <a:endParaRPr lang="en-US" sz="14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59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Use Case:  Global Type Name</a:t>
            </a:r>
            <a:endParaRPr lang="en-US" dirty="0"/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454090" y="675786"/>
            <a:ext cx="4879910" cy="1643527"/>
          </a:xfrm>
          <a:prstGeom prst="rect">
            <a:avLst/>
          </a:prstGeom>
          <a:solidFill>
            <a:srgbClr val="FFFFE0"/>
          </a:solidFill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defRPr/>
            </a:pPr>
            <a:r>
              <a:rPr lang="en-US" sz="1800" b="1" kern="0" dirty="0" err="1" smtClean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8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_Rational {</a:t>
            </a:r>
          </a:p>
          <a:p>
            <a:pPr marL="0" indent="0">
              <a:defRPr/>
            </a:pPr>
            <a:r>
              <a:rPr lang="en-US" sz="18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kern="0" dirty="0" smtClean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int64_t </a:t>
            </a:r>
            <a:r>
              <a:rPr lang="en-US" sz="18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top;</a:t>
            </a:r>
          </a:p>
          <a:p>
            <a:pPr marL="0" indent="0">
              <a:defRPr/>
            </a:pPr>
            <a:r>
              <a:rPr lang="en-US" sz="18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800" b="1" kern="0" dirty="0" smtClean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int64_t </a:t>
            </a:r>
            <a:r>
              <a:rPr lang="en-US" sz="18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bottom;</a:t>
            </a:r>
          </a:p>
          <a:p>
            <a:pPr marL="0" indent="0">
              <a:defRPr/>
            </a:pPr>
            <a:r>
              <a:rPr lang="en-US" sz="18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br>
              <a:rPr lang="en-US" sz="18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b="1" kern="0" dirty="0" err="1" smtClean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8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kern="0" dirty="0" err="1" smtClean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8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_Rational </a:t>
            </a:r>
            <a:r>
              <a:rPr lang="en-US" sz="1800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</a:t>
            </a:r>
            <a:r>
              <a:rPr lang="en-US" sz="18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457200" y="2741368"/>
            <a:ext cx="8382000" cy="330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795" tIns="26625" rIns="18795" bIns="26625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457200" algn="l"/>
              </a:tabLst>
            </a:pPr>
            <a:r>
              <a:rPr lang="en-US" altLang="en-US" sz="1800" dirty="0" smtClean="0"/>
              <a:t>Data types are typically needed throughout an implementation, and so must be global.</a:t>
            </a:r>
            <a:endParaRPr lang="en-US" altLang="en-US" sz="1800" dirty="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57200" y="3352800"/>
            <a:ext cx="8382000" cy="607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795" tIns="26625" rIns="18795" bIns="26625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457200" algn="l"/>
              </a:tabLst>
            </a:pPr>
            <a:r>
              <a:rPr lang="en-US" altLang="en-US" sz="1800" dirty="0" smtClean="0"/>
              <a:t>The type declaration is usually placed in a suitable header file so it can be included as needed.</a:t>
            </a:r>
            <a:endParaRPr lang="en-US" altLang="en-US" sz="1800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114800" y="745541"/>
            <a:ext cx="1066800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sz="1400" b="1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Rational.h</a:t>
            </a:r>
            <a:endParaRPr lang="en-US" sz="14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798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Use Case:  Global Function Name</a:t>
            </a:r>
            <a:endParaRPr lang="en-US" dirty="0"/>
          </a:p>
        </p:txBody>
      </p:sp>
      <p:sp>
        <p:nvSpPr>
          <p:cNvPr id="5" name="Content Placeholder 6"/>
          <p:cNvSpPr txBox="1">
            <a:spLocks/>
          </p:cNvSpPr>
          <p:nvPr/>
        </p:nvSpPr>
        <p:spPr>
          <a:xfrm>
            <a:off x="454090" y="697468"/>
            <a:ext cx="7927910" cy="701731"/>
          </a:xfrm>
          <a:prstGeom prst="rect">
            <a:avLst/>
          </a:prstGeom>
          <a:solidFill>
            <a:srgbClr val="FFFFE0"/>
          </a:solidFill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defRPr/>
            </a:pPr>
            <a:endParaRPr lang="en-US" sz="1800" b="1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defRPr/>
            </a:pPr>
            <a:r>
              <a:rPr lang="en-US" sz="18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 </a:t>
            </a:r>
            <a:r>
              <a:rPr lang="en-US" sz="1800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Rational_Add</a:t>
            </a:r>
            <a:r>
              <a:rPr lang="en-US" sz="18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(Rational left, Rational right); 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457200" y="2741368"/>
            <a:ext cx="8382000" cy="330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795" tIns="26625" rIns="18795" bIns="26625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457200" algn="l"/>
              </a:tabLst>
            </a:pPr>
            <a:r>
              <a:rPr lang="en-US" altLang="en-US" sz="1800" dirty="0" smtClean="0"/>
              <a:t>Used for any function that needs to be called from other modules.  Very common.</a:t>
            </a:r>
            <a:endParaRPr lang="en-US" altLang="en-US" sz="1800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57200" y="3403031"/>
            <a:ext cx="8382000" cy="330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795" tIns="26625" rIns="18795" bIns="26625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457200" algn="l"/>
              </a:tabLst>
            </a:pPr>
            <a:r>
              <a:rPr lang="en-US" altLang="en-US" sz="1800" dirty="0" smtClean="0"/>
              <a:t>Place function declaration in suitable header file.</a:t>
            </a:r>
            <a:endParaRPr lang="en-US" altLang="en-US" sz="18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7239000" y="745541"/>
            <a:ext cx="1066800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sz="1400" b="1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Rational.h</a:t>
            </a:r>
            <a:endParaRPr lang="en-US" sz="14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290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Use Case:  Global Variable Name</a:t>
            </a:r>
            <a:endParaRPr lang="en-US" dirty="0"/>
          </a:p>
        </p:txBody>
      </p:sp>
      <p:sp>
        <p:nvSpPr>
          <p:cNvPr id="6" name="Content Placeholder 6"/>
          <p:cNvSpPr txBox="1">
            <a:spLocks/>
          </p:cNvSpPr>
          <p:nvPr/>
        </p:nvSpPr>
        <p:spPr>
          <a:xfrm>
            <a:off x="454090" y="697468"/>
            <a:ext cx="7165910" cy="369332"/>
          </a:xfrm>
          <a:prstGeom prst="rect">
            <a:avLst/>
          </a:prstGeom>
          <a:solidFill>
            <a:srgbClr val="FFFFE0"/>
          </a:solidFill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defRPr/>
            </a:pPr>
            <a:r>
              <a:rPr lang="en-US" sz="1800" b="1" kern="0" dirty="0" smtClean="0">
                <a:solidFill>
                  <a:srgbClr val="33CC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no example given . . . almost always a bad idea</a:t>
            </a: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457200" y="2741368"/>
            <a:ext cx="8382000" cy="330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795" tIns="26625" rIns="18795" bIns="26625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457200" algn="l"/>
              </a:tabLst>
            </a:pPr>
            <a:r>
              <a:rPr lang="en-US" altLang="en-US" sz="1800" dirty="0" smtClean="0"/>
              <a:t>Unlike types and functions, variables are mutable.</a:t>
            </a:r>
            <a:endParaRPr lang="en-US" altLang="en-US" sz="1800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57200" y="3403031"/>
            <a:ext cx="8382000" cy="330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795" tIns="26625" rIns="18795" bIns="26625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457200" algn="l"/>
              </a:tabLst>
            </a:pPr>
            <a:r>
              <a:rPr lang="en-US" altLang="en-US" sz="1800" dirty="0" smtClean="0"/>
              <a:t>Making a variable global allows modifications to it to be made from anywhere.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405450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Declarations and Definitions</a:t>
            </a: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381000" y="685800"/>
            <a:ext cx="8534400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60375" indent="-4603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A </a:t>
            </a:r>
            <a:r>
              <a:rPr lang="en-US" sz="1800" i="1" dirty="0"/>
              <a:t>declaration</a:t>
            </a:r>
            <a:r>
              <a:rPr lang="en-US" sz="1800" dirty="0"/>
              <a:t> specifies the interpretation and attributes of a set of identifiers</a:t>
            </a:r>
            <a:r>
              <a:rPr lang="en-US" sz="1800" dirty="0" smtClean="0"/>
              <a:t>.</a:t>
            </a:r>
          </a:p>
          <a:p>
            <a:endParaRPr lang="en-US" sz="1800" dirty="0"/>
          </a:p>
          <a:p>
            <a:r>
              <a:rPr lang="en-US" sz="1800" dirty="0" smtClean="0"/>
              <a:t>A </a:t>
            </a:r>
            <a:r>
              <a:rPr lang="en-US" sz="1800" i="1" dirty="0" smtClean="0"/>
              <a:t>definition </a:t>
            </a:r>
            <a:r>
              <a:rPr lang="en-US" sz="1800" dirty="0" smtClean="0"/>
              <a:t>of </a:t>
            </a:r>
            <a:r>
              <a:rPr lang="en-US" sz="1800" dirty="0"/>
              <a:t>an identifier is a declaration for that identifier that</a:t>
            </a:r>
            <a:r>
              <a:rPr lang="en-US" sz="1800" dirty="0" smtClean="0"/>
              <a:t>:</a:t>
            </a:r>
          </a:p>
          <a:p>
            <a:endParaRPr lang="en-US" sz="1800" dirty="0"/>
          </a:p>
          <a:p>
            <a:pPr indent="-227013"/>
            <a:r>
              <a:rPr lang="en-US" sz="1800" dirty="0" smtClean="0"/>
              <a:t>- </a:t>
            </a:r>
            <a:r>
              <a:rPr lang="en-US" sz="1800" dirty="0"/>
              <a:t>for an object, causes storage to be reserved for that object</a:t>
            </a:r>
            <a:r>
              <a:rPr lang="en-US" sz="1800" dirty="0" smtClean="0"/>
              <a:t>;</a:t>
            </a:r>
          </a:p>
          <a:p>
            <a:pPr indent="-227013"/>
            <a:endParaRPr lang="en-US" sz="1800" dirty="0"/>
          </a:p>
          <a:p>
            <a:pPr indent="-227013"/>
            <a:r>
              <a:rPr lang="en-US" sz="1800" dirty="0" smtClean="0"/>
              <a:t>- </a:t>
            </a:r>
            <a:r>
              <a:rPr lang="en-US" sz="1800" dirty="0"/>
              <a:t>for a function, includes the function </a:t>
            </a:r>
            <a:r>
              <a:rPr lang="en-US" sz="1800" dirty="0" smtClean="0"/>
              <a:t>body;</a:t>
            </a:r>
            <a:endParaRPr lang="en-US" sz="1800" dirty="0"/>
          </a:p>
          <a:p>
            <a:pPr indent="-227013"/>
            <a:endParaRPr lang="en-US" sz="1800" dirty="0" smtClean="0"/>
          </a:p>
          <a:p>
            <a:pPr indent="-227013"/>
            <a:r>
              <a:rPr lang="en-US" sz="1800" dirty="0" smtClean="0"/>
              <a:t>- </a:t>
            </a:r>
            <a:r>
              <a:rPr lang="en-US" sz="1800" dirty="0"/>
              <a:t>for an enumeration constant, is the (only) declaration of the identifier;</a:t>
            </a:r>
          </a:p>
          <a:p>
            <a:pPr indent="-227013"/>
            <a:endParaRPr lang="en-US" sz="1800" dirty="0" smtClean="0"/>
          </a:p>
          <a:p>
            <a:pPr indent="-227013"/>
            <a:r>
              <a:rPr lang="en-US" sz="1800" dirty="0" smtClean="0"/>
              <a:t>- </a:t>
            </a:r>
            <a:r>
              <a:rPr lang="en-US" sz="1800" dirty="0"/>
              <a:t>for a </a:t>
            </a:r>
            <a:r>
              <a:rPr lang="en-US" sz="1800" b="1" dirty="0" err="1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800" dirty="0"/>
              <a:t> name, is the first (or only) declaration of the identifier.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482535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6"/>
          <p:cNvSpPr txBox="1">
            <a:spLocks/>
          </p:cNvSpPr>
          <p:nvPr/>
        </p:nvSpPr>
        <p:spPr>
          <a:xfrm>
            <a:off x="457200" y="718162"/>
            <a:ext cx="8229600" cy="3637919"/>
          </a:xfrm>
          <a:prstGeom prst="rect">
            <a:avLst/>
          </a:prstGeom>
          <a:solidFill>
            <a:srgbClr val="FFFFE0"/>
          </a:solidFill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defRPr/>
            </a:pPr>
            <a:r>
              <a:rPr lang="en-US" sz="1800" b="1" kern="0" dirty="0" err="1" smtClean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8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_</a:t>
            </a:r>
            <a:r>
              <a:rPr lang="en-US" sz="1800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indexEntry</a:t>
            </a:r>
            <a:r>
              <a:rPr lang="en-US" sz="18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defRPr/>
            </a:pPr>
            <a:r>
              <a:rPr lang="en-US" sz="18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kern="0" dirty="0" smtClean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uint32_t </a:t>
            </a:r>
            <a:r>
              <a:rPr lang="en-US" sz="18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location;</a:t>
            </a:r>
          </a:p>
          <a:p>
            <a:pPr marL="0" indent="0">
              <a:defRPr/>
            </a:pPr>
            <a:r>
              <a:rPr lang="en-US" sz="18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800" b="1" kern="0" dirty="0" smtClean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</a:t>
            </a:r>
            <a:r>
              <a:rPr lang="en-US" sz="18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key;</a:t>
            </a:r>
          </a:p>
          <a:p>
            <a:pPr marL="0" indent="0">
              <a:defRPr/>
            </a:pPr>
            <a:r>
              <a:rPr lang="en-US" sz="18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br>
              <a:rPr lang="en-US" sz="18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b="1" kern="0" dirty="0" err="1" smtClean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8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kern="0" dirty="0" err="1" smtClean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8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US" sz="18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indexEntry</a:t>
            </a:r>
            <a:r>
              <a:rPr lang="en-US" sz="18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indexEntry</a:t>
            </a:r>
            <a:r>
              <a:rPr lang="en-US" sz="18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defRPr/>
            </a:pPr>
            <a:endParaRPr lang="en-US" sz="1800" b="1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defRPr/>
            </a:pPr>
            <a:r>
              <a:rPr lang="en-US" sz="1800" b="1" kern="0" dirty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sz="18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indexEntry</a:t>
            </a:r>
            <a:r>
              <a:rPr lang="en-US" sz="18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Index[</a:t>
            </a:r>
            <a:r>
              <a:rPr lang="en-US" sz="1800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maxEntries</a:t>
            </a:r>
            <a:r>
              <a:rPr lang="en-US" sz="18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0" indent="0">
              <a:defRPr/>
            </a:pPr>
            <a:endParaRPr lang="en-US" sz="1800" b="1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defRPr/>
            </a:pPr>
            <a:r>
              <a:rPr lang="en-US" sz="1800" b="1" kern="0" dirty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uint32_t</a:t>
            </a:r>
            <a:r>
              <a:rPr lang="en-US" sz="18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findEntry</a:t>
            </a:r>
            <a:r>
              <a:rPr lang="en-US" sz="18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kern="0" dirty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</a:t>
            </a:r>
            <a:r>
              <a:rPr lang="en-US" sz="18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keyValue</a:t>
            </a:r>
            <a:r>
              <a:rPr lang="en-US" sz="18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defRPr/>
            </a:pPr>
            <a:r>
              <a:rPr lang="en-US" sz="18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. . .</a:t>
            </a:r>
          </a:p>
          <a:p>
            <a:pPr marL="0" indent="0">
              <a:defRPr/>
            </a:pPr>
            <a:r>
              <a:rPr lang="en-US" sz="18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800" b="1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Use Case:  File-local Type Name</a:t>
            </a:r>
            <a:endParaRPr lang="en-US" dirty="0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457200" y="4572000"/>
            <a:ext cx="8382000" cy="330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795" tIns="26625" rIns="18795" bIns="26625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457200" algn="l"/>
              </a:tabLst>
            </a:pPr>
            <a:r>
              <a:rPr lang="en-US" altLang="en-US" sz="1800" dirty="0" smtClean="0"/>
              <a:t>Here, we create an array to index a collection of records.</a:t>
            </a:r>
            <a:endParaRPr lang="en-US" altLang="en-US" sz="1800" dirty="0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457200" y="4953000"/>
            <a:ext cx="8382000" cy="330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795" tIns="26625" rIns="18795" bIns="26625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457200" algn="l"/>
              </a:tabLst>
            </a:pPr>
            <a:r>
              <a:rPr lang="en-US" altLang="en-US" sz="1800" dirty="0" smtClean="0"/>
              <a:t>The index uses objects that only make sense locally, so the type is file-local.</a:t>
            </a:r>
            <a:endParaRPr lang="en-US" altLang="en-US" sz="18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7620000" y="760151"/>
            <a:ext cx="914400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sz="1400" b="1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Index.c</a:t>
            </a:r>
            <a:endParaRPr lang="en-US" sz="14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148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Use Case:  File-local Variable Name</a:t>
            </a:r>
            <a:endParaRPr lang="en-US" dirty="0"/>
          </a:p>
        </p:txBody>
      </p:sp>
      <p:sp>
        <p:nvSpPr>
          <p:cNvPr id="5" name="Content Placeholder 6"/>
          <p:cNvSpPr txBox="1">
            <a:spLocks/>
          </p:cNvSpPr>
          <p:nvPr/>
        </p:nvSpPr>
        <p:spPr>
          <a:xfrm>
            <a:off x="457200" y="718162"/>
            <a:ext cx="8229600" cy="3637919"/>
          </a:xfrm>
          <a:prstGeom prst="rect">
            <a:avLst/>
          </a:prstGeom>
          <a:solidFill>
            <a:srgbClr val="FFFFE0"/>
          </a:solidFill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defRPr/>
            </a:pPr>
            <a:r>
              <a:rPr lang="en-US" sz="1800" b="1" kern="0" dirty="0" err="1" smtClean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8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_</a:t>
            </a:r>
            <a:r>
              <a:rPr lang="en-US" sz="1800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indexEntry</a:t>
            </a:r>
            <a:r>
              <a:rPr lang="en-US" sz="18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defRPr/>
            </a:pPr>
            <a:r>
              <a:rPr lang="en-US" sz="18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kern="0" dirty="0" smtClean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uint32_t </a:t>
            </a:r>
            <a:r>
              <a:rPr lang="en-US" sz="18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location;</a:t>
            </a:r>
          </a:p>
          <a:p>
            <a:pPr marL="0" indent="0">
              <a:defRPr/>
            </a:pPr>
            <a:r>
              <a:rPr lang="en-US" sz="18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800" b="1" kern="0" dirty="0" smtClean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</a:t>
            </a:r>
            <a:r>
              <a:rPr lang="en-US" sz="18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key;</a:t>
            </a:r>
          </a:p>
          <a:p>
            <a:pPr marL="0" indent="0">
              <a:defRPr/>
            </a:pPr>
            <a:r>
              <a:rPr lang="en-US" sz="18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br>
              <a:rPr lang="en-US" sz="18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b="1" kern="0" dirty="0" err="1" smtClean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8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kern="0" dirty="0" err="1" smtClean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8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US" sz="18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indexEntry</a:t>
            </a:r>
            <a:r>
              <a:rPr lang="en-US" sz="18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indexEntry</a:t>
            </a:r>
            <a:r>
              <a:rPr lang="en-US" sz="18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defRPr/>
            </a:pPr>
            <a:endParaRPr lang="en-US" sz="1800" b="1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defRPr/>
            </a:pPr>
            <a:r>
              <a:rPr lang="en-US" sz="1800" b="1" kern="0" dirty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sz="18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indexEntry</a:t>
            </a:r>
            <a:r>
              <a:rPr lang="en-US" sz="18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Index[</a:t>
            </a:r>
            <a:r>
              <a:rPr lang="en-US" sz="1800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maxEntries</a:t>
            </a:r>
            <a:r>
              <a:rPr lang="en-US" sz="18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0" indent="0">
              <a:defRPr/>
            </a:pPr>
            <a:endParaRPr lang="en-US" sz="1800" b="1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defRPr/>
            </a:pPr>
            <a:r>
              <a:rPr lang="en-US" sz="1800" b="1" kern="0" dirty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uint32_t</a:t>
            </a:r>
            <a:r>
              <a:rPr lang="en-US" sz="18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findEntry</a:t>
            </a:r>
            <a:r>
              <a:rPr lang="en-US" sz="18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kern="0" dirty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</a:t>
            </a:r>
            <a:r>
              <a:rPr lang="en-US" sz="18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keyValue</a:t>
            </a:r>
            <a:r>
              <a:rPr lang="en-US" sz="18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defRPr/>
            </a:pPr>
            <a:r>
              <a:rPr lang="en-US" sz="18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. . .</a:t>
            </a:r>
          </a:p>
          <a:p>
            <a:pPr marL="0" indent="0">
              <a:defRPr/>
            </a:pPr>
            <a:r>
              <a:rPr lang="en-US" sz="18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800" b="1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457200" y="4572000"/>
            <a:ext cx="8382000" cy="607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795" tIns="26625" rIns="18795" bIns="26625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457200" algn="l"/>
              </a:tabLst>
            </a:pPr>
            <a:r>
              <a:rPr lang="en-US" altLang="en-US" sz="1800" dirty="0" smtClean="0"/>
              <a:t>The array that holds the index entries is file-local, so various search and </a:t>
            </a:r>
            <a:r>
              <a:rPr lang="en-US" altLang="en-US" sz="1800" dirty="0" err="1" smtClean="0"/>
              <a:t>mutator</a:t>
            </a:r>
            <a:r>
              <a:rPr lang="en-US" altLang="en-US" sz="1800" dirty="0" smtClean="0"/>
              <a:t> functions can access it directly.</a:t>
            </a:r>
            <a:endParaRPr lang="en-US" altLang="en-US" sz="18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620000" y="760151"/>
            <a:ext cx="914400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sz="1400" b="1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Index.c</a:t>
            </a:r>
            <a:endParaRPr lang="en-US" sz="14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57200" y="5335832"/>
            <a:ext cx="8382000" cy="330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795" tIns="26625" rIns="18795" bIns="26625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457200" algn="l"/>
              </a:tabLst>
            </a:pPr>
            <a:r>
              <a:rPr lang="en-US" altLang="en-US" sz="1800" dirty="0" smtClean="0"/>
              <a:t>The search function shown here would be declared in a header file, so it is global.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385311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Use Case:  File-local Variable Name</a:t>
            </a:r>
            <a:endParaRPr lang="en-US" dirty="0"/>
          </a:p>
        </p:txBody>
      </p:sp>
      <p:sp>
        <p:nvSpPr>
          <p:cNvPr id="5" name="Content Placeholder 6"/>
          <p:cNvSpPr txBox="1">
            <a:spLocks/>
          </p:cNvSpPr>
          <p:nvPr/>
        </p:nvSpPr>
        <p:spPr>
          <a:xfrm>
            <a:off x="457200" y="718162"/>
            <a:ext cx="8229600" cy="1366528"/>
          </a:xfrm>
          <a:prstGeom prst="rect">
            <a:avLst/>
          </a:prstGeom>
          <a:solidFill>
            <a:srgbClr val="FFFFE0"/>
          </a:solidFill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defRPr/>
            </a:pPr>
            <a:r>
              <a:rPr lang="en-US" sz="1800" b="1" kern="0" dirty="0" smtClean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  <a:p>
            <a:pPr marL="0" indent="0">
              <a:defRPr/>
            </a:pPr>
            <a:endParaRPr lang="en-US" sz="1800" b="1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defRPr/>
            </a:pPr>
            <a:r>
              <a:rPr lang="en-US" sz="1800" b="1" kern="0" dirty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sz="18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indexEntry</a:t>
            </a:r>
            <a:r>
              <a:rPr lang="en-US" sz="18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Index[</a:t>
            </a:r>
            <a:r>
              <a:rPr lang="en-US" sz="1800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maxEntries</a:t>
            </a:r>
            <a:r>
              <a:rPr lang="en-US" sz="18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0" indent="0">
              <a:defRPr/>
            </a:pPr>
            <a:r>
              <a:rPr lang="en-US" sz="18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  <a:endParaRPr lang="en-US" sz="1800" b="1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457200" y="2516432"/>
            <a:ext cx="8382000" cy="330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795" tIns="26625" rIns="18795" bIns="26625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457200" algn="l"/>
              </a:tabLst>
            </a:pPr>
            <a:r>
              <a:rPr lang="en-US" altLang="en-US" sz="1800" dirty="0" smtClean="0"/>
              <a:t>But… why make the array file-local?</a:t>
            </a:r>
            <a:endParaRPr lang="en-US" altLang="en-US" sz="18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620000" y="760151"/>
            <a:ext cx="914400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sz="1400" b="1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Index.c</a:t>
            </a:r>
            <a:endParaRPr lang="en-US" sz="14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57200" y="3200400"/>
            <a:ext cx="8382000" cy="330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795" tIns="26625" rIns="18795" bIns="26625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457200" algn="l"/>
              </a:tabLst>
            </a:pPr>
            <a:r>
              <a:rPr lang="en-US" altLang="en-US" sz="1800" dirty="0" smtClean="0"/>
              <a:t>Why not make it local to a function?</a:t>
            </a:r>
            <a:endParaRPr lang="en-US" altLang="en-US" sz="1800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57200" y="3860231"/>
            <a:ext cx="8382000" cy="193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795" tIns="26625" rIns="18795" bIns="26625">
            <a:spAutoFit/>
          </a:bodyPr>
          <a:lstStyle/>
          <a:p>
            <a:pPr marL="914400" indent="-9144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457200" algn="l"/>
              </a:tabLst>
            </a:pPr>
            <a:r>
              <a:rPr lang="en-US" altLang="en-US" sz="1800" dirty="0" smtClean="0"/>
              <a:t>Answer:	we need to populate the array with entries as we build the index, and the index (the array) needs to be persistent.</a:t>
            </a:r>
          </a:p>
          <a:p>
            <a:pPr marL="914400" indent="-9144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457200" algn="l"/>
              </a:tabLst>
            </a:pPr>
            <a:endParaRPr lang="en-US" altLang="en-US" sz="1800" dirty="0"/>
          </a:p>
          <a:p>
            <a:pPr marL="914400" indent="-9144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457200" algn="l"/>
              </a:tabLst>
            </a:pPr>
            <a:r>
              <a:rPr lang="en-US" altLang="en-US" sz="1800" dirty="0" smtClean="0"/>
              <a:t>If we made the array local to a function</a:t>
            </a:r>
          </a:p>
          <a:p>
            <a:pPr marL="457200" indent="-223838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altLang="en-US" sz="1800" dirty="0" smtClean="0"/>
              <a:t>-	</a:t>
            </a:r>
            <a:r>
              <a:rPr lang="en-US" altLang="en-US" sz="1800" dirty="0" smtClean="0"/>
              <a:t>it could only be accessed from within that function</a:t>
            </a:r>
          </a:p>
          <a:p>
            <a:pPr marL="457200" indent="-223838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altLang="en-US" sz="1800" dirty="0" smtClean="0"/>
              <a:t>-	it would cease to exist when that function returned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949086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Use Case:  File-local Variable Name</a:t>
            </a:r>
            <a:endParaRPr lang="en-US" dirty="0"/>
          </a:p>
        </p:txBody>
      </p:sp>
      <p:sp>
        <p:nvSpPr>
          <p:cNvPr id="5" name="Content Placeholder 6"/>
          <p:cNvSpPr txBox="1">
            <a:spLocks/>
          </p:cNvSpPr>
          <p:nvPr/>
        </p:nvSpPr>
        <p:spPr>
          <a:xfrm>
            <a:off x="457200" y="718162"/>
            <a:ext cx="8229600" cy="1366528"/>
          </a:xfrm>
          <a:prstGeom prst="rect">
            <a:avLst/>
          </a:prstGeom>
          <a:solidFill>
            <a:srgbClr val="FFFFE0"/>
          </a:solidFill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defRPr/>
            </a:pPr>
            <a:r>
              <a:rPr lang="en-US" sz="1800" b="1" kern="0" dirty="0" smtClean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  <a:p>
            <a:pPr marL="0" indent="0">
              <a:defRPr/>
            </a:pPr>
            <a:endParaRPr lang="en-US" sz="1800" b="1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defRPr/>
            </a:pPr>
            <a:r>
              <a:rPr lang="en-US" sz="1800" b="1" kern="0" dirty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sz="18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indexEntry</a:t>
            </a:r>
            <a:r>
              <a:rPr lang="en-US" sz="18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Index[</a:t>
            </a:r>
            <a:r>
              <a:rPr lang="en-US" sz="1800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maxEntries</a:t>
            </a:r>
            <a:r>
              <a:rPr lang="en-US" sz="18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0" indent="0">
              <a:defRPr/>
            </a:pPr>
            <a:r>
              <a:rPr lang="en-US" sz="18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  <a:endParaRPr lang="en-US" sz="1800" b="1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620000" y="760151"/>
            <a:ext cx="914400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sz="1400" b="1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Index.c</a:t>
            </a:r>
            <a:endParaRPr lang="en-US" sz="14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57200" y="3200400"/>
            <a:ext cx="8382000" cy="330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795" tIns="26625" rIns="18795" bIns="26625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457200" algn="l"/>
              </a:tabLst>
            </a:pPr>
            <a:r>
              <a:rPr lang="en-US" altLang="en-US" sz="1800" dirty="0" smtClean="0"/>
              <a:t>Why not make the array global?</a:t>
            </a:r>
            <a:endParaRPr lang="en-US" altLang="en-US" sz="1800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57200" y="3860231"/>
            <a:ext cx="8382000" cy="995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795" tIns="26625" rIns="18795" bIns="26625">
            <a:spAutoFit/>
          </a:bodyPr>
          <a:lstStyle/>
          <a:p>
            <a:pPr marL="914400" indent="-9144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457200" algn="l"/>
              </a:tabLst>
            </a:pPr>
            <a:r>
              <a:rPr lang="en-US" altLang="en-US" sz="1800" dirty="0" smtClean="0"/>
              <a:t>Answer:	we want to restrict modifications to th</a:t>
            </a:r>
            <a:r>
              <a:rPr lang="en-US" altLang="en-US" sz="1800" dirty="0" smtClean="0"/>
              <a:t>e array</a:t>
            </a:r>
            <a:r>
              <a:rPr lang="en-US" altLang="en-US" sz="1800" dirty="0" smtClean="0"/>
              <a:t>.</a:t>
            </a:r>
          </a:p>
          <a:p>
            <a:pPr marL="914400" indent="-9144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457200" algn="l"/>
              </a:tabLst>
            </a:pPr>
            <a:endParaRPr lang="en-US" altLang="en-US" sz="1800" dirty="0"/>
          </a:p>
          <a:p>
            <a:pPr marL="914400" indent="-9144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457200" algn="l"/>
              </a:tabLst>
            </a:pPr>
            <a:r>
              <a:rPr lang="en-US" altLang="en-US" sz="1800" dirty="0" smtClean="0"/>
              <a:t>If we made the array global, it could be changed from anywhere in the program.</a:t>
            </a:r>
          </a:p>
        </p:txBody>
      </p:sp>
    </p:spTree>
    <p:extLst>
      <p:ext uri="{BB962C8B-B14F-4D97-AF65-F5344CB8AC3E}">
        <p14:creationId xmlns:p14="http://schemas.microsoft.com/office/powerpoint/2010/main" val="1379508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Use Case:  File-local Function Name</a:t>
            </a:r>
            <a:endParaRPr lang="en-US" dirty="0"/>
          </a:p>
        </p:txBody>
      </p:sp>
      <p:sp>
        <p:nvSpPr>
          <p:cNvPr id="5" name="Content Placeholder 6"/>
          <p:cNvSpPr txBox="1">
            <a:spLocks/>
          </p:cNvSpPr>
          <p:nvPr/>
        </p:nvSpPr>
        <p:spPr>
          <a:xfrm>
            <a:off x="457200" y="691382"/>
            <a:ext cx="7927910" cy="2031325"/>
          </a:xfrm>
          <a:prstGeom prst="rect">
            <a:avLst/>
          </a:prstGeom>
          <a:solidFill>
            <a:srgbClr val="FFFFE0"/>
          </a:solidFill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defRPr/>
            </a:pPr>
            <a:endParaRPr lang="en-US" sz="1800" b="1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defRPr/>
            </a:pPr>
            <a:r>
              <a:rPr lang="en-US" sz="1800" b="1" kern="0" dirty="0" smtClean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sz="18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Rational </a:t>
            </a:r>
            <a:r>
              <a:rPr lang="en-US" sz="18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Rational_Reduce</a:t>
            </a:r>
            <a:r>
              <a:rPr lang="en-US" sz="18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(Rational original</a:t>
            </a:r>
            <a:r>
              <a:rPr lang="en-US" sz="18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800" b="1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defRPr/>
            </a:pPr>
            <a:r>
              <a:rPr lang="en-US" sz="18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  <a:p>
            <a:pPr marL="0" indent="0">
              <a:defRPr/>
            </a:pPr>
            <a:r>
              <a:rPr lang="en-US" sz="1800" b="1" kern="0" dirty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sz="18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Rational </a:t>
            </a:r>
            <a:r>
              <a:rPr lang="en-US" sz="1800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Rational_Reduce</a:t>
            </a:r>
            <a:r>
              <a:rPr lang="en-US" sz="18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(Rational original) {</a:t>
            </a:r>
          </a:p>
          <a:p>
            <a:pPr marL="0" indent="0">
              <a:defRPr/>
            </a:pPr>
            <a:r>
              <a:rPr lang="en-US" sz="18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. . .</a:t>
            </a:r>
          </a:p>
          <a:p>
            <a:pPr marL="0" indent="0">
              <a:defRPr/>
            </a:pPr>
            <a:r>
              <a:rPr lang="en-US" sz="18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US" sz="18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457200" y="2971800"/>
            <a:ext cx="8382000" cy="330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795" tIns="26625" rIns="18795" bIns="26625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457200" algn="l"/>
              </a:tabLst>
            </a:pPr>
            <a:r>
              <a:rPr lang="en-US" altLang="en-US" sz="1800" dirty="0" smtClean="0"/>
              <a:t>Used for any function that needs to be called only from the current module.</a:t>
            </a:r>
            <a:endParaRPr lang="en-US" altLang="en-US" sz="1800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57200" y="3633463"/>
            <a:ext cx="8382000" cy="330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795" tIns="26625" rIns="18795" bIns="26625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457200" algn="l"/>
              </a:tabLst>
            </a:pPr>
            <a:r>
              <a:rPr lang="en-US" altLang="en-US" sz="1800" dirty="0" smtClean="0"/>
              <a:t>Place function declaration suitable 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.c</a:t>
            </a:r>
            <a:r>
              <a:rPr lang="en-US" altLang="en-US" sz="1800" dirty="0" smtClean="0"/>
              <a:t> file, and make the function </a:t>
            </a:r>
            <a:r>
              <a:rPr lang="en-US" alt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altLang="en-US" sz="1800" dirty="0" smtClean="0"/>
              <a:t>.</a:t>
            </a:r>
            <a:endParaRPr lang="en-US" altLang="en-US" sz="18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7239000" y="745541"/>
            <a:ext cx="1066800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sz="1400" b="1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Rational.c</a:t>
            </a:r>
            <a:endParaRPr lang="en-US" sz="14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380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Storage Duration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57200" y="700088"/>
            <a:ext cx="8382000" cy="10636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i="1" dirty="0"/>
              <a:t>storage duration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	determines </a:t>
            </a:r>
            <a:r>
              <a:rPr lang="en-US" sz="1800" dirty="0" smtClean="0"/>
              <a:t>when, during execution of a program, </a:t>
            </a:r>
            <a:r>
              <a:rPr lang="en-US" sz="1800" dirty="0"/>
              <a:t>memory is set aside for the variable and when that memory is released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457200" y="2035175"/>
            <a:ext cx="8458200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60375" indent="-4603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i="1" dirty="0" smtClean="0"/>
              <a:t>automatic duration</a:t>
            </a:r>
            <a:endParaRPr lang="en-US" sz="1800" i="1" dirty="0"/>
          </a:p>
          <a:p>
            <a:pPr indent="-227013">
              <a:spcBef>
                <a:spcPct val="50000"/>
              </a:spcBef>
            </a:pPr>
            <a:r>
              <a:rPr lang="en-US" sz="1800" dirty="0" smtClean="0"/>
              <a:t>-</a:t>
            </a:r>
            <a:r>
              <a:rPr lang="en-US" sz="1800" dirty="0"/>
              <a:t>	</a:t>
            </a:r>
            <a:r>
              <a:rPr lang="en-US" sz="1800" dirty="0" smtClean="0"/>
              <a:t>storage is allocated </a:t>
            </a:r>
            <a:r>
              <a:rPr lang="en-US" sz="1800" dirty="0"/>
              <a:t>when the surrounding </a:t>
            </a:r>
            <a:r>
              <a:rPr lang="en-US" sz="1800" dirty="0" smtClean="0"/>
              <a:t>block of code </a:t>
            </a:r>
            <a:r>
              <a:rPr lang="en-US" sz="1800" dirty="0"/>
              <a:t>is executed</a:t>
            </a:r>
          </a:p>
          <a:p>
            <a:pPr indent="-227013">
              <a:spcBef>
                <a:spcPct val="50000"/>
              </a:spcBef>
            </a:pPr>
            <a:r>
              <a:rPr lang="en-US" sz="1800" dirty="0" smtClean="0"/>
              <a:t>-</a:t>
            </a:r>
            <a:r>
              <a:rPr lang="en-US" sz="1800" dirty="0"/>
              <a:t>	</a:t>
            </a:r>
            <a:r>
              <a:rPr lang="en-US" sz="1800" dirty="0" smtClean="0"/>
              <a:t>storage is automatically deallocated </a:t>
            </a:r>
            <a:r>
              <a:rPr lang="en-US" sz="1800" dirty="0"/>
              <a:t>when the block terminates 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457200" y="3608388"/>
            <a:ext cx="8458200" cy="161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60375" indent="-4603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i="1" dirty="0" smtClean="0"/>
              <a:t>static duration</a:t>
            </a:r>
            <a:endParaRPr lang="en-US" sz="1800" i="1" dirty="0"/>
          </a:p>
          <a:p>
            <a:pPr indent="-227013">
              <a:spcBef>
                <a:spcPct val="50000"/>
              </a:spcBef>
            </a:pPr>
            <a:r>
              <a:rPr lang="en-US" sz="1800" dirty="0" smtClean="0"/>
              <a:t>-</a:t>
            </a:r>
            <a:r>
              <a:rPr lang="en-US" sz="1800" dirty="0"/>
              <a:t>	</a:t>
            </a:r>
            <a:r>
              <a:rPr lang="en-US" sz="1800" dirty="0" smtClean="0"/>
              <a:t>storage is allocated when execution begins</a:t>
            </a:r>
          </a:p>
          <a:p>
            <a:pPr indent="-227013">
              <a:spcBef>
                <a:spcPct val="50000"/>
              </a:spcBef>
            </a:pPr>
            <a:r>
              <a:rPr lang="en-US" sz="1800" dirty="0" smtClean="0"/>
              <a:t>-</a:t>
            </a:r>
            <a:r>
              <a:rPr lang="en-US" sz="1800" dirty="0"/>
              <a:t>	</a:t>
            </a:r>
            <a:r>
              <a:rPr lang="en-US" sz="1800" dirty="0" smtClean="0"/>
              <a:t>variable </a:t>
            </a:r>
            <a:r>
              <a:rPr lang="en-US" sz="1800" dirty="0" smtClean="0"/>
              <a:t>stays </a:t>
            </a:r>
            <a:r>
              <a:rPr lang="en-US" sz="1800" dirty="0"/>
              <a:t>in the same storage location as long as the program is running</a:t>
            </a:r>
          </a:p>
          <a:p>
            <a:pPr indent="-227013">
              <a:spcBef>
                <a:spcPct val="50000"/>
              </a:spcBef>
            </a:pPr>
            <a:r>
              <a:rPr lang="en-US" sz="1800" dirty="0" smtClean="0"/>
              <a:t>-</a:t>
            </a:r>
            <a:r>
              <a:rPr lang="en-US" sz="1800" dirty="0"/>
              <a:t>	</a:t>
            </a:r>
            <a:r>
              <a:rPr lang="en-US" sz="1800" dirty="0" smtClean="0"/>
              <a:t>variable can </a:t>
            </a:r>
            <a:r>
              <a:rPr lang="en-US" sz="1800" dirty="0"/>
              <a:t>retain its value indefinitely (until program terminates)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07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Automatic Storage</a:t>
            </a:r>
            <a:r>
              <a:rPr lang="en-US" baseline="0" dirty="0" smtClean="0"/>
              <a:t> Duration</a:t>
            </a:r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762000" y="2550855"/>
            <a:ext cx="4267200" cy="1815882"/>
          </a:xfrm>
          <a:prstGeom prst="rect">
            <a:avLst/>
          </a:prstGeom>
          <a:solidFill>
            <a:srgbClr val="FFFFE0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Sort(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list[],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Sz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spcBef>
                <a:spcPts val="0"/>
              </a:spcBef>
            </a:pP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startIdx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>
              <a:spcBef>
                <a:spcPts val="0"/>
              </a:spcBef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...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5638800" y="3248561"/>
            <a:ext cx="3124200" cy="2554545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marL="460375" indent="-4603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default for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variables that are declared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inside a block</a:t>
            </a:r>
          </a:p>
          <a:p>
            <a:pPr>
              <a:spcBef>
                <a:spcPct val="50000"/>
              </a:spcBef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created (memory allocated) on each call</a:t>
            </a:r>
          </a:p>
          <a:p>
            <a:pPr>
              <a:spcBef>
                <a:spcPct val="50000"/>
              </a:spcBef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initialized on each call</a:t>
            </a:r>
          </a:p>
          <a:p>
            <a:pPr>
              <a:spcBef>
                <a:spcPct val="50000"/>
              </a:spcBef>
            </a:pP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deallocated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(memory reclaimed) when call ends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57200" y="685800"/>
            <a:ext cx="8458200" cy="1192213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/>
        </p:spPr>
        <p:txBody>
          <a:bodyPr>
            <a:spAutoFit/>
          </a:bodyPr>
          <a:lstStyle>
            <a:lvl1pPr marL="460375" indent="-4603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i="1" dirty="0" smtClean="0"/>
              <a:t>automatic duration</a:t>
            </a:r>
            <a:endParaRPr lang="en-US" sz="1800" i="1" dirty="0"/>
          </a:p>
          <a:p>
            <a:pPr indent="-227013">
              <a:spcBef>
                <a:spcPct val="50000"/>
              </a:spcBef>
            </a:pPr>
            <a:r>
              <a:rPr lang="en-US" sz="1800" dirty="0" smtClean="0"/>
              <a:t>-</a:t>
            </a:r>
            <a:r>
              <a:rPr lang="en-US" sz="1800" dirty="0"/>
              <a:t>	</a:t>
            </a:r>
            <a:r>
              <a:rPr lang="en-US" sz="1800" dirty="0" smtClean="0"/>
              <a:t>storage is allocated </a:t>
            </a:r>
            <a:r>
              <a:rPr lang="en-US" sz="1800" dirty="0"/>
              <a:t>when the surrounding </a:t>
            </a:r>
            <a:r>
              <a:rPr lang="en-US" sz="1800" dirty="0" smtClean="0"/>
              <a:t>block of code </a:t>
            </a:r>
            <a:r>
              <a:rPr lang="en-US" sz="1800" dirty="0"/>
              <a:t>is executed</a:t>
            </a:r>
          </a:p>
          <a:p>
            <a:pPr indent="-227013">
              <a:spcBef>
                <a:spcPct val="50000"/>
              </a:spcBef>
            </a:pPr>
            <a:r>
              <a:rPr lang="en-US" sz="1800" dirty="0" smtClean="0"/>
              <a:t>-</a:t>
            </a:r>
            <a:r>
              <a:rPr lang="en-US" sz="1800" dirty="0"/>
              <a:t>	</a:t>
            </a:r>
            <a:r>
              <a:rPr lang="en-US" sz="1800" dirty="0" smtClean="0"/>
              <a:t>storage is automatically deallocated </a:t>
            </a:r>
            <a:r>
              <a:rPr lang="en-US" sz="1800" dirty="0"/>
              <a:t>when the block terminates </a:t>
            </a:r>
          </a:p>
        </p:txBody>
      </p:sp>
    </p:spTree>
    <p:extLst>
      <p:ext uri="{BB962C8B-B14F-4D97-AF65-F5344CB8AC3E}">
        <p14:creationId xmlns:p14="http://schemas.microsoft.com/office/powerpoint/2010/main" val="4123315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Static Storage Duration</a:t>
            </a:r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762000" y="2550855"/>
            <a:ext cx="4267200" cy="2800767"/>
          </a:xfrm>
          <a:prstGeom prst="rect">
            <a:avLst/>
          </a:prstGeom>
          <a:solidFill>
            <a:srgbClr val="FFFFE0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numCallsToSort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>
              <a:spcBef>
                <a:spcPts val="0"/>
              </a:spcBef>
            </a:pP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>
              <a:spcBef>
                <a:spcPts val="0"/>
              </a:spcBef>
            </a:pP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Sort(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list[],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Sz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spcBef>
                <a:spcPts val="0"/>
              </a:spcBef>
            </a:pP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static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numSwaps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>
              <a:spcBef>
                <a:spcPts val="0"/>
              </a:spcBef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...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5638800" y="2567420"/>
            <a:ext cx="2895600" cy="1569660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marL="460375" indent="-4603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default for variables declared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outside all blocks</a:t>
            </a:r>
          </a:p>
          <a:p>
            <a:pPr>
              <a:spcBef>
                <a:spcPct val="50000"/>
              </a:spcBef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initialized once, keeps its value until program ends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638800" y="4356318"/>
            <a:ext cx="2895600" cy="2062103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marL="460375" indent="-4603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variable is declared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inside a block, with keyword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</a:p>
          <a:p>
            <a:pPr>
              <a:spcBef>
                <a:spcPct val="50000"/>
              </a:spcBef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initialized once, keeps its value from one call to the next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57200" y="670173"/>
            <a:ext cx="8458200" cy="1615827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/>
        </p:spPr>
        <p:txBody>
          <a:bodyPr>
            <a:spAutoFit/>
          </a:bodyPr>
          <a:lstStyle>
            <a:defPPr>
              <a:defRPr lang="en-US"/>
            </a:defPPr>
            <a:lvl1pPr marL="460375" indent="-460375">
              <a:spcBef>
                <a:spcPct val="50000"/>
              </a:spcBef>
              <a:defRPr sz="1800" i="1"/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/>
              <a:t>static duration</a:t>
            </a:r>
            <a:endParaRPr lang="en-US" dirty="0"/>
          </a:p>
          <a:p>
            <a:pPr indent="-227013"/>
            <a:r>
              <a:rPr lang="en-US" i="0" dirty="0"/>
              <a:t>-</a:t>
            </a:r>
            <a:r>
              <a:rPr lang="en-US" i="0" dirty="0"/>
              <a:t>	</a:t>
            </a:r>
            <a:r>
              <a:rPr lang="en-US" i="0" dirty="0"/>
              <a:t>storage is allocated when execution begins</a:t>
            </a:r>
          </a:p>
          <a:p>
            <a:pPr indent="-227013"/>
            <a:r>
              <a:rPr lang="en-US" i="0" dirty="0"/>
              <a:t>-	variable stays </a:t>
            </a:r>
            <a:r>
              <a:rPr lang="en-US" i="0" dirty="0"/>
              <a:t>in the same storage location as long as the program is running</a:t>
            </a:r>
          </a:p>
          <a:p>
            <a:pPr indent="-227013"/>
            <a:r>
              <a:rPr lang="en-US" i="0" dirty="0"/>
              <a:t>-</a:t>
            </a:r>
            <a:r>
              <a:rPr lang="en-US" i="0" dirty="0"/>
              <a:t>	</a:t>
            </a:r>
            <a:r>
              <a:rPr lang="en-US" i="0" dirty="0"/>
              <a:t>variable can </a:t>
            </a:r>
            <a:r>
              <a:rPr lang="en-US" i="0" dirty="0"/>
              <a:t>retain its value indefinitely (until program terminates)</a:t>
            </a:r>
          </a:p>
        </p:txBody>
      </p:sp>
    </p:spTree>
    <p:extLst>
      <p:ext uri="{BB962C8B-B14F-4D97-AF65-F5344CB8AC3E}">
        <p14:creationId xmlns:p14="http://schemas.microsoft.com/office/powerpoint/2010/main" val="1757928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  <p:bldP spid="6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Scope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457200" y="700088"/>
            <a:ext cx="8382000" cy="10636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i="1" dirty="0"/>
              <a:t>scope</a:t>
            </a:r>
            <a:r>
              <a:rPr lang="en-US" sz="1800" dirty="0"/>
              <a:t>	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	(of an identifier) the range of program statements within which the </a:t>
            </a:r>
            <a:r>
              <a:rPr lang="en-US" sz="1800" dirty="0" smtClean="0"/>
              <a:t>name </a:t>
            </a:r>
            <a:r>
              <a:rPr lang="en-US" sz="1800" dirty="0"/>
              <a:t>is recognized as a valid name</a:t>
            </a:r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457200" y="2035175"/>
            <a:ext cx="8458200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60375" indent="-4603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i="1" dirty="0"/>
              <a:t>block scope</a:t>
            </a:r>
          </a:p>
          <a:p>
            <a:pPr indent="-227013">
              <a:spcBef>
                <a:spcPct val="50000"/>
              </a:spcBef>
            </a:pPr>
            <a:r>
              <a:rPr lang="en-US" sz="1800" dirty="0" smtClean="0"/>
              <a:t>-</a:t>
            </a:r>
            <a:r>
              <a:rPr lang="en-US" sz="1800" dirty="0"/>
              <a:t>	</a:t>
            </a:r>
            <a:r>
              <a:rPr lang="en-US" sz="1800" dirty="0" smtClean="0"/>
              <a:t>name is visible </a:t>
            </a:r>
            <a:r>
              <a:rPr lang="en-US" sz="1800" dirty="0"/>
              <a:t>from its point of </a:t>
            </a:r>
            <a:r>
              <a:rPr lang="en-US" sz="1800" dirty="0" smtClean="0"/>
              <a:t>declaration </a:t>
            </a:r>
            <a:r>
              <a:rPr lang="en-US" sz="1800" dirty="0"/>
              <a:t>to the end of the enclosing block </a:t>
            </a:r>
          </a:p>
          <a:p>
            <a:pPr indent="-227013">
              <a:spcBef>
                <a:spcPct val="50000"/>
              </a:spcBef>
            </a:pPr>
            <a:r>
              <a:rPr lang="en-US" sz="1800" dirty="0" smtClean="0"/>
              <a:t>-</a:t>
            </a:r>
            <a:r>
              <a:rPr lang="en-US" sz="1800" dirty="0"/>
              <a:t>	place </a:t>
            </a:r>
            <a:r>
              <a:rPr lang="en-US" sz="1800" dirty="0"/>
              <a:t>declaration</a:t>
            </a:r>
            <a:r>
              <a:rPr lang="en-US" sz="1800" dirty="0" smtClean="0"/>
              <a:t> </a:t>
            </a:r>
            <a:r>
              <a:rPr lang="en-US" sz="1800" dirty="0" smtClean="0"/>
              <a:t>of name </a:t>
            </a:r>
            <a:r>
              <a:rPr lang="en-US" sz="1800" dirty="0"/>
              <a:t>within a block</a:t>
            </a:r>
          </a:p>
        </p:txBody>
      </p:sp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457200" y="3608388"/>
            <a:ext cx="8458200" cy="119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60375" indent="-4603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i="1" dirty="0"/>
              <a:t>file scope</a:t>
            </a:r>
          </a:p>
          <a:p>
            <a:pPr indent="-227013">
              <a:spcBef>
                <a:spcPct val="50000"/>
              </a:spcBef>
            </a:pPr>
            <a:r>
              <a:rPr lang="en-US" sz="1800" dirty="0" smtClean="0"/>
              <a:t>-</a:t>
            </a:r>
            <a:r>
              <a:rPr lang="en-US" sz="1800" dirty="0"/>
              <a:t>	</a:t>
            </a:r>
            <a:r>
              <a:rPr lang="en-US" sz="1800" dirty="0" smtClean="0"/>
              <a:t>name is visible </a:t>
            </a:r>
            <a:r>
              <a:rPr lang="en-US" sz="1800" dirty="0"/>
              <a:t>from its point of </a:t>
            </a:r>
            <a:r>
              <a:rPr lang="en-US" sz="1800" dirty="0"/>
              <a:t>declaration</a:t>
            </a:r>
            <a:r>
              <a:rPr lang="en-US" sz="1800" dirty="0" smtClean="0"/>
              <a:t> </a:t>
            </a:r>
            <a:r>
              <a:rPr lang="en-US" sz="1800" dirty="0"/>
              <a:t>to the end of the enclosing file</a:t>
            </a:r>
          </a:p>
          <a:p>
            <a:pPr indent="-227013">
              <a:spcBef>
                <a:spcPct val="50000"/>
              </a:spcBef>
            </a:pPr>
            <a:r>
              <a:rPr lang="en-US" sz="1800" dirty="0" smtClean="0"/>
              <a:t>-</a:t>
            </a:r>
            <a:r>
              <a:rPr lang="en-US" sz="1800" dirty="0"/>
              <a:t>	place </a:t>
            </a:r>
            <a:r>
              <a:rPr lang="en-US" sz="1800" dirty="0"/>
              <a:t>declaration</a:t>
            </a:r>
            <a:r>
              <a:rPr lang="en-US" sz="1800" dirty="0" smtClean="0"/>
              <a:t> </a:t>
            </a:r>
            <a:r>
              <a:rPr lang="en-US" sz="1800" dirty="0" smtClean="0"/>
              <a:t>of name </a:t>
            </a:r>
            <a:r>
              <a:rPr lang="en-US" sz="1800" dirty="0"/>
              <a:t>outside of all blocks (typically </a:t>
            </a:r>
            <a:r>
              <a:rPr lang="en-US" sz="1800" dirty="0" smtClean="0"/>
              <a:t>before any blocks)</a:t>
            </a:r>
            <a:endParaRPr lang="en-US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Block Scope</a:t>
            </a:r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762000" y="2550855"/>
            <a:ext cx="4267200" cy="3046988"/>
          </a:xfrm>
          <a:prstGeom prst="rect">
            <a:avLst/>
          </a:prstGeom>
          <a:solidFill>
            <a:srgbClr val="FFFFE0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Sort(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list[],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Sz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spcBef>
                <a:spcPts val="0"/>
              </a:spcBef>
            </a:pP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static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numSwaps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startIdx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>
              <a:spcBef>
                <a:spcPts val="0"/>
              </a:spcBef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for ( ... ) {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stopIdx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...;</a:t>
            </a:r>
          </a:p>
          <a:p>
            <a:pPr>
              <a:spcBef>
                <a:spcPts val="0"/>
              </a:spcBef>
            </a:pP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...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return;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5638800" y="2567420"/>
            <a:ext cx="3276600" cy="1323439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marL="460375" indent="-4603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name is declared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inside a block</a:t>
            </a:r>
          </a:p>
          <a:p>
            <a:pPr>
              <a:spcBef>
                <a:spcPct val="50000"/>
              </a:spcBef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name can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only be referred to from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declaration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to end of block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4267200" y="3229139"/>
            <a:ext cx="914400" cy="2028661"/>
            <a:chOff x="4267200" y="3229139"/>
            <a:chExt cx="914400" cy="2028661"/>
          </a:xfrm>
        </p:grpSpPr>
        <p:cxnSp>
          <p:nvCxnSpPr>
            <p:cNvPr id="9" name="Straight Connector 8"/>
            <p:cNvCxnSpPr/>
            <p:nvPr/>
          </p:nvCxnSpPr>
          <p:spPr bwMode="auto">
            <a:xfrm>
              <a:off x="4267200" y="3229139"/>
              <a:ext cx="9144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5181600" y="3229139"/>
              <a:ext cx="0" cy="202866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13" name="Straight Arrow Connector 12"/>
            <p:cNvCxnSpPr/>
            <p:nvPr/>
          </p:nvCxnSpPr>
          <p:spPr bwMode="auto">
            <a:xfrm flipH="1">
              <a:off x="4343400" y="5257800"/>
              <a:ext cx="838200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4267200" y="3429000"/>
              <a:ext cx="9144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</p:grpSp>
      <p:grpSp>
        <p:nvGrpSpPr>
          <p:cNvPr id="24" name="Group 23"/>
          <p:cNvGrpSpPr/>
          <p:nvPr/>
        </p:nvGrpSpPr>
        <p:grpSpPr>
          <a:xfrm>
            <a:off x="3886200" y="4191000"/>
            <a:ext cx="533400" cy="457200"/>
            <a:chOff x="3886200" y="4191000"/>
            <a:chExt cx="533400" cy="457200"/>
          </a:xfrm>
        </p:grpSpPr>
        <p:cxnSp>
          <p:nvCxnSpPr>
            <p:cNvPr id="18" name="Straight Connector 17"/>
            <p:cNvCxnSpPr/>
            <p:nvPr/>
          </p:nvCxnSpPr>
          <p:spPr bwMode="auto">
            <a:xfrm>
              <a:off x="3886200" y="4191000"/>
              <a:ext cx="5334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4419600" y="4191000"/>
              <a:ext cx="0" cy="4572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 flipH="1">
              <a:off x="3886200" y="4648200"/>
              <a:ext cx="5334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</p:grp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457200" y="685800"/>
            <a:ext cx="8458200" cy="1192213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/>
        </p:spPr>
        <p:txBody>
          <a:bodyPr>
            <a:spAutoFit/>
          </a:bodyPr>
          <a:lstStyle>
            <a:defPPr>
              <a:defRPr lang="en-US"/>
            </a:defPPr>
            <a:lvl1pPr marL="460375" indent="-460375">
              <a:spcBef>
                <a:spcPct val="50000"/>
              </a:spcBef>
              <a:defRPr sz="1800" i="1"/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/>
              <a:t>block scope</a:t>
            </a:r>
          </a:p>
          <a:p>
            <a:pPr indent="-227013"/>
            <a:r>
              <a:rPr lang="en-US" i="0" dirty="0"/>
              <a:t>-</a:t>
            </a:r>
            <a:r>
              <a:rPr lang="en-US" i="0" dirty="0"/>
              <a:t>	</a:t>
            </a:r>
            <a:r>
              <a:rPr lang="en-US" i="0" dirty="0"/>
              <a:t>name is visible </a:t>
            </a:r>
            <a:r>
              <a:rPr lang="en-US" i="0" dirty="0"/>
              <a:t>from its point of </a:t>
            </a:r>
            <a:r>
              <a:rPr lang="en-US" i="0" dirty="0"/>
              <a:t>declaration</a:t>
            </a:r>
            <a:r>
              <a:rPr lang="en-US" i="0" dirty="0" smtClean="0"/>
              <a:t> </a:t>
            </a:r>
            <a:r>
              <a:rPr lang="en-US" i="0" dirty="0"/>
              <a:t>to the end of the enclosing block </a:t>
            </a:r>
          </a:p>
          <a:p>
            <a:pPr indent="-227013"/>
            <a:r>
              <a:rPr lang="en-US" i="0" dirty="0"/>
              <a:t>-</a:t>
            </a:r>
            <a:r>
              <a:rPr lang="en-US" i="0" dirty="0"/>
              <a:t>	place </a:t>
            </a:r>
            <a:r>
              <a:rPr lang="en-US" i="0" dirty="0"/>
              <a:t>declaration of name </a:t>
            </a:r>
            <a:r>
              <a:rPr lang="en-US" i="0" dirty="0"/>
              <a:t>within a block</a:t>
            </a:r>
          </a:p>
        </p:txBody>
      </p:sp>
    </p:spTree>
    <p:extLst>
      <p:ext uri="{BB962C8B-B14F-4D97-AF65-F5344CB8AC3E}">
        <p14:creationId xmlns:p14="http://schemas.microsoft.com/office/powerpoint/2010/main" val="633104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File Scope</a:t>
            </a:r>
            <a:endParaRPr lang="en-US" dirty="0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762000" y="2550855"/>
            <a:ext cx="4267200" cy="2308324"/>
          </a:xfrm>
          <a:prstGeom prst="rect">
            <a:avLst/>
          </a:prstGeom>
          <a:solidFill>
            <a:srgbClr val="FFFFE0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numCallsToSort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>
              <a:spcBef>
                <a:spcPts val="0"/>
              </a:spcBef>
            </a:pP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>
              <a:spcBef>
                <a:spcPts val="0"/>
              </a:spcBef>
            </a:pP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Sort(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list[],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Sz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5638800" y="2368927"/>
            <a:ext cx="2895600" cy="4031873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marL="460375" indent="-4603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name declared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outside all blocks</a:t>
            </a:r>
          </a:p>
          <a:p>
            <a:pPr>
              <a:spcBef>
                <a:spcPct val="50000"/>
              </a:spcBef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name can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be referred to from any function within the file</a:t>
            </a:r>
          </a:p>
          <a:p>
            <a:pPr>
              <a:spcBef>
                <a:spcPct val="50000"/>
              </a:spcBef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potentially dangerous</a:t>
            </a:r>
          </a:p>
          <a:p>
            <a:pPr>
              <a:spcBef>
                <a:spcPct val="50000"/>
              </a:spcBef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avoid unless necessary</a:t>
            </a:r>
          </a:p>
          <a:p>
            <a:pPr>
              <a:spcBef>
                <a:spcPct val="50000"/>
              </a:spcBef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pass parameters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instead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657600" y="2743200"/>
            <a:ext cx="1600200" cy="1981200"/>
            <a:chOff x="3657600" y="2743200"/>
            <a:chExt cx="1600200" cy="1981200"/>
          </a:xfrm>
        </p:grpSpPr>
        <p:cxnSp>
          <p:nvCxnSpPr>
            <p:cNvPr id="7" name="Straight Connector 6"/>
            <p:cNvCxnSpPr/>
            <p:nvPr/>
          </p:nvCxnSpPr>
          <p:spPr bwMode="auto">
            <a:xfrm>
              <a:off x="3810000" y="2743200"/>
              <a:ext cx="14478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>
              <a:off x="5257800" y="2743200"/>
              <a:ext cx="0" cy="19812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 flipH="1">
              <a:off x="3657600" y="4724400"/>
              <a:ext cx="16002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</p:grp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457200" y="685800"/>
            <a:ext cx="8458200" cy="1192212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/>
        </p:spPr>
        <p:txBody>
          <a:bodyPr>
            <a:spAutoFit/>
          </a:bodyPr>
          <a:lstStyle>
            <a:defPPr>
              <a:defRPr lang="en-US"/>
            </a:defPPr>
            <a:lvl1pPr marL="460375" indent="-460375">
              <a:spcBef>
                <a:spcPct val="50000"/>
              </a:spcBef>
              <a:defRPr sz="1800" i="1"/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/>
              <a:t>file scope</a:t>
            </a:r>
          </a:p>
          <a:p>
            <a:pPr indent="-227013"/>
            <a:r>
              <a:rPr lang="en-US" i="0" dirty="0"/>
              <a:t>-</a:t>
            </a:r>
            <a:r>
              <a:rPr lang="en-US" i="0" dirty="0"/>
              <a:t>	</a:t>
            </a:r>
            <a:r>
              <a:rPr lang="en-US" i="0" dirty="0"/>
              <a:t>name is visible </a:t>
            </a:r>
            <a:r>
              <a:rPr lang="en-US" i="0" dirty="0"/>
              <a:t>from its point of </a:t>
            </a:r>
            <a:r>
              <a:rPr lang="en-US" i="0" dirty="0" smtClean="0"/>
              <a:t>declaration </a:t>
            </a:r>
            <a:r>
              <a:rPr lang="en-US" i="0" dirty="0"/>
              <a:t>to the end of the enclosing file</a:t>
            </a:r>
          </a:p>
          <a:p>
            <a:pPr indent="-227013"/>
            <a:r>
              <a:rPr lang="en-US" i="0" dirty="0"/>
              <a:t>-</a:t>
            </a:r>
            <a:r>
              <a:rPr lang="en-US" i="0" dirty="0"/>
              <a:t>	place </a:t>
            </a:r>
            <a:r>
              <a:rPr lang="en-US" i="0" dirty="0" smtClean="0"/>
              <a:t>declaration </a:t>
            </a:r>
            <a:r>
              <a:rPr lang="en-US" i="0" dirty="0"/>
              <a:t>of name </a:t>
            </a:r>
            <a:r>
              <a:rPr lang="en-US" i="0" dirty="0"/>
              <a:t>outside of all blocks (typically </a:t>
            </a:r>
            <a:r>
              <a:rPr lang="en-US" i="0" dirty="0"/>
              <a:t>before any blocks)</a:t>
            </a:r>
            <a:endParaRPr lang="en-US" i="0" dirty="0"/>
          </a:p>
        </p:txBody>
      </p:sp>
    </p:spTree>
    <p:extLst>
      <p:ext uri="{BB962C8B-B14F-4D97-AF65-F5344CB8AC3E}">
        <p14:creationId xmlns:p14="http://schemas.microsoft.com/office/powerpoint/2010/main" val="1464579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00013"/>
            <a:ext cx="5867400" cy="476250"/>
          </a:xfrm>
          <a:noFill/>
        </p:spPr>
        <p:txBody>
          <a:bodyPr wrap="none" lIns="18795" tIns="26625" rIns="18795" bIns="26625"/>
          <a:lstStyle/>
          <a:p>
            <a:pPr>
              <a:lnSpc>
                <a:spcPts val="28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altLang="en-US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Linkage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57200" y="700088"/>
            <a:ext cx="8382000" cy="10618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i="1" dirty="0"/>
              <a:t>linkage</a:t>
            </a:r>
            <a:endParaRPr lang="en-US" sz="1800" dirty="0"/>
          </a:p>
          <a:p>
            <a:pPr>
              <a:spcBef>
                <a:spcPct val="50000"/>
              </a:spcBef>
            </a:pPr>
            <a:r>
              <a:rPr lang="en-US" sz="1800" dirty="0"/>
              <a:t>	determines the extent to which the </a:t>
            </a:r>
            <a:r>
              <a:rPr lang="en-US" sz="1800" dirty="0" smtClean="0"/>
              <a:t>name </a:t>
            </a:r>
            <a:r>
              <a:rPr lang="en-US" sz="1800" dirty="0"/>
              <a:t>can be shared by different parts of the program</a:t>
            </a:r>
          </a:p>
        </p:txBody>
      </p:sp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457200" y="2133600"/>
            <a:ext cx="84582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60375" indent="-4603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i="1" dirty="0"/>
              <a:t>external linkage</a:t>
            </a:r>
          </a:p>
          <a:p>
            <a:pPr indent="-227013">
              <a:spcBef>
                <a:spcPct val="50000"/>
              </a:spcBef>
            </a:pPr>
            <a:r>
              <a:rPr lang="en-US" sz="1800" dirty="0"/>
              <a:t>-</a:t>
            </a:r>
            <a:r>
              <a:rPr lang="en-US" sz="1800" dirty="0"/>
              <a:t>	</a:t>
            </a:r>
            <a:r>
              <a:rPr lang="en-US" sz="1800" dirty="0" smtClean="0"/>
              <a:t>name may </a:t>
            </a:r>
            <a:r>
              <a:rPr lang="en-US" sz="1800" dirty="0"/>
              <a:t>be shared by several (or all) files in the program</a:t>
            </a:r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457200" y="3200400"/>
            <a:ext cx="84582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60375" indent="-4603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i="1" dirty="0"/>
              <a:t>internal linkage</a:t>
            </a:r>
          </a:p>
          <a:p>
            <a:pPr indent="-227013">
              <a:spcBef>
                <a:spcPct val="50000"/>
              </a:spcBef>
            </a:pPr>
            <a:r>
              <a:rPr lang="en-US" sz="1800" dirty="0" smtClean="0"/>
              <a:t>-</a:t>
            </a:r>
            <a:r>
              <a:rPr lang="en-US" sz="1800" dirty="0"/>
              <a:t>	</a:t>
            </a:r>
            <a:r>
              <a:rPr lang="en-US" sz="1800" dirty="0" smtClean="0"/>
              <a:t>name is restricted </a:t>
            </a:r>
            <a:r>
              <a:rPr lang="en-US" sz="1800" dirty="0"/>
              <a:t>to a single file, but shared by all functions within that file</a:t>
            </a:r>
          </a:p>
        </p:txBody>
      </p:sp>
      <p:sp>
        <p:nvSpPr>
          <p:cNvPr id="5126" name="Text Box 8"/>
          <p:cNvSpPr txBox="1">
            <a:spLocks noChangeArrowheads="1"/>
          </p:cNvSpPr>
          <p:nvPr/>
        </p:nvSpPr>
        <p:spPr bwMode="auto">
          <a:xfrm>
            <a:off x="457200" y="4343400"/>
            <a:ext cx="84582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60375" indent="-4603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i="1" dirty="0"/>
              <a:t>no linkage</a:t>
            </a:r>
          </a:p>
          <a:p>
            <a:pPr indent="-227013">
              <a:spcBef>
                <a:spcPct val="50000"/>
              </a:spcBef>
            </a:pPr>
            <a:r>
              <a:rPr lang="en-US" sz="1800" dirty="0" smtClean="0"/>
              <a:t>-</a:t>
            </a:r>
            <a:r>
              <a:rPr lang="en-US" sz="1800" dirty="0"/>
              <a:t>	</a:t>
            </a:r>
            <a:r>
              <a:rPr lang="en-US" sz="1800" dirty="0" smtClean="0"/>
              <a:t>name is restricted </a:t>
            </a:r>
            <a:r>
              <a:rPr lang="en-US" sz="1800" dirty="0"/>
              <a:t>to a single function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5" grpId="0"/>
      <p:bldP spid="5126" grpId="0"/>
    </p:bldLst>
  </p:timing>
</p:sld>
</file>

<file path=ppt/theme/theme1.xml><?xml version="1.0" encoding="utf-8"?>
<a:theme xmlns:a="http://schemas.openxmlformats.org/drawingml/2006/main" name="Professional">
  <a:themeElements>
    <a:clrScheme name="Professional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EAEAEA"/>
      </a:accent1>
      <a:accent2>
        <a:srgbClr val="5F5F5F"/>
      </a:accent2>
      <a:accent3>
        <a:srgbClr val="FFFFFF"/>
      </a:accent3>
      <a:accent4>
        <a:srgbClr val="000000"/>
      </a:accent4>
      <a:accent5>
        <a:srgbClr val="F3F3F3"/>
      </a:accent5>
      <a:accent6>
        <a:srgbClr val="555555"/>
      </a:accent6>
      <a:hlink>
        <a:srgbClr val="969696"/>
      </a:hlink>
      <a:folHlink>
        <a:srgbClr val="CBCBCB"/>
      </a:folHlink>
    </a:clrScheme>
    <a:fontScheme name="Professional">
      <a:majorFont>
        <a:latin typeface="Helvetic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fessional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SkyWalker:Applications:Microsoft Office:Microsoft Office 98:Templates:Presentation Designs:Professional</Template>
  <TotalTime>3542</TotalTime>
  <Words>1241</Words>
  <Application>Microsoft Office PowerPoint</Application>
  <PresentationFormat>Overhead</PresentationFormat>
  <Paragraphs>312</Paragraphs>
  <Slides>24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Courier New</vt:lpstr>
      <vt:lpstr>Helvetica</vt:lpstr>
      <vt:lpstr>Monotype Sorts</vt:lpstr>
      <vt:lpstr>Times New Roman</vt:lpstr>
      <vt:lpstr>Professional</vt:lpstr>
      <vt:lpstr>The Three Attributes of an Identifier</vt:lpstr>
      <vt:lpstr>Declarations and Definitions</vt:lpstr>
      <vt:lpstr>Storage Duration</vt:lpstr>
      <vt:lpstr>Automatic Storage Duration</vt:lpstr>
      <vt:lpstr>Static Storage Duration</vt:lpstr>
      <vt:lpstr>Scope</vt:lpstr>
      <vt:lpstr>Block Scope</vt:lpstr>
      <vt:lpstr>File Scope</vt:lpstr>
      <vt:lpstr>Linkage</vt:lpstr>
      <vt:lpstr>External Linkage</vt:lpstr>
      <vt:lpstr>Internal Linkage</vt:lpstr>
      <vt:lpstr>No Linkage</vt:lpstr>
      <vt:lpstr>Determining the Attributes</vt:lpstr>
      <vt:lpstr>Global Symbols?</vt:lpstr>
      <vt:lpstr>Function Names</vt:lpstr>
      <vt:lpstr>Variable Names</vt:lpstr>
      <vt:lpstr>Use Case:  Global Type Name</vt:lpstr>
      <vt:lpstr>Use Case:  Global Function Name</vt:lpstr>
      <vt:lpstr>Use Case:  Global Variable Name</vt:lpstr>
      <vt:lpstr>Use Case:  File-local Type Name</vt:lpstr>
      <vt:lpstr>Use Case:  File-local Variable Name</vt:lpstr>
      <vt:lpstr>Use Case:  File-local Variable Name</vt:lpstr>
      <vt:lpstr>Use Case:  File-local Variable Name</vt:lpstr>
      <vt:lpstr>Use Case:  File-local Function Name</vt:lpstr>
    </vt:vector>
  </TitlesOfParts>
  <Company>Computer Science  VA 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1</dc:title>
  <dc:creator>William D McQuain;Dwight Barnette</dc:creator>
  <cp:lastModifiedBy>William D McQuain</cp:lastModifiedBy>
  <cp:revision>202</cp:revision>
  <cp:lastPrinted>1998-08-23T21:44:04Z</cp:lastPrinted>
  <dcterms:created xsi:type="dcterms:W3CDTF">1998-08-05T19:51:03Z</dcterms:created>
  <dcterms:modified xsi:type="dcterms:W3CDTF">2019-01-12T18:30:52Z</dcterms:modified>
</cp:coreProperties>
</file>