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4" r:id="rId2"/>
    <p:sldId id="261" r:id="rId3"/>
    <p:sldId id="279" r:id="rId4"/>
    <p:sldId id="280" r:id="rId5"/>
    <p:sldId id="282" r:id="rId6"/>
    <p:sldId id="283" r:id="rId7"/>
    <p:sldId id="281" r:id="rId8"/>
    <p:sldId id="284" r:id="rId9"/>
    <p:sldId id="285" r:id="rId10"/>
    <p:sldId id="273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2" r:id="rId19"/>
  </p:sldIdLst>
  <p:sldSz cx="9144000" cy="6858000" type="overhead"/>
  <p:notesSz cx="6881813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0"/>
    <a:srgbClr val="003399"/>
    <a:srgbClr val="008000"/>
    <a:srgbClr val="660000"/>
    <a:srgbClr val="FF6600"/>
    <a:srgbClr val="CCFF66"/>
    <a:srgbClr val="EAEAEA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0" autoAdjust="0"/>
    <p:restoredTop sz="96287" autoAdjust="0"/>
  </p:normalViewPr>
  <p:slideViewPr>
    <p:cSldViewPr>
      <p:cViewPr varScale="1">
        <p:scale>
          <a:sx n="82" d="100"/>
          <a:sy n="82" d="100"/>
        </p:scale>
        <p:origin x="4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60" y="-72"/>
      </p:cViewPr>
      <p:guideLst>
        <p:guide orient="horz" pos="2927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t" anchorCtr="0" compatLnSpc="1">
            <a:prstTxWarp prst="textNoShape">
              <a:avLst/>
            </a:prstTxWarp>
          </a:bodyPr>
          <a:lstStyle>
            <a:lvl1pPr algn="l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CS 2505 Computer Organization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t" anchorCtr="0" compatLnSpc="1">
            <a:prstTxWarp prst="textNoShape">
              <a:avLst/>
            </a:prstTxWarp>
          </a:bodyPr>
          <a:lstStyle>
            <a:lvl1pPr algn="r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b" anchorCtr="0" compatLnSpc="1">
            <a:prstTxWarp prst="textNoShape">
              <a:avLst/>
            </a:prstTxWarp>
          </a:bodyPr>
          <a:lstStyle>
            <a:lvl1pPr algn="l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©2011 WD </a:t>
            </a:r>
            <a:r>
              <a:rPr lang="en-US" err="1"/>
              <a:t>McQuain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829675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b" anchorCtr="0" compatLnSpc="1">
            <a:prstTxWarp prst="textNoShape">
              <a:avLst/>
            </a:prstTxWarp>
          </a:bodyPr>
          <a:lstStyle>
            <a:lvl1pPr algn="r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fld id="{3C671E38-C01D-43A1-AFD2-76E706F07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6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algn="l" defTabSz="924539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algn="r" defTabSz="924539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3" y="712788"/>
            <a:ext cx="4008437" cy="79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algn="l" defTabSz="924539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285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algn="r" defTabSz="924539">
              <a:defRPr sz="1000"/>
            </a:lvl1pPr>
          </a:lstStyle>
          <a:p>
            <a:pPr>
              <a:defRPr/>
            </a:pPr>
            <a:fld id="{8A78DE3E-337E-4BA3-805B-1F537A37E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646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2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0D2B95-9BBD-4A9A-AE61-B47010F67447}" type="slidenum">
              <a:rPr lang="en-US" altLang="en-US" sz="1000" smtClean="0"/>
              <a:pPr/>
              <a:t>11</a:t>
            </a:fld>
            <a:endParaRPr lang="en-US" altLang="en-US" sz="10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This often can happen</a:t>
            </a:r>
            <a:r>
              <a:rPr lang="en-US" baseline="0" dirty="0" smtClean="0"/>
              <a:t> when coalescing the pieces of a large system, where the pieces were implemented, and to some degree designed, by different developers.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9A79E0-85F4-46D7-A691-1F9169F52F29}" type="slidenum">
              <a:rPr lang="en-US" altLang="en-US" sz="1000" smtClean="0"/>
              <a:pPr/>
              <a:t>12</a:t>
            </a:fld>
            <a:endParaRPr lang="en-US" altLang="en-US" sz="10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D39FF7-4727-41E7-9BF6-67A5E587AD74}" type="slidenum">
              <a:rPr lang="en-US" altLang="en-US" sz="1000" smtClean="0"/>
              <a:pPr/>
              <a:t>13</a:t>
            </a:fld>
            <a:endParaRPr lang="en-US" altLang="en-US" sz="10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A3E176-D982-4BA2-A6D7-CE6FDB733DD4}" type="slidenum">
              <a:rPr lang="en-US" altLang="en-US" sz="1000" smtClean="0"/>
              <a:pPr/>
              <a:t>14</a:t>
            </a:fld>
            <a:endParaRPr lang="en-US" altLang="en-US" sz="10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57F693-75A8-4946-A8E5-9588EC05DF46}" type="slidenum">
              <a:rPr lang="en-US" altLang="en-US" sz="1000" smtClean="0"/>
              <a:pPr/>
              <a:t>15</a:t>
            </a:fld>
            <a:endParaRPr lang="en-US" altLang="en-US" sz="10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C73CD5-8650-4215-9AE9-D3411268A5B9}" type="slidenum">
              <a:rPr lang="en-US" altLang="en-US" sz="1000" smtClean="0"/>
              <a:pPr/>
              <a:t>16</a:t>
            </a:fld>
            <a:endParaRPr lang="en-US" altLang="en-US" sz="10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45D487C-C8CE-4926-9255-8E4460EDCAEF}" type="slidenum">
              <a:rPr lang="en-US" altLang="en-US" sz="1000" smtClean="0"/>
              <a:pPr/>
              <a:t>17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smtClean="0"/>
              <a:t>Based on Chapter 1 in C++ for Java Programmers by Weiss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308A7A-07D8-44E2-9977-CDD3CE199097}" type="slidenum">
              <a:rPr lang="en-US" altLang="en-US" sz="1000" smtClean="0"/>
              <a:pPr/>
              <a:t>18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3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723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4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365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5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9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6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585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7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388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8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6333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9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9513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5C4DBD-7127-47AB-9F40-58D04F0A04F0}" type="slidenum">
              <a:rPr lang="en-US" altLang="en-US" sz="1000" smtClean="0"/>
              <a:pPr/>
              <a:t>10</a:t>
            </a:fld>
            <a:endParaRPr lang="en-US" altLang="en-US" sz="10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45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06375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31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48"/>
          <p:cNvSpPr>
            <a:spLocks noChangeArrowheads="1"/>
          </p:cNvSpPr>
          <p:nvPr/>
        </p:nvSpPr>
        <p:spPr bwMode="auto">
          <a:xfrm>
            <a:off x="6292850" y="1825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>
                <a:latin typeface="Helvetica" pitchFamily="34" charset="0"/>
              </a:rPr>
              <a:t>Compilation &amp; Linking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5" name="Text Box 59"/>
          <p:cNvSpPr txBox="1">
            <a:spLocks noChangeArrowheads="1"/>
          </p:cNvSpPr>
          <p:nvPr userDrawn="1"/>
        </p:nvSpPr>
        <p:spPr bwMode="auto">
          <a:xfrm>
            <a:off x="86106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EE490932-A831-47CA-8E0C-504E3D76ABBE}" type="slidenum">
              <a:rPr lang="en-US" sz="20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000" dirty="0" smtClean="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 userDrawn="1"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22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 userDrawn="1"/>
        </p:nvSpPr>
        <p:spPr bwMode="auto">
          <a:xfrm>
            <a:off x="6934200" y="6553200"/>
            <a:ext cx="2133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Translation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1725" y="1355725"/>
            <a:ext cx="7270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01725" y="2495550"/>
            <a:ext cx="72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8675" y="3565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28675" y="4708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989388" y="1817688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295775" y="1965325"/>
            <a:ext cx="2501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(</a:t>
            </a:r>
            <a:r>
              <a:rPr lang="en-US" sz="2000">
                <a:latin typeface="Courier New" pitchFamily="49" charset="0"/>
              </a:rPr>
              <a:t>gcc -S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79900" y="3032125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Assembler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 </a:t>
            </a:r>
            <a:r>
              <a:rPr lang="en-US" sz="2000">
                <a:latin typeface="Courier New" pitchFamily="49" charset="0"/>
              </a:rPr>
              <a:t>as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295775" y="4175125"/>
            <a:ext cx="263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Linker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</a:t>
            </a:r>
            <a:r>
              <a:rPr lang="en-US" sz="2000">
                <a:latin typeface="Courier"/>
              </a:rPr>
              <a:t> </a:t>
            </a:r>
            <a:r>
              <a:rPr lang="en-US" sz="2000">
                <a:latin typeface="Courier New" pitchFamily="49" charset="0"/>
              </a:rPr>
              <a:t>ld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373313" y="1420813"/>
            <a:ext cx="32639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 smtClean="0">
                <a:latin typeface="Courier New" pitchFamily="49" charset="0"/>
              </a:rPr>
              <a:t>p1.c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259013" y="2498725"/>
            <a:ext cx="34925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code (</a:t>
            </a:r>
            <a:r>
              <a:rPr lang="en-US" sz="2000" dirty="0" smtClean="0">
                <a:latin typeface="Courier New" pitchFamily="49" charset="0"/>
              </a:rPr>
              <a:t>p1.s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44713" y="3641725"/>
            <a:ext cx="3721100" cy="396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Object </a:t>
            </a:r>
            <a:r>
              <a:rPr lang="en-US" sz="2000" dirty="0" smtClean="0">
                <a:latin typeface="Calibri" pitchFamily="34" charset="0"/>
              </a:rPr>
              <a:t>code (</a:t>
            </a:r>
            <a:r>
              <a:rPr lang="en-US" sz="2000" dirty="0" smtClean="0">
                <a:latin typeface="Courier New" pitchFamily="49" charset="0"/>
              </a:rPr>
              <a:t>p1.o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132013" y="4784725"/>
            <a:ext cx="3748087" cy="39687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 smtClean="0">
                <a:latin typeface="Courier New" pitchFamily="49" charset="0"/>
              </a:rPr>
              <a:t>p1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89388" y="2895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3989388" y="4038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58000" y="3641725"/>
            <a:ext cx="2044700" cy="70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865813" y="4175125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Controlling Access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Often, a </a:t>
            </a:r>
            <a:r>
              <a:rPr lang="en-US" sz="1800">
                <a:latin typeface="Courier New" pitchFamily="49" charset="0"/>
              </a:rPr>
              <a:t>.c</a:t>
            </a:r>
            <a:r>
              <a:rPr lang="en-US" sz="1800"/>
              <a:t> file includes some functions (and other things) that are needed only in that file:</a:t>
            </a:r>
          </a:p>
        </p:txBody>
      </p:sp>
      <p:grpSp>
        <p:nvGrpSpPr>
          <p:cNvPr id="59418" name="Group 26"/>
          <p:cNvGrpSpPr>
            <a:grpSpLocks/>
          </p:cNvGrpSpPr>
          <p:nvPr/>
        </p:nvGrpSpPr>
        <p:grpSpPr bwMode="auto">
          <a:xfrm>
            <a:off x="6526213" y="4800600"/>
            <a:ext cx="2236787" cy="1600200"/>
            <a:chOff x="4111" y="3024"/>
            <a:chExt cx="1409" cy="1008"/>
          </a:xfrm>
        </p:grpSpPr>
        <p:sp>
          <p:nvSpPr>
            <p:cNvPr id="6160" name="AutoShape 15"/>
            <p:cNvSpPr>
              <a:spLocks noChangeArrowheads="1"/>
            </p:cNvSpPr>
            <p:nvPr/>
          </p:nvSpPr>
          <p:spPr bwMode="auto">
            <a:xfrm>
              <a:off x="4111" y="3024"/>
              <a:ext cx="1409" cy="100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61" name="Text Box 18"/>
            <p:cNvSpPr txBox="1">
              <a:spLocks noChangeArrowheads="1"/>
            </p:cNvSpPr>
            <p:nvPr/>
          </p:nvSpPr>
          <p:spPr bwMode="auto">
            <a:xfrm>
              <a:off x="4128" y="3024"/>
              <a:ext cx="139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>
                  <a:solidFill>
                    <a:srgbClr val="008000"/>
                  </a:solidFill>
                  <a:latin typeface="Courier New" pitchFamily="49" charset="0"/>
                </a:rPr>
                <a:t>B.h</a:t>
              </a:r>
              <a:endParaRPr lang="en-US" sz="1200" b="1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int32_t</a:t>
              </a:r>
              <a:r>
                <a:rPr lang="en-US" sz="1200" b="1" dirty="0" smtClean="0">
                  <a:latin typeface="Courier New" pitchFamily="49" charset="0"/>
                </a:rPr>
                <a:t> B(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int32_t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>
                  <a:latin typeface="Courier New" pitchFamily="49" charset="0"/>
                </a:rPr>
                <a:t>x);</a:t>
              </a:r>
            </a:p>
          </p:txBody>
        </p:sp>
      </p:grpSp>
      <p:grpSp>
        <p:nvGrpSpPr>
          <p:cNvPr id="6151" name="Group 22"/>
          <p:cNvGrpSpPr>
            <a:grpSpLocks/>
          </p:cNvGrpSpPr>
          <p:nvPr/>
        </p:nvGrpSpPr>
        <p:grpSpPr bwMode="auto">
          <a:xfrm>
            <a:off x="609600" y="1828800"/>
            <a:ext cx="2084388" cy="4114800"/>
            <a:chOff x="384" y="1152"/>
            <a:chExt cx="1313" cy="2592"/>
          </a:xfrm>
        </p:grpSpPr>
        <p:sp>
          <p:nvSpPr>
            <p:cNvPr id="6158" name="AutoShape 16"/>
            <p:cNvSpPr>
              <a:spLocks noChangeArrowheads="1"/>
            </p:cNvSpPr>
            <p:nvPr/>
          </p:nvSpPr>
          <p:spPr bwMode="auto">
            <a:xfrm>
              <a:off x="384" y="1152"/>
              <a:ext cx="1313" cy="2592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59" name="Text Box 19"/>
            <p:cNvSpPr txBox="1">
              <a:spLocks noChangeArrowheads="1"/>
            </p:cNvSpPr>
            <p:nvPr/>
          </p:nvSpPr>
          <p:spPr bwMode="auto">
            <a:xfrm>
              <a:off x="384" y="1152"/>
              <a:ext cx="1313" cy="2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>
                  <a:solidFill>
                    <a:srgbClr val="008000"/>
                  </a:solidFill>
                  <a:latin typeface="Courier New" pitchFamily="49" charset="0"/>
                </a:rPr>
                <a:t>B.c</a:t>
              </a:r>
              <a:endParaRPr lang="en-US" sz="1200" b="1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#</a:t>
              </a:r>
              <a:r>
                <a:rPr lang="en-US" sz="1200" b="1" dirty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>
                  <a:latin typeface="Courier New" pitchFamily="49" charset="0"/>
                </a:rPr>
                <a:t> "</a:t>
              </a:r>
              <a:r>
                <a:rPr lang="en-US" sz="1200" b="1" dirty="0" err="1">
                  <a:latin typeface="Courier New" pitchFamily="49" charset="0"/>
                </a:rPr>
                <a:t>B.h</a:t>
              </a:r>
              <a:r>
                <a:rPr lang="en-US" sz="1200" b="1" dirty="0">
                  <a:latin typeface="Courier New" pitchFamily="49" charset="0"/>
                </a:rPr>
                <a:t>"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int32_t</a:t>
              </a:r>
              <a:r>
                <a:rPr lang="en-US" sz="1200" b="1" dirty="0" smtClean="0">
                  <a:latin typeface="Courier New" pitchFamily="49" charset="0"/>
                </a:rPr>
                <a:t> B(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int32_t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>
                  <a:latin typeface="Courier New" pitchFamily="49" charset="0"/>
                </a:rPr>
                <a:t>x)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do stuff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Helper();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3399"/>
                  </a:solidFill>
                  <a:latin typeface="Courier New" pitchFamily="49" charset="0"/>
                </a:rPr>
                <a:t>s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tatic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>
                  <a:latin typeface="Courier New" pitchFamily="49" charset="0"/>
                </a:rPr>
                <a:t>Helper()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  ...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2971800" y="190500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Here, </a:t>
            </a:r>
            <a:r>
              <a:rPr lang="en-US" sz="1800">
                <a:latin typeface="Courier New" pitchFamily="49" charset="0"/>
              </a:rPr>
              <a:t>B()</a:t>
            </a:r>
            <a:r>
              <a:rPr lang="en-US" sz="1800"/>
              <a:t> calls </a:t>
            </a:r>
            <a:r>
              <a:rPr lang="en-US" sz="1800">
                <a:latin typeface="Courier New" pitchFamily="49" charset="0"/>
              </a:rPr>
              <a:t>Helper()</a:t>
            </a:r>
            <a:r>
              <a:rPr lang="en-US" sz="1800"/>
              <a:t>, but no other functions outside of the file </a:t>
            </a:r>
            <a:r>
              <a:rPr lang="en-US" sz="1800">
                <a:latin typeface="Courier New" pitchFamily="49" charset="0"/>
              </a:rPr>
              <a:t>B.c</a:t>
            </a:r>
            <a:r>
              <a:rPr lang="en-US" sz="1800"/>
              <a:t> do so…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2971800" y="286385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So, we put the declaration of </a:t>
            </a:r>
            <a:r>
              <a:rPr lang="en-US" sz="1800" dirty="0">
                <a:latin typeface="Courier New" pitchFamily="49" charset="0"/>
              </a:rPr>
              <a:t>Helper()</a:t>
            </a:r>
            <a:r>
              <a:rPr lang="en-US" sz="1800" dirty="0"/>
              <a:t> inside </a:t>
            </a:r>
            <a:r>
              <a:rPr lang="en-US" sz="1800" dirty="0" err="1">
                <a:latin typeface="Courier New" pitchFamily="49" charset="0"/>
              </a:rPr>
              <a:t>B.c</a:t>
            </a:r>
            <a:r>
              <a:rPr lang="en-US" sz="1800" dirty="0"/>
              <a:t>, before any calls to it</a:t>
            </a:r>
            <a:r>
              <a:rPr lang="en-US" sz="1800" dirty="0" smtClean="0"/>
              <a:t>… and make it </a:t>
            </a:r>
            <a:r>
              <a:rPr lang="en-US" sz="1800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2971800" y="39004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… and we do NOT declare </a:t>
            </a:r>
            <a:r>
              <a:rPr lang="en-US" sz="1800">
                <a:latin typeface="Courier New" pitchFamily="49" charset="0"/>
              </a:rPr>
              <a:t>Helper()</a:t>
            </a:r>
            <a:r>
              <a:rPr lang="en-US" sz="1800"/>
              <a:t> in </a:t>
            </a:r>
            <a:r>
              <a:rPr lang="en-US" sz="1800">
                <a:latin typeface="Courier New" pitchFamily="49" charset="0"/>
              </a:rPr>
              <a:t>B.h</a:t>
            </a:r>
            <a:r>
              <a:rPr lang="en-US" sz="1800"/>
              <a:t>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9600" y="2514600"/>
            <a:ext cx="2362200" cy="533400"/>
            <a:chOff x="609600" y="2514600"/>
            <a:chExt cx="2362200" cy="533400"/>
          </a:xfrm>
        </p:grpSpPr>
        <p:sp>
          <p:nvSpPr>
            <p:cNvPr id="6156" name="Text Box 21"/>
            <p:cNvSpPr txBox="1">
              <a:spLocks noChangeArrowheads="1"/>
            </p:cNvSpPr>
            <p:nvPr/>
          </p:nvSpPr>
          <p:spPr bwMode="auto">
            <a:xfrm>
              <a:off x="609600" y="2514600"/>
              <a:ext cx="23622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static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>
                  <a:latin typeface="Courier New" pitchFamily="49" charset="0"/>
                </a:rPr>
                <a:t>Helper();</a:t>
              </a:r>
            </a:p>
          </p:txBody>
        </p:sp>
        <p:sp>
          <p:nvSpPr>
            <p:cNvPr id="6157" name="Line 27"/>
            <p:cNvSpPr>
              <a:spLocks noChangeShapeType="1"/>
            </p:cNvSpPr>
            <p:nvPr/>
          </p:nvSpPr>
          <p:spPr bwMode="auto">
            <a:xfrm flipH="1" flipV="1">
              <a:off x="2209800" y="2743200"/>
              <a:ext cx="762000" cy="30480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6" grpId="0"/>
      <p:bldP spid="594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Multiple Inclusion Problem</a:t>
            </a:r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533400" y="1219200"/>
            <a:ext cx="1981200" cy="1219200"/>
            <a:chOff x="336" y="768"/>
            <a:chExt cx="1248" cy="768"/>
          </a:xfrm>
        </p:grpSpPr>
        <p:sp>
          <p:nvSpPr>
            <p:cNvPr id="7188" name="AutoShape 4"/>
            <p:cNvSpPr>
              <a:spLocks noChangeArrowheads="1"/>
            </p:cNvSpPr>
            <p:nvPr/>
          </p:nvSpPr>
          <p:spPr bwMode="auto">
            <a:xfrm>
              <a:off x="336" y="768"/>
              <a:ext cx="1248" cy="76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9" name="Text Box 5"/>
            <p:cNvSpPr txBox="1">
              <a:spLocks noChangeArrowheads="1"/>
            </p:cNvSpPr>
            <p:nvPr/>
          </p:nvSpPr>
          <p:spPr bwMode="auto">
            <a:xfrm>
              <a:off x="336" y="768"/>
              <a:ext cx="119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>
                  <a:solidFill>
                    <a:srgbClr val="008000"/>
                  </a:solidFill>
                  <a:latin typeface="Courier New" pitchFamily="49" charset="0"/>
                </a:rPr>
                <a:t>main.c</a:t>
              </a:r>
              <a:endParaRPr lang="en-US" sz="1200" b="1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#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>
                  <a:latin typeface="Courier New" pitchFamily="49" charset="0"/>
                </a:rPr>
                <a:t> "</a:t>
              </a:r>
              <a:r>
                <a:rPr lang="en-US" sz="1200" b="1" dirty="0" err="1">
                  <a:latin typeface="Courier New" pitchFamily="49" charset="0"/>
                </a:rPr>
                <a:t>A.h</a:t>
              </a:r>
              <a:r>
                <a:rPr lang="en-US" sz="1200" b="1" dirty="0">
                  <a:latin typeface="Courier New" pitchFamily="49" charset="0"/>
                </a:rPr>
                <a:t>"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#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>
                  <a:latin typeface="Courier New" pitchFamily="49" charset="0"/>
                </a:rPr>
                <a:t> "</a:t>
              </a:r>
              <a:r>
                <a:rPr lang="en-US" sz="1200" b="1" dirty="0" err="1">
                  <a:latin typeface="Courier New" pitchFamily="49" charset="0"/>
                </a:rPr>
                <a:t>B.h</a:t>
              </a:r>
              <a:r>
                <a:rPr lang="en-US" sz="1200" b="1" dirty="0">
                  <a:latin typeface="Courier New" pitchFamily="49" charset="0"/>
                </a:rPr>
                <a:t>"</a:t>
              </a:r>
            </a:p>
          </p:txBody>
        </p:sp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It is possible to create some unfortunate situations: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19400" y="1219200"/>
            <a:ext cx="59436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Here, the preprocessor will copy the text of </a:t>
            </a:r>
            <a:r>
              <a:rPr lang="en-US" sz="1800">
                <a:latin typeface="Courier New" pitchFamily="49" charset="0"/>
              </a:rPr>
              <a:t>B.h</a:t>
            </a:r>
            <a:r>
              <a:rPr lang="en-US" sz="1800"/>
              <a:t> into </a:t>
            </a:r>
            <a:r>
              <a:rPr lang="en-US" sz="1800">
                <a:latin typeface="Courier New" pitchFamily="49" charset="0"/>
              </a:rPr>
              <a:t>main.c</a:t>
            </a:r>
            <a:r>
              <a:rPr lang="en-US" sz="1800"/>
              <a:t> </a:t>
            </a:r>
            <a:r>
              <a:rPr lang="en-US" sz="1800" u="sng"/>
              <a:t>twice</a:t>
            </a:r>
            <a:r>
              <a:rPr lang="en-US" sz="1800"/>
              <a:t>, once due to the inclusion in </a:t>
            </a:r>
            <a:r>
              <a:rPr lang="en-US" sz="1800">
                <a:latin typeface="Courier New" pitchFamily="49" charset="0"/>
              </a:rPr>
              <a:t>A.h</a:t>
            </a:r>
            <a:r>
              <a:rPr lang="en-US" sz="1800"/>
              <a:t> and once due to the explicit inclusion in </a:t>
            </a:r>
            <a:r>
              <a:rPr lang="en-US" sz="1800">
                <a:latin typeface="Courier New" pitchFamily="49" charset="0"/>
              </a:rPr>
              <a:t>main.c</a:t>
            </a:r>
            <a:r>
              <a:rPr lang="en-US" sz="1800"/>
              <a:t>.</a:t>
            </a:r>
          </a:p>
          <a:p>
            <a:pPr algn="l">
              <a:spcBef>
                <a:spcPct val="50000"/>
              </a:spcBef>
            </a:pPr>
            <a:endParaRPr lang="en-US" sz="1800"/>
          </a:p>
          <a:p>
            <a:pPr algn="l">
              <a:spcBef>
                <a:spcPct val="50000"/>
              </a:spcBef>
            </a:pPr>
            <a:r>
              <a:rPr lang="en-US" sz="1800"/>
              <a:t>This scenario is difficult to avoid in large projects involving many individuals or teams.</a:t>
            </a:r>
          </a:p>
          <a:p>
            <a:pPr algn="l">
              <a:spcBef>
                <a:spcPct val="50000"/>
              </a:spcBef>
            </a:pPr>
            <a:endParaRPr lang="en-US" sz="1800"/>
          </a:p>
          <a:p>
            <a:pPr algn="l">
              <a:spcBef>
                <a:spcPct val="50000"/>
              </a:spcBef>
            </a:pPr>
            <a:r>
              <a:rPr lang="en-US" sz="1800"/>
              <a:t>However, there is a simple fix using preprocessor directives: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533400" y="2667000"/>
            <a:ext cx="1981200" cy="1219200"/>
            <a:chOff x="336" y="1680"/>
            <a:chExt cx="1248" cy="768"/>
          </a:xfrm>
        </p:grpSpPr>
        <p:sp>
          <p:nvSpPr>
            <p:cNvPr id="7186" name="AutoShape 9"/>
            <p:cNvSpPr>
              <a:spLocks noChangeArrowheads="1"/>
            </p:cNvSpPr>
            <p:nvPr/>
          </p:nvSpPr>
          <p:spPr bwMode="auto">
            <a:xfrm>
              <a:off x="336" y="1680"/>
              <a:ext cx="1248" cy="76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7" name="Text Box 10"/>
            <p:cNvSpPr txBox="1">
              <a:spLocks noChangeArrowheads="1"/>
            </p:cNvSpPr>
            <p:nvPr/>
          </p:nvSpPr>
          <p:spPr bwMode="auto">
            <a:xfrm>
              <a:off x="336" y="1680"/>
              <a:ext cx="119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>
                  <a:solidFill>
                    <a:srgbClr val="008000"/>
                  </a:solidFill>
                  <a:latin typeface="Courier New" pitchFamily="49" charset="0"/>
                </a:rPr>
                <a:t>A.h</a:t>
              </a:r>
              <a:endParaRPr lang="en-US" sz="1200" b="1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#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>
                  <a:latin typeface="Courier New" pitchFamily="49" charset="0"/>
                </a:rPr>
                <a:t> "</a:t>
              </a:r>
              <a:r>
                <a:rPr lang="en-US" sz="1200" b="1" dirty="0" err="1">
                  <a:latin typeface="Courier New" pitchFamily="49" charset="0"/>
                </a:rPr>
                <a:t>B.h</a:t>
              </a:r>
              <a:r>
                <a:rPr lang="en-US" sz="1200" b="1" dirty="0">
                  <a:latin typeface="Courier New" pitchFamily="49" charset="0"/>
                </a:rPr>
                <a:t>"</a:t>
              </a:r>
            </a:p>
          </p:txBody>
        </p:sp>
      </p:grpSp>
      <p:grpSp>
        <p:nvGrpSpPr>
          <p:cNvPr id="7177" name="Group 11"/>
          <p:cNvGrpSpPr>
            <a:grpSpLocks/>
          </p:cNvGrpSpPr>
          <p:nvPr/>
        </p:nvGrpSpPr>
        <p:grpSpPr bwMode="auto">
          <a:xfrm>
            <a:off x="533400" y="4114800"/>
            <a:ext cx="1981200" cy="1219200"/>
            <a:chOff x="336" y="2592"/>
            <a:chExt cx="1248" cy="768"/>
          </a:xfrm>
        </p:grpSpPr>
        <p:sp>
          <p:nvSpPr>
            <p:cNvPr id="7184" name="AutoShape 12"/>
            <p:cNvSpPr>
              <a:spLocks noChangeArrowheads="1"/>
            </p:cNvSpPr>
            <p:nvPr/>
          </p:nvSpPr>
          <p:spPr bwMode="auto">
            <a:xfrm>
              <a:off x="336" y="2592"/>
              <a:ext cx="1248" cy="76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5" name="Text Box 13"/>
            <p:cNvSpPr txBox="1">
              <a:spLocks noChangeArrowheads="1"/>
            </p:cNvSpPr>
            <p:nvPr/>
          </p:nvSpPr>
          <p:spPr bwMode="auto">
            <a:xfrm>
              <a:off x="336" y="2592"/>
              <a:ext cx="119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>
                  <a:solidFill>
                    <a:srgbClr val="008000"/>
                  </a:solidFill>
                  <a:latin typeface="Courier New" pitchFamily="49" charset="0"/>
                </a:rPr>
                <a:t>B.h</a:t>
              </a:r>
              <a:endParaRPr lang="en-US" sz="1200" b="1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200" b="1" dirty="0">
                  <a:latin typeface="Courier New" pitchFamily="49" charset="0"/>
                </a:rPr>
                <a:t> foo();</a:t>
              </a:r>
            </a:p>
          </p:txBody>
        </p:sp>
      </p:grpSp>
      <p:grpSp>
        <p:nvGrpSpPr>
          <p:cNvPr id="7178" name="Group 14"/>
          <p:cNvGrpSpPr>
            <a:grpSpLocks/>
          </p:cNvGrpSpPr>
          <p:nvPr/>
        </p:nvGrpSpPr>
        <p:grpSpPr bwMode="auto">
          <a:xfrm>
            <a:off x="6019800" y="4267200"/>
            <a:ext cx="1981200" cy="1905000"/>
            <a:chOff x="3792" y="2688"/>
            <a:chExt cx="1248" cy="1200"/>
          </a:xfrm>
        </p:grpSpPr>
        <p:sp>
          <p:nvSpPr>
            <p:cNvPr id="7182" name="AutoShape 15"/>
            <p:cNvSpPr>
              <a:spLocks noChangeArrowheads="1"/>
            </p:cNvSpPr>
            <p:nvPr/>
          </p:nvSpPr>
          <p:spPr bwMode="auto">
            <a:xfrm>
              <a:off x="3792" y="2688"/>
              <a:ext cx="1248" cy="1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3" name="Text Box 16"/>
            <p:cNvSpPr txBox="1">
              <a:spLocks noChangeArrowheads="1"/>
            </p:cNvSpPr>
            <p:nvPr/>
          </p:nvSpPr>
          <p:spPr bwMode="auto">
            <a:xfrm>
              <a:off x="3792" y="2688"/>
              <a:ext cx="1191" cy="1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>
                  <a:solidFill>
                    <a:srgbClr val="008000"/>
                  </a:solidFill>
                  <a:latin typeface="Courier New" pitchFamily="49" charset="0"/>
                </a:rPr>
                <a:t>B.h</a:t>
              </a:r>
              <a:endParaRPr lang="en-US" sz="1200" b="1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#</a:t>
              </a:r>
              <a:r>
                <a:rPr lang="en-US" sz="1200" b="1" dirty="0" err="1">
                  <a:solidFill>
                    <a:srgbClr val="0000FF"/>
                  </a:solidFill>
                  <a:latin typeface="Courier New" pitchFamily="49" charset="0"/>
                </a:rPr>
                <a:t>ifndef</a:t>
              </a:r>
              <a:r>
                <a:rPr lang="en-US" sz="1200" b="1" dirty="0">
                  <a:latin typeface="Courier New" pitchFamily="49" charset="0"/>
                </a:rPr>
                <a:t> B_H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#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</a:rPr>
                <a:t>define</a:t>
              </a:r>
              <a:r>
                <a:rPr lang="en-US" sz="1200" b="1" dirty="0">
                  <a:latin typeface="Courier New" pitchFamily="49" charset="0"/>
                </a:rPr>
                <a:t> B_H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200" b="1" dirty="0">
                  <a:latin typeface="Courier New" pitchFamily="49" charset="0"/>
                </a:rPr>
                <a:t> foo();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. . 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#</a:t>
              </a:r>
              <a:r>
                <a:rPr lang="en-US" sz="1200" b="1" dirty="0" err="1">
                  <a:solidFill>
                    <a:srgbClr val="0000FF"/>
                  </a:solidFill>
                  <a:latin typeface="Courier New" pitchFamily="49" charset="0"/>
                </a:rPr>
                <a:t>endif</a:t>
              </a:r>
              <a:endParaRPr lang="en-US" sz="1200" b="1" dirty="0">
                <a:solidFill>
                  <a:srgbClr val="0000FF"/>
                </a:solidFill>
                <a:latin typeface="Courier New" pitchFamily="49" charset="0"/>
              </a:endParaRPr>
            </a:p>
          </p:txBody>
        </p:sp>
      </p:grpSp>
      <p:sp>
        <p:nvSpPr>
          <p:cNvPr id="38930" name="Freeform 18"/>
          <p:cNvSpPr>
            <a:spLocks/>
          </p:cNvSpPr>
          <p:nvPr/>
        </p:nvSpPr>
        <p:spPr bwMode="auto">
          <a:xfrm>
            <a:off x="4470400" y="3962400"/>
            <a:ext cx="1397000" cy="1752600"/>
          </a:xfrm>
          <a:custGeom>
            <a:avLst/>
            <a:gdLst>
              <a:gd name="T0" fmla="*/ 2147483647 w 880"/>
              <a:gd name="T1" fmla="*/ 0 h 1104"/>
              <a:gd name="T2" fmla="*/ 2147483647 w 880"/>
              <a:gd name="T3" fmla="*/ 2147483647 h 1104"/>
              <a:gd name="T4" fmla="*/ 2147483647 w 880"/>
              <a:gd name="T5" fmla="*/ 2147483647 h 1104"/>
              <a:gd name="T6" fmla="*/ 2147483647 w 880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0" h="1104">
                <a:moveTo>
                  <a:pt x="592" y="0"/>
                </a:moveTo>
                <a:cubicBezTo>
                  <a:pt x="440" y="120"/>
                  <a:pt x="288" y="240"/>
                  <a:pt x="208" y="384"/>
                </a:cubicBezTo>
                <a:cubicBezTo>
                  <a:pt x="128" y="528"/>
                  <a:pt x="0" y="744"/>
                  <a:pt x="112" y="864"/>
                </a:cubicBezTo>
                <a:cubicBezTo>
                  <a:pt x="224" y="984"/>
                  <a:pt x="552" y="1044"/>
                  <a:pt x="880" y="1104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Freeform 19"/>
          <p:cNvSpPr>
            <a:spLocks/>
          </p:cNvSpPr>
          <p:nvPr/>
        </p:nvSpPr>
        <p:spPr bwMode="auto">
          <a:xfrm>
            <a:off x="5321300" y="3962400"/>
            <a:ext cx="622300" cy="685800"/>
          </a:xfrm>
          <a:custGeom>
            <a:avLst/>
            <a:gdLst>
              <a:gd name="T0" fmla="*/ 2147483647 w 392"/>
              <a:gd name="T1" fmla="*/ 0 h 432"/>
              <a:gd name="T2" fmla="*/ 2147483647 w 392"/>
              <a:gd name="T3" fmla="*/ 2147483647 h 432"/>
              <a:gd name="T4" fmla="*/ 2147483647 w 392"/>
              <a:gd name="T5" fmla="*/ 2147483647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2" h="432">
                <a:moveTo>
                  <a:pt x="56" y="0"/>
                </a:moveTo>
                <a:cubicBezTo>
                  <a:pt x="28" y="60"/>
                  <a:pt x="0" y="120"/>
                  <a:pt x="56" y="192"/>
                </a:cubicBezTo>
                <a:cubicBezTo>
                  <a:pt x="112" y="264"/>
                  <a:pt x="252" y="348"/>
                  <a:pt x="392" y="432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Freeform 20"/>
          <p:cNvSpPr>
            <a:spLocks/>
          </p:cNvSpPr>
          <p:nvPr/>
        </p:nvSpPr>
        <p:spPr bwMode="auto">
          <a:xfrm>
            <a:off x="4940300" y="3962400"/>
            <a:ext cx="1003300" cy="914400"/>
          </a:xfrm>
          <a:custGeom>
            <a:avLst/>
            <a:gdLst>
              <a:gd name="T0" fmla="*/ 2147483647 w 632"/>
              <a:gd name="T1" fmla="*/ 0 h 576"/>
              <a:gd name="T2" fmla="*/ 2147483647 w 632"/>
              <a:gd name="T3" fmla="*/ 2147483647 h 576"/>
              <a:gd name="T4" fmla="*/ 2147483647 w 632"/>
              <a:gd name="T5" fmla="*/ 2147483647 h 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2" h="576">
                <a:moveTo>
                  <a:pt x="296" y="0"/>
                </a:moveTo>
                <a:cubicBezTo>
                  <a:pt x="148" y="120"/>
                  <a:pt x="0" y="240"/>
                  <a:pt x="56" y="336"/>
                </a:cubicBezTo>
                <a:cubicBezTo>
                  <a:pt x="112" y="432"/>
                  <a:pt x="372" y="504"/>
                  <a:pt x="632" y="576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nimBg="1"/>
      <p:bldP spid="38931" grpId="0" animBg="1"/>
      <p:bldP spid="389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0"/>
          <p:cNvSpPr txBox="1">
            <a:spLocks noChangeArrowheads="1"/>
          </p:cNvSpPr>
          <p:nvPr/>
        </p:nvSpPr>
        <p:spPr bwMode="auto">
          <a:xfrm>
            <a:off x="533400" y="1524000"/>
            <a:ext cx="6438900" cy="28931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stdio.h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 smtClean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inttypes.h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"</a:t>
            </a:r>
            <a:r>
              <a:rPr lang="en-US" sz="1400" b="1" dirty="0" err="1">
                <a:latin typeface="Courier New" pitchFamily="49" charset="0"/>
              </a:rPr>
              <a:t>rFibonacci.h</a:t>
            </a:r>
            <a:r>
              <a:rPr lang="en-US" sz="1400" b="1" dirty="0">
                <a:latin typeface="Courier New" pitchFamily="49" charset="0"/>
              </a:rPr>
              <a:t>"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main() {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</a:rPr>
              <a:t> 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50;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		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Fibo</a:t>
            </a:r>
            <a:r>
              <a:rPr lang="en-US" sz="1400" b="1" dirty="0">
                <a:latin typeface="Courier New" pitchFamily="49" charset="0"/>
              </a:rPr>
              <a:t>(%d) = %"PRIu64"\n",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}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</a:rPr>
              <a:t> 0;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Example:  Fibonacci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Here's a short program with a test driver, a Fibonacci function in a second file, and a header file containing the declarations needed for the Fibonacci function: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105400" y="1371600"/>
            <a:ext cx="3733800" cy="15906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ifndef</a:t>
            </a:r>
            <a:r>
              <a:rPr lang="en-US" sz="1400" b="1" dirty="0">
                <a:latin typeface="Courier New" pitchFamily="49" charset="0"/>
              </a:rPr>
              <a:t> RFIBONACCI_H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define</a:t>
            </a:r>
            <a:r>
              <a:rPr lang="en-US" sz="1400" b="1" dirty="0">
                <a:latin typeface="Courier New" pitchFamily="49" charset="0"/>
              </a:rPr>
              <a:t> RFIBONACCI_H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stdint.h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n);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endif</a:t>
            </a:r>
            <a:endParaRPr lang="en-US" sz="1400" b="1" dirty="0">
              <a:solidFill>
                <a:srgbClr val="003399"/>
              </a:solidFill>
              <a:latin typeface="Courier New" pitchFamily="49" charset="0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105400" y="4495800"/>
            <a:ext cx="3733800" cy="18034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"</a:t>
            </a:r>
            <a:r>
              <a:rPr lang="en-US" sz="1400" b="1" dirty="0" err="1">
                <a:latin typeface="Courier New" pitchFamily="49" charset="0"/>
              </a:rPr>
              <a:t>rFibonacci.h</a:t>
            </a:r>
            <a:r>
              <a:rPr lang="en-US" sz="1400" b="1" dirty="0">
                <a:latin typeface="Courier New" pitchFamily="49" charset="0"/>
              </a:rPr>
              <a:t>"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n) {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</a:rPr>
              <a:t> ( n &lt; 2 )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</a:rPr>
              <a:t> 1;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(n - 1) +  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   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(n - 2);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40981" name="Freeform 21"/>
          <p:cNvSpPr>
            <a:spLocks/>
          </p:cNvSpPr>
          <p:nvPr/>
        </p:nvSpPr>
        <p:spPr bwMode="auto">
          <a:xfrm>
            <a:off x="3276600" y="1676400"/>
            <a:ext cx="1828800" cy="457200"/>
          </a:xfrm>
          <a:custGeom>
            <a:avLst/>
            <a:gdLst>
              <a:gd name="T0" fmla="*/ 2147483647 w 1152"/>
              <a:gd name="T1" fmla="*/ 0 h 240"/>
              <a:gd name="T2" fmla="*/ 2147483647 w 1152"/>
              <a:gd name="T3" fmla="*/ 2147483647 h 240"/>
              <a:gd name="T4" fmla="*/ 0 w 1152"/>
              <a:gd name="T5" fmla="*/ 2147483647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240">
                <a:moveTo>
                  <a:pt x="1152" y="0"/>
                </a:moveTo>
                <a:cubicBezTo>
                  <a:pt x="1056" y="76"/>
                  <a:pt x="960" y="152"/>
                  <a:pt x="768" y="192"/>
                </a:cubicBezTo>
                <a:cubicBezTo>
                  <a:pt x="576" y="232"/>
                  <a:pt x="288" y="236"/>
                  <a:pt x="0" y="24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Freeform 22"/>
          <p:cNvSpPr>
            <a:spLocks/>
          </p:cNvSpPr>
          <p:nvPr/>
        </p:nvSpPr>
        <p:spPr bwMode="auto">
          <a:xfrm>
            <a:off x="6781800" y="2971800"/>
            <a:ext cx="901700" cy="1524000"/>
          </a:xfrm>
          <a:custGeom>
            <a:avLst/>
            <a:gdLst>
              <a:gd name="T0" fmla="*/ 2147483647 w 568"/>
              <a:gd name="T1" fmla="*/ 0 h 960"/>
              <a:gd name="T2" fmla="*/ 2147483647 w 568"/>
              <a:gd name="T3" fmla="*/ 2147483647 h 960"/>
              <a:gd name="T4" fmla="*/ 0 w 568"/>
              <a:gd name="T5" fmla="*/ 2147483647 h 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8" h="960">
                <a:moveTo>
                  <a:pt x="240" y="0"/>
                </a:moveTo>
                <a:cubicBezTo>
                  <a:pt x="404" y="64"/>
                  <a:pt x="568" y="128"/>
                  <a:pt x="528" y="288"/>
                </a:cubicBezTo>
                <a:cubicBezTo>
                  <a:pt x="488" y="448"/>
                  <a:pt x="244" y="704"/>
                  <a:pt x="0" y="960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 animBg="1"/>
      <p:bldP spid="40978" grpId="0" animBg="1"/>
      <p:bldP spid="40981" grpId="0" animBg="1"/>
      <p:bldP spid="409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533400" y="3352800"/>
            <a:ext cx="6705600" cy="28931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stdio.h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 smtClean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inttypes.h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"</a:t>
            </a:r>
            <a:r>
              <a:rPr lang="en-US" sz="1400" b="1" dirty="0" err="1">
                <a:latin typeface="Courier New" pitchFamily="49" charset="0"/>
              </a:rPr>
              <a:t>rFibonacci.h</a:t>
            </a:r>
            <a:r>
              <a:rPr lang="en-US" sz="1400" b="1" dirty="0">
                <a:latin typeface="Courier New" pitchFamily="49" charset="0"/>
              </a:rPr>
              <a:t>"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main() {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</a:rPr>
              <a:t> 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50;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		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Fibo</a:t>
            </a:r>
            <a:r>
              <a:rPr lang="en-US" sz="1400" b="1" dirty="0">
                <a:latin typeface="Courier New" pitchFamily="49" charset="0"/>
              </a:rPr>
              <a:t>(%d) = %"PRIu64"\n",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}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</a:rPr>
              <a:t> 0;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Compilation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We can compile either </a:t>
            </a:r>
            <a:r>
              <a:rPr lang="en-US" sz="1800" dirty="0">
                <a:latin typeface="Courier New" pitchFamily="49" charset="0"/>
              </a:rPr>
              <a:t>c</a:t>
            </a:r>
            <a:r>
              <a:rPr lang="en-US" sz="1800" dirty="0"/>
              <a:t> file without the other (but not produce an executable):</a:t>
            </a:r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3124200" y="3962400"/>
            <a:ext cx="2565400" cy="1143000"/>
          </a:xfrm>
          <a:custGeom>
            <a:avLst/>
            <a:gdLst>
              <a:gd name="T0" fmla="*/ 2147483647 w 1616"/>
              <a:gd name="T1" fmla="*/ 2147483647 h 720"/>
              <a:gd name="T2" fmla="*/ 2147483647 w 1616"/>
              <a:gd name="T3" fmla="*/ 2147483647 h 720"/>
              <a:gd name="T4" fmla="*/ 0 w 1616"/>
              <a:gd name="T5" fmla="*/ 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16" h="720">
                <a:moveTo>
                  <a:pt x="1344" y="720"/>
                </a:moveTo>
                <a:cubicBezTo>
                  <a:pt x="1480" y="540"/>
                  <a:pt x="1616" y="360"/>
                  <a:pt x="1392" y="240"/>
                </a:cubicBezTo>
                <a:cubicBezTo>
                  <a:pt x="1168" y="120"/>
                  <a:pt x="584" y="60"/>
                  <a:pt x="0" y="0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019800" y="3200400"/>
            <a:ext cx="2819400" cy="18034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OK:  the function call matches this declaration; compiler doesn't need to see function definition.</a:t>
            </a:r>
          </a:p>
          <a:p>
            <a:pPr algn="l">
              <a:spcBef>
                <a:spcPct val="50000"/>
              </a:spcBef>
            </a:pPr>
            <a:endParaRPr lang="en-US" sz="14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The compiler notes that this call "binds" to this declaration.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1066800"/>
            <a:ext cx="8382000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-o driver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24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8578 Sep 25 10:21 driver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1029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 ~/2505/notes/T08/v1&gt;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  <p:bldP spid="430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2375118"/>
            <a:ext cx="83820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16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1616 Sep 25 10:24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Compilation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733925" y="990600"/>
            <a:ext cx="3962400" cy="3143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-c switch tells gcc to compile and exit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594034" y="4540059"/>
            <a:ext cx="3962400" cy="73977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If compilation is successful, an object file is created; this is a partial translation of the C source file into machine code.</a:t>
            </a:r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2286000" y="1295400"/>
            <a:ext cx="3505200" cy="1219200"/>
          </a:xfrm>
          <a:custGeom>
            <a:avLst/>
            <a:gdLst>
              <a:gd name="T0" fmla="*/ 2147483647 w 328"/>
              <a:gd name="T1" fmla="*/ 0 h 336"/>
              <a:gd name="T2" fmla="*/ 2147483647 w 328"/>
              <a:gd name="T3" fmla="*/ 2147483647 h 336"/>
              <a:gd name="T4" fmla="*/ 2147483647 w 328"/>
              <a:gd name="T5" fmla="*/ 2147483647 h 336"/>
              <a:gd name="T6" fmla="*/ 0 w 328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336">
                <a:moveTo>
                  <a:pt x="240" y="0"/>
                </a:moveTo>
                <a:cubicBezTo>
                  <a:pt x="236" y="12"/>
                  <a:pt x="232" y="24"/>
                  <a:pt x="240" y="48"/>
                </a:cubicBezTo>
                <a:cubicBezTo>
                  <a:pt x="248" y="72"/>
                  <a:pt x="328" y="96"/>
                  <a:pt x="288" y="144"/>
                </a:cubicBezTo>
                <a:cubicBezTo>
                  <a:pt x="248" y="192"/>
                  <a:pt x="124" y="264"/>
                  <a:pt x="0" y="33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Freeform 10"/>
          <p:cNvSpPr>
            <a:spLocks/>
          </p:cNvSpPr>
          <p:nvPr/>
        </p:nvSpPr>
        <p:spPr bwMode="auto">
          <a:xfrm>
            <a:off x="7645209" y="3527234"/>
            <a:ext cx="901700" cy="990600"/>
          </a:xfrm>
          <a:custGeom>
            <a:avLst/>
            <a:gdLst>
              <a:gd name="T0" fmla="*/ 2147483647 w 1136"/>
              <a:gd name="T1" fmla="*/ 2147483647 h 624"/>
              <a:gd name="T2" fmla="*/ 2147483647 w 1136"/>
              <a:gd name="T3" fmla="*/ 2147483647 h 624"/>
              <a:gd name="T4" fmla="*/ 0 w 1136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36" h="624">
                <a:moveTo>
                  <a:pt x="1056" y="624"/>
                </a:moveTo>
                <a:cubicBezTo>
                  <a:pt x="1096" y="484"/>
                  <a:pt x="1136" y="344"/>
                  <a:pt x="960" y="240"/>
                </a:cubicBezTo>
                <a:cubicBezTo>
                  <a:pt x="784" y="136"/>
                  <a:pt x="392" y="68"/>
                  <a:pt x="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  <p:bldP spid="45065" grpId="0" animBg="1"/>
      <p:bldP spid="450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95300" y="827306"/>
            <a:ext cx="8382000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20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1616 Sep 25 10:24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1424 Sep 25 10:26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32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1616 Sep 25 10:24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8578 Sep 25 10:27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1424 Sep 25 10:26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Linking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971800" y="990600"/>
            <a:ext cx="3962400" cy="3143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-o switch tells </a:t>
            </a:r>
            <a:r>
              <a:rPr lang="en-US" sz="1400" b="1" dirty="0" err="1">
                <a:latin typeface="Arial" charset="0"/>
              </a:rPr>
              <a:t>gcc</a:t>
            </a:r>
            <a:r>
              <a:rPr lang="en-US" sz="1400" b="1" dirty="0">
                <a:latin typeface="Arial" charset="0"/>
              </a:rPr>
              <a:t> what to call executable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400800" y="5432425"/>
            <a:ext cx="2438400" cy="73977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can invoke gcc with object files to link them and produce executable</a:t>
            </a:r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2286000" y="1304925"/>
            <a:ext cx="1104900" cy="1514475"/>
          </a:xfrm>
          <a:custGeom>
            <a:avLst/>
            <a:gdLst>
              <a:gd name="T0" fmla="*/ 2147483647 w 552"/>
              <a:gd name="T1" fmla="*/ 0 h 672"/>
              <a:gd name="T2" fmla="*/ 2147483647 w 552"/>
              <a:gd name="T3" fmla="*/ 2147483647 h 672"/>
              <a:gd name="T4" fmla="*/ 0 w 552"/>
              <a:gd name="T5" fmla="*/ 2147483647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52" h="672">
                <a:moveTo>
                  <a:pt x="432" y="0"/>
                </a:moveTo>
                <a:cubicBezTo>
                  <a:pt x="492" y="88"/>
                  <a:pt x="552" y="176"/>
                  <a:pt x="480" y="288"/>
                </a:cubicBezTo>
                <a:cubicBezTo>
                  <a:pt x="408" y="400"/>
                  <a:pt x="204" y="536"/>
                  <a:pt x="0" y="672"/>
                </a:cubicBezTo>
              </a:path>
            </a:pathLst>
          </a:custGeom>
          <a:noFill/>
          <a:ln w="38100" cap="flat" cmpd="sng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"/>
          <p:cNvSpPr>
            <a:spLocks/>
          </p:cNvSpPr>
          <p:nvPr/>
        </p:nvSpPr>
        <p:spPr bwMode="auto">
          <a:xfrm>
            <a:off x="6858000" y="2971799"/>
            <a:ext cx="1738313" cy="2460625"/>
          </a:xfrm>
          <a:custGeom>
            <a:avLst/>
            <a:gdLst>
              <a:gd name="T0" fmla="*/ 1258154 w 1471113"/>
              <a:gd name="T1" fmla="*/ 2070100 h 2070100"/>
              <a:gd name="T2" fmla="*/ 1372532 w 1471113"/>
              <a:gd name="T3" fmla="*/ 571500 h 2070100"/>
              <a:gd name="T4" fmla="*/ 0 w 1471113"/>
              <a:gd name="T5" fmla="*/ 0 h 20701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71113" h="2070100">
                <a:moveTo>
                  <a:pt x="1257300" y="2070100"/>
                </a:moveTo>
                <a:cubicBezTo>
                  <a:pt x="1419225" y="1493308"/>
                  <a:pt x="1581150" y="916517"/>
                  <a:pt x="1371600" y="571500"/>
                </a:cubicBezTo>
                <a:cubicBezTo>
                  <a:pt x="1162050" y="226483"/>
                  <a:pt x="581025" y="113241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2"/>
          <p:cNvSpPr>
            <a:spLocks/>
          </p:cNvSpPr>
          <p:nvPr/>
        </p:nvSpPr>
        <p:spPr bwMode="auto">
          <a:xfrm>
            <a:off x="5562600" y="4453810"/>
            <a:ext cx="1900237" cy="1876425"/>
          </a:xfrm>
          <a:custGeom>
            <a:avLst/>
            <a:gdLst>
              <a:gd name="T0" fmla="*/ 1899976 w 1900498"/>
              <a:gd name="T1" fmla="*/ 1613476 h 1876090"/>
              <a:gd name="T2" fmla="*/ 1049310 w 1900498"/>
              <a:gd name="T3" fmla="*/ 1867566 h 1876090"/>
              <a:gd name="T4" fmla="*/ 33588 w 1900498"/>
              <a:gd name="T5" fmla="*/ 1727816 h 1876090"/>
              <a:gd name="T6" fmla="*/ 312912 w 1900498"/>
              <a:gd name="T7" fmla="*/ 889318 h 1876090"/>
              <a:gd name="T8" fmla="*/ 998524 w 1900498"/>
              <a:gd name="T9" fmla="*/ 0 h 18760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00498" h="1876090">
                <a:moveTo>
                  <a:pt x="1900498" y="1612900"/>
                </a:moveTo>
                <a:cubicBezTo>
                  <a:pt x="1630623" y="1730375"/>
                  <a:pt x="1360748" y="1847850"/>
                  <a:pt x="1049598" y="1866900"/>
                </a:cubicBezTo>
                <a:cubicBezTo>
                  <a:pt x="738448" y="1885950"/>
                  <a:pt x="156365" y="1890183"/>
                  <a:pt x="33598" y="1727200"/>
                </a:cubicBezTo>
                <a:cubicBezTo>
                  <a:pt x="-89169" y="1564217"/>
                  <a:pt x="152131" y="1176867"/>
                  <a:pt x="312998" y="889000"/>
                </a:cubicBezTo>
                <a:cubicBezTo>
                  <a:pt x="473865" y="601133"/>
                  <a:pt x="736331" y="300566"/>
                  <a:pt x="998798" y="0"/>
                </a:cubicBezTo>
              </a:path>
            </a:pathLst>
          </a:cu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  <p:bldP spid="491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609600" y="1371600"/>
            <a:ext cx="6477000" cy="24622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stdio.h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stdint.h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#include &lt;</a:t>
            </a:r>
            <a:r>
              <a:rPr lang="en-US" sz="1400" b="1" dirty="0" err="1">
                <a:latin typeface="Courier New" pitchFamily="49" charset="0"/>
              </a:rPr>
              <a:t>inttypes.h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//#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"</a:t>
            </a:r>
            <a:r>
              <a:rPr lang="en-US" sz="1400" b="1" dirty="0" err="1">
                <a:latin typeface="Courier New" pitchFamily="49" charset="0"/>
              </a:rPr>
              <a:t>rFibonacci.h</a:t>
            </a:r>
            <a:r>
              <a:rPr lang="en-US" sz="1400" b="1" dirty="0">
                <a:latin typeface="Courier New" pitchFamily="49" charset="0"/>
              </a:rPr>
              <a:t>"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main() {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</a:rPr>
              <a:t> 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50;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		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Fibo</a:t>
            </a:r>
            <a:r>
              <a:rPr lang="en-US" sz="1400" b="1" dirty="0">
                <a:latin typeface="Courier New" pitchFamily="49" charset="0"/>
              </a:rPr>
              <a:t>(%d) = %"PRIu64"\n",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. . .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Compilation Errors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The compiler will generate error messages if it cannot resolve the references it encounters: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943600" y="1571625"/>
            <a:ext cx="2819400" cy="9525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Omit this include directive and the compiler cannot find a declaration that matches the call to rFibonacci().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3505200" y="1800225"/>
            <a:ext cx="2438400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" y="4343400"/>
            <a:ext cx="8382000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‘main’: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driver.c:9:7: warning: implicit declaration of function ‘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Wimplicit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-function-declaration]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(%d) = %"PRIu64"\n",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^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driver.c:9:7: warning: format ‘%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’ expects argument of type ‘long unsigned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’, but argument 3 has type ‘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Wformat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=]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V="1">
            <a:off x="4648200" y="3581400"/>
            <a:ext cx="838200" cy="129540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nimBg="1"/>
      <p:bldP spid="512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5867400" cy="286702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stdio.h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stdint.h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"</a:t>
            </a:r>
            <a:r>
              <a:rPr lang="en-US" sz="1400" b="1" dirty="0" err="1">
                <a:latin typeface="Courier New" pitchFamily="49" charset="0"/>
              </a:rPr>
              <a:t>rFibonacci.h</a:t>
            </a:r>
            <a:r>
              <a:rPr lang="en-US" sz="1400" b="1" dirty="0">
                <a:latin typeface="Courier New" pitchFamily="49" charset="0"/>
              </a:rPr>
              <a:t>"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main() {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</a:rPr>
              <a:t> 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50;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		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Fibo</a:t>
            </a:r>
            <a:r>
              <a:rPr lang="en-US" sz="1400" b="1" dirty="0">
                <a:latin typeface="Courier New" pitchFamily="49" charset="0"/>
              </a:rPr>
              <a:t>(%d) = %</a:t>
            </a:r>
            <a:r>
              <a:rPr lang="en-US" sz="1400" b="1" dirty="0" err="1">
                <a:latin typeface="Courier New" pitchFamily="49" charset="0"/>
              </a:rPr>
              <a:t>lld</a:t>
            </a:r>
            <a:r>
              <a:rPr lang="en-US" sz="1400" b="1" dirty="0">
                <a:latin typeface="Courier New" pitchFamily="49" charset="0"/>
              </a:rPr>
              <a:t>\n",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}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</a:rPr>
              <a:t> 0;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Linker Errors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The linker may also produce error messages: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5105400" y="1371600"/>
            <a:ext cx="3733800" cy="15906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ifndef</a:t>
            </a:r>
            <a:r>
              <a:rPr lang="en-US" sz="1400" b="1" dirty="0">
                <a:latin typeface="Courier New" pitchFamily="49" charset="0"/>
              </a:rPr>
              <a:t> RFIBONACCI_H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define</a:t>
            </a:r>
            <a:r>
              <a:rPr lang="en-US" sz="1400" b="1" dirty="0">
                <a:latin typeface="Courier New" pitchFamily="49" charset="0"/>
              </a:rPr>
              <a:t> RFIBONACCI_H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&lt;</a:t>
            </a:r>
            <a:r>
              <a:rPr lang="en-US" sz="1400" b="1" dirty="0" err="1">
                <a:latin typeface="Courier New" pitchFamily="49" charset="0"/>
              </a:rPr>
              <a:t>stdint.h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n);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endif</a:t>
            </a:r>
            <a:endParaRPr lang="en-US" sz="1400" b="1" dirty="0">
              <a:solidFill>
                <a:srgbClr val="003399"/>
              </a:solidFill>
              <a:latin typeface="Courier New" pitchFamily="49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2209800" y="4572000"/>
            <a:ext cx="3733800" cy="18034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b="1" dirty="0">
                <a:latin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400" b="1" dirty="0">
                <a:latin typeface="Courier New" pitchFamily="49" charset="0"/>
              </a:rPr>
              <a:t> "</a:t>
            </a:r>
            <a:r>
              <a:rPr lang="en-US" sz="1400" b="1" dirty="0" err="1">
                <a:latin typeface="Courier New" pitchFamily="49" charset="0"/>
              </a:rPr>
              <a:t>rFibonacci.h</a:t>
            </a:r>
            <a:r>
              <a:rPr lang="en-US" sz="1400" b="1" dirty="0">
                <a:latin typeface="Courier New" pitchFamily="49" charset="0"/>
              </a:rPr>
              <a:t>"</a:t>
            </a:r>
          </a:p>
          <a:p>
            <a:pPr algn="l"/>
            <a:endParaRPr lang="en-US" sz="1400" b="1" dirty="0"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Fibonacci(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  <a:r>
              <a:rPr lang="en-US" sz="1400" b="1" dirty="0">
                <a:latin typeface="Courier New" pitchFamily="49" charset="0"/>
              </a:rPr>
              <a:t> n) {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</a:rPr>
              <a:t> ( n &lt; 2 )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</a:rPr>
              <a:t> 1;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(n - 1) +  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          </a:t>
            </a:r>
            <a:r>
              <a:rPr lang="en-US" sz="1400" b="1" dirty="0" err="1">
                <a:latin typeface="Courier New" pitchFamily="49" charset="0"/>
              </a:rPr>
              <a:t>rFibonacci</a:t>
            </a:r>
            <a:r>
              <a:rPr lang="en-US" sz="1400" b="1" dirty="0">
                <a:latin typeface="Courier New" pitchFamily="49" charset="0"/>
              </a:rPr>
              <a:t>(n - 2);</a:t>
            </a:r>
          </a:p>
          <a:p>
            <a:pPr algn="l"/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>
            <a:off x="6248400" y="2514600"/>
            <a:ext cx="254000" cy="838200"/>
          </a:xfrm>
          <a:custGeom>
            <a:avLst/>
            <a:gdLst>
              <a:gd name="T0" fmla="*/ 0 w 160"/>
              <a:gd name="T1" fmla="*/ 2147483647 h 528"/>
              <a:gd name="T2" fmla="*/ 2147483647 w 160"/>
              <a:gd name="T3" fmla="*/ 2147483647 h 528"/>
              <a:gd name="T4" fmla="*/ 2147483647 w 160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528">
                <a:moveTo>
                  <a:pt x="0" y="528"/>
                </a:moveTo>
                <a:cubicBezTo>
                  <a:pt x="64" y="500"/>
                  <a:pt x="128" y="472"/>
                  <a:pt x="144" y="384"/>
                </a:cubicBezTo>
                <a:cubicBezTo>
                  <a:pt x="160" y="296"/>
                  <a:pt x="128" y="148"/>
                  <a:pt x="96" y="0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791200" y="2819400"/>
            <a:ext cx="533400" cy="3143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OK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096000" y="4114800"/>
            <a:ext cx="2819400" cy="137795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Now, linker cannot find a definition (implementation) that matches the function declaration the compiler matched the call to… that's an error.</a:t>
            </a:r>
          </a:p>
        </p:txBody>
      </p:sp>
      <p:sp>
        <p:nvSpPr>
          <p:cNvPr id="53260" name="Freeform 12"/>
          <p:cNvSpPr>
            <a:spLocks/>
          </p:cNvSpPr>
          <p:nvPr/>
        </p:nvSpPr>
        <p:spPr bwMode="auto">
          <a:xfrm>
            <a:off x="4648200" y="2514600"/>
            <a:ext cx="2552700" cy="2438400"/>
          </a:xfrm>
          <a:custGeom>
            <a:avLst/>
            <a:gdLst>
              <a:gd name="T0" fmla="*/ 2147483647 w 1608"/>
              <a:gd name="T1" fmla="*/ 0 h 1536"/>
              <a:gd name="T2" fmla="*/ 2147483647 w 1608"/>
              <a:gd name="T3" fmla="*/ 2147483647 h 1536"/>
              <a:gd name="T4" fmla="*/ 2147483647 w 1608"/>
              <a:gd name="T5" fmla="*/ 2147483647 h 1536"/>
              <a:gd name="T6" fmla="*/ 0 w 160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8" h="1536">
                <a:moveTo>
                  <a:pt x="1392" y="0"/>
                </a:moveTo>
                <a:cubicBezTo>
                  <a:pt x="1500" y="248"/>
                  <a:pt x="1608" y="496"/>
                  <a:pt x="1488" y="672"/>
                </a:cubicBezTo>
                <a:cubicBezTo>
                  <a:pt x="1368" y="848"/>
                  <a:pt x="920" y="912"/>
                  <a:pt x="672" y="1056"/>
                </a:cubicBezTo>
                <a:cubicBezTo>
                  <a:pt x="424" y="1200"/>
                  <a:pt x="212" y="1368"/>
                  <a:pt x="0" y="1536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nimBg="1"/>
      <p:bldP spid="53258" grpId="0" animBg="1"/>
      <p:bldP spid="53259" grpId="0" animBg="1"/>
      <p:bldP spid="532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Linker Errors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57200" y="678053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Unfortunately, linker error messages are less direct than compiler error messages:</a:t>
            </a:r>
          </a:p>
        </p:txBody>
      </p:sp>
      <p:sp>
        <p:nvSpPr>
          <p:cNvPr id="16390" name="Text Box 15"/>
          <p:cNvSpPr txBox="1">
            <a:spLocks noChangeArrowheads="1"/>
          </p:cNvSpPr>
          <p:nvPr/>
        </p:nvSpPr>
        <p:spPr bwMode="auto">
          <a:xfrm>
            <a:off x="457200" y="3352800"/>
            <a:ext cx="8458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The message does not refer to a specific line of source code.</a:t>
            </a:r>
          </a:p>
          <a:p>
            <a:pPr algn="l">
              <a:spcBef>
                <a:spcPct val="50000"/>
              </a:spcBef>
            </a:pPr>
            <a:endParaRPr lang="en-US" sz="1800" dirty="0" smtClean="0"/>
          </a:p>
          <a:p>
            <a:pPr algn="l">
              <a:spcBef>
                <a:spcPct val="50000"/>
              </a:spcBef>
            </a:pPr>
            <a:r>
              <a:rPr lang="en-US" sz="1800" dirty="0" smtClean="0"/>
              <a:t>But</a:t>
            </a:r>
            <a:r>
              <a:rPr lang="en-US" sz="1800" dirty="0"/>
              <a:t>, it does name a specific function and it implies there's a difference between the declaration of that function and the definition (implementation) of that function.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" y="1214497"/>
            <a:ext cx="83820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-o driver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/ccHhmn0D.o: In function `main':</a:t>
            </a: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:(.text+0x1a): undefined reference to `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ccYcsMDA.o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`Fibonacci':</a:t>
            </a: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:(.text+0x27): undefined reference to `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:(.text+0x3a): undefined reference to `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collect2: error: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1 exit status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3580482" y="1610020"/>
            <a:ext cx="4883752" cy="2642491"/>
          </a:xfrm>
          <a:custGeom>
            <a:avLst/>
            <a:gdLst>
              <a:gd name="connsiteX0" fmla="*/ 0 w 4883752"/>
              <a:gd name="connsiteY0" fmla="*/ 2642491 h 2642491"/>
              <a:gd name="connsiteX1" fmla="*/ 2732183 w 4883752"/>
              <a:gd name="connsiteY1" fmla="*/ 2234867 h 2642491"/>
              <a:gd name="connsiteX2" fmla="*/ 4726236 w 4883752"/>
              <a:gd name="connsiteY2" fmla="*/ 1199281 h 2642491"/>
              <a:gd name="connsiteX3" fmla="*/ 4616067 w 4883752"/>
              <a:gd name="connsiteY3" fmla="*/ 108611 h 2642491"/>
              <a:gd name="connsiteX4" fmla="*/ 3492347 w 4883752"/>
              <a:gd name="connsiteY4" fmla="*/ 97594 h 264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3752" h="2642491">
                <a:moveTo>
                  <a:pt x="0" y="2642491"/>
                </a:moveTo>
                <a:cubicBezTo>
                  <a:pt x="972238" y="2558946"/>
                  <a:pt x="1944477" y="2475402"/>
                  <a:pt x="2732183" y="2234867"/>
                </a:cubicBezTo>
                <a:cubicBezTo>
                  <a:pt x="3519889" y="1994332"/>
                  <a:pt x="4412255" y="1553657"/>
                  <a:pt x="4726236" y="1199281"/>
                </a:cubicBezTo>
                <a:cubicBezTo>
                  <a:pt x="5040217" y="844905"/>
                  <a:pt x="4821715" y="292226"/>
                  <a:pt x="4616067" y="108611"/>
                </a:cubicBezTo>
                <a:cubicBezTo>
                  <a:pt x="4410419" y="-75004"/>
                  <a:pt x="3951383" y="11295"/>
                  <a:pt x="3492347" y="97594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Typical C Program Organization</a:t>
            </a:r>
          </a:p>
        </p:txBody>
      </p:sp>
      <p:grpSp>
        <p:nvGrpSpPr>
          <p:cNvPr id="4101" name="Group 3"/>
          <p:cNvGrpSpPr>
            <a:grpSpLocks/>
          </p:cNvGrpSpPr>
          <p:nvPr/>
        </p:nvGrpSpPr>
        <p:grpSpPr bwMode="auto">
          <a:xfrm>
            <a:off x="457200" y="762000"/>
            <a:ext cx="1828800" cy="1295400"/>
            <a:chOff x="768" y="1728"/>
            <a:chExt cx="1152" cy="816"/>
          </a:xfrm>
        </p:grpSpPr>
        <p:sp>
          <p:nvSpPr>
            <p:cNvPr id="4128" name="AutoShape 4"/>
            <p:cNvSpPr>
              <a:spLocks noChangeArrowheads="1"/>
            </p:cNvSpPr>
            <p:nvPr/>
          </p:nvSpPr>
          <p:spPr bwMode="auto">
            <a:xfrm>
              <a:off x="816" y="1728"/>
              <a:ext cx="864" cy="816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29" name="Text Box 5"/>
            <p:cNvSpPr txBox="1">
              <a:spLocks noChangeArrowheads="1"/>
            </p:cNvSpPr>
            <p:nvPr/>
          </p:nvSpPr>
          <p:spPr bwMode="auto">
            <a:xfrm>
              <a:off x="768" y="1728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single file</a:t>
              </a:r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2133600" y="3429000"/>
            <a:ext cx="6172200" cy="1981200"/>
            <a:chOff x="432" y="1584"/>
            <a:chExt cx="3888" cy="1248"/>
          </a:xfrm>
        </p:grpSpPr>
        <p:grpSp>
          <p:nvGrpSpPr>
            <p:cNvPr id="4106" name="Group 7"/>
            <p:cNvGrpSpPr>
              <a:grpSpLocks/>
            </p:cNvGrpSpPr>
            <p:nvPr/>
          </p:nvGrpSpPr>
          <p:grpSpPr bwMode="auto">
            <a:xfrm>
              <a:off x="1584" y="1584"/>
              <a:ext cx="672" cy="576"/>
              <a:chOff x="288" y="1488"/>
              <a:chExt cx="528" cy="576"/>
            </a:xfrm>
          </p:grpSpPr>
          <p:sp>
            <p:nvSpPr>
              <p:cNvPr id="4126" name="AutoShape 8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7" name="Text Box 9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b="1" dirty="0" err="1">
                    <a:solidFill>
                      <a:srgbClr val="008000"/>
                    </a:solidFill>
                    <a:latin typeface="Courier New" pitchFamily="49" charset="0"/>
                  </a:rPr>
                  <a:t>a.h</a:t>
                </a:r>
                <a:endParaRPr lang="en-US" sz="1200" b="1" dirty="0">
                  <a:solidFill>
                    <a:srgbClr val="008000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07" name="Group 10"/>
            <p:cNvGrpSpPr>
              <a:grpSpLocks/>
            </p:cNvGrpSpPr>
            <p:nvPr/>
          </p:nvGrpSpPr>
          <p:grpSpPr bwMode="auto">
            <a:xfrm>
              <a:off x="1584" y="2256"/>
              <a:ext cx="672" cy="576"/>
              <a:chOff x="288" y="1488"/>
              <a:chExt cx="528" cy="576"/>
            </a:xfrm>
          </p:grpSpPr>
          <p:sp>
            <p:nvSpPr>
              <p:cNvPr id="4124" name="AutoShape 11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5" name="Text Box 12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b="1" dirty="0" err="1">
                    <a:solidFill>
                      <a:srgbClr val="008000"/>
                    </a:solidFill>
                    <a:latin typeface="Courier New" pitchFamily="49" charset="0"/>
                  </a:rPr>
                  <a:t>a.c</a:t>
                </a:r>
                <a:endParaRPr lang="en-US" sz="1200" b="1" dirty="0">
                  <a:solidFill>
                    <a:srgbClr val="008000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08" name="Group 13"/>
            <p:cNvGrpSpPr>
              <a:grpSpLocks/>
            </p:cNvGrpSpPr>
            <p:nvPr/>
          </p:nvGrpSpPr>
          <p:grpSpPr bwMode="auto">
            <a:xfrm>
              <a:off x="2304" y="1584"/>
              <a:ext cx="672" cy="576"/>
              <a:chOff x="288" y="1488"/>
              <a:chExt cx="528" cy="576"/>
            </a:xfrm>
          </p:grpSpPr>
          <p:sp>
            <p:nvSpPr>
              <p:cNvPr id="4122" name="AutoShape 14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3" name="Text Box 15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b="1" dirty="0" err="1">
                    <a:solidFill>
                      <a:srgbClr val="008000"/>
                    </a:solidFill>
                    <a:latin typeface="Courier New" pitchFamily="49" charset="0"/>
                  </a:rPr>
                  <a:t>b.h</a:t>
                </a:r>
                <a:endParaRPr lang="en-US" sz="1200" b="1" dirty="0">
                  <a:solidFill>
                    <a:srgbClr val="008000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09" name="Group 16"/>
            <p:cNvGrpSpPr>
              <a:grpSpLocks/>
            </p:cNvGrpSpPr>
            <p:nvPr/>
          </p:nvGrpSpPr>
          <p:grpSpPr bwMode="auto">
            <a:xfrm>
              <a:off x="2304" y="2256"/>
              <a:ext cx="672" cy="576"/>
              <a:chOff x="288" y="1488"/>
              <a:chExt cx="528" cy="576"/>
            </a:xfrm>
          </p:grpSpPr>
          <p:sp>
            <p:nvSpPr>
              <p:cNvPr id="4120" name="AutoShape 17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1" name="Text Box 18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b="1" dirty="0" err="1">
                    <a:solidFill>
                      <a:srgbClr val="008000"/>
                    </a:solidFill>
                    <a:latin typeface="Courier New" pitchFamily="49" charset="0"/>
                  </a:rPr>
                  <a:t>b.c</a:t>
                </a:r>
                <a:endParaRPr lang="en-US" sz="1200" b="1" dirty="0">
                  <a:solidFill>
                    <a:srgbClr val="008000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10" name="Group 19"/>
            <p:cNvGrpSpPr>
              <a:grpSpLocks/>
            </p:cNvGrpSpPr>
            <p:nvPr/>
          </p:nvGrpSpPr>
          <p:grpSpPr bwMode="auto">
            <a:xfrm>
              <a:off x="3648" y="1584"/>
              <a:ext cx="672" cy="576"/>
              <a:chOff x="288" y="1488"/>
              <a:chExt cx="528" cy="576"/>
            </a:xfrm>
          </p:grpSpPr>
          <p:sp>
            <p:nvSpPr>
              <p:cNvPr id="4118" name="AutoShape 20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9" name="Text Box 21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b="1" dirty="0" err="1">
                    <a:solidFill>
                      <a:srgbClr val="008000"/>
                    </a:solidFill>
                    <a:latin typeface="Courier New" pitchFamily="49" charset="0"/>
                  </a:rPr>
                  <a:t>z.h</a:t>
                </a:r>
                <a:endParaRPr lang="en-US" sz="1200" b="1" dirty="0">
                  <a:solidFill>
                    <a:srgbClr val="008000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11" name="Group 22"/>
            <p:cNvGrpSpPr>
              <a:grpSpLocks/>
            </p:cNvGrpSpPr>
            <p:nvPr/>
          </p:nvGrpSpPr>
          <p:grpSpPr bwMode="auto">
            <a:xfrm>
              <a:off x="3648" y="2256"/>
              <a:ext cx="672" cy="576"/>
              <a:chOff x="288" y="1488"/>
              <a:chExt cx="528" cy="576"/>
            </a:xfrm>
          </p:grpSpPr>
          <p:sp>
            <p:nvSpPr>
              <p:cNvPr id="4116" name="AutoShape 23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7" name="Text Box 24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b="1" dirty="0" err="1">
                    <a:solidFill>
                      <a:srgbClr val="008000"/>
                    </a:solidFill>
                    <a:latin typeface="Courier New" pitchFamily="49" charset="0"/>
                  </a:rPr>
                  <a:t>z.c</a:t>
                </a:r>
                <a:endParaRPr lang="en-US" sz="1200" b="1" dirty="0">
                  <a:solidFill>
                    <a:srgbClr val="008000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4112" name="Text Box 25"/>
            <p:cNvSpPr txBox="1">
              <a:spLocks noChangeArrowheads="1"/>
            </p:cNvSpPr>
            <p:nvPr/>
          </p:nvSpPr>
          <p:spPr bwMode="auto">
            <a:xfrm>
              <a:off x="3024" y="1977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Courier New" pitchFamily="49" charset="0"/>
                </a:rPr>
                <a:t>. . .</a:t>
              </a:r>
            </a:p>
          </p:txBody>
        </p:sp>
        <p:grpSp>
          <p:nvGrpSpPr>
            <p:cNvPr id="4113" name="Group 26"/>
            <p:cNvGrpSpPr>
              <a:grpSpLocks/>
            </p:cNvGrpSpPr>
            <p:nvPr/>
          </p:nvGrpSpPr>
          <p:grpSpPr bwMode="auto">
            <a:xfrm>
              <a:off x="432" y="1968"/>
              <a:ext cx="960" cy="576"/>
              <a:chOff x="528" y="2352"/>
              <a:chExt cx="960" cy="576"/>
            </a:xfrm>
          </p:grpSpPr>
          <p:sp>
            <p:nvSpPr>
              <p:cNvPr id="4114" name="AutoShape 27"/>
              <p:cNvSpPr>
                <a:spLocks noChangeArrowheads="1"/>
              </p:cNvSpPr>
              <p:nvPr/>
            </p:nvSpPr>
            <p:spPr bwMode="auto">
              <a:xfrm>
                <a:off x="572" y="2352"/>
                <a:ext cx="916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5" name="Text Box 2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91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b="1" dirty="0" err="1">
                    <a:solidFill>
                      <a:srgbClr val="008000"/>
                    </a:solidFill>
                    <a:latin typeface="Courier New" pitchFamily="49" charset="0"/>
                  </a:rPr>
                  <a:t>main.c</a:t>
                </a:r>
                <a:endParaRPr lang="en-US" sz="1200" b="1" dirty="0">
                  <a:solidFill>
                    <a:srgbClr val="008000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4103" name="Text Box 29"/>
          <p:cNvSpPr txBox="1">
            <a:spLocks noChangeArrowheads="1"/>
          </p:cNvSpPr>
          <p:nvPr/>
        </p:nvSpPr>
        <p:spPr bwMode="auto">
          <a:xfrm>
            <a:off x="2057400" y="685800"/>
            <a:ext cx="685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For very small programs, code is often organized in a single source file; the most common convention uses the extension </a:t>
            </a:r>
            <a:r>
              <a:rPr lang="en-US" sz="1800">
                <a:latin typeface="Courier New" pitchFamily="49" charset="0"/>
              </a:rPr>
              <a:t>c</a:t>
            </a:r>
            <a:r>
              <a:rPr lang="en-US" sz="1800"/>
              <a:t> for C source files.</a:t>
            </a: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457200" y="2209800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For more interesting C programs, the code is typically organized into a collection of header files (extension </a:t>
            </a:r>
            <a:r>
              <a:rPr lang="en-US" sz="1800" dirty="0">
                <a:latin typeface="Courier New" pitchFamily="49" charset="0"/>
              </a:rPr>
              <a:t>h</a:t>
            </a:r>
            <a:r>
              <a:rPr lang="en-US" sz="1800" dirty="0"/>
              <a:t>) and source files.  In most cases, the header files contain only type declarations and function prototypes, while the </a:t>
            </a:r>
            <a:r>
              <a:rPr lang="en-US" sz="1800" dirty="0">
                <a:latin typeface="Courier New" pitchFamily="49" charset="0"/>
              </a:rPr>
              <a:t>c</a:t>
            </a:r>
            <a:r>
              <a:rPr lang="en-US" sz="1800" dirty="0"/>
              <a:t> files contain the corresponding implementations.</a:t>
            </a:r>
          </a:p>
        </p:txBody>
      </p:sp>
      <p:sp>
        <p:nvSpPr>
          <p:cNvPr id="4105" name="Text Box 31"/>
          <p:cNvSpPr txBox="1">
            <a:spLocks noChangeArrowheads="1"/>
          </p:cNvSpPr>
          <p:nvPr/>
        </p:nvSpPr>
        <p:spPr bwMode="auto">
          <a:xfrm>
            <a:off x="457200" y="5514975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#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/>
              <a:t> directives are used within both </a:t>
            </a:r>
            <a:r>
              <a:rPr lang="en-US" sz="1800">
                <a:latin typeface="Courier New" pitchFamily="49" charset="0"/>
              </a:rPr>
              <a:t>h</a:t>
            </a:r>
            <a:r>
              <a:rPr lang="en-US" sz="1800"/>
              <a:t> and </a:t>
            </a:r>
            <a:r>
              <a:rPr lang="en-US" sz="1800">
                <a:latin typeface="Courier New" pitchFamily="49" charset="0"/>
              </a:rPr>
              <a:t>c</a:t>
            </a:r>
            <a:r>
              <a:rPr lang="en-US" sz="1800"/>
              <a:t> files to “import” declarations as necessary.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Build Process: Pre-processing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71800" y="1600200"/>
            <a:ext cx="1579418" cy="914400"/>
            <a:chOff x="3810000" y="1295400"/>
            <a:chExt cx="1579418" cy="914400"/>
          </a:xfrm>
        </p:grpSpPr>
        <p:sp>
          <p:nvSpPr>
            <p:cNvPr id="4126" name="AutoShape 8"/>
            <p:cNvSpPr>
              <a:spLocks noChangeArrowheads="1"/>
            </p:cNvSpPr>
            <p:nvPr/>
          </p:nvSpPr>
          <p:spPr bwMode="auto">
            <a:xfrm>
              <a:off x="3866493" y="1295400"/>
              <a:ext cx="1522925" cy="9144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127" name="Text Box 9"/>
            <p:cNvSpPr txBox="1">
              <a:spLocks noChangeArrowheads="1"/>
            </p:cNvSpPr>
            <p:nvPr/>
          </p:nvSpPr>
          <p:spPr bwMode="auto">
            <a:xfrm>
              <a:off x="3810000" y="1295400"/>
              <a:ext cx="157941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A.h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#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 smtClean="0">
                  <a:latin typeface="Courier New" pitchFamily="49" charset="0"/>
                </a:rPr>
                <a:t> "</a:t>
              </a:r>
              <a:r>
                <a:rPr lang="en-US" sz="1200" b="1" dirty="0" err="1" smtClean="0">
                  <a:latin typeface="Courier New" pitchFamily="49" charset="0"/>
                </a:rPr>
                <a:t>B.h</a:t>
              </a:r>
              <a:r>
                <a:rPr lang="en-US" sz="1200" b="1" dirty="0" smtClean="0">
                  <a:latin typeface="Courier New" pitchFamily="49" charset="0"/>
                </a:rPr>
                <a:t>"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973034" y="3810000"/>
            <a:ext cx="1649766" cy="914400"/>
            <a:chOff x="3810000" y="2971800"/>
            <a:chExt cx="1649766" cy="914400"/>
          </a:xfrm>
        </p:grpSpPr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>
              <a:off x="3866493" y="2971800"/>
              <a:ext cx="1593273" cy="9144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25" name="Text Box 12"/>
            <p:cNvSpPr txBox="1">
              <a:spLocks noChangeArrowheads="1"/>
            </p:cNvSpPr>
            <p:nvPr/>
          </p:nvSpPr>
          <p:spPr bwMode="auto">
            <a:xfrm>
              <a:off x="3810000" y="2971800"/>
              <a:ext cx="1593273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A.c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#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 smtClean="0">
                  <a:latin typeface="Courier New" pitchFamily="49" charset="0"/>
                </a:rPr>
                <a:t> "</a:t>
              </a:r>
              <a:r>
                <a:rPr lang="en-US" sz="1200" b="1" dirty="0" err="1" smtClean="0">
                  <a:latin typeface="Courier New" pitchFamily="49" charset="0"/>
                </a:rPr>
                <a:t>A.h</a:t>
              </a:r>
              <a:r>
                <a:rPr lang="en-US" sz="1200" b="1" dirty="0" smtClean="0">
                  <a:latin typeface="Courier New" pitchFamily="49" charset="0"/>
                </a:rPr>
                <a:t>"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87636" y="1600200"/>
            <a:ext cx="1108364" cy="914400"/>
            <a:chOff x="4987636" y="1600200"/>
            <a:chExt cx="1108364" cy="914400"/>
          </a:xfrm>
        </p:grpSpPr>
        <p:sp>
          <p:nvSpPr>
            <p:cNvPr id="4122" name="AutoShape 14"/>
            <p:cNvSpPr>
              <a:spLocks noChangeArrowheads="1"/>
            </p:cNvSpPr>
            <p:nvPr/>
          </p:nvSpPr>
          <p:spPr bwMode="auto">
            <a:xfrm>
              <a:off x="4987636" y="1600200"/>
              <a:ext cx="1108364" cy="9144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23" name="Text Box 15"/>
            <p:cNvSpPr txBox="1">
              <a:spLocks noChangeArrowheads="1"/>
            </p:cNvSpPr>
            <p:nvPr/>
          </p:nvSpPr>
          <p:spPr bwMode="auto">
            <a:xfrm>
              <a:off x="4987636" y="1600200"/>
              <a:ext cx="1108364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B.h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43946" y="1600200"/>
            <a:ext cx="1157054" cy="914400"/>
            <a:chOff x="6843946" y="1600200"/>
            <a:chExt cx="1157054" cy="914400"/>
          </a:xfrm>
        </p:grpSpPr>
        <p:sp>
          <p:nvSpPr>
            <p:cNvPr id="4118" name="AutoShape 20"/>
            <p:cNvSpPr>
              <a:spLocks noChangeArrowheads="1"/>
            </p:cNvSpPr>
            <p:nvPr/>
          </p:nvSpPr>
          <p:spPr bwMode="auto">
            <a:xfrm>
              <a:off x="6878782" y="1600200"/>
              <a:ext cx="1122218" cy="9144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119" name="Text Box 21"/>
            <p:cNvSpPr txBox="1">
              <a:spLocks noChangeArrowheads="1"/>
            </p:cNvSpPr>
            <p:nvPr/>
          </p:nvSpPr>
          <p:spPr bwMode="auto">
            <a:xfrm>
              <a:off x="6843946" y="1600200"/>
              <a:ext cx="106680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C.h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 C();</a:t>
              </a:r>
              <a:endParaRPr lang="en-US" sz="1200" b="1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113" name="Group 26"/>
          <p:cNvGrpSpPr>
            <a:grpSpLocks/>
          </p:cNvGrpSpPr>
          <p:nvPr/>
        </p:nvGrpSpPr>
        <p:grpSpPr bwMode="auto">
          <a:xfrm>
            <a:off x="914400" y="3810000"/>
            <a:ext cx="1828800" cy="1447800"/>
            <a:chOff x="528" y="2352"/>
            <a:chExt cx="960" cy="576"/>
          </a:xfrm>
        </p:grpSpPr>
        <p:sp>
          <p:nvSpPr>
            <p:cNvPr id="4114" name="AutoShape 27"/>
            <p:cNvSpPr>
              <a:spLocks noChangeArrowheads="1"/>
            </p:cNvSpPr>
            <p:nvPr/>
          </p:nvSpPr>
          <p:spPr bwMode="auto">
            <a:xfrm>
              <a:off x="572" y="2352"/>
              <a:ext cx="916" cy="576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15" name="Text Box 28"/>
            <p:cNvSpPr txBox="1">
              <a:spLocks noChangeArrowheads="1"/>
            </p:cNvSpPr>
            <p:nvPr/>
          </p:nvSpPr>
          <p:spPr bwMode="auto">
            <a:xfrm>
              <a:off x="528" y="2352"/>
              <a:ext cx="916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main.c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#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 smtClean="0">
                  <a:latin typeface="Courier New" pitchFamily="49" charset="0"/>
                </a:rPr>
                <a:t> "</a:t>
              </a:r>
              <a:r>
                <a:rPr lang="en-US" sz="1200" b="1" dirty="0" err="1" smtClean="0">
                  <a:latin typeface="Courier New" pitchFamily="49" charset="0"/>
                </a:rPr>
                <a:t>A.h</a:t>
              </a:r>
              <a:r>
                <a:rPr lang="en-US" sz="1200" b="1" dirty="0" smtClean="0">
                  <a:latin typeface="Courier New" pitchFamily="49" charset="0"/>
                </a:rPr>
                <a:t>"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#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 smtClean="0">
                  <a:latin typeface="Courier New" pitchFamily="49" charset="0"/>
                </a:rPr>
                <a:t> "</a:t>
              </a:r>
              <a:r>
                <a:rPr lang="en-US" sz="1200" b="1" dirty="0" err="1" smtClean="0">
                  <a:latin typeface="Courier New" pitchFamily="49" charset="0"/>
                </a:rPr>
                <a:t>C.h</a:t>
              </a:r>
              <a:r>
                <a:rPr lang="en-US" sz="1200" b="1" dirty="0" smtClean="0">
                  <a:latin typeface="Courier New" pitchFamily="49" charset="0"/>
                </a:rPr>
                <a:t>"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. . .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3810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C pre-processor will load the contents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err="1" smtClean="0"/>
              <a:t>'d</a:t>
            </a:r>
            <a:r>
              <a:rPr lang="en-US" sz="1800" dirty="0" smtClean="0"/>
              <a:t> header files into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sz="1800" dirty="0" smtClean="0"/>
              <a:t> files:</a:t>
            </a:r>
            <a:endParaRPr lang="en-US" sz="1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852634" y="3810000"/>
            <a:ext cx="1649766" cy="914400"/>
            <a:chOff x="3810000" y="2971800"/>
            <a:chExt cx="1649766" cy="914400"/>
          </a:xfrm>
        </p:grpSpPr>
        <p:sp>
          <p:nvSpPr>
            <p:cNvPr id="34" name="AutoShape 11"/>
            <p:cNvSpPr>
              <a:spLocks noChangeArrowheads="1"/>
            </p:cNvSpPr>
            <p:nvPr/>
          </p:nvSpPr>
          <p:spPr bwMode="auto">
            <a:xfrm>
              <a:off x="3866493" y="2971800"/>
              <a:ext cx="1593273" cy="9144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3810000" y="2971800"/>
              <a:ext cx="1593273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B.c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#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 smtClean="0">
                  <a:latin typeface="Courier New" pitchFamily="49" charset="0"/>
                </a:rPr>
                <a:t> "</a:t>
              </a:r>
              <a:r>
                <a:rPr lang="en-US" sz="1200" b="1" dirty="0" err="1" smtClean="0">
                  <a:latin typeface="Courier New" pitchFamily="49" charset="0"/>
                </a:rPr>
                <a:t>B.h</a:t>
              </a:r>
              <a:r>
                <a:rPr lang="en-US" sz="1200" b="1" dirty="0" smtClean="0">
                  <a:latin typeface="Courier New" pitchFamily="49" charset="0"/>
                </a:rPr>
                <a:t>"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732234" y="3810000"/>
            <a:ext cx="1649766" cy="914400"/>
            <a:chOff x="3810000" y="2971800"/>
            <a:chExt cx="1649766" cy="914400"/>
          </a:xfrm>
        </p:grpSpPr>
        <p:sp>
          <p:nvSpPr>
            <p:cNvPr id="37" name="AutoShape 11"/>
            <p:cNvSpPr>
              <a:spLocks noChangeArrowheads="1"/>
            </p:cNvSpPr>
            <p:nvPr/>
          </p:nvSpPr>
          <p:spPr bwMode="auto">
            <a:xfrm>
              <a:off x="3866493" y="2971800"/>
              <a:ext cx="1593273" cy="9144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3810000" y="2971800"/>
              <a:ext cx="1593273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C.c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#</a:t>
              </a: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200" b="1" dirty="0" smtClean="0">
                  <a:latin typeface="Courier New" pitchFamily="49" charset="0"/>
                </a:rPr>
                <a:t> "</a:t>
              </a:r>
              <a:r>
                <a:rPr lang="en-US" sz="1200" b="1" dirty="0" err="1" smtClean="0">
                  <a:latin typeface="Courier New" pitchFamily="49" charset="0"/>
                </a:rPr>
                <a:t>C.h</a:t>
              </a:r>
              <a:r>
                <a:rPr lang="en-US" sz="1200" b="1" dirty="0" smtClean="0">
                  <a:latin typeface="Courier New" pitchFamily="49" charset="0"/>
                </a:rPr>
                <a:t>"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sp>
        <p:nvSpPr>
          <p:cNvPr id="4" name="Freeform 3"/>
          <p:cNvSpPr/>
          <p:nvPr/>
        </p:nvSpPr>
        <p:spPr bwMode="auto">
          <a:xfrm>
            <a:off x="1752600" y="2524216"/>
            <a:ext cx="1390095" cy="1209583"/>
          </a:xfrm>
          <a:custGeom>
            <a:avLst/>
            <a:gdLst>
              <a:gd name="connsiteX0" fmla="*/ 683580 w 683580"/>
              <a:gd name="connsiteY0" fmla="*/ 0 h 284086"/>
              <a:gd name="connsiteX1" fmla="*/ 0 w 683580"/>
              <a:gd name="connsiteY1" fmla="*/ 284086 h 28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3580" h="284086">
                <a:moveTo>
                  <a:pt x="683580" y="0"/>
                </a:moveTo>
                <a:cubicBezTo>
                  <a:pt x="355106" y="92476"/>
                  <a:pt x="26633" y="184952"/>
                  <a:pt x="0" y="284086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906175" y="2479829"/>
            <a:ext cx="1260629" cy="284284"/>
          </a:xfrm>
          <a:custGeom>
            <a:avLst/>
            <a:gdLst>
              <a:gd name="connsiteX0" fmla="*/ 1260629 w 1260629"/>
              <a:gd name="connsiteY0" fmla="*/ 35511 h 284284"/>
              <a:gd name="connsiteX1" fmla="*/ 1012054 w 1260629"/>
              <a:gd name="connsiteY1" fmla="*/ 284086 h 284284"/>
              <a:gd name="connsiteX2" fmla="*/ 0 w 1260629"/>
              <a:gd name="connsiteY2" fmla="*/ 0 h 28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0629" h="284284">
                <a:moveTo>
                  <a:pt x="1260629" y="35511"/>
                </a:moveTo>
                <a:cubicBezTo>
                  <a:pt x="1241394" y="162757"/>
                  <a:pt x="1222159" y="290004"/>
                  <a:pt x="1012054" y="284086"/>
                </a:cubicBezTo>
                <a:cubicBezTo>
                  <a:pt x="801949" y="278168"/>
                  <a:pt x="400974" y="139084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2112885" y="2506462"/>
            <a:ext cx="4864964" cy="1242874"/>
          </a:xfrm>
          <a:custGeom>
            <a:avLst/>
            <a:gdLst>
              <a:gd name="connsiteX0" fmla="*/ 4864964 w 4864964"/>
              <a:gd name="connsiteY0" fmla="*/ 0 h 1242874"/>
              <a:gd name="connsiteX1" fmla="*/ 4119239 w 4864964"/>
              <a:gd name="connsiteY1" fmla="*/ 559293 h 1242874"/>
              <a:gd name="connsiteX2" fmla="*/ 2006354 w 4864964"/>
              <a:gd name="connsiteY2" fmla="*/ 683581 h 1242874"/>
              <a:gd name="connsiteX3" fmla="*/ 0 w 4864964"/>
              <a:gd name="connsiteY3" fmla="*/ 1242874 h 12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4964" h="1242874">
                <a:moveTo>
                  <a:pt x="4864964" y="0"/>
                </a:moveTo>
                <a:cubicBezTo>
                  <a:pt x="4730319" y="222681"/>
                  <a:pt x="4595674" y="445363"/>
                  <a:pt x="4119239" y="559293"/>
                </a:cubicBezTo>
                <a:cubicBezTo>
                  <a:pt x="3642804" y="673223"/>
                  <a:pt x="2692894" y="569651"/>
                  <a:pt x="2006354" y="683581"/>
                </a:cubicBezTo>
                <a:cubicBezTo>
                  <a:pt x="1319814" y="797511"/>
                  <a:pt x="659907" y="1020192"/>
                  <a:pt x="0" y="1242874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962936" y="2524217"/>
            <a:ext cx="597010" cy="1269507"/>
          </a:xfrm>
          <a:custGeom>
            <a:avLst/>
            <a:gdLst>
              <a:gd name="connsiteX0" fmla="*/ 188637 w 597010"/>
              <a:gd name="connsiteY0" fmla="*/ 0 h 1269507"/>
              <a:gd name="connsiteX1" fmla="*/ 19961 w 597010"/>
              <a:gd name="connsiteY1" fmla="*/ 506028 h 1269507"/>
              <a:gd name="connsiteX2" fmla="*/ 597010 w 597010"/>
              <a:gd name="connsiteY2" fmla="*/ 1269507 h 126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010" h="1269507">
                <a:moveTo>
                  <a:pt x="188637" y="0"/>
                </a:moveTo>
                <a:cubicBezTo>
                  <a:pt x="70268" y="147222"/>
                  <a:pt x="-48101" y="294444"/>
                  <a:pt x="19961" y="506028"/>
                </a:cubicBezTo>
                <a:cubicBezTo>
                  <a:pt x="88023" y="717613"/>
                  <a:pt x="342516" y="993560"/>
                  <a:pt x="597010" y="1269507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162014" y="2481895"/>
            <a:ext cx="439796" cy="1320707"/>
          </a:xfrm>
          <a:custGeom>
            <a:avLst/>
            <a:gdLst>
              <a:gd name="connsiteX0" fmla="*/ 13668 w 439796"/>
              <a:gd name="connsiteY0" fmla="*/ 42322 h 1320707"/>
              <a:gd name="connsiteX1" fmla="*/ 13668 w 439796"/>
              <a:gd name="connsiteY1" fmla="*/ 104466 h 1320707"/>
              <a:gd name="connsiteX2" fmla="*/ 155710 w 439796"/>
              <a:gd name="connsiteY2" fmla="*/ 947845 h 1320707"/>
              <a:gd name="connsiteX3" fmla="*/ 439796 w 439796"/>
              <a:gd name="connsiteY3" fmla="*/ 1320707 h 132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796" h="1320707">
                <a:moveTo>
                  <a:pt x="13668" y="42322"/>
                </a:moveTo>
                <a:cubicBezTo>
                  <a:pt x="1831" y="-2066"/>
                  <a:pt x="-10006" y="-46454"/>
                  <a:pt x="13668" y="104466"/>
                </a:cubicBezTo>
                <a:cubicBezTo>
                  <a:pt x="37342" y="255386"/>
                  <a:pt x="84689" y="745138"/>
                  <a:pt x="155710" y="947845"/>
                </a:cubicBezTo>
                <a:cubicBezTo>
                  <a:pt x="226731" y="1150552"/>
                  <a:pt x="333263" y="1235629"/>
                  <a:pt x="439796" y="1320707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970879" y="2524217"/>
            <a:ext cx="388709" cy="1269507"/>
          </a:xfrm>
          <a:custGeom>
            <a:avLst/>
            <a:gdLst>
              <a:gd name="connsiteX0" fmla="*/ 6970 w 388709"/>
              <a:gd name="connsiteY0" fmla="*/ 0 h 1269507"/>
              <a:gd name="connsiteX1" fmla="*/ 51358 w 388709"/>
              <a:gd name="connsiteY1" fmla="*/ 568171 h 1269507"/>
              <a:gd name="connsiteX2" fmla="*/ 388709 w 388709"/>
              <a:gd name="connsiteY2" fmla="*/ 1269507 h 126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09" h="1269507">
                <a:moveTo>
                  <a:pt x="6970" y="0"/>
                </a:moveTo>
                <a:cubicBezTo>
                  <a:pt x="-2648" y="178293"/>
                  <a:pt x="-12265" y="356587"/>
                  <a:pt x="51358" y="568171"/>
                </a:cubicBezTo>
                <a:cubicBezTo>
                  <a:pt x="114981" y="779755"/>
                  <a:pt x="251845" y="1024631"/>
                  <a:pt x="388709" y="1269507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81000" y="5726668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From this point,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sz="1800" dirty="0" smtClean="0"/>
              <a:t> files are of no concern to the compiler (or later stages).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8902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Build Process: Inclusions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515834" y="790832"/>
            <a:ext cx="1616746" cy="2561968"/>
            <a:chOff x="2973034" y="1521838"/>
            <a:chExt cx="1616746" cy="2011680"/>
          </a:xfrm>
        </p:grpSpPr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>
              <a:off x="2996507" y="1521838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25" name="Text Box 12"/>
            <p:cNvSpPr txBox="1">
              <a:spLocks noChangeArrowheads="1"/>
            </p:cNvSpPr>
            <p:nvPr/>
          </p:nvSpPr>
          <p:spPr bwMode="auto">
            <a:xfrm>
              <a:off x="2973034" y="1524000"/>
              <a:ext cx="1593273" cy="1667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A.c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B();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  <a:r>
                <a:rPr lang="en-US" sz="1200" b="1" dirty="0" smtClean="0">
                  <a:latin typeface="Courier New" pitchFamily="49" charset="0"/>
                </a:rPr>
                <a:t/>
              </a:r>
              <a:br>
                <a:rPr lang="en-US" sz="1200" b="1" dirty="0" smtClean="0">
                  <a:latin typeface="Courier New" pitchFamily="49" charset="0"/>
                </a:rPr>
              </a:b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" y="792999"/>
            <a:ext cx="1828800" cy="4752548"/>
            <a:chOff x="457200" y="792999"/>
            <a:chExt cx="1828800" cy="4752548"/>
          </a:xfrm>
        </p:grpSpPr>
        <p:sp>
          <p:nvSpPr>
            <p:cNvPr id="4114" name="AutoShape 27"/>
            <p:cNvSpPr>
              <a:spLocks noChangeArrowheads="1"/>
            </p:cNvSpPr>
            <p:nvPr/>
          </p:nvSpPr>
          <p:spPr bwMode="auto">
            <a:xfrm>
              <a:off x="541020" y="792999"/>
              <a:ext cx="1744980" cy="475254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15" name="Text Box 28"/>
            <p:cNvSpPr txBox="1">
              <a:spLocks noChangeArrowheads="1"/>
            </p:cNvSpPr>
            <p:nvPr/>
          </p:nvSpPr>
          <p:spPr bwMode="auto">
            <a:xfrm>
              <a:off x="457200" y="792999"/>
              <a:ext cx="1744980" cy="4158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main.c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. . 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F() {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   A();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B();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C();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G();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2667000" y="4352010"/>
            <a:ext cx="556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Why would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B.c</a:t>
            </a:r>
            <a:r>
              <a:rPr lang="en-US" sz="1800" dirty="0" smtClean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B.h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94200" y="792994"/>
            <a:ext cx="1594507" cy="2559806"/>
            <a:chOff x="4851400" y="1524000"/>
            <a:chExt cx="1594507" cy="2011680"/>
          </a:xfrm>
        </p:grpSpPr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4852634" y="1524001"/>
              <a:ext cx="1593273" cy="1306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B.c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>
              <a:off x="4851400" y="1524000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255327" y="792994"/>
            <a:ext cx="1612980" cy="2559806"/>
            <a:chOff x="6712527" y="1524000"/>
            <a:chExt cx="1612980" cy="2011680"/>
          </a:xfrm>
        </p:grpSpPr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6732234" y="1524001"/>
              <a:ext cx="1593273" cy="1306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C.c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39" name="AutoShape 11"/>
            <p:cNvSpPr>
              <a:spLocks noChangeArrowheads="1"/>
            </p:cNvSpPr>
            <p:nvPr/>
          </p:nvSpPr>
          <p:spPr bwMode="auto">
            <a:xfrm>
              <a:off x="6712527" y="1524000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2971800" y="4820878"/>
            <a:ext cx="594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30188" indent="-230188" algn="l">
              <a:spcBef>
                <a:spcPct val="50000"/>
              </a:spcBef>
            </a:pPr>
            <a:r>
              <a:rPr lang="en-US" sz="1800" dirty="0" smtClean="0"/>
              <a:t>-	perhaps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B.h</a:t>
            </a:r>
            <a:r>
              <a:rPr lang="en-US" sz="1800" dirty="0" smtClean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s standard headers needed in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2971800" y="5269468"/>
            <a:ext cx="594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30188" indent="-230188" algn="l">
              <a:spcBef>
                <a:spcPct val="50000"/>
              </a:spcBef>
            </a:pPr>
            <a:r>
              <a:rPr lang="en-US" sz="1800" dirty="0" smtClean="0"/>
              <a:t>-	perhaps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B.h</a:t>
            </a:r>
            <a:r>
              <a:rPr lang="en-US" sz="1800" dirty="0" smtClean="0"/>
              <a:t> defines a type needed in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63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Build Process: Compilation</a:t>
            </a: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3810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compiler processes each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sz="1800" dirty="0" smtClean="0"/>
              <a:t> file separately from the others.</a:t>
            </a:r>
            <a:endParaRPr lang="en-US" sz="18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23806" y="4419600"/>
            <a:ext cx="918692" cy="457200"/>
            <a:chOff x="2662708" y="5105400"/>
            <a:chExt cx="918692" cy="457200"/>
          </a:xfrm>
        </p:grpSpPr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main.o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51240" y="4419600"/>
            <a:ext cx="918692" cy="457200"/>
            <a:chOff x="2662708" y="5105400"/>
            <a:chExt cx="918692" cy="457200"/>
          </a:xfrm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78674" y="4419600"/>
            <a:ext cx="918692" cy="457200"/>
            <a:chOff x="2662708" y="5105400"/>
            <a:chExt cx="918692" cy="457200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006108" y="4419600"/>
            <a:ext cx="918692" cy="457200"/>
            <a:chOff x="2662708" y="5105400"/>
            <a:chExt cx="918692" cy="457200"/>
          </a:xfrm>
        </p:grpSpPr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879123" y="5277754"/>
            <a:ext cx="58353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From each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sz="1800" dirty="0" smtClean="0"/>
              <a:t> file the compiler produces an </a:t>
            </a:r>
            <a:r>
              <a:rPr lang="en-US" sz="1800" i="1" dirty="0" smtClean="0"/>
              <a:t>object</a:t>
            </a:r>
            <a:r>
              <a:rPr lang="en-US" sz="1800" dirty="0" smtClean="0"/>
              <a:t> file (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2317072" y="3888419"/>
            <a:ext cx="1136342" cy="514905"/>
          </a:xfrm>
          <a:custGeom>
            <a:avLst/>
            <a:gdLst>
              <a:gd name="connsiteX0" fmla="*/ 0 w 1136342"/>
              <a:gd name="connsiteY0" fmla="*/ 0 h 514905"/>
              <a:gd name="connsiteX1" fmla="*/ 621437 w 1136342"/>
              <a:gd name="connsiteY1" fmla="*/ 88777 h 514905"/>
              <a:gd name="connsiteX2" fmla="*/ 1136342 w 1136342"/>
              <a:gd name="connsiteY2" fmla="*/ 514905 h 51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6342" h="514905">
                <a:moveTo>
                  <a:pt x="0" y="0"/>
                </a:moveTo>
                <a:cubicBezTo>
                  <a:pt x="216023" y="1480"/>
                  <a:pt x="432047" y="2960"/>
                  <a:pt x="621437" y="88777"/>
                </a:cubicBezTo>
                <a:cubicBezTo>
                  <a:pt x="810827" y="174594"/>
                  <a:pt x="973584" y="344749"/>
                  <a:pt x="1136342" y="514905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869255" y="3400148"/>
            <a:ext cx="1016674" cy="1029809"/>
          </a:xfrm>
          <a:custGeom>
            <a:avLst/>
            <a:gdLst>
              <a:gd name="connsiteX0" fmla="*/ 45797 w 1016674"/>
              <a:gd name="connsiteY0" fmla="*/ 0 h 1029809"/>
              <a:gd name="connsiteX1" fmla="*/ 99063 w 1016674"/>
              <a:gd name="connsiteY1" fmla="*/ 79899 h 1029809"/>
              <a:gd name="connsiteX2" fmla="*/ 924687 w 1016674"/>
              <a:gd name="connsiteY2" fmla="*/ 408372 h 1029809"/>
              <a:gd name="connsiteX3" fmla="*/ 960197 w 1016674"/>
              <a:gd name="connsiteY3" fmla="*/ 1029809 h 102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674" h="1029809">
                <a:moveTo>
                  <a:pt x="45797" y="0"/>
                </a:moveTo>
                <a:cubicBezTo>
                  <a:pt x="-811" y="5918"/>
                  <a:pt x="-47419" y="11837"/>
                  <a:pt x="99063" y="79899"/>
                </a:cubicBezTo>
                <a:cubicBezTo>
                  <a:pt x="245545" y="147961"/>
                  <a:pt x="781165" y="250054"/>
                  <a:pt x="924687" y="408372"/>
                </a:cubicBezTo>
                <a:cubicBezTo>
                  <a:pt x="1068209" y="566690"/>
                  <a:pt x="1014203" y="798249"/>
                  <a:pt x="960197" y="1029809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903650" y="3462291"/>
            <a:ext cx="317734" cy="958789"/>
          </a:xfrm>
          <a:custGeom>
            <a:avLst/>
            <a:gdLst>
              <a:gd name="connsiteX0" fmla="*/ 0 w 317734"/>
              <a:gd name="connsiteY0" fmla="*/ 0 h 958789"/>
              <a:gd name="connsiteX1" fmla="*/ 310719 w 317734"/>
              <a:gd name="connsiteY1" fmla="*/ 346229 h 958789"/>
              <a:gd name="connsiteX2" fmla="*/ 186432 w 317734"/>
              <a:gd name="connsiteY2" fmla="*/ 958789 h 95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734" h="958789">
                <a:moveTo>
                  <a:pt x="0" y="0"/>
                </a:moveTo>
                <a:cubicBezTo>
                  <a:pt x="139823" y="93215"/>
                  <a:pt x="279647" y="186431"/>
                  <a:pt x="310719" y="346229"/>
                </a:cubicBezTo>
                <a:cubicBezTo>
                  <a:pt x="341791" y="506027"/>
                  <a:pt x="264111" y="732408"/>
                  <a:pt x="186432" y="958789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403977" y="3577701"/>
            <a:ext cx="543390" cy="861134"/>
          </a:xfrm>
          <a:custGeom>
            <a:avLst/>
            <a:gdLst>
              <a:gd name="connsiteX0" fmla="*/ 381740 w 543390"/>
              <a:gd name="connsiteY0" fmla="*/ 0 h 861134"/>
              <a:gd name="connsiteX1" fmla="*/ 523782 w 543390"/>
              <a:gd name="connsiteY1" fmla="*/ 248575 h 861134"/>
              <a:gd name="connsiteX2" fmla="*/ 0 w 543390"/>
              <a:gd name="connsiteY2" fmla="*/ 861134 h 86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390" h="861134">
                <a:moveTo>
                  <a:pt x="381740" y="0"/>
                </a:moveTo>
                <a:cubicBezTo>
                  <a:pt x="484572" y="52526"/>
                  <a:pt x="587405" y="105053"/>
                  <a:pt x="523782" y="248575"/>
                </a:cubicBezTo>
                <a:cubicBezTo>
                  <a:pt x="460159" y="392097"/>
                  <a:pt x="230079" y="626615"/>
                  <a:pt x="0" y="861134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764648" y="1188885"/>
            <a:ext cx="1616746" cy="2561968"/>
            <a:chOff x="2973034" y="1521838"/>
            <a:chExt cx="1616746" cy="2011680"/>
          </a:xfrm>
        </p:grpSpPr>
        <p:sp>
          <p:nvSpPr>
            <p:cNvPr id="34" name="AutoShape 11"/>
            <p:cNvSpPr>
              <a:spLocks noChangeArrowheads="1"/>
            </p:cNvSpPr>
            <p:nvPr/>
          </p:nvSpPr>
          <p:spPr bwMode="auto">
            <a:xfrm>
              <a:off x="2996507" y="1521838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2973034" y="1524000"/>
              <a:ext cx="1593273" cy="1667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A.c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B();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  <a:r>
                <a:rPr lang="en-US" sz="1200" b="1" dirty="0" smtClean="0">
                  <a:latin typeface="Courier New" pitchFamily="49" charset="0"/>
                </a:rPr>
                <a:t/>
              </a:r>
              <a:br>
                <a:rPr lang="en-US" sz="1200" b="1" dirty="0" smtClean="0">
                  <a:latin typeface="Courier New" pitchFamily="49" charset="0"/>
                </a:rPr>
              </a:b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5862" y="1191052"/>
            <a:ext cx="1828800" cy="4752548"/>
            <a:chOff x="457200" y="792999"/>
            <a:chExt cx="1828800" cy="4752548"/>
          </a:xfrm>
        </p:grpSpPr>
        <p:sp>
          <p:nvSpPr>
            <p:cNvPr id="40" name="AutoShape 27"/>
            <p:cNvSpPr>
              <a:spLocks noChangeArrowheads="1"/>
            </p:cNvSpPr>
            <p:nvPr/>
          </p:nvSpPr>
          <p:spPr bwMode="auto">
            <a:xfrm>
              <a:off x="541020" y="792999"/>
              <a:ext cx="1744980" cy="475254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457200" y="792999"/>
              <a:ext cx="1744980" cy="4158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main.c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. . 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F() {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   A();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B();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C();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G();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17224" y="1191047"/>
            <a:ext cx="1594507" cy="2559806"/>
            <a:chOff x="4851400" y="1524000"/>
            <a:chExt cx="1594507" cy="2011680"/>
          </a:xfrm>
        </p:grpSpPr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4852634" y="1524001"/>
              <a:ext cx="1593273" cy="1306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B.c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44" name="AutoShape 11"/>
            <p:cNvSpPr>
              <a:spLocks noChangeArrowheads="1"/>
            </p:cNvSpPr>
            <p:nvPr/>
          </p:nvSpPr>
          <p:spPr bwMode="auto">
            <a:xfrm>
              <a:off x="4851400" y="1524000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968075" y="1191047"/>
            <a:ext cx="1612980" cy="2559806"/>
            <a:chOff x="6712527" y="1524000"/>
            <a:chExt cx="1612980" cy="2011680"/>
          </a:xfrm>
        </p:grpSpPr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>
              <a:off x="6732234" y="1524001"/>
              <a:ext cx="1593273" cy="1306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C.c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47" name="AutoShape 11"/>
            <p:cNvSpPr>
              <a:spLocks noChangeArrowheads="1"/>
            </p:cNvSpPr>
            <p:nvPr/>
          </p:nvSpPr>
          <p:spPr bwMode="auto">
            <a:xfrm>
              <a:off x="6712527" y="1524000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3755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Build Process: Function Calls</a:t>
            </a: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3810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compiler needs to see a valid declaration for each called function:</a:t>
            </a:r>
            <a:endParaRPr lang="en-US" sz="1800" dirty="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4936523" y="4278868"/>
            <a:ext cx="3902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b="1" dirty="0" smtClean="0"/>
              <a:t>Solution:</a:t>
            </a:r>
            <a:r>
              <a:rPr lang="en-US" sz="1800" dirty="0" smtClean="0"/>
              <a:t>  the inclusions solve that need</a:t>
            </a:r>
            <a:endParaRPr lang="en-US" sz="1800" dirty="0"/>
          </a:p>
        </p:txBody>
      </p:sp>
      <p:sp>
        <p:nvSpPr>
          <p:cNvPr id="7" name="Freeform 6"/>
          <p:cNvSpPr/>
          <p:nvPr/>
        </p:nvSpPr>
        <p:spPr bwMode="auto">
          <a:xfrm>
            <a:off x="1420427" y="1501820"/>
            <a:ext cx="1211575" cy="1848337"/>
          </a:xfrm>
          <a:custGeom>
            <a:avLst/>
            <a:gdLst>
              <a:gd name="connsiteX0" fmla="*/ 648070 w 1211575"/>
              <a:gd name="connsiteY0" fmla="*/ 1720774 h 1848337"/>
              <a:gd name="connsiteX1" fmla="*/ 958789 w 1211575"/>
              <a:gd name="connsiteY1" fmla="*/ 1694141 h 1848337"/>
              <a:gd name="connsiteX2" fmla="*/ 1162975 w 1211575"/>
              <a:gd name="connsiteY2" fmla="*/ 184937 h 1848337"/>
              <a:gd name="connsiteX3" fmla="*/ 0 w 1211575"/>
              <a:gd name="connsiteY3" fmla="*/ 78405 h 184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1575" h="1848337">
                <a:moveTo>
                  <a:pt x="648070" y="1720774"/>
                </a:moveTo>
                <a:cubicBezTo>
                  <a:pt x="760521" y="1835444"/>
                  <a:pt x="872972" y="1950114"/>
                  <a:pt x="958789" y="1694141"/>
                </a:cubicBezTo>
                <a:cubicBezTo>
                  <a:pt x="1044607" y="1438168"/>
                  <a:pt x="1322773" y="454226"/>
                  <a:pt x="1162975" y="184937"/>
                </a:cubicBezTo>
                <a:cubicBezTo>
                  <a:pt x="1003177" y="-84352"/>
                  <a:pt x="501588" y="-2974"/>
                  <a:pt x="0" y="78405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590583" y="1816851"/>
            <a:ext cx="1228817" cy="1848991"/>
          </a:xfrm>
          <a:custGeom>
            <a:avLst/>
            <a:gdLst>
              <a:gd name="connsiteX0" fmla="*/ 594803 w 1685142"/>
              <a:gd name="connsiteY0" fmla="*/ 1689829 h 1848991"/>
              <a:gd name="connsiteX1" fmla="*/ 1074198 w 1685142"/>
              <a:gd name="connsiteY1" fmla="*/ 1716462 h 1848991"/>
              <a:gd name="connsiteX2" fmla="*/ 1651246 w 1685142"/>
              <a:gd name="connsiteY2" fmla="*/ 251646 h 1848991"/>
              <a:gd name="connsiteX3" fmla="*/ 0 w 1685142"/>
              <a:gd name="connsiteY3" fmla="*/ 11949 h 184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142" h="1848991">
                <a:moveTo>
                  <a:pt x="594803" y="1689829"/>
                </a:moveTo>
                <a:cubicBezTo>
                  <a:pt x="746463" y="1822994"/>
                  <a:pt x="898124" y="1956159"/>
                  <a:pt x="1074198" y="1716462"/>
                </a:cubicBezTo>
                <a:cubicBezTo>
                  <a:pt x="1250272" y="1476765"/>
                  <a:pt x="1830279" y="535731"/>
                  <a:pt x="1651246" y="251646"/>
                </a:cubicBezTo>
                <a:cubicBezTo>
                  <a:pt x="1472213" y="-32440"/>
                  <a:pt x="736106" y="-10246"/>
                  <a:pt x="0" y="11949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478175" y="2032742"/>
            <a:ext cx="1569825" cy="1894167"/>
          </a:xfrm>
          <a:custGeom>
            <a:avLst/>
            <a:gdLst>
              <a:gd name="connsiteX0" fmla="*/ 639192 w 1774433"/>
              <a:gd name="connsiteY0" fmla="*/ 1740268 h 1894167"/>
              <a:gd name="connsiteX1" fmla="*/ 1074198 w 1774433"/>
              <a:gd name="connsiteY1" fmla="*/ 1855677 h 1894167"/>
              <a:gd name="connsiteX2" fmla="*/ 1544715 w 1774433"/>
              <a:gd name="connsiteY2" fmla="*/ 1154341 h 1894167"/>
              <a:gd name="connsiteX3" fmla="*/ 1669002 w 1774433"/>
              <a:gd name="connsiteY3" fmla="*/ 106776 h 1894167"/>
              <a:gd name="connsiteX4" fmla="*/ 0 w 1774433"/>
              <a:gd name="connsiteY4" fmla="*/ 89021 h 189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433" h="1894167">
                <a:moveTo>
                  <a:pt x="639192" y="1740268"/>
                </a:moveTo>
                <a:cubicBezTo>
                  <a:pt x="781235" y="1846800"/>
                  <a:pt x="923278" y="1953332"/>
                  <a:pt x="1074198" y="1855677"/>
                </a:cubicBezTo>
                <a:cubicBezTo>
                  <a:pt x="1225119" y="1758023"/>
                  <a:pt x="1445581" y="1445824"/>
                  <a:pt x="1544715" y="1154341"/>
                </a:cubicBezTo>
                <a:cubicBezTo>
                  <a:pt x="1643849" y="862858"/>
                  <a:pt x="1926454" y="284329"/>
                  <a:pt x="1669002" y="106776"/>
                </a:cubicBezTo>
                <a:cubicBezTo>
                  <a:pt x="1411550" y="-70777"/>
                  <a:pt x="705775" y="9122"/>
                  <a:pt x="0" y="89021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376039" y="2467992"/>
            <a:ext cx="1830224" cy="1764962"/>
          </a:xfrm>
          <a:custGeom>
            <a:avLst/>
            <a:gdLst>
              <a:gd name="connsiteX0" fmla="*/ 701336 w 1830224"/>
              <a:gd name="connsiteY0" fmla="*/ 1606858 h 1764962"/>
              <a:gd name="connsiteX1" fmla="*/ 1455938 w 1830224"/>
              <a:gd name="connsiteY1" fmla="*/ 1731146 h 1764962"/>
              <a:gd name="connsiteX2" fmla="*/ 1748901 w 1830224"/>
              <a:gd name="connsiteY2" fmla="*/ 1065321 h 1764962"/>
              <a:gd name="connsiteX3" fmla="*/ 0 w 1830224"/>
              <a:gd name="connsiteY3" fmla="*/ 0 h 176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0224" h="1764962">
                <a:moveTo>
                  <a:pt x="701336" y="1606858"/>
                </a:moveTo>
                <a:cubicBezTo>
                  <a:pt x="991340" y="1714130"/>
                  <a:pt x="1281344" y="1821402"/>
                  <a:pt x="1455938" y="1731146"/>
                </a:cubicBezTo>
                <a:cubicBezTo>
                  <a:pt x="1630532" y="1640890"/>
                  <a:pt x="1991557" y="1353845"/>
                  <a:pt x="1748901" y="1065321"/>
                </a:cubicBezTo>
                <a:cubicBezTo>
                  <a:pt x="1506245" y="776797"/>
                  <a:pt x="753122" y="388398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4802819" y="1855433"/>
            <a:ext cx="1483018" cy="1159370"/>
          </a:xfrm>
          <a:custGeom>
            <a:avLst/>
            <a:gdLst>
              <a:gd name="connsiteX0" fmla="*/ 435006 w 1483018"/>
              <a:gd name="connsiteY0" fmla="*/ 1136342 h 1159370"/>
              <a:gd name="connsiteX1" fmla="*/ 1109709 w 1483018"/>
              <a:gd name="connsiteY1" fmla="*/ 1083076 h 1159370"/>
              <a:gd name="connsiteX2" fmla="*/ 1429305 w 1483018"/>
              <a:gd name="connsiteY2" fmla="*/ 506027 h 1159370"/>
              <a:gd name="connsiteX3" fmla="*/ 0 w 1483018"/>
              <a:gd name="connsiteY3" fmla="*/ 0 h 115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3018" h="1159370">
                <a:moveTo>
                  <a:pt x="435006" y="1136342"/>
                </a:moveTo>
                <a:cubicBezTo>
                  <a:pt x="689499" y="1162235"/>
                  <a:pt x="943993" y="1188128"/>
                  <a:pt x="1109709" y="1083076"/>
                </a:cubicBezTo>
                <a:cubicBezTo>
                  <a:pt x="1275425" y="978024"/>
                  <a:pt x="1614256" y="686540"/>
                  <a:pt x="1429305" y="506027"/>
                </a:cubicBezTo>
                <a:cubicBezTo>
                  <a:pt x="1244354" y="325514"/>
                  <a:pt x="622177" y="162757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75862" y="1191052"/>
            <a:ext cx="1828800" cy="4752548"/>
            <a:chOff x="457200" y="792999"/>
            <a:chExt cx="1828800" cy="4752548"/>
          </a:xfrm>
        </p:grpSpPr>
        <p:sp>
          <p:nvSpPr>
            <p:cNvPr id="23" name="AutoShape 27"/>
            <p:cNvSpPr>
              <a:spLocks noChangeArrowheads="1"/>
            </p:cNvSpPr>
            <p:nvPr/>
          </p:nvSpPr>
          <p:spPr bwMode="auto">
            <a:xfrm>
              <a:off x="541020" y="792999"/>
              <a:ext cx="1744980" cy="475254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457200" y="792999"/>
              <a:ext cx="1744980" cy="4158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main.c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. . 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F() {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   A();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B();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C();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G();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93454" y="1188885"/>
            <a:ext cx="1616746" cy="2561968"/>
            <a:chOff x="2973034" y="1521838"/>
            <a:chExt cx="1616746" cy="2011680"/>
          </a:xfrm>
        </p:grpSpPr>
        <p:sp>
          <p:nvSpPr>
            <p:cNvPr id="26" name="AutoShape 11"/>
            <p:cNvSpPr>
              <a:spLocks noChangeArrowheads="1"/>
            </p:cNvSpPr>
            <p:nvPr/>
          </p:nvSpPr>
          <p:spPr bwMode="auto">
            <a:xfrm>
              <a:off x="2996507" y="1521838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973034" y="1524000"/>
              <a:ext cx="1593273" cy="1667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A.c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B();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  <a:r>
                <a:rPr lang="en-US" sz="1200" b="1" dirty="0" smtClean="0">
                  <a:latin typeface="Courier New" pitchFamily="49" charset="0"/>
                </a:rPr>
                <a:t/>
              </a:r>
              <a:br>
                <a:rPr lang="en-US" sz="1200" b="1" dirty="0" smtClean="0">
                  <a:latin typeface="Courier New" pitchFamily="49" charset="0"/>
                </a:rPr>
              </a:b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761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7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Build Process: Function Calls</a:t>
            </a: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3810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Each function call must be </a:t>
            </a:r>
            <a:r>
              <a:rPr lang="en-US" sz="1800" i="1" dirty="0" smtClean="0"/>
              <a:t>bound</a:t>
            </a:r>
            <a:r>
              <a:rPr lang="en-US" sz="1800" dirty="0" smtClean="0"/>
              <a:t> to the definition of the called function:</a:t>
            </a:r>
            <a:endParaRPr lang="en-US" sz="1800" dirty="0"/>
          </a:p>
        </p:txBody>
      </p:sp>
      <p:sp>
        <p:nvSpPr>
          <p:cNvPr id="2" name="Freeform 1"/>
          <p:cNvSpPr/>
          <p:nvPr/>
        </p:nvSpPr>
        <p:spPr bwMode="auto">
          <a:xfrm>
            <a:off x="2067957" y="2459115"/>
            <a:ext cx="488812" cy="769756"/>
          </a:xfrm>
          <a:custGeom>
            <a:avLst/>
            <a:gdLst>
              <a:gd name="connsiteX0" fmla="*/ 44928 w 488812"/>
              <a:gd name="connsiteY0" fmla="*/ 763479 h 769756"/>
              <a:gd name="connsiteX1" fmla="*/ 302381 w 488812"/>
              <a:gd name="connsiteY1" fmla="*/ 719091 h 769756"/>
              <a:gd name="connsiteX2" fmla="*/ 391158 w 488812"/>
              <a:gd name="connsiteY2" fmla="*/ 390617 h 769756"/>
              <a:gd name="connsiteX3" fmla="*/ 540 w 488812"/>
              <a:gd name="connsiteY3" fmla="*/ 266330 h 769756"/>
              <a:gd name="connsiteX4" fmla="*/ 488812 w 488812"/>
              <a:gd name="connsiteY4" fmla="*/ 0 h 7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812" h="769756">
                <a:moveTo>
                  <a:pt x="44928" y="763479"/>
                </a:moveTo>
                <a:cubicBezTo>
                  <a:pt x="144802" y="772357"/>
                  <a:pt x="244676" y="781235"/>
                  <a:pt x="302381" y="719091"/>
                </a:cubicBezTo>
                <a:cubicBezTo>
                  <a:pt x="360086" y="656947"/>
                  <a:pt x="441465" y="466077"/>
                  <a:pt x="391158" y="390617"/>
                </a:cubicBezTo>
                <a:cubicBezTo>
                  <a:pt x="340851" y="315157"/>
                  <a:pt x="-15736" y="331433"/>
                  <a:pt x="540" y="266330"/>
                </a:cubicBezTo>
                <a:cubicBezTo>
                  <a:pt x="16816" y="201227"/>
                  <a:pt x="252814" y="100613"/>
                  <a:pt x="488812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050742" y="2166151"/>
            <a:ext cx="2849732" cy="1349406"/>
          </a:xfrm>
          <a:custGeom>
            <a:avLst/>
            <a:gdLst>
              <a:gd name="connsiteX0" fmla="*/ 0 w 2849732"/>
              <a:gd name="connsiteY0" fmla="*/ 1349406 h 1349406"/>
              <a:gd name="connsiteX1" fmla="*/ 603681 w 2849732"/>
              <a:gd name="connsiteY1" fmla="*/ 1296140 h 1349406"/>
              <a:gd name="connsiteX2" fmla="*/ 2494625 w 2849732"/>
              <a:gd name="connsiteY2" fmla="*/ 1118587 h 1349406"/>
              <a:gd name="connsiteX3" fmla="*/ 2414726 w 2849732"/>
              <a:gd name="connsiteY3" fmla="*/ 585927 h 1349406"/>
              <a:gd name="connsiteX4" fmla="*/ 2849732 w 2849732"/>
              <a:gd name="connsiteY4" fmla="*/ 0 h 134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732" h="1349406">
                <a:moveTo>
                  <a:pt x="0" y="1349406"/>
                </a:moveTo>
                <a:lnTo>
                  <a:pt x="603681" y="1296140"/>
                </a:lnTo>
                <a:cubicBezTo>
                  <a:pt x="1019452" y="1257670"/>
                  <a:pt x="2192784" y="1236956"/>
                  <a:pt x="2494625" y="1118587"/>
                </a:cubicBezTo>
                <a:cubicBezTo>
                  <a:pt x="2796466" y="1000218"/>
                  <a:pt x="2355542" y="772358"/>
                  <a:pt x="2414726" y="585927"/>
                </a:cubicBezTo>
                <a:cubicBezTo>
                  <a:pt x="2473911" y="399496"/>
                  <a:pt x="2661821" y="199748"/>
                  <a:pt x="2849732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068497" y="2166151"/>
            <a:ext cx="5095783" cy="1770035"/>
          </a:xfrm>
          <a:custGeom>
            <a:avLst/>
            <a:gdLst>
              <a:gd name="connsiteX0" fmla="*/ 0 w 5095783"/>
              <a:gd name="connsiteY0" fmla="*/ 1624614 h 1770035"/>
              <a:gd name="connsiteX1" fmla="*/ 1438183 w 5095783"/>
              <a:gd name="connsiteY1" fmla="*/ 1748901 h 1770035"/>
              <a:gd name="connsiteX2" fmla="*/ 3648722 w 5095783"/>
              <a:gd name="connsiteY2" fmla="*/ 1677880 h 1770035"/>
              <a:gd name="connsiteX3" fmla="*/ 4882719 w 5095783"/>
              <a:gd name="connsiteY3" fmla="*/ 896645 h 1770035"/>
              <a:gd name="connsiteX4" fmla="*/ 4616388 w 5095783"/>
              <a:gd name="connsiteY4" fmla="*/ 559294 h 1770035"/>
              <a:gd name="connsiteX5" fmla="*/ 5095783 w 5095783"/>
              <a:gd name="connsiteY5" fmla="*/ 0 h 17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5783" h="1770035">
                <a:moveTo>
                  <a:pt x="0" y="1624614"/>
                </a:moveTo>
                <a:cubicBezTo>
                  <a:pt x="415031" y="1682318"/>
                  <a:pt x="830063" y="1740023"/>
                  <a:pt x="1438183" y="1748901"/>
                </a:cubicBezTo>
                <a:cubicBezTo>
                  <a:pt x="2046303" y="1757779"/>
                  <a:pt x="3074633" y="1819923"/>
                  <a:pt x="3648722" y="1677880"/>
                </a:cubicBezTo>
                <a:cubicBezTo>
                  <a:pt x="4222811" y="1535837"/>
                  <a:pt x="4721441" y="1083076"/>
                  <a:pt x="4882719" y="896645"/>
                </a:cubicBezTo>
                <a:cubicBezTo>
                  <a:pt x="5043997" y="710214"/>
                  <a:pt x="4580877" y="708735"/>
                  <a:pt x="4616388" y="559294"/>
                </a:cubicBezTo>
                <a:cubicBezTo>
                  <a:pt x="4651899" y="409853"/>
                  <a:pt x="4873841" y="204926"/>
                  <a:pt x="5095783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535837" y="4021584"/>
            <a:ext cx="1003317" cy="603682"/>
          </a:xfrm>
          <a:custGeom>
            <a:avLst/>
            <a:gdLst>
              <a:gd name="connsiteX0" fmla="*/ 541538 w 1003317"/>
              <a:gd name="connsiteY0" fmla="*/ 0 h 603682"/>
              <a:gd name="connsiteX1" fmla="*/ 985421 w 1003317"/>
              <a:gd name="connsiteY1" fmla="*/ 239698 h 603682"/>
              <a:gd name="connsiteX2" fmla="*/ 0 w 1003317"/>
              <a:gd name="connsiteY2" fmla="*/ 603682 h 60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317" h="603682">
                <a:moveTo>
                  <a:pt x="541538" y="0"/>
                </a:moveTo>
                <a:cubicBezTo>
                  <a:pt x="808607" y="69542"/>
                  <a:pt x="1075677" y="139084"/>
                  <a:pt x="985421" y="239698"/>
                </a:cubicBezTo>
                <a:cubicBezTo>
                  <a:pt x="895165" y="340312"/>
                  <a:pt x="447582" y="471997"/>
                  <a:pt x="0" y="603682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968318" y="2121763"/>
            <a:ext cx="905523" cy="917856"/>
          </a:xfrm>
          <a:custGeom>
            <a:avLst/>
            <a:gdLst>
              <a:gd name="connsiteX0" fmla="*/ 0 w 905523"/>
              <a:gd name="connsiteY0" fmla="*/ 825623 h 917856"/>
              <a:gd name="connsiteX1" fmla="*/ 328474 w 905523"/>
              <a:gd name="connsiteY1" fmla="*/ 878889 h 917856"/>
              <a:gd name="connsiteX2" fmla="*/ 284086 w 905523"/>
              <a:gd name="connsiteY2" fmla="*/ 319596 h 917856"/>
              <a:gd name="connsiteX3" fmla="*/ 905523 w 905523"/>
              <a:gd name="connsiteY3" fmla="*/ 0 h 91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523" h="917856">
                <a:moveTo>
                  <a:pt x="0" y="825623"/>
                </a:moveTo>
                <a:cubicBezTo>
                  <a:pt x="140563" y="894425"/>
                  <a:pt x="281126" y="963227"/>
                  <a:pt x="328474" y="878889"/>
                </a:cubicBezTo>
                <a:cubicBezTo>
                  <a:pt x="375822" y="794551"/>
                  <a:pt x="187911" y="466077"/>
                  <a:pt x="284086" y="319596"/>
                </a:cubicBezTo>
                <a:cubicBezTo>
                  <a:pt x="380261" y="173115"/>
                  <a:pt x="642892" y="86557"/>
                  <a:pt x="905523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023806" y="5638800"/>
            <a:ext cx="918692" cy="457200"/>
            <a:chOff x="2662708" y="5105400"/>
            <a:chExt cx="918692" cy="457200"/>
          </a:xfrm>
        </p:grpSpPr>
        <p:sp>
          <p:nvSpPr>
            <p:cNvPr id="34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main.o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05240" y="5638800"/>
            <a:ext cx="918692" cy="457200"/>
            <a:chOff x="2662708" y="5105400"/>
            <a:chExt cx="918692" cy="457200"/>
          </a:xfrm>
        </p:grpSpPr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86674" y="5638800"/>
            <a:ext cx="918692" cy="457200"/>
            <a:chOff x="2662708" y="5105400"/>
            <a:chExt cx="918692" cy="457200"/>
          </a:xfrm>
        </p:grpSpPr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768108" y="5638800"/>
            <a:ext cx="918692" cy="457200"/>
            <a:chOff x="2662708" y="5105400"/>
            <a:chExt cx="918692" cy="457200"/>
          </a:xfrm>
        </p:grpSpPr>
        <p:sp>
          <p:nvSpPr>
            <p:cNvPr id="46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879123" y="4278868"/>
            <a:ext cx="58353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b="1" dirty="0" smtClean="0"/>
              <a:t>Problem:</a:t>
            </a:r>
            <a:r>
              <a:rPr lang="en-US" sz="1800" dirty="0" smtClean="0"/>
              <a:t>  for some calls, we must bind to code that's actually in a different object file:</a:t>
            </a:r>
            <a:endParaRPr lang="en-US" sz="1800" dirty="0"/>
          </a:p>
        </p:txBody>
      </p:sp>
      <p:sp>
        <p:nvSpPr>
          <p:cNvPr id="8" name="Freeform 7"/>
          <p:cNvSpPr/>
          <p:nvPr/>
        </p:nvSpPr>
        <p:spPr bwMode="auto">
          <a:xfrm>
            <a:off x="3471169" y="5306392"/>
            <a:ext cx="1083076" cy="472971"/>
          </a:xfrm>
          <a:custGeom>
            <a:avLst/>
            <a:gdLst>
              <a:gd name="connsiteX0" fmla="*/ 0 w 1083076"/>
              <a:gd name="connsiteY0" fmla="*/ 322051 h 472971"/>
              <a:gd name="connsiteX1" fmla="*/ 408373 w 1083076"/>
              <a:gd name="connsiteY1" fmla="*/ 2455 h 472971"/>
              <a:gd name="connsiteX2" fmla="*/ 1083076 w 1083076"/>
              <a:gd name="connsiteY2" fmla="*/ 472971 h 4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3076" h="472971">
                <a:moveTo>
                  <a:pt x="0" y="322051"/>
                </a:moveTo>
                <a:cubicBezTo>
                  <a:pt x="113930" y="149676"/>
                  <a:pt x="227860" y="-22698"/>
                  <a:pt x="408373" y="2455"/>
                </a:cubicBezTo>
                <a:cubicBezTo>
                  <a:pt x="588886" y="27608"/>
                  <a:pt x="835981" y="250289"/>
                  <a:pt x="1083076" y="472971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488924" y="5042005"/>
            <a:ext cx="3036163" cy="595315"/>
          </a:xfrm>
          <a:custGeom>
            <a:avLst/>
            <a:gdLst>
              <a:gd name="connsiteX0" fmla="*/ 0 w 3036163"/>
              <a:gd name="connsiteY0" fmla="*/ 559805 h 595315"/>
              <a:gd name="connsiteX1" fmla="*/ 408373 w 3036163"/>
              <a:gd name="connsiteY1" fmla="*/ 9389 h 595315"/>
              <a:gd name="connsiteX2" fmla="*/ 2299317 w 3036163"/>
              <a:gd name="connsiteY2" fmla="*/ 240209 h 595315"/>
              <a:gd name="connsiteX3" fmla="*/ 3036163 w 3036163"/>
              <a:gd name="connsiteY3" fmla="*/ 595315 h 59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6163" h="595315">
                <a:moveTo>
                  <a:pt x="0" y="559805"/>
                </a:moveTo>
                <a:cubicBezTo>
                  <a:pt x="12577" y="311230"/>
                  <a:pt x="25154" y="62655"/>
                  <a:pt x="408373" y="9389"/>
                </a:cubicBezTo>
                <a:cubicBezTo>
                  <a:pt x="791592" y="-43877"/>
                  <a:pt x="1861352" y="142555"/>
                  <a:pt x="2299317" y="240209"/>
                </a:cubicBezTo>
                <a:cubicBezTo>
                  <a:pt x="2737282" y="337863"/>
                  <a:pt x="2886722" y="466589"/>
                  <a:pt x="3036163" y="595315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387898" y="4901052"/>
            <a:ext cx="4371185" cy="825045"/>
          </a:xfrm>
          <a:custGeom>
            <a:avLst/>
            <a:gdLst>
              <a:gd name="connsiteX0" fmla="*/ 83271 w 4371185"/>
              <a:gd name="connsiteY0" fmla="*/ 683002 h 825045"/>
              <a:gd name="connsiteX1" fmla="*/ 109904 w 4371185"/>
              <a:gd name="connsiteY1" fmla="*/ 88198 h 825045"/>
              <a:gd name="connsiteX2" fmla="*/ 1157469 w 4371185"/>
              <a:gd name="connsiteY2" fmla="*/ 8299 h 825045"/>
              <a:gd name="connsiteX3" fmla="*/ 2799838 w 4371185"/>
              <a:gd name="connsiteY3" fmla="*/ 141465 h 825045"/>
              <a:gd name="connsiteX4" fmla="*/ 4371185 w 4371185"/>
              <a:gd name="connsiteY4" fmla="*/ 825045 h 82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1185" h="825045">
                <a:moveTo>
                  <a:pt x="83271" y="683002"/>
                </a:moveTo>
                <a:cubicBezTo>
                  <a:pt x="7071" y="441825"/>
                  <a:pt x="-69129" y="200648"/>
                  <a:pt x="109904" y="88198"/>
                </a:cubicBezTo>
                <a:cubicBezTo>
                  <a:pt x="288937" y="-24253"/>
                  <a:pt x="709147" y="-579"/>
                  <a:pt x="1157469" y="8299"/>
                </a:cubicBezTo>
                <a:cubicBezTo>
                  <a:pt x="1605791" y="17177"/>
                  <a:pt x="2264219" y="5341"/>
                  <a:pt x="2799838" y="141465"/>
                </a:cubicBezTo>
                <a:cubicBezTo>
                  <a:pt x="3335457" y="277589"/>
                  <a:pt x="3853321" y="551317"/>
                  <a:pt x="4371185" y="825045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4962617" y="5447878"/>
            <a:ext cx="1216241" cy="322607"/>
          </a:xfrm>
          <a:custGeom>
            <a:avLst/>
            <a:gdLst>
              <a:gd name="connsiteX0" fmla="*/ 0 w 1216241"/>
              <a:gd name="connsiteY0" fmla="*/ 189442 h 322607"/>
              <a:gd name="connsiteX1" fmla="*/ 399496 w 1216241"/>
              <a:gd name="connsiteY1" fmla="*/ 3011 h 322607"/>
              <a:gd name="connsiteX2" fmla="*/ 1216241 w 1216241"/>
              <a:gd name="connsiteY2" fmla="*/ 322607 h 32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6241" h="322607">
                <a:moveTo>
                  <a:pt x="0" y="189442"/>
                </a:moveTo>
                <a:cubicBezTo>
                  <a:pt x="98394" y="85129"/>
                  <a:pt x="196789" y="-19183"/>
                  <a:pt x="399496" y="3011"/>
                </a:cubicBezTo>
                <a:cubicBezTo>
                  <a:pt x="602203" y="25205"/>
                  <a:pt x="909222" y="173906"/>
                  <a:pt x="1216241" y="322607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514600" y="1188885"/>
            <a:ext cx="1616746" cy="2561968"/>
            <a:chOff x="2973034" y="1521838"/>
            <a:chExt cx="1616746" cy="2011680"/>
          </a:xfrm>
        </p:grpSpPr>
        <p:sp>
          <p:nvSpPr>
            <p:cNvPr id="39" name="AutoShape 11"/>
            <p:cNvSpPr>
              <a:spLocks noChangeArrowheads="1"/>
            </p:cNvSpPr>
            <p:nvPr/>
          </p:nvSpPr>
          <p:spPr bwMode="auto">
            <a:xfrm>
              <a:off x="2996507" y="1521838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/>
            <p:cNvSpPr txBox="1">
              <a:spLocks noChangeArrowheads="1"/>
            </p:cNvSpPr>
            <p:nvPr/>
          </p:nvSpPr>
          <p:spPr bwMode="auto">
            <a:xfrm>
              <a:off x="2973034" y="1524000"/>
              <a:ext cx="1593273" cy="1667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A.c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B();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  <a:r>
                <a:rPr lang="en-US" sz="1200" b="1" dirty="0" smtClean="0">
                  <a:latin typeface="Courier New" pitchFamily="49" charset="0"/>
                </a:rPr>
                <a:t/>
              </a:r>
              <a:br>
                <a:rPr lang="en-US" sz="1200" b="1" dirty="0" smtClean="0">
                  <a:latin typeface="Courier New" pitchFamily="49" charset="0"/>
                </a:rPr>
              </a:b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5862" y="1191052"/>
            <a:ext cx="1828800" cy="4752548"/>
            <a:chOff x="457200" y="792999"/>
            <a:chExt cx="1828800" cy="4752548"/>
          </a:xfrm>
        </p:grpSpPr>
        <p:sp>
          <p:nvSpPr>
            <p:cNvPr id="51" name="AutoShape 27"/>
            <p:cNvSpPr>
              <a:spLocks noChangeArrowheads="1"/>
            </p:cNvSpPr>
            <p:nvPr/>
          </p:nvSpPr>
          <p:spPr bwMode="auto">
            <a:xfrm>
              <a:off x="541020" y="792999"/>
              <a:ext cx="1744980" cy="475254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Text Box 28"/>
            <p:cNvSpPr txBox="1">
              <a:spLocks noChangeArrowheads="1"/>
            </p:cNvSpPr>
            <p:nvPr/>
          </p:nvSpPr>
          <p:spPr bwMode="auto">
            <a:xfrm>
              <a:off x="457200" y="792999"/>
              <a:ext cx="1744980" cy="4158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main.c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. . 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F() {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   A();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B();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C();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G();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17224" y="1191047"/>
            <a:ext cx="1594507" cy="2559806"/>
            <a:chOff x="4851400" y="1524000"/>
            <a:chExt cx="1594507" cy="2011680"/>
          </a:xfrm>
        </p:grpSpPr>
        <p:sp>
          <p:nvSpPr>
            <p:cNvPr id="54" name="Text Box 12"/>
            <p:cNvSpPr txBox="1">
              <a:spLocks noChangeArrowheads="1"/>
            </p:cNvSpPr>
            <p:nvPr/>
          </p:nvSpPr>
          <p:spPr bwMode="auto">
            <a:xfrm>
              <a:off x="4852634" y="1524001"/>
              <a:ext cx="1593273" cy="1306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B.c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55" name="AutoShape 11"/>
            <p:cNvSpPr>
              <a:spLocks noChangeArrowheads="1"/>
            </p:cNvSpPr>
            <p:nvPr/>
          </p:nvSpPr>
          <p:spPr bwMode="auto">
            <a:xfrm>
              <a:off x="4851400" y="1524000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086600" y="1191047"/>
            <a:ext cx="1612980" cy="2559806"/>
            <a:chOff x="6712527" y="1524000"/>
            <a:chExt cx="1612980" cy="2011680"/>
          </a:xfrm>
        </p:grpSpPr>
        <p:sp>
          <p:nvSpPr>
            <p:cNvPr id="57" name="Text Box 12"/>
            <p:cNvSpPr txBox="1">
              <a:spLocks noChangeArrowheads="1"/>
            </p:cNvSpPr>
            <p:nvPr/>
          </p:nvSpPr>
          <p:spPr bwMode="auto">
            <a:xfrm>
              <a:off x="6732234" y="1524001"/>
              <a:ext cx="1593273" cy="1306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C.c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58" name="AutoShape 11"/>
            <p:cNvSpPr>
              <a:spLocks noChangeArrowheads="1"/>
            </p:cNvSpPr>
            <p:nvPr/>
          </p:nvSpPr>
          <p:spPr bwMode="auto">
            <a:xfrm>
              <a:off x="6712527" y="1524000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04005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48" grpId="0"/>
      <p:bldP spid="8" grpId="0" animBg="1"/>
      <p:bldP spid="9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Build Process: External References</a:t>
            </a: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3810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How do we </a:t>
            </a:r>
            <a:r>
              <a:rPr lang="en-US" sz="1800" i="1" dirty="0" smtClean="0"/>
              <a:t>bind</a:t>
            </a:r>
            <a:r>
              <a:rPr lang="en-US" sz="1800" dirty="0" smtClean="0"/>
              <a:t> a call in one file to a function definition in another?</a:t>
            </a:r>
            <a:endParaRPr lang="en-US" sz="1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514600" y="3768608"/>
            <a:ext cx="2001385" cy="2582644"/>
            <a:chOff x="2662708" y="5105400"/>
            <a:chExt cx="918692" cy="457200"/>
          </a:xfrm>
        </p:grpSpPr>
        <p:sp>
          <p:nvSpPr>
            <p:cNvPr id="39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918692" cy="302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main.o</a:t>
              </a:r>
              <a:endParaRPr lang="en-US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compiler leaves a "tag" for each call from </a:t>
              </a: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main.c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to an "external" function: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A()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B()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C()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711042" y="3827850"/>
            <a:ext cx="2001385" cy="1676400"/>
            <a:chOff x="2662708" y="5105400"/>
            <a:chExt cx="918692" cy="457200"/>
          </a:xfrm>
        </p:grpSpPr>
        <p:sp>
          <p:nvSpPr>
            <p:cNvPr id="51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918692" cy="316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A.o</a:t>
              </a:r>
              <a:endParaRPr lang="en-US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compiler leaves a "tag" for each call from </a:t>
              </a: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B.c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to an "external" function: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B()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2281561" y="2518930"/>
            <a:ext cx="1393794" cy="1245202"/>
          </a:xfrm>
          <a:custGeom>
            <a:avLst/>
            <a:gdLst>
              <a:gd name="connsiteX0" fmla="*/ 0 w 1393794"/>
              <a:gd name="connsiteY0" fmla="*/ 73350 h 1245202"/>
              <a:gd name="connsiteX1" fmla="*/ 1047565 w 1393794"/>
              <a:gd name="connsiteY1" fmla="*/ 126616 h 1245202"/>
              <a:gd name="connsiteX2" fmla="*/ 1393794 w 1393794"/>
              <a:gd name="connsiteY2" fmla="*/ 1245202 h 124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794" h="1245202">
                <a:moveTo>
                  <a:pt x="0" y="73350"/>
                </a:moveTo>
                <a:cubicBezTo>
                  <a:pt x="407633" y="2328"/>
                  <a:pt x="815266" y="-68693"/>
                  <a:pt x="1047565" y="126616"/>
                </a:cubicBezTo>
                <a:cubicBezTo>
                  <a:pt x="1279864" y="321925"/>
                  <a:pt x="1336829" y="783563"/>
                  <a:pt x="1393794" y="1245202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480699" y="2166157"/>
            <a:ext cx="1305018" cy="1660119"/>
          </a:xfrm>
          <a:custGeom>
            <a:avLst/>
            <a:gdLst>
              <a:gd name="connsiteX0" fmla="*/ 0 w 1305018"/>
              <a:gd name="connsiteY0" fmla="*/ 230814 h 1660119"/>
              <a:gd name="connsiteX1" fmla="*/ 949911 w 1305018"/>
              <a:gd name="connsiteY1" fmla="*/ 115404 h 1660119"/>
              <a:gd name="connsiteX2" fmla="*/ 1305018 w 1305018"/>
              <a:gd name="connsiteY2" fmla="*/ 1660119 h 166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018" h="1660119">
                <a:moveTo>
                  <a:pt x="0" y="230814"/>
                </a:moveTo>
                <a:cubicBezTo>
                  <a:pt x="366204" y="54000"/>
                  <a:pt x="732408" y="-122813"/>
                  <a:pt x="949911" y="115404"/>
                </a:cubicBezTo>
                <a:cubicBezTo>
                  <a:pt x="1167414" y="353621"/>
                  <a:pt x="1236216" y="1006870"/>
                  <a:pt x="1305018" y="1660119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47869" y="1191052"/>
            <a:ext cx="1828800" cy="4752548"/>
            <a:chOff x="457200" y="792999"/>
            <a:chExt cx="1828800" cy="4752548"/>
          </a:xfrm>
        </p:grpSpPr>
        <p:sp>
          <p:nvSpPr>
            <p:cNvPr id="23" name="AutoShape 27"/>
            <p:cNvSpPr>
              <a:spLocks noChangeArrowheads="1"/>
            </p:cNvSpPr>
            <p:nvPr/>
          </p:nvSpPr>
          <p:spPr bwMode="auto">
            <a:xfrm>
              <a:off x="541020" y="792999"/>
              <a:ext cx="1744980" cy="475254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457200" y="792999"/>
              <a:ext cx="1744980" cy="4158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solidFill>
                    <a:srgbClr val="008000"/>
                  </a:solidFill>
                  <a:latin typeface="Courier New" pitchFamily="49" charset="0"/>
                </a:rPr>
                <a:t>main.c</a:t>
              </a:r>
              <a:endParaRPr lang="en-US" sz="1200" b="1" dirty="0" smtClean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C();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. . 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F() {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   A();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B();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C();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 G(); 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G()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60254" y="1188885"/>
            <a:ext cx="1616746" cy="2561968"/>
            <a:chOff x="2973034" y="1521838"/>
            <a:chExt cx="1616746" cy="2011680"/>
          </a:xfrm>
        </p:grpSpPr>
        <p:sp>
          <p:nvSpPr>
            <p:cNvPr id="26" name="AutoShape 11"/>
            <p:cNvSpPr>
              <a:spLocks noChangeArrowheads="1"/>
            </p:cNvSpPr>
            <p:nvPr/>
          </p:nvSpPr>
          <p:spPr bwMode="auto">
            <a:xfrm>
              <a:off x="2996507" y="1521838"/>
              <a:ext cx="1593273" cy="201168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973034" y="1524000"/>
              <a:ext cx="1593273" cy="1667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// </a:t>
              </a:r>
              <a:r>
                <a:rPr lang="en-US" sz="1200" b="1" dirty="0" err="1" smtClean="0">
                  <a:latin typeface="Courier New" pitchFamily="49" charset="0"/>
                </a:rPr>
                <a:t>A.c</a:t>
              </a:r>
              <a:endParaRPr lang="en-US" sz="1200" b="1" dirty="0" smtClean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B();</a:t>
              </a:r>
            </a:p>
            <a:p>
              <a:pPr algn="l">
                <a:spcBef>
                  <a:spcPct val="50000"/>
                </a:spcBef>
              </a:pPr>
              <a:endParaRPr lang="en-US" sz="1200" b="1" dirty="0"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3399"/>
                  </a:solidFill>
                  <a:latin typeface="Courier New" pitchFamily="49" charset="0"/>
                </a:rPr>
                <a:t>void</a:t>
              </a:r>
              <a:r>
                <a:rPr lang="en-US" sz="1200" b="1" dirty="0" smtClean="0">
                  <a:latin typeface="Courier New" pitchFamily="49" charset="0"/>
                </a:rPr>
                <a:t> A()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definition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b="1" dirty="0">
                  <a:latin typeface="Courier New" pitchFamily="49" charset="0"/>
                </a:rPr>
                <a:t> </a:t>
              </a:r>
              <a:r>
                <a:rPr lang="en-US" sz="1200" b="1" dirty="0" smtClean="0">
                  <a:latin typeface="Courier New" pitchFamily="49" charset="0"/>
                </a:rPr>
                <a:t> B(); </a:t>
              </a:r>
              <a:r>
                <a:rPr lang="en-US" sz="1200" b="1" dirty="0" smtClean="0">
                  <a:solidFill>
                    <a:srgbClr val="008000"/>
                  </a:solidFill>
                  <a:latin typeface="Courier New" pitchFamily="49" charset="0"/>
                </a:rPr>
                <a:t>// call</a:t>
              </a:r>
              <a:r>
                <a:rPr lang="en-US" sz="1200" b="1" dirty="0" smtClean="0">
                  <a:latin typeface="Courier New" pitchFamily="49" charset="0"/>
                </a:rPr>
                <a:t/>
              </a:r>
              <a:br>
                <a:rPr lang="en-US" sz="1200" b="1" dirty="0" smtClean="0">
                  <a:latin typeface="Courier New" pitchFamily="49" charset="0"/>
                </a:rPr>
              </a:br>
              <a:r>
                <a:rPr lang="en-US" sz="1200" b="1" dirty="0" smtClean="0">
                  <a:latin typeface="Courier New" pitchFamily="49" charset="0"/>
                </a:rPr>
                <a:t>}</a:t>
              </a:r>
              <a:endParaRPr lang="en-US" sz="1200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992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Build Process: Linking</a:t>
            </a: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3810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It's the job of the </a:t>
            </a:r>
            <a:r>
              <a:rPr lang="en-US" sz="1800" i="1" dirty="0" smtClean="0"/>
              <a:t>linker</a:t>
            </a:r>
            <a:r>
              <a:rPr lang="en-US" sz="1800" dirty="0" smtClean="0"/>
              <a:t> to combine the separate object files into an executable:</a:t>
            </a:r>
            <a:endParaRPr lang="en-US" sz="1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85800" y="1447800"/>
            <a:ext cx="918692" cy="457200"/>
            <a:chOff x="2662708" y="5105400"/>
            <a:chExt cx="918692" cy="457200"/>
          </a:xfrm>
        </p:grpSpPr>
        <p:sp>
          <p:nvSpPr>
            <p:cNvPr id="23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main.o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67508" y="1447800"/>
            <a:ext cx="918692" cy="457200"/>
            <a:chOff x="2662708" y="5105400"/>
            <a:chExt cx="918692" cy="457200"/>
          </a:xfrm>
        </p:grpSpPr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86674" y="1447800"/>
            <a:ext cx="918692" cy="457200"/>
            <a:chOff x="2662708" y="5105400"/>
            <a:chExt cx="918692" cy="457200"/>
          </a:xfrm>
        </p:grpSpPr>
        <p:sp>
          <p:nvSpPr>
            <p:cNvPr id="29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768108" y="1447800"/>
            <a:ext cx="918692" cy="457200"/>
            <a:chOff x="2662708" y="5105400"/>
            <a:chExt cx="918692" cy="457200"/>
          </a:xfrm>
        </p:grpSpPr>
        <p:sp>
          <p:nvSpPr>
            <p:cNvPr id="32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69009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C.o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981200" y="4343400"/>
            <a:ext cx="1981200" cy="457200"/>
            <a:chOff x="2662708" y="5105400"/>
            <a:chExt cx="918692" cy="457200"/>
          </a:xfrm>
        </p:grpSpPr>
        <p:sp>
          <p:nvSpPr>
            <p:cNvPr id="35" name="AutoShape 4"/>
            <p:cNvSpPr>
              <a:spLocks noChangeArrowheads="1"/>
            </p:cNvSpPr>
            <p:nvPr/>
          </p:nvSpPr>
          <p:spPr bwMode="auto">
            <a:xfrm>
              <a:off x="2667000" y="5105400"/>
              <a:ext cx="914400" cy="457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2662708" y="5105400"/>
              <a:ext cx="88335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executable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Freeform 1"/>
          <p:cNvSpPr/>
          <p:nvPr/>
        </p:nvSpPr>
        <p:spPr bwMode="auto">
          <a:xfrm>
            <a:off x="1180730" y="1890944"/>
            <a:ext cx="1113050" cy="2414726"/>
          </a:xfrm>
          <a:custGeom>
            <a:avLst/>
            <a:gdLst>
              <a:gd name="connsiteX0" fmla="*/ 0 w 1113050"/>
              <a:gd name="connsiteY0" fmla="*/ 0 h 2414726"/>
              <a:gd name="connsiteX1" fmla="*/ 941033 w 1113050"/>
              <a:gd name="connsiteY1" fmla="*/ 648070 h 2414726"/>
              <a:gd name="connsiteX2" fmla="*/ 1109709 w 1113050"/>
              <a:gd name="connsiteY2" fmla="*/ 2414726 h 241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3050" h="2414726">
                <a:moveTo>
                  <a:pt x="0" y="0"/>
                </a:moveTo>
                <a:cubicBezTo>
                  <a:pt x="378041" y="122808"/>
                  <a:pt x="756082" y="245616"/>
                  <a:pt x="941033" y="648070"/>
                </a:cubicBezTo>
                <a:cubicBezTo>
                  <a:pt x="1125985" y="1050524"/>
                  <a:pt x="1117847" y="1732625"/>
                  <a:pt x="1109709" y="2414726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760955" y="1917577"/>
            <a:ext cx="679151" cy="2396971"/>
          </a:xfrm>
          <a:custGeom>
            <a:avLst/>
            <a:gdLst>
              <a:gd name="connsiteX0" fmla="*/ 532661 w 679151"/>
              <a:gd name="connsiteY0" fmla="*/ 0 h 2396971"/>
              <a:gd name="connsiteX1" fmla="*/ 656948 w 679151"/>
              <a:gd name="connsiteY1" fmla="*/ 355106 h 2396971"/>
              <a:gd name="connsiteX2" fmla="*/ 133165 w 679151"/>
              <a:gd name="connsiteY2" fmla="*/ 727969 h 2396971"/>
              <a:gd name="connsiteX3" fmla="*/ 0 w 679151"/>
              <a:gd name="connsiteY3" fmla="*/ 2396971 h 239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9151" h="2396971">
                <a:moveTo>
                  <a:pt x="532661" y="0"/>
                </a:moveTo>
                <a:cubicBezTo>
                  <a:pt x="628096" y="116889"/>
                  <a:pt x="723531" y="233778"/>
                  <a:pt x="656948" y="355106"/>
                </a:cubicBezTo>
                <a:cubicBezTo>
                  <a:pt x="590365" y="476434"/>
                  <a:pt x="242656" y="387658"/>
                  <a:pt x="133165" y="727969"/>
                </a:cubicBezTo>
                <a:cubicBezTo>
                  <a:pt x="23674" y="1068280"/>
                  <a:pt x="11837" y="1732625"/>
                  <a:pt x="0" y="2396971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204839" y="1926454"/>
            <a:ext cx="3231472" cy="2405849"/>
          </a:xfrm>
          <a:custGeom>
            <a:avLst/>
            <a:gdLst>
              <a:gd name="connsiteX0" fmla="*/ 3231472 w 3231472"/>
              <a:gd name="connsiteY0" fmla="*/ 0 h 2405849"/>
              <a:gd name="connsiteX1" fmla="*/ 2681056 w 3231472"/>
              <a:gd name="connsiteY1" fmla="*/ 213064 h 2405849"/>
              <a:gd name="connsiteX2" fmla="*/ 1225118 w 3231472"/>
              <a:gd name="connsiteY2" fmla="*/ 221942 h 2405849"/>
              <a:gd name="connsiteX3" fmla="*/ 204186 w 3231472"/>
              <a:gd name="connsiteY3" fmla="*/ 665826 h 2405849"/>
              <a:gd name="connsiteX4" fmla="*/ 0 w 3231472"/>
              <a:gd name="connsiteY4" fmla="*/ 2405849 h 240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1472" h="2405849">
                <a:moveTo>
                  <a:pt x="3231472" y="0"/>
                </a:moveTo>
                <a:cubicBezTo>
                  <a:pt x="3123460" y="88037"/>
                  <a:pt x="3015448" y="176074"/>
                  <a:pt x="2681056" y="213064"/>
                </a:cubicBezTo>
                <a:cubicBezTo>
                  <a:pt x="2346664" y="250054"/>
                  <a:pt x="1637930" y="146482"/>
                  <a:pt x="1225118" y="221942"/>
                </a:cubicBezTo>
                <a:cubicBezTo>
                  <a:pt x="812306" y="297402"/>
                  <a:pt x="408372" y="301841"/>
                  <a:pt x="204186" y="665826"/>
                </a:cubicBezTo>
                <a:cubicBezTo>
                  <a:pt x="0" y="1029811"/>
                  <a:pt x="0" y="1717830"/>
                  <a:pt x="0" y="2405849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639845" y="1917577"/>
            <a:ext cx="4323425" cy="2414726"/>
          </a:xfrm>
          <a:custGeom>
            <a:avLst/>
            <a:gdLst>
              <a:gd name="connsiteX0" fmla="*/ 4323425 w 4323425"/>
              <a:gd name="connsiteY0" fmla="*/ 0 h 2414726"/>
              <a:gd name="connsiteX1" fmla="*/ 3311371 w 4323425"/>
              <a:gd name="connsiteY1" fmla="*/ 648070 h 2414726"/>
              <a:gd name="connsiteX2" fmla="*/ 843378 w 4323425"/>
              <a:gd name="connsiteY2" fmla="*/ 692458 h 2414726"/>
              <a:gd name="connsiteX3" fmla="*/ 0 w 4323425"/>
              <a:gd name="connsiteY3" fmla="*/ 2414726 h 241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3425" h="2414726">
                <a:moveTo>
                  <a:pt x="4323425" y="0"/>
                </a:moveTo>
                <a:cubicBezTo>
                  <a:pt x="4107402" y="266330"/>
                  <a:pt x="3891379" y="532660"/>
                  <a:pt x="3311371" y="648070"/>
                </a:cubicBezTo>
                <a:cubicBezTo>
                  <a:pt x="2731363" y="763480"/>
                  <a:pt x="1395273" y="398015"/>
                  <a:pt x="843378" y="692458"/>
                </a:cubicBezTo>
                <a:cubicBezTo>
                  <a:pt x="291483" y="986901"/>
                  <a:pt x="145741" y="1700813"/>
                  <a:pt x="0" y="2414726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381000" y="5421868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linker also has to resolve any external references that were tagged by the compiler.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3743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rgbClr val="C00000"/>
          </a:solidFill>
          <a:prstDash val="solid"/>
          <a:round/>
          <a:headEnd type="none" w="med" len="med"/>
          <a:tailEnd type="stealth" w="lg" len="lg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80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18603</TotalTime>
  <Words>2387</Words>
  <Application>Microsoft Office PowerPoint</Application>
  <PresentationFormat>Overhead</PresentationFormat>
  <Paragraphs>451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Calibri</vt:lpstr>
      <vt:lpstr>Courier</vt:lpstr>
      <vt:lpstr>Courier New</vt:lpstr>
      <vt:lpstr>Helvetica</vt:lpstr>
      <vt:lpstr>Monotype Sorts</vt:lpstr>
      <vt:lpstr>Times New Roman</vt:lpstr>
      <vt:lpstr>Professional</vt:lpstr>
      <vt:lpstr>Program Translation</vt:lpstr>
      <vt:lpstr>Typical C Program Organization</vt:lpstr>
      <vt:lpstr>The Build Process: Pre-processing</vt:lpstr>
      <vt:lpstr>The Build Process: Inclusions</vt:lpstr>
      <vt:lpstr>The Build Process: Compilation</vt:lpstr>
      <vt:lpstr>The Build Process: Function Calls</vt:lpstr>
      <vt:lpstr>The Build Process: Function Calls</vt:lpstr>
      <vt:lpstr>The Build Process: External References</vt:lpstr>
      <vt:lpstr>The Build Process: Linking</vt:lpstr>
      <vt:lpstr>Controlling Access</vt:lpstr>
      <vt:lpstr>The Multiple Inclusion Problem</vt:lpstr>
      <vt:lpstr>Example:  Fibonacci</vt:lpstr>
      <vt:lpstr>Compilation</vt:lpstr>
      <vt:lpstr>Compilation</vt:lpstr>
      <vt:lpstr>Linking</vt:lpstr>
      <vt:lpstr>Compilation Errors</vt:lpstr>
      <vt:lpstr>Linker Errors</vt:lpstr>
      <vt:lpstr>Linker Errors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212</cp:revision>
  <cp:lastPrinted>2011-09-28T16:40:19Z</cp:lastPrinted>
  <dcterms:created xsi:type="dcterms:W3CDTF">1998-08-05T19:51:03Z</dcterms:created>
  <dcterms:modified xsi:type="dcterms:W3CDTF">2019-01-12T22:58:23Z</dcterms:modified>
</cp:coreProperties>
</file>