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3"/>
  </p:notesMasterIdLst>
  <p:handoutMasterIdLst>
    <p:handoutMasterId r:id="rId34"/>
  </p:handoutMasterIdLst>
  <p:sldIdLst>
    <p:sldId id="288" r:id="rId2"/>
    <p:sldId id="261" r:id="rId3"/>
    <p:sldId id="262" r:id="rId4"/>
    <p:sldId id="260" r:id="rId5"/>
    <p:sldId id="263" r:id="rId6"/>
    <p:sldId id="272" r:id="rId7"/>
    <p:sldId id="271" r:id="rId8"/>
    <p:sldId id="273" r:id="rId9"/>
    <p:sldId id="292" r:id="rId10"/>
    <p:sldId id="265" r:id="rId11"/>
    <p:sldId id="275" r:id="rId12"/>
    <p:sldId id="266" r:id="rId13"/>
    <p:sldId id="267" r:id="rId14"/>
    <p:sldId id="268" r:id="rId15"/>
    <p:sldId id="276" r:id="rId16"/>
    <p:sldId id="277" r:id="rId17"/>
    <p:sldId id="269" r:id="rId18"/>
    <p:sldId id="270" r:id="rId19"/>
    <p:sldId id="278" r:id="rId20"/>
    <p:sldId id="279" r:id="rId21"/>
    <p:sldId id="280" r:id="rId22"/>
    <p:sldId id="289" r:id="rId23"/>
    <p:sldId id="281" r:id="rId24"/>
    <p:sldId id="282" r:id="rId25"/>
    <p:sldId id="284" r:id="rId26"/>
    <p:sldId id="283" r:id="rId27"/>
    <p:sldId id="285" r:id="rId28"/>
    <p:sldId id="286" r:id="rId29"/>
    <p:sldId id="287" r:id="rId30"/>
    <p:sldId id="290" r:id="rId31"/>
    <p:sldId id="291" r:id="rId32"/>
  </p:sldIdLst>
  <p:sldSz cx="9144000" cy="6858000" type="overhead"/>
  <p:notesSz cx="7300913" cy="95869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9">
          <p15:clr>
            <a:srgbClr val="A4A3A4"/>
          </p15:clr>
        </p15:guide>
        <p15:guide id="2" pos="229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99"/>
    <a:srgbClr val="008000"/>
    <a:srgbClr val="FFFFE0"/>
    <a:srgbClr val="FF6600"/>
    <a:srgbClr val="660000"/>
    <a:srgbClr val="FFFF99"/>
    <a:srgbClr val="FF3300"/>
    <a:srgbClr val="990033"/>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06" autoAdjust="0"/>
    <p:restoredTop sz="86364" autoAdjust="0"/>
  </p:normalViewPr>
  <p:slideViewPr>
    <p:cSldViewPr>
      <p:cViewPr varScale="1">
        <p:scale>
          <a:sx n="101" d="100"/>
          <a:sy n="101" d="100"/>
        </p:scale>
        <p:origin x="648" y="114"/>
      </p:cViewPr>
      <p:guideLst>
        <p:guide orient="horz" pos="2160"/>
        <p:guide pos="2880"/>
      </p:guideLst>
    </p:cSldViewPr>
  </p:slideViewPr>
  <p:outlineViewPr>
    <p:cViewPr>
      <p:scale>
        <a:sx n="33" d="100"/>
        <a:sy n="33" d="100"/>
      </p:scale>
      <p:origin x="0" y="92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038" y="2034"/>
      </p:cViewPr>
      <p:guideLst>
        <p:guide orient="horz" pos="3019"/>
        <p:guide pos="229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90875"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CS 2606 Data Structure and OO </a:t>
            </a:r>
            <a:r>
              <a:rPr lang="en-US" err="1"/>
              <a:t>Devel</a:t>
            </a:r>
            <a:r>
              <a:rPr lang="en-US"/>
              <a:t> II</a:t>
            </a:r>
          </a:p>
        </p:txBody>
      </p:sp>
      <p:sp>
        <p:nvSpPr>
          <p:cNvPr id="26627" name="Rectangle 3"/>
          <p:cNvSpPr>
            <a:spLocks noGrp="1" noChangeArrowheads="1"/>
          </p:cNvSpPr>
          <p:nvPr>
            <p:ph type="dt" sz="quarter" idx="1"/>
          </p:nvPr>
        </p:nvSpPr>
        <p:spPr bwMode="auto">
          <a:xfrm>
            <a:off x="4119563" y="0"/>
            <a:ext cx="3192462" cy="500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US"/>
          </a:p>
        </p:txBody>
      </p:sp>
      <p:sp>
        <p:nvSpPr>
          <p:cNvPr id="26628" name="Rectangle 4"/>
          <p:cNvSpPr>
            <a:spLocks noGrp="1" noChangeArrowheads="1"/>
          </p:cNvSpPr>
          <p:nvPr>
            <p:ph type="ftr" sz="quarter" idx="2"/>
          </p:nvPr>
        </p:nvSpPr>
        <p:spPr bwMode="auto">
          <a:xfrm>
            <a:off x="0" y="9105900"/>
            <a:ext cx="3190875"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lvl1pPr>
          </a:lstStyle>
          <a:p>
            <a:pPr>
              <a:defRPr/>
            </a:pPr>
            <a:r>
              <a:rPr lang="en-US"/>
              <a:t>©William D </a:t>
            </a:r>
            <a:r>
              <a:rPr lang="en-US" err="1"/>
              <a:t>McQuain</a:t>
            </a:r>
            <a:r>
              <a:rPr lang="en-US"/>
              <a:t>, 2001-2008</a:t>
            </a:r>
          </a:p>
        </p:txBody>
      </p:sp>
      <p:sp>
        <p:nvSpPr>
          <p:cNvPr id="26629" name="Rectangle 5"/>
          <p:cNvSpPr>
            <a:spLocks noGrp="1" noChangeArrowheads="1"/>
          </p:cNvSpPr>
          <p:nvPr>
            <p:ph type="sldNum" sz="quarter" idx="3"/>
          </p:nvPr>
        </p:nvSpPr>
        <p:spPr bwMode="auto">
          <a:xfrm>
            <a:off x="4119563" y="9105900"/>
            <a:ext cx="3192462" cy="5000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lvl1pPr>
          </a:lstStyle>
          <a:p>
            <a:pPr>
              <a:defRPr/>
            </a:pPr>
            <a:fld id="{6F16E727-97E7-4FBA-AF43-44CB897A8A58}" type="slidenum">
              <a:rPr lang="en-US"/>
              <a:pPr>
                <a:defRPr/>
              </a:pPr>
              <a:t>‹#›</a:t>
            </a:fld>
            <a:endParaRPr lang="en-US"/>
          </a:p>
        </p:txBody>
      </p:sp>
    </p:spTree>
    <p:extLst>
      <p:ext uri="{BB962C8B-B14F-4D97-AF65-F5344CB8AC3E}">
        <p14:creationId xmlns:p14="http://schemas.microsoft.com/office/powerpoint/2010/main" val="162272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defTabSz="965200">
              <a:defRPr sz="1000"/>
            </a:lvl1pPr>
          </a:lstStyle>
          <a:p>
            <a:pPr>
              <a:defRPr/>
            </a:pPr>
            <a:endParaRPr lang="en-US" altLang="en-US"/>
          </a:p>
        </p:txBody>
      </p:sp>
      <p:sp>
        <p:nvSpPr>
          <p:cNvPr id="8195" name="Rectangle 3"/>
          <p:cNvSpPr>
            <a:spLocks noGrp="1" noChangeArrowheads="1"/>
          </p:cNvSpPr>
          <p:nvPr>
            <p:ph type="dt" idx="1"/>
          </p:nvPr>
        </p:nvSpPr>
        <p:spPr bwMode="auto">
          <a:xfrm>
            <a:off x="4137025" y="0"/>
            <a:ext cx="3163888" cy="47942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defRPr sz="100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408363"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100013" y="733425"/>
            <a:ext cx="4252912" cy="8172450"/>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198"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defTabSz="965200">
              <a:defRPr sz="1000"/>
            </a:lvl1pPr>
          </a:lstStyle>
          <a:p>
            <a:pPr>
              <a:defRPr/>
            </a:pPr>
            <a:endParaRPr lang="en-US" altLang="en-US"/>
          </a:p>
        </p:txBody>
      </p:sp>
      <p:sp>
        <p:nvSpPr>
          <p:cNvPr id="8199" name="Rectangle 7"/>
          <p:cNvSpPr>
            <a:spLocks noGrp="1" noChangeArrowheads="1"/>
          </p:cNvSpPr>
          <p:nvPr>
            <p:ph type="sldNum" sz="quarter" idx="5"/>
          </p:nvPr>
        </p:nvSpPr>
        <p:spPr bwMode="auto">
          <a:xfrm>
            <a:off x="4137025" y="9107488"/>
            <a:ext cx="3163888" cy="47942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defRPr sz="1000"/>
            </a:lvl1pPr>
          </a:lstStyle>
          <a:p>
            <a:pPr>
              <a:defRPr/>
            </a:pPr>
            <a:fld id="{2AD2AB32-408D-4FE9-A0B4-EA24FF130E6F}" type="slidenum">
              <a:rPr lang="en-US" altLang="en-US"/>
              <a:pPr>
                <a:defRPr/>
              </a:pPr>
              <a:t>‹#›</a:t>
            </a:fld>
            <a:endParaRPr lang="en-US" altLang="en-US"/>
          </a:p>
        </p:txBody>
      </p:sp>
    </p:spTree>
    <p:extLst>
      <p:ext uri="{BB962C8B-B14F-4D97-AF65-F5344CB8AC3E}">
        <p14:creationId xmlns:p14="http://schemas.microsoft.com/office/powerpoint/2010/main" val="11800543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2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19000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4"/>
          <p:cNvGrpSpPr>
            <a:grpSpLocks/>
          </p:cNvGrpSpPr>
          <p:nvPr/>
        </p:nvGrpSpPr>
        <p:grpSpPr bwMode="auto">
          <a:xfrm>
            <a:off x="381000" y="609600"/>
            <a:ext cx="8610600" cy="5867400"/>
            <a:chOff x="240" y="384"/>
            <a:chExt cx="5424" cy="3696"/>
          </a:xfrm>
        </p:grpSpPr>
        <p:sp>
          <p:nvSpPr>
            <p:cNvPr id="1042" name="Rectangle 4"/>
            <p:cNvSpPr>
              <a:spLocks noChangeArrowheads="1"/>
            </p:cNvSpPr>
            <p:nvPr/>
          </p:nvSpPr>
          <p:spPr bwMode="auto">
            <a:xfrm>
              <a:off x="245" y="386"/>
              <a:ext cx="5412" cy="3694"/>
            </a:xfrm>
            <a:prstGeom prst="rect">
              <a:avLst/>
            </a:prstGeom>
            <a:solidFill>
              <a:srgbClr val="F8F8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3" name="Freeform 5"/>
            <p:cNvSpPr>
              <a:spLocks/>
            </p:cNvSpPr>
            <p:nvPr/>
          </p:nvSpPr>
          <p:spPr bwMode="auto">
            <a:xfrm>
              <a:off x="240" y="384"/>
              <a:ext cx="5412" cy="3695"/>
            </a:xfrm>
            <a:custGeom>
              <a:avLst/>
              <a:gdLst>
                <a:gd name="T0" fmla="*/ 6186 w 5269"/>
                <a:gd name="T1" fmla="*/ 0 h 2977"/>
                <a:gd name="T2" fmla="*/ 0 w 5269"/>
                <a:gd name="T3" fmla="*/ 0 h 2977"/>
                <a:gd name="T4" fmla="*/ 0 w 5269"/>
                <a:gd name="T5" fmla="*/ 10883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0" y="0"/>
                  </a:lnTo>
                  <a:lnTo>
                    <a:pt x="0" y="2976"/>
                  </a:lnTo>
                </a:path>
              </a:pathLst>
            </a:custGeom>
            <a:noFill/>
            <a:ln w="12700" cap="rnd" cmpd="sng">
              <a:solidFill>
                <a:srgbClr val="B2B2B2"/>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44" name="Freeform 6"/>
            <p:cNvSpPr>
              <a:spLocks/>
            </p:cNvSpPr>
            <p:nvPr/>
          </p:nvSpPr>
          <p:spPr bwMode="auto">
            <a:xfrm>
              <a:off x="252" y="384"/>
              <a:ext cx="5412" cy="3695"/>
            </a:xfrm>
            <a:custGeom>
              <a:avLst/>
              <a:gdLst>
                <a:gd name="T0" fmla="*/ 6186 w 5269"/>
                <a:gd name="T1" fmla="*/ 0 h 2977"/>
                <a:gd name="T2" fmla="*/ 6186 w 5269"/>
                <a:gd name="T3" fmla="*/ 10883 h 2977"/>
                <a:gd name="T4" fmla="*/ 0 w 5269"/>
                <a:gd name="T5" fmla="*/ 10883 h 2977"/>
                <a:gd name="T6" fmla="*/ 0 60000 65536"/>
                <a:gd name="T7" fmla="*/ 0 60000 65536"/>
                <a:gd name="T8" fmla="*/ 0 60000 65536"/>
              </a:gdLst>
              <a:ahLst/>
              <a:cxnLst>
                <a:cxn ang="T6">
                  <a:pos x="T0" y="T1"/>
                </a:cxn>
                <a:cxn ang="T7">
                  <a:pos x="T2" y="T3"/>
                </a:cxn>
                <a:cxn ang="T8">
                  <a:pos x="T4" y="T5"/>
                </a:cxn>
              </a:cxnLst>
              <a:rect l="0" t="0" r="r" b="b"/>
              <a:pathLst>
                <a:path w="5269" h="2977">
                  <a:moveTo>
                    <a:pt x="5268" y="0"/>
                  </a:moveTo>
                  <a:lnTo>
                    <a:pt x="5268" y="2976"/>
                  </a:lnTo>
                  <a:lnTo>
                    <a:pt x="0" y="2976"/>
                  </a:lnTo>
                </a:path>
              </a:pathLst>
            </a:custGeom>
            <a:noFill/>
            <a:ln w="12700" cap="rnd" cmpd="sng">
              <a:solidFill>
                <a:srgbClr val="FFFFFF"/>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27" name="Rectangle 15"/>
          <p:cNvSpPr>
            <a:spLocks noGrp="1" noChangeArrowheads="1"/>
          </p:cNvSpPr>
          <p:nvPr>
            <p:ph type="title"/>
          </p:nvPr>
        </p:nvSpPr>
        <p:spPr bwMode="auto">
          <a:xfrm>
            <a:off x="304800" y="171450"/>
            <a:ext cx="5791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8" name="Rectangle 16"/>
          <p:cNvSpPr>
            <a:spLocks noGrp="1" noChangeArrowheads="1"/>
          </p:cNvSpPr>
          <p:nvPr>
            <p:ph type="body" idx="1"/>
          </p:nvPr>
        </p:nvSpPr>
        <p:spPr bwMode="auto">
          <a:xfrm>
            <a:off x="457200" y="6858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0"/>
            <a:r>
              <a:rPr lang="en-US" altLang="en-US" smtClean="0"/>
              <a:t>Second Level</a:t>
            </a:r>
          </a:p>
          <a:p>
            <a:pPr lvl="0"/>
            <a:r>
              <a:rPr lang="en-US" altLang="en-US" smtClean="0"/>
              <a:t>Third Level</a:t>
            </a:r>
          </a:p>
          <a:p>
            <a:pPr lvl="0"/>
            <a:r>
              <a:rPr lang="en-US" altLang="en-US" smtClean="0"/>
              <a:t>Fourth Level</a:t>
            </a:r>
          </a:p>
          <a:p>
            <a:pPr lvl="0"/>
            <a:r>
              <a:rPr lang="en-US" altLang="en-US" smtClean="0"/>
              <a:t>Fifth Level</a:t>
            </a:r>
          </a:p>
        </p:txBody>
      </p:sp>
      <p:grpSp>
        <p:nvGrpSpPr>
          <p:cNvPr id="1029" name="Group 55"/>
          <p:cNvGrpSpPr>
            <a:grpSpLocks/>
          </p:cNvGrpSpPr>
          <p:nvPr/>
        </p:nvGrpSpPr>
        <p:grpSpPr bwMode="auto">
          <a:xfrm>
            <a:off x="39688" y="161925"/>
            <a:ext cx="276225" cy="319088"/>
            <a:chOff x="25" y="102"/>
            <a:chExt cx="173" cy="201"/>
          </a:xfrm>
          <a:solidFill>
            <a:srgbClr val="FF6600"/>
          </a:solidFill>
        </p:grpSpPr>
        <p:sp>
          <p:nvSpPr>
            <p:cNvPr id="1039" name="Rectangle 25"/>
            <p:cNvSpPr>
              <a:spLocks noChangeArrowheads="1"/>
            </p:cNvSpPr>
            <p:nvPr/>
          </p:nvSpPr>
          <p:spPr bwMode="auto">
            <a:xfrm>
              <a:off x="25" y="102"/>
              <a:ext cx="172" cy="20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40" name="Freeform 26"/>
            <p:cNvSpPr>
              <a:spLocks/>
            </p:cNvSpPr>
            <p:nvPr/>
          </p:nvSpPr>
          <p:spPr bwMode="auto">
            <a:xfrm>
              <a:off x="25" y="102"/>
              <a:ext cx="173" cy="201"/>
            </a:xfrm>
            <a:custGeom>
              <a:avLst/>
              <a:gdLst>
                <a:gd name="T0" fmla="*/ 99 w 193"/>
                <a:gd name="T1" fmla="*/ 0 h 721"/>
                <a:gd name="T2" fmla="*/ 0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41" name="Freeform 27"/>
            <p:cNvSpPr>
              <a:spLocks/>
            </p:cNvSpPr>
            <p:nvPr/>
          </p:nvSpPr>
          <p:spPr bwMode="auto">
            <a:xfrm>
              <a:off x="25" y="102"/>
              <a:ext cx="173" cy="201"/>
            </a:xfrm>
            <a:custGeom>
              <a:avLst/>
              <a:gdLst>
                <a:gd name="T0" fmla="*/ 99 w 193"/>
                <a:gd name="T1" fmla="*/ 0 h 721"/>
                <a:gd name="T2" fmla="*/ 99 w 193"/>
                <a:gd name="T3" fmla="*/ 0 h 721"/>
                <a:gd name="T4" fmla="*/ 0 w 193"/>
                <a:gd name="T5" fmla="*/ 0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grpSp>
        <p:nvGrpSpPr>
          <p:cNvPr id="1030" name="Group 56"/>
          <p:cNvGrpSpPr>
            <a:grpSpLocks/>
          </p:cNvGrpSpPr>
          <p:nvPr/>
        </p:nvGrpSpPr>
        <p:grpSpPr bwMode="auto">
          <a:xfrm>
            <a:off x="122238" y="600075"/>
            <a:ext cx="106362" cy="5876925"/>
            <a:chOff x="77" y="378"/>
            <a:chExt cx="67" cy="3702"/>
          </a:xfrm>
          <a:solidFill>
            <a:srgbClr val="660000"/>
          </a:solidFill>
        </p:grpSpPr>
        <p:sp>
          <p:nvSpPr>
            <p:cNvPr id="1036" name="Rectangle 41"/>
            <p:cNvSpPr>
              <a:spLocks noChangeArrowheads="1"/>
            </p:cNvSpPr>
            <p:nvPr/>
          </p:nvSpPr>
          <p:spPr bwMode="auto">
            <a:xfrm flipH="1" flipV="1">
              <a:off x="77" y="383"/>
              <a:ext cx="67" cy="369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37" name="Freeform 42"/>
            <p:cNvSpPr>
              <a:spLocks/>
            </p:cNvSpPr>
            <p:nvPr/>
          </p:nvSpPr>
          <p:spPr bwMode="auto">
            <a:xfrm flipH="1" flipV="1">
              <a:off x="77" y="378"/>
              <a:ext cx="67" cy="3702"/>
            </a:xfrm>
            <a:custGeom>
              <a:avLst/>
              <a:gdLst>
                <a:gd name="T0" fmla="*/ 0 w 193"/>
                <a:gd name="T1" fmla="*/ 0 h 721"/>
                <a:gd name="T2" fmla="*/ 0 w 193"/>
                <a:gd name="T3" fmla="*/ 0 h 721"/>
                <a:gd name="T4" fmla="*/ 0 w 193"/>
                <a:gd name="T5" fmla="*/ 1319311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0" y="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sp>
          <p:nvSpPr>
            <p:cNvPr id="1038" name="Freeform 43"/>
            <p:cNvSpPr>
              <a:spLocks/>
            </p:cNvSpPr>
            <p:nvPr/>
          </p:nvSpPr>
          <p:spPr bwMode="auto">
            <a:xfrm flipH="1" flipV="1">
              <a:off x="77" y="378"/>
              <a:ext cx="67" cy="3702"/>
            </a:xfrm>
            <a:custGeom>
              <a:avLst/>
              <a:gdLst>
                <a:gd name="T0" fmla="*/ 0 w 193"/>
                <a:gd name="T1" fmla="*/ 0 h 721"/>
                <a:gd name="T2" fmla="*/ 0 w 193"/>
                <a:gd name="T3" fmla="*/ 13193117 h 721"/>
                <a:gd name="T4" fmla="*/ 0 w 193"/>
                <a:gd name="T5" fmla="*/ 13193117 h 721"/>
                <a:gd name="T6" fmla="*/ 0 60000 65536"/>
                <a:gd name="T7" fmla="*/ 0 60000 65536"/>
                <a:gd name="T8" fmla="*/ 0 60000 65536"/>
              </a:gdLst>
              <a:ahLst/>
              <a:cxnLst>
                <a:cxn ang="T6">
                  <a:pos x="T0" y="T1"/>
                </a:cxn>
                <a:cxn ang="T7">
                  <a:pos x="T2" y="T3"/>
                </a:cxn>
                <a:cxn ang="T8">
                  <a:pos x="T4" y="T5"/>
                </a:cxn>
              </a:cxnLst>
              <a:rect l="0" t="0" r="r" b="b"/>
              <a:pathLst>
                <a:path w="193" h="721">
                  <a:moveTo>
                    <a:pt x="192" y="0"/>
                  </a:moveTo>
                  <a:lnTo>
                    <a:pt x="192" y="720"/>
                  </a:lnTo>
                  <a:lnTo>
                    <a:pt x="0" y="720"/>
                  </a:lnTo>
                </a:path>
              </a:pathLst>
            </a:custGeom>
            <a:grpFill/>
            <a:ln>
              <a:noFill/>
            </a:ln>
            <a:extLst>
              <a:ext uri="{91240B29-F687-4F45-9708-019B960494DF}">
                <a14:hiddenLine xmlns:a14="http://schemas.microsoft.com/office/drawing/2010/main" w="12700" cap="rnd" cmpd="sng">
                  <a:solidFill>
                    <a:srgbClr val="000000"/>
                  </a:solidFill>
                  <a:prstDash val="solid"/>
                  <a:round/>
                  <a:headEnd type="none" w="sm" len="sm"/>
                  <a:tailEnd type="none" w="sm" len="sm"/>
                </a14:hiddenLine>
              </a:ext>
            </a:extLst>
          </p:spPr>
          <p:txBody>
            <a:bodyPr/>
            <a:lstStyle/>
            <a:p>
              <a:endParaRPr lang="en-US"/>
            </a:p>
          </p:txBody>
        </p:sp>
      </p:grpSp>
      <p:sp>
        <p:nvSpPr>
          <p:cNvPr id="1031" name="Rectangle 48"/>
          <p:cNvSpPr>
            <a:spLocks noChangeArrowheads="1"/>
          </p:cNvSpPr>
          <p:nvPr/>
        </p:nvSpPr>
        <p:spPr bwMode="auto">
          <a:xfrm>
            <a:off x="8192331" y="166688"/>
            <a:ext cx="570669" cy="369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7" rIns="92075" bIns="46037">
            <a:spAutoFit/>
          </a:bodyPr>
          <a:lstStyle/>
          <a:p>
            <a:r>
              <a:rPr lang="en-US" altLang="en-US" sz="1800" dirty="0" err="1" smtClean="0">
                <a:latin typeface="Arial" charset="0"/>
                <a:cs typeface="Arial" charset="0"/>
              </a:rPr>
              <a:t>gdb</a:t>
            </a:r>
            <a:endParaRPr lang="en-US" altLang="en-US" sz="1800" b="1" dirty="0">
              <a:latin typeface="Arial" charset="0"/>
              <a:cs typeface="Arial" charset="0"/>
            </a:endParaRPr>
          </a:p>
        </p:txBody>
      </p:sp>
      <p:sp>
        <p:nvSpPr>
          <p:cNvPr id="1032" name="Rectangle 50"/>
          <p:cNvSpPr>
            <a:spLocks noChangeArrowheads="1"/>
          </p:cNvSpPr>
          <p:nvPr/>
        </p:nvSpPr>
        <p:spPr bwMode="auto">
          <a:xfrm>
            <a:off x="3201988" y="6497638"/>
            <a:ext cx="26654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spAutoFit/>
          </a:bodyPr>
          <a:lstStyle/>
          <a:p>
            <a:pPr algn="ctr"/>
            <a:r>
              <a:rPr lang="en-US" altLang="en-US" sz="1600" b="1">
                <a:solidFill>
                  <a:srgbClr val="660000"/>
                </a:solidFill>
                <a:latin typeface="Arial" charset="0"/>
              </a:rPr>
              <a:t> Computer Organization I</a:t>
            </a:r>
          </a:p>
        </p:txBody>
      </p:sp>
      <p:sp>
        <p:nvSpPr>
          <p:cNvPr id="1033" name="Text Box 59"/>
          <p:cNvSpPr txBox="1">
            <a:spLocks noChangeArrowheads="1"/>
          </p:cNvSpPr>
          <p:nvPr userDrawn="1"/>
        </p:nvSpPr>
        <p:spPr bwMode="auto">
          <a:xfrm>
            <a:off x="8610600" y="152400"/>
            <a:ext cx="60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defRPr/>
            </a:pPr>
            <a:fld id="{5A7CCA3E-183B-4325-ADDD-1E17D912D06B}" type="slidenum">
              <a:rPr lang="en-US" sz="1800" smtClean="0">
                <a:latin typeface="Arial" charset="0"/>
              </a:rPr>
              <a:pPr algn="ctr">
                <a:spcBef>
                  <a:spcPct val="50000"/>
                </a:spcBef>
                <a:defRPr/>
              </a:pPr>
              <a:t>‹#›</a:t>
            </a:fld>
            <a:endParaRPr lang="en-US" sz="1800" dirty="0" smtClean="0">
              <a:latin typeface="Arial" charset="0"/>
            </a:endParaRPr>
          </a:p>
        </p:txBody>
      </p:sp>
      <p:sp>
        <p:nvSpPr>
          <p:cNvPr id="1034" name="Text Box 21"/>
          <p:cNvSpPr txBox="1">
            <a:spLocks noChangeArrowheads="1"/>
          </p:cNvSpPr>
          <p:nvPr userDrawn="1"/>
        </p:nvSpPr>
        <p:spPr bwMode="auto">
          <a:xfrm>
            <a:off x="304800" y="6521450"/>
            <a:ext cx="1371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r>
              <a:rPr lang="en-US" sz="1400" b="1" dirty="0" smtClean="0">
                <a:solidFill>
                  <a:srgbClr val="660000"/>
                </a:solidFill>
                <a:latin typeface="Arial" charset="0"/>
              </a:rPr>
              <a:t>CS</a:t>
            </a:r>
            <a:r>
              <a:rPr lang="en-US" sz="1400" b="1" dirty="0" smtClean="0">
                <a:solidFill>
                  <a:srgbClr val="FF6600"/>
                </a:solidFill>
                <a:latin typeface="Arial" charset="0"/>
              </a:rPr>
              <a:t>@</a:t>
            </a:r>
            <a:r>
              <a:rPr lang="en-US" sz="1400" b="1" dirty="0" smtClean="0">
                <a:solidFill>
                  <a:srgbClr val="660000"/>
                </a:solidFill>
                <a:latin typeface="Arial" charset="0"/>
              </a:rPr>
              <a:t>VT</a:t>
            </a:r>
          </a:p>
        </p:txBody>
      </p:sp>
      <p:sp>
        <p:nvSpPr>
          <p:cNvPr id="1035" name="Text Box 22"/>
          <p:cNvSpPr txBox="1">
            <a:spLocks noChangeArrowheads="1"/>
          </p:cNvSpPr>
          <p:nvPr userDrawn="1"/>
        </p:nvSpPr>
        <p:spPr bwMode="auto">
          <a:xfrm>
            <a:off x="7162800" y="6553200"/>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spcBef>
                <a:spcPct val="50000"/>
              </a:spcBef>
              <a:defRPr/>
            </a:pPr>
            <a:r>
              <a:rPr lang="en-US" sz="1200" b="1" dirty="0" smtClean="0">
                <a:solidFill>
                  <a:srgbClr val="660000"/>
                </a:solidFill>
                <a:latin typeface="Arial" charset="0"/>
              </a:rPr>
              <a:t>©2005-2019 McQuain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timing>
    <p:tnLst>
      <p:par>
        <p:cTn id="1" dur="indefinite" restart="never" nodeType="tmRoot"/>
      </p:par>
    </p:tnLst>
  </p:timing>
  <p:hf sldNum="0" hdr="0"/>
  <p:txStyles>
    <p:titleStyle>
      <a:lvl1pPr algn="l" rtl="0" eaLnBrk="0" fontAlgn="base" hangingPunct="0">
        <a:spcBef>
          <a:spcPct val="0"/>
        </a:spcBef>
        <a:spcAft>
          <a:spcPct val="0"/>
        </a:spcAft>
        <a:defRPr sz="2400">
          <a:solidFill>
            <a:schemeClr val="tx2"/>
          </a:solidFill>
          <a:latin typeface="Arial" pitchFamily="34" charset="0"/>
          <a:ea typeface="+mj-ea"/>
          <a:cs typeface="Arial" pitchFamily="34" charset="0"/>
        </a:defRPr>
      </a:lvl1pPr>
      <a:lvl2pPr algn="l" rtl="0" eaLnBrk="0" fontAlgn="base" hangingPunct="0">
        <a:spcBef>
          <a:spcPct val="0"/>
        </a:spcBef>
        <a:spcAft>
          <a:spcPct val="0"/>
        </a:spcAft>
        <a:defRPr sz="2400">
          <a:solidFill>
            <a:schemeClr val="tx2"/>
          </a:solidFill>
          <a:latin typeface="Arial" charset="0"/>
          <a:cs typeface="Arial" charset="0"/>
        </a:defRPr>
      </a:lvl2pPr>
      <a:lvl3pPr algn="l" rtl="0" eaLnBrk="0" fontAlgn="base" hangingPunct="0">
        <a:spcBef>
          <a:spcPct val="0"/>
        </a:spcBef>
        <a:spcAft>
          <a:spcPct val="0"/>
        </a:spcAft>
        <a:defRPr sz="2400">
          <a:solidFill>
            <a:schemeClr val="tx2"/>
          </a:solidFill>
          <a:latin typeface="Arial" charset="0"/>
          <a:cs typeface="Arial" charset="0"/>
        </a:defRPr>
      </a:lvl3pPr>
      <a:lvl4pPr algn="l" rtl="0" eaLnBrk="0" fontAlgn="base" hangingPunct="0">
        <a:spcBef>
          <a:spcPct val="0"/>
        </a:spcBef>
        <a:spcAft>
          <a:spcPct val="0"/>
        </a:spcAft>
        <a:defRPr sz="2400">
          <a:solidFill>
            <a:schemeClr val="tx2"/>
          </a:solidFill>
          <a:latin typeface="Arial" charset="0"/>
          <a:cs typeface="Arial" charset="0"/>
        </a:defRPr>
      </a:lvl4pPr>
      <a:lvl5pPr algn="l" rtl="0" eaLnBrk="0" fontAlgn="base" hangingPunct="0">
        <a:spcBef>
          <a:spcPct val="0"/>
        </a:spcBef>
        <a:spcAft>
          <a:spcPct val="0"/>
        </a:spcAft>
        <a:defRPr sz="2400">
          <a:solidFill>
            <a:schemeClr val="tx2"/>
          </a:solidFill>
          <a:latin typeface="Arial" charset="0"/>
          <a:cs typeface="Arial" charset="0"/>
        </a:defRPr>
      </a:lvl5pPr>
      <a:lvl6pPr marL="457200" algn="l" rtl="0" eaLnBrk="0" fontAlgn="base" hangingPunct="0">
        <a:spcBef>
          <a:spcPct val="0"/>
        </a:spcBef>
        <a:spcAft>
          <a:spcPct val="0"/>
        </a:spcAft>
        <a:defRPr sz="2400">
          <a:solidFill>
            <a:schemeClr val="tx2"/>
          </a:solidFill>
          <a:latin typeface="Helvetica" pitchFamily="34" charset="0"/>
        </a:defRPr>
      </a:lvl6pPr>
      <a:lvl7pPr marL="914400" algn="l" rtl="0" eaLnBrk="0" fontAlgn="base" hangingPunct="0">
        <a:spcBef>
          <a:spcPct val="0"/>
        </a:spcBef>
        <a:spcAft>
          <a:spcPct val="0"/>
        </a:spcAft>
        <a:defRPr sz="2400">
          <a:solidFill>
            <a:schemeClr val="tx2"/>
          </a:solidFill>
          <a:latin typeface="Helvetica" pitchFamily="34" charset="0"/>
        </a:defRPr>
      </a:lvl7pPr>
      <a:lvl8pPr marL="1371600" algn="l" rtl="0" eaLnBrk="0" fontAlgn="base" hangingPunct="0">
        <a:spcBef>
          <a:spcPct val="0"/>
        </a:spcBef>
        <a:spcAft>
          <a:spcPct val="0"/>
        </a:spcAft>
        <a:defRPr sz="2400">
          <a:solidFill>
            <a:schemeClr val="tx2"/>
          </a:solidFill>
          <a:latin typeface="Helvetica" pitchFamily="34" charset="0"/>
        </a:defRPr>
      </a:lvl8pPr>
      <a:lvl9pPr marL="1828800" algn="l" rtl="0" eaLnBrk="0" fontAlgn="base" hangingPunct="0">
        <a:spcBef>
          <a:spcPct val="0"/>
        </a:spcBef>
        <a:spcAft>
          <a:spcPct val="0"/>
        </a:spcAft>
        <a:defRPr sz="2400">
          <a:solidFill>
            <a:schemeClr val="tx2"/>
          </a:solidFill>
          <a:latin typeface="Helvetica" pitchFamily="34" charset="0"/>
        </a:defRPr>
      </a:lvl9pPr>
    </p:titleStyle>
    <p:bodyStyle>
      <a:lvl1pPr marL="342900" indent="-342900" algn="l" rtl="0" eaLnBrk="0" fontAlgn="base" hangingPunct="0">
        <a:spcBef>
          <a:spcPct val="20000"/>
        </a:spcBef>
        <a:spcAft>
          <a:spcPct val="0"/>
        </a:spcAft>
        <a:buClr>
          <a:schemeClr val="bg2"/>
        </a:buClr>
        <a:buSzPct val="75000"/>
        <a:buFont typeface="Monotype Sorts" pitchFamily="2" charset="2"/>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5000"/>
        <a:buChar char="–"/>
        <a:defRPr>
          <a:solidFill>
            <a:schemeClr val="tx1"/>
          </a:solidFill>
          <a:latin typeface="+mn-lt"/>
        </a:defRPr>
      </a:lvl2pPr>
      <a:lvl3pPr marL="1143000" indent="-228600" algn="l" rtl="0" eaLnBrk="0" fontAlgn="base" hangingPunct="0">
        <a:spcBef>
          <a:spcPct val="20000"/>
        </a:spcBef>
        <a:spcAft>
          <a:spcPct val="0"/>
        </a:spcAft>
        <a:buClr>
          <a:schemeClr val="bg2"/>
        </a:buClr>
        <a:buSzPct val="75000"/>
        <a:buFont typeface="Monotype Sorts" pitchFamily="2" charset="2"/>
        <a:buChar char="n"/>
        <a:defRPr sz="1600">
          <a:solidFill>
            <a:schemeClr val="tx1"/>
          </a:solidFill>
          <a:latin typeface="+mn-lt"/>
        </a:defRPr>
      </a:lvl3pPr>
      <a:lvl4pPr marL="1600200" indent="-228600" algn="l" rtl="0" eaLnBrk="0" fontAlgn="base" hangingPunct="0">
        <a:spcBef>
          <a:spcPct val="20000"/>
        </a:spcBef>
        <a:spcAft>
          <a:spcPct val="0"/>
        </a:spcAft>
        <a:buClr>
          <a:schemeClr val="bg2"/>
        </a:buClr>
        <a:buSzPct val="75000"/>
        <a:buChar char="–"/>
        <a:defRPr sz="1400">
          <a:solidFill>
            <a:schemeClr val="tx1"/>
          </a:solidFill>
          <a:latin typeface="+mn-lt"/>
        </a:defRPr>
      </a:lvl4pPr>
      <a:lvl5pPr marL="2057400" indent="-228600" algn="l" rtl="0" eaLnBrk="0" fontAlgn="base" hangingPunct="0">
        <a:spcBef>
          <a:spcPct val="20000"/>
        </a:spcBef>
        <a:spcAft>
          <a:spcPct val="0"/>
        </a:spcAft>
        <a:buClr>
          <a:schemeClr val="bg2"/>
        </a:buClr>
        <a:buSzPct val="75000"/>
        <a:buChar char="•"/>
        <a:defRPr sz="1200">
          <a:solidFill>
            <a:schemeClr val="tx1"/>
          </a:solidFill>
          <a:latin typeface="+mn-lt"/>
        </a:defRPr>
      </a:lvl5pPr>
      <a:lvl6pPr marL="2514600" indent="-228600" algn="l" rtl="0" eaLnBrk="0" fontAlgn="base" hangingPunct="0">
        <a:spcBef>
          <a:spcPct val="20000"/>
        </a:spcBef>
        <a:spcAft>
          <a:spcPct val="0"/>
        </a:spcAft>
        <a:buClr>
          <a:schemeClr val="bg2"/>
        </a:buClr>
        <a:buSzPct val="75000"/>
        <a:buChar char="•"/>
        <a:defRPr sz="1200">
          <a:solidFill>
            <a:schemeClr val="tx1"/>
          </a:solidFill>
          <a:latin typeface="+mn-lt"/>
        </a:defRPr>
      </a:lvl6pPr>
      <a:lvl7pPr marL="2971800" indent="-228600" algn="l" rtl="0" eaLnBrk="0" fontAlgn="base" hangingPunct="0">
        <a:spcBef>
          <a:spcPct val="20000"/>
        </a:spcBef>
        <a:spcAft>
          <a:spcPct val="0"/>
        </a:spcAft>
        <a:buClr>
          <a:schemeClr val="bg2"/>
        </a:buClr>
        <a:buSzPct val="75000"/>
        <a:buChar char="•"/>
        <a:defRPr sz="1200">
          <a:solidFill>
            <a:schemeClr val="tx1"/>
          </a:solidFill>
          <a:latin typeface="+mn-lt"/>
        </a:defRPr>
      </a:lvl7pPr>
      <a:lvl8pPr marL="3429000" indent="-228600" algn="l" rtl="0" eaLnBrk="0" fontAlgn="base" hangingPunct="0">
        <a:spcBef>
          <a:spcPct val="20000"/>
        </a:spcBef>
        <a:spcAft>
          <a:spcPct val="0"/>
        </a:spcAft>
        <a:buClr>
          <a:schemeClr val="bg2"/>
        </a:buClr>
        <a:buSzPct val="75000"/>
        <a:buChar char="•"/>
        <a:defRPr sz="1200">
          <a:solidFill>
            <a:schemeClr val="tx1"/>
          </a:solidFill>
          <a:latin typeface="+mn-lt"/>
        </a:defRPr>
      </a:lvl8pPr>
      <a:lvl9pPr marL="3886200" indent="-228600" algn="l" rtl="0" eaLnBrk="0" fontAlgn="base" hangingPunct="0">
        <a:spcBef>
          <a:spcPct val="20000"/>
        </a:spcBef>
        <a:spcAft>
          <a:spcPct val="0"/>
        </a:spcAft>
        <a:buClr>
          <a:schemeClr val="bg2"/>
        </a:buClr>
        <a:buSzPct val="7500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yolinux.com/TUTORIALS/GDB-Commands.html" TargetMode="External"/><Relationship Id="rId2" Type="http://schemas.openxmlformats.org/officeDocument/2006/relationships/hyperlink" Target="http://darkdust.net/files/GDB%20Cheat%20She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Real Bug</a:t>
            </a:r>
            <a:endParaRPr lang="en-US" dirty="0"/>
          </a:p>
        </p:txBody>
      </p:sp>
      <p:pic>
        <p:nvPicPr>
          <p:cNvPr id="1026" name="Picture 2" descr="http://upload.wikimedia.org/wikipedia/commons/8/8a/H96566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914400"/>
            <a:ext cx="619125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2921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Compiling</a:t>
            </a:r>
            <a:r>
              <a:rPr lang="en-US" baseline="0" dirty="0" smtClean="0"/>
              <a:t> for Debugging</a:t>
            </a:r>
            <a:endParaRPr lang="en-US" dirty="0"/>
          </a:p>
        </p:txBody>
      </p:sp>
      <p:sp>
        <p:nvSpPr>
          <p:cNvPr id="3" name="TextBox 2"/>
          <p:cNvSpPr txBox="1"/>
          <p:nvPr/>
        </p:nvSpPr>
        <p:spPr>
          <a:xfrm>
            <a:off x="381000" y="685800"/>
            <a:ext cx="8610600" cy="3139321"/>
          </a:xfrm>
          <a:prstGeom prst="rect">
            <a:avLst/>
          </a:prstGeom>
          <a:noFill/>
        </p:spPr>
        <p:txBody>
          <a:bodyPr wrap="square" rtlCol="0">
            <a:spAutoFit/>
          </a:bodyPr>
          <a:lstStyle/>
          <a:p>
            <a:r>
              <a:rPr lang="en-US" sz="1800" dirty="0" smtClean="0"/>
              <a:t>In order to take full advantage of </a:t>
            </a:r>
            <a:r>
              <a:rPr lang="en-US" sz="1800" dirty="0" err="1" smtClean="0"/>
              <a:t>gdb's</a:t>
            </a:r>
            <a:r>
              <a:rPr lang="en-US" sz="1800" dirty="0" smtClean="0"/>
              <a:t> features, you should generally:</a:t>
            </a:r>
          </a:p>
          <a:p>
            <a:endParaRPr lang="en-US" sz="1800" dirty="0"/>
          </a:p>
          <a:p>
            <a:pPr marL="466725" indent="-466725">
              <a:tabLst>
                <a:tab pos="233363" algn="l"/>
              </a:tabLst>
            </a:pPr>
            <a:r>
              <a:rPr lang="en-US" sz="1800" dirty="0" smtClean="0"/>
              <a:t>	-	disable code optimizations by using </a:t>
            </a:r>
            <a:r>
              <a:rPr lang="en-US" sz="1800" dirty="0" smtClean="0">
                <a:latin typeface="Courier New" pitchFamily="49" charset="0"/>
                <a:cs typeface="Courier New" pitchFamily="49" charset="0"/>
              </a:rPr>
              <a:t>–O0</a:t>
            </a:r>
            <a:r>
              <a:rPr lang="en-US" sz="1800" dirty="0" smtClean="0"/>
              <a:t>.</a:t>
            </a:r>
          </a:p>
          <a:p>
            <a:pPr marL="466725" indent="-466725">
              <a:tabLst>
                <a:tab pos="233363" algn="l"/>
              </a:tabLst>
            </a:pPr>
            <a:r>
              <a:rPr lang="en-US" sz="1800" dirty="0"/>
              <a:t>	</a:t>
            </a:r>
            <a:r>
              <a:rPr lang="en-US" sz="1800" dirty="0" smtClean="0"/>
              <a:t>-	enable the generation of extra debugging information by using </a:t>
            </a:r>
            <a:r>
              <a:rPr lang="en-US" sz="1800" dirty="0" smtClean="0">
                <a:latin typeface="Courier New" pitchFamily="49" charset="0"/>
                <a:cs typeface="Courier New" pitchFamily="49" charset="0"/>
              </a:rPr>
              <a:t>–g</a:t>
            </a:r>
            <a:r>
              <a:rPr lang="en-US" sz="1800" dirty="0" smtClean="0"/>
              <a:t>, or better, by using </a:t>
            </a:r>
            <a:r>
              <a:rPr lang="en-US" sz="1800" dirty="0" smtClean="0">
                <a:latin typeface="Courier New" pitchFamily="49" charset="0"/>
                <a:cs typeface="Courier New" pitchFamily="49" charset="0"/>
              </a:rPr>
              <a:t>–ggdb3</a:t>
            </a:r>
            <a:r>
              <a:rPr lang="en-US" sz="1800" dirty="0" smtClean="0"/>
              <a:t>.</a:t>
            </a:r>
          </a:p>
          <a:p>
            <a:pPr marL="466725" indent="-466725">
              <a:tabLst>
                <a:tab pos="233363" algn="l"/>
              </a:tabLst>
            </a:pPr>
            <a:endParaRPr lang="en-US" sz="1800" dirty="0"/>
          </a:p>
          <a:p>
            <a:pPr marL="466725" indent="-466725">
              <a:tabLst>
                <a:tab pos="233363" algn="l"/>
              </a:tabLst>
            </a:pPr>
            <a:r>
              <a:rPr lang="en-US" sz="1800" dirty="0" smtClean="0"/>
              <a:t>So, in this case, I compiled the preceding source code using the command line:</a:t>
            </a:r>
          </a:p>
          <a:p>
            <a:pPr marL="466725" indent="-466725">
              <a:tabLst>
                <a:tab pos="233363" algn="l"/>
              </a:tabLst>
            </a:pPr>
            <a:endParaRPr lang="en-US" sz="1800" dirty="0"/>
          </a:p>
          <a:p>
            <a:pPr marL="466725" indent="-466725" algn="ctr">
              <a:tabLst>
                <a:tab pos="233363" algn="l"/>
              </a:tabLst>
            </a:pPr>
            <a:r>
              <a:rPr lang="en-US" sz="1800" dirty="0" err="1" smtClean="0">
                <a:latin typeface="Courier New" pitchFamily="49" charset="0"/>
                <a:cs typeface="Courier New" pitchFamily="49" charset="0"/>
              </a:rPr>
              <a:t>gcc</a:t>
            </a:r>
            <a:r>
              <a:rPr lang="en-US" sz="1800" dirty="0" smtClean="0">
                <a:latin typeface="Courier New" pitchFamily="49" charset="0"/>
                <a:cs typeface="Courier New" pitchFamily="49" charset="0"/>
              </a:rPr>
              <a:t> -o </a:t>
            </a:r>
            <a:r>
              <a:rPr lang="en-US" sz="1800" dirty="0" err="1" smtClean="0">
                <a:latin typeface="Courier New" pitchFamily="49" charset="0"/>
                <a:cs typeface="Courier New" pitchFamily="49" charset="0"/>
              </a:rPr>
              <a:t>matloff</a:t>
            </a:r>
            <a:r>
              <a:rPr lang="en-US" sz="1800" dirty="0" smtClean="0">
                <a:latin typeface="Courier New" pitchFamily="49" charset="0"/>
                <a:cs typeface="Courier New" pitchFamily="49" charset="0"/>
              </a:rPr>
              <a:t> </a:t>
            </a:r>
            <a:r>
              <a:rPr lang="en-US" sz="1800" dirty="0" smtClean="0">
                <a:latin typeface="Courier New" pitchFamily="49" charset="0"/>
                <a:cs typeface="Courier New" pitchFamily="49" charset="0"/>
              </a:rPr>
              <a:t>-</a:t>
            </a:r>
            <a:r>
              <a:rPr lang="en-US" sz="1800" dirty="0" err="1" smtClean="0">
                <a:latin typeface="Courier New" pitchFamily="49" charset="0"/>
                <a:cs typeface="Courier New" pitchFamily="49" charset="0"/>
              </a:rPr>
              <a:t>std</a:t>
            </a:r>
            <a:r>
              <a:rPr lang="en-US" sz="1800" dirty="0" smtClean="0">
                <a:latin typeface="Courier New" pitchFamily="49" charset="0"/>
                <a:cs typeface="Courier New" pitchFamily="49" charset="0"/>
              </a:rPr>
              <a:t>=c11 -O0 –Wall -W -ggdb3 </a:t>
            </a:r>
            <a:r>
              <a:rPr lang="en-US" sz="1800" dirty="0" err="1" smtClean="0">
                <a:latin typeface="Courier New" pitchFamily="49" charset="0"/>
                <a:cs typeface="Courier New" pitchFamily="49" charset="0"/>
              </a:rPr>
              <a:t>matloff.c</a:t>
            </a:r>
            <a:endParaRPr lang="en-US" sz="1800" dirty="0" smtClean="0">
              <a:latin typeface="Courier New" pitchFamily="49" charset="0"/>
              <a:cs typeface="Courier New" pitchFamily="49" charset="0"/>
            </a:endParaRPr>
          </a:p>
          <a:p>
            <a:pPr marL="466725" indent="-466725">
              <a:tabLst>
                <a:tab pos="233363" algn="l"/>
              </a:tabLst>
            </a:pPr>
            <a:endParaRPr lang="en-US" sz="1800" dirty="0" smtClean="0"/>
          </a:p>
          <a:p>
            <a:pPr marL="466725" indent="-466725">
              <a:tabLst>
                <a:tab pos="233363" algn="l"/>
              </a:tabLst>
            </a:pPr>
            <a:r>
              <a:rPr lang="en-US" sz="1800" dirty="0" smtClean="0"/>
              <a:t>This results in two compiler warnings, which I unwisely ignore…</a:t>
            </a:r>
            <a:endParaRPr lang="en-US" sz="1800" dirty="0"/>
          </a:p>
        </p:txBody>
      </p:sp>
    </p:spTree>
    <p:extLst>
      <p:ext uri="{BB962C8B-B14F-4D97-AF65-F5344CB8AC3E}">
        <p14:creationId xmlns:p14="http://schemas.microsoft.com/office/powerpoint/2010/main" val="2760186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Running the Program</a:t>
            </a:r>
            <a:endParaRPr lang="en-US" dirty="0"/>
          </a:p>
        </p:txBody>
      </p:sp>
      <p:sp>
        <p:nvSpPr>
          <p:cNvPr id="3" name="TextBox 2"/>
          <p:cNvSpPr txBox="1"/>
          <p:nvPr/>
        </p:nvSpPr>
        <p:spPr>
          <a:xfrm>
            <a:off x="381000" y="685800"/>
            <a:ext cx="8610600" cy="2862322"/>
          </a:xfrm>
          <a:prstGeom prst="rect">
            <a:avLst/>
          </a:prstGeom>
          <a:noFill/>
        </p:spPr>
        <p:txBody>
          <a:bodyPr wrap="square" rtlCol="0">
            <a:spAutoFit/>
          </a:bodyPr>
          <a:lstStyle/>
          <a:p>
            <a:r>
              <a:rPr lang="en-US" sz="1800" dirty="0" smtClean="0"/>
              <a:t>I executed the program by typing the command </a:t>
            </a:r>
            <a:r>
              <a:rPr lang="en-US" sz="1800" dirty="0" err="1" smtClean="0">
                <a:latin typeface="Courier New" pitchFamily="49" charset="0"/>
                <a:cs typeface="Courier New" pitchFamily="49" charset="0"/>
              </a:rPr>
              <a:t>matloff</a:t>
            </a:r>
            <a:r>
              <a:rPr lang="en-US" sz="1800" dirty="0" smtClean="0">
                <a:latin typeface="+mn-lt"/>
                <a:cs typeface="Courier New" pitchFamily="49" charset="0"/>
              </a:rPr>
              <a:t>.</a:t>
            </a:r>
            <a:endParaRPr lang="en-US" sz="1800" dirty="0" smtClean="0">
              <a:latin typeface="Courier New" pitchFamily="49" charset="0"/>
              <a:cs typeface="Courier New" pitchFamily="49" charset="0"/>
            </a:endParaRPr>
          </a:p>
          <a:p>
            <a:pPr marL="466725" indent="-466725">
              <a:tabLst>
                <a:tab pos="233363" algn="l"/>
              </a:tabLst>
            </a:pPr>
            <a:endParaRPr lang="en-US" sz="1800" dirty="0" smtClean="0"/>
          </a:p>
          <a:p>
            <a:pPr>
              <a:tabLst>
                <a:tab pos="233363" algn="l"/>
              </a:tabLst>
            </a:pPr>
            <a:r>
              <a:rPr lang="en-US" sz="1800" dirty="0" smtClean="0"/>
              <a:t>The program prompts the user for a bound on the number of values to be checked; I entered the value 20.</a:t>
            </a:r>
          </a:p>
          <a:p>
            <a:pPr>
              <a:tabLst>
                <a:tab pos="233363" algn="l"/>
              </a:tabLst>
            </a:pPr>
            <a:endParaRPr lang="en-US" sz="1800" dirty="0"/>
          </a:p>
          <a:p>
            <a:pPr>
              <a:tabLst>
                <a:tab pos="233363" algn="l"/>
              </a:tabLst>
            </a:pPr>
            <a:r>
              <a:rPr lang="en-US" sz="1800" dirty="0" smtClean="0"/>
              <a:t>The continuing execution of the program resulted in the following message:</a:t>
            </a:r>
          </a:p>
          <a:p>
            <a:pPr>
              <a:tabLst>
                <a:tab pos="233363" algn="l"/>
              </a:tabLst>
            </a:pPr>
            <a:endParaRPr lang="en-US" sz="1800" dirty="0"/>
          </a:p>
          <a:p>
            <a:pPr algn="ctr">
              <a:tabLst>
                <a:tab pos="233363" algn="l"/>
              </a:tabLst>
            </a:pPr>
            <a:r>
              <a:rPr lang="en-US" sz="1800" dirty="0" smtClean="0">
                <a:latin typeface="Courier New" pitchFamily="49" charset="0"/>
                <a:cs typeface="Courier New" pitchFamily="49" charset="0"/>
              </a:rPr>
              <a:t>Segmentation fault</a:t>
            </a:r>
          </a:p>
          <a:p>
            <a:pPr>
              <a:tabLst>
                <a:tab pos="233363" algn="l"/>
              </a:tabLst>
            </a:pPr>
            <a:endParaRPr lang="en-US" sz="1800" dirty="0" smtClean="0"/>
          </a:p>
          <a:p>
            <a:pPr>
              <a:tabLst>
                <a:tab pos="233363" algn="l"/>
              </a:tabLst>
            </a:pPr>
            <a:r>
              <a:rPr lang="en-US" sz="1800" dirty="0" smtClean="0"/>
              <a:t>This indicates a runtime error related to an impermissible access to memory… but why?</a:t>
            </a:r>
            <a:endParaRPr lang="en-US" sz="1800" dirty="0"/>
          </a:p>
        </p:txBody>
      </p:sp>
    </p:spTree>
    <p:extLst>
      <p:ext uri="{BB962C8B-B14F-4D97-AF65-F5344CB8AC3E}">
        <p14:creationId xmlns:p14="http://schemas.microsoft.com/office/powerpoint/2010/main" val="4157378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Starting</a:t>
            </a:r>
            <a:r>
              <a:rPr lang="en-US" baseline="0" dirty="0" smtClean="0"/>
              <a:t> </a:t>
            </a:r>
            <a:r>
              <a:rPr lang="en-US" baseline="0" dirty="0" err="1" smtClean="0"/>
              <a:t>gdb</a:t>
            </a:r>
            <a:endParaRPr lang="en-US" dirty="0"/>
          </a:p>
        </p:txBody>
      </p:sp>
      <p:sp>
        <p:nvSpPr>
          <p:cNvPr id="3" name="TextBox 2"/>
          <p:cNvSpPr txBox="1"/>
          <p:nvPr/>
        </p:nvSpPr>
        <p:spPr>
          <a:xfrm>
            <a:off x="381000" y="685800"/>
            <a:ext cx="8610600" cy="923330"/>
          </a:xfrm>
          <a:prstGeom prst="rect">
            <a:avLst/>
          </a:prstGeom>
          <a:noFill/>
        </p:spPr>
        <p:txBody>
          <a:bodyPr wrap="square" rtlCol="0">
            <a:spAutoFit/>
          </a:bodyPr>
          <a:lstStyle/>
          <a:p>
            <a:r>
              <a:rPr lang="en-US" sz="1800" dirty="0" smtClean="0"/>
              <a:t>Start the debugger by typing the command </a:t>
            </a:r>
            <a:r>
              <a:rPr lang="en-US" sz="1800" dirty="0" err="1" smtClean="0">
                <a:latin typeface="Courier New" pitchFamily="49" charset="0"/>
                <a:cs typeface="Courier New" pitchFamily="49" charset="0"/>
              </a:rPr>
              <a:t>gdb</a:t>
            </a:r>
            <a:r>
              <a:rPr lang="en-US" sz="1800" dirty="0" smtClean="0">
                <a:latin typeface="Courier New" pitchFamily="49" charset="0"/>
                <a:cs typeface="Courier New" pitchFamily="49" charset="0"/>
              </a:rPr>
              <a:t> </a:t>
            </a:r>
            <a:r>
              <a:rPr lang="en-US" sz="1800" dirty="0" err="1" smtClean="0">
                <a:latin typeface="Courier New" pitchFamily="49" charset="0"/>
                <a:cs typeface="Courier New" pitchFamily="49" charset="0"/>
              </a:rPr>
              <a:t>matloff</a:t>
            </a:r>
            <a:r>
              <a:rPr lang="en-US" sz="1800" dirty="0" smtClean="0">
                <a:latin typeface="+mn-lt"/>
                <a:cs typeface="Courier New" pitchFamily="49" charset="0"/>
              </a:rPr>
              <a:t>.</a:t>
            </a:r>
            <a:endParaRPr lang="en-US" sz="1800" dirty="0" smtClean="0">
              <a:latin typeface="Courier New" pitchFamily="49" charset="0"/>
              <a:cs typeface="Courier New" pitchFamily="49" charset="0"/>
            </a:endParaRPr>
          </a:p>
          <a:p>
            <a:pPr marL="466725" indent="-466725">
              <a:tabLst>
                <a:tab pos="233363" algn="l"/>
              </a:tabLst>
            </a:pPr>
            <a:endParaRPr lang="en-US" sz="1800" dirty="0" smtClean="0"/>
          </a:p>
          <a:p>
            <a:pPr>
              <a:tabLst>
                <a:tab pos="233363" algn="l"/>
              </a:tabLst>
            </a:pPr>
            <a:r>
              <a:rPr lang="en-US" sz="1800" dirty="0" err="1" smtClean="0"/>
              <a:t>gdb</a:t>
            </a:r>
            <a:r>
              <a:rPr lang="en-US" sz="1800" dirty="0" smtClean="0"/>
              <a:t> starts up with a copyright message and then displays a user prompt: </a:t>
            </a:r>
            <a:endParaRPr lang="en-US" sz="1800" dirty="0"/>
          </a:p>
        </p:txBody>
      </p:sp>
      <p:pic>
        <p:nvPicPr>
          <p:cNvPr id="6" name="Picture 5"/>
          <p:cNvPicPr>
            <a:picLocks noChangeAspect="1"/>
          </p:cNvPicPr>
          <p:nvPr/>
        </p:nvPicPr>
        <p:blipFill>
          <a:blip r:embed="rId2"/>
          <a:stretch>
            <a:fillRect/>
          </a:stretch>
        </p:blipFill>
        <p:spPr>
          <a:xfrm>
            <a:off x="513673" y="1780580"/>
            <a:ext cx="8325527" cy="2592527"/>
          </a:xfrm>
          <a:prstGeom prst="rect">
            <a:avLst/>
          </a:prstGeom>
        </p:spPr>
      </p:pic>
    </p:spTree>
    <p:extLst>
      <p:ext uri="{BB962C8B-B14F-4D97-AF65-F5344CB8AC3E}">
        <p14:creationId xmlns:p14="http://schemas.microsoft.com/office/powerpoint/2010/main" val="1327514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err="1" smtClean="0"/>
              <a:t>Runnning</a:t>
            </a:r>
            <a:r>
              <a:rPr lang="en-US" baseline="0" dirty="0" smtClean="0"/>
              <a:t> the Program</a:t>
            </a:r>
            <a:endParaRPr lang="en-US" dirty="0"/>
          </a:p>
        </p:txBody>
      </p:sp>
      <p:sp>
        <p:nvSpPr>
          <p:cNvPr id="3" name="TextBox 2"/>
          <p:cNvSpPr txBox="1"/>
          <p:nvPr/>
        </p:nvSpPr>
        <p:spPr>
          <a:xfrm>
            <a:off x="381000" y="685800"/>
            <a:ext cx="8610600" cy="646331"/>
          </a:xfrm>
          <a:prstGeom prst="rect">
            <a:avLst/>
          </a:prstGeom>
          <a:noFill/>
        </p:spPr>
        <p:txBody>
          <a:bodyPr wrap="square" rtlCol="0">
            <a:spAutoFit/>
          </a:bodyPr>
          <a:lstStyle/>
          <a:p>
            <a:r>
              <a:rPr lang="en-US" sz="1800" dirty="0" smtClean="0"/>
              <a:t>Begin execution of the program by entering the </a:t>
            </a:r>
            <a:r>
              <a:rPr lang="en-US" sz="1800" dirty="0" smtClean="0">
                <a:latin typeface="Courier New" pitchFamily="49" charset="0"/>
                <a:cs typeface="Courier New" pitchFamily="49" charset="0"/>
              </a:rPr>
              <a:t>run</a:t>
            </a:r>
            <a:r>
              <a:rPr lang="en-US" sz="1800" dirty="0" smtClean="0"/>
              <a:t> command, then respond to the user prompt:</a:t>
            </a:r>
            <a:endParaRPr lang="en-US" sz="1800" dirty="0"/>
          </a:p>
        </p:txBody>
      </p:sp>
      <p:sp>
        <p:nvSpPr>
          <p:cNvPr id="5" name="TextBox 4"/>
          <p:cNvSpPr txBox="1"/>
          <p:nvPr/>
        </p:nvSpPr>
        <p:spPr>
          <a:xfrm>
            <a:off x="381000" y="4133671"/>
            <a:ext cx="8610600" cy="1200329"/>
          </a:xfrm>
          <a:prstGeom prst="rect">
            <a:avLst/>
          </a:prstGeom>
          <a:noFill/>
        </p:spPr>
        <p:txBody>
          <a:bodyPr wrap="square" rtlCol="0">
            <a:spAutoFit/>
          </a:bodyPr>
          <a:lstStyle/>
          <a:p>
            <a:r>
              <a:rPr lang="en-US" sz="1800" dirty="0" smtClean="0"/>
              <a:t>Now, this gives us some information, including the address of the (machine) instruction that caused the error, and the function in which the error occurred.</a:t>
            </a:r>
          </a:p>
          <a:p>
            <a:endParaRPr lang="en-US" sz="1800" dirty="0"/>
          </a:p>
          <a:p>
            <a:r>
              <a:rPr lang="en-US" sz="1800" dirty="0" smtClean="0"/>
              <a:t>But </a:t>
            </a:r>
            <a:r>
              <a:rPr lang="en-US" sz="1800" dirty="0" smtClean="0">
                <a:latin typeface="Courier New" pitchFamily="49" charset="0"/>
                <a:cs typeface="Courier New" pitchFamily="49" charset="0"/>
              </a:rPr>
              <a:t>_</a:t>
            </a:r>
            <a:r>
              <a:rPr lang="en-US" sz="1800" dirty="0" err="1" smtClean="0">
                <a:latin typeface="Courier New" pitchFamily="49" charset="0"/>
                <a:cs typeface="Courier New" pitchFamily="49" charset="0"/>
              </a:rPr>
              <a:t>IO_vfscanf</a:t>
            </a:r>
            <a:r>
              <a:rPr lang="en-US" sz="1800" dirty="0" smtClean="0">
                <a:latin typeface="Courier New" pitchFamily="49" charset="0"/>
                <a:cs typeface="Courier New" pitchFamily="49" charset="0"/>
              </a:rPr>
              <a:t>()</a:t>
            </a:r>
            <a:r>
              <a:rPr lang="en-US" sz="1800" dirty="0" smtClean="0"/>
              <a:t> is a system function, not user code…</a:t>
            </a:r>
            <a:endParaRPr lang="en-US" sz="1800" dirty="0"/>
          </a:p>
        </p:txBody>
      </p:sp>
      <p:pic>
        <p:nvPicPr>
          <p:cNvPr id="7" name="Picture 6"/>
          <p:cNvPicPr>
            <a:picLocks noChangeAspect="1"/>
          </p:cNvPicPr>
          <p:nvPr/>
        </p:nvPicPr>
        <p:blipFill>
          <a:blip r:embed="rId2"/>
          <a:stretch>
            <a:fillRect/>
          </a:stretch>
        </p:blipFill>
        <p:spPr>
          <a:xfrm>
            <a:off x="547349" y="1484531"/>
            <a:ext cx="8277902" cy="1959700"/>
          </a:xfrm>
          <a:prstGeom prst="rect">
            <a:avLst/>
          </a:prstGeom>
        </p:spPr>
      </p:pic>
    </p:spTree>
    <p:extLst>
      <p:ext uri="{BB962C8B-B14F-4D97-AF65-F5344CB8AC3E}">
        <p14:creationId xmlns:p14="http://schemas.microsoft.com/office/powerpoint/2010/main" val="2915524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33400" y="1227331"/>
            <a:ext cx="8334375" cy="1973069"/>
          </a:xfrm>
          <a:prstGeom prst="rect">
            <a:avLst/>
          </a:prstGeom>
        </p:spPr>
      </p:pic>
      <p:sp>
        <p:nvSpPr>
          <p:cNvPr id="2" name="Title 1"/>
          <p:cNvSpPr>
            <a:spLocks noGrp="1"/>
          </p:cNvSpPr>
          <p:nvPr>
            <p:ph type="title" idx="4294967295"/>
          </p:nvPr>
        </p:nvSpPr>
        <p:spPr/>
        <p:txBody>
          <a:bodyPr/>
          <a:lstStyle/>
          <a:p>
            <a:r>
              <a:rPr lang="en-US" dirty="0" err="1" smtClean="0"/>
              <a:t>Backtrace</a:t>
            </a:r>
            <a:endParaRPr lang="en-US" dirty="0"/>
          </a:p>
        </p:txBody>
      </p:sp>
      <p:sp>
        <p:nvSpPr>
          <p:cNvPr id="3" name="TextBox 2"/>
          <p:cNvSpPr txBox="1"/>
          <p:nvPr/>
        </p:nvSpPr>
        <p:spPr>
          <a:xfrm>
            <a:off x="381000" y="685800"/>
            <a:ext cx="8610600" cy="369332"/>
          </a:xfrm>
          <a:prstGeom prst="rect">
            <a:avLst/>
          </a:prstGeom>
          <a:noFill/>
        </p:spPr>
        <p:txBody>
          <a:bodyPr wrap="square" rtlCol="0">
            <a:spAutoFit/>
          </a:bodyPr>
          <a:lstStyle/>
          <a:p>
            <a:r>
              <a:rPr lang="en-US" sz="1800" dirty="0" smtClean="0"/>
              <a:t>We can get more information about how we arrived at the error by using </a:t>
            </a:r>
            <a:r>
              <a:rPr lang="en-US" sz="1800" dirty="0" err="1" smtClean="0">
                <a:latin typeface="Courier New" pitchFamily="49" charset="0"/>
                <a:cs typeface="Courier New" pitchFamily="49" charset="0"/>
              </a:rPr>
              <a:t>backtrace</a:t>
            </a:r>
            <a:r>
              <a:rPr lang="en-US" sz="1800" dirty="0" smtClean="0"/>
              <a:t>:</a:t>
            </a:r>
            <a:endParaRPr lang="en-US" sz="1800" dirty="0"/>
          </a:p>
        </p:txBody>
      </p:sp>
      <p:sp>
        <p:nvSpPr>
          <p:cNvPr id="5" name="TextBox 4"/>
          <p:cNvSpPr txBox="1"/>
          <p:nvPr/>
        </p:nvSpPr>
        <p:spPr>
          <a:xfrm>
            <a:off x="381000" y="3634632"/>
            <a:ext cx="8610600" cy="2031325"/>
          </a:xfrm>
          <a:prstGeom prst="rect">
            <a:avLst/>
          </a:prstGeom>
          <a:noFill/>
        </p:spPr>
        <p:txBody>
          <a:bodyPr wrap="square" rtlCol="0">
            <a:spAutoFit/>
          </a:bodyPr>
          <a:lstStyle/>
          <a:p>
            <a:r>
              <a:rPr lang="en-US" sz="1800" dirty="0" smtClean="0"/>
              <a:t>This shows the stack contains three stack frames at the time the error occurs, and provides the crucial information that:</a:t>
            </a:r>
          </a:p>
          <a:p>
            <a:endParaRPr lang="en-US" sz="1800" dirty="0"/>
          </a:p>
          <a:p>
            <a:r>
              <a:rPr lang="en-US" sz="1800" dirty="0" smtClean="0"/>
              <a:t>	line 23 in </a:t>
            </a:r>
            <a:r>
              <a:rPr lang="en-US" sz="1800" dirty="0" smtClean="0">
                <a:latin typeface="Courier New" pitchFamily="49" charset="0"/>
                <a:cs typeface="Courier New" pitchFamily="49" charset="0"/>
              </a:rPr>
              <a:t>main()</a:t>
            </a:r>
            <a:r>
              <a:rPr lang="en-US" sz="1800" dirty="0" smtClean="0"/>
              <a:t> called </a:t>
            </a:r>
            <a:r>
              <a:rPr lang="en-US" sz="1800" dirty="0" smtClean="0">
                <a:latin typeface="Courier New" pitchFamily="49" charset="0"/>
                <a:cs typeface="Courier New" pitchFamily="49" charset="0"/>
              </a:rPr>
              <a:t>__isoc99_scanf()</a:t>
            </a:r>
            <a:r>
              <a:rPr lang="en-US" sz="1800" dirty="0" smtClean="0"/>
              <a:t>, </a:t>
            </a:r>
          </a:p>
          <a:p>
            <a:r>
              <a:rPr lang="en-US" sz="1800" dirty="0"/>
              <a:t>	</a:t>
            </a:r>
            <a:r>
              <a:rPr lang="en-US" sz="1800" dirty="0" smtClean="0"/>
              <a:t>which called </a:t>
            </a:r>
            <a:r>
              <a:rPr lang="en-US" sz="1800" dirty="0" smtClean="0">
                <a:latin typeface="Courier New" pitchFamily="49" charset="0"/>
                <a:cs typeface="Courier New" pitchFamily="49" charset="0"/>
              </a:rPr>
              <a:t>_</a:t>
            </a:r>
            <a:r>
              <a:rPr lang="en-US" sz="1800" dirty="0" err="1" smtClean="0">
                <a:latin typeface="Courier New" pitchFamily="49" charset="0"/>
                <a:cs typeface="Courier New" pitchFamily="49" charset="0"/>
              </a:rPr>
              <a:t>IO_vfscanf</a:t>
            </a:r>
            <a:r>
              <a:rPr lang="en-US" sz="1800" dirty="0" smtClean="0">
                <a:latin typeface="Courier New" pitchFamily="49" charset="0"/>
                <a:cs typeface="Courier New" pitchFamily="49" charset="0"/>
              </a:rPr>
              <a:t>()</a:t>
            </a:r>
          </a:p>
          <a:p>
            <a:endParaRPr lang="en-US" sz="1800" dirty="0"/>
          </a:p>
          <a:p>
            <a:r>
              <a:rPr lang="en-US" sz="1800" dirty="0" smtClean="0"/>
              <a:t>It seems unlikely either of the latter functions is incorrect… what's line </a:t>
            </a:r>
            <a:r>
              <a:rPr lang="en-US" sz="1800" dirty="0" smtClean="0"/>
              <a:t>26?</a:t>
            </a:r>
            <a:endParaRPr lang="en-US" sz="1800" dirty="0"/>
          </a:p>
        </p:txBody>
      </p:sp>
      <p:sp>
        <p:nvSpPr>
          <p:cNvPr id="4" name="Freeform 3"/>
          <p:cNvSpPr/>
          <p:nvPr/>
        </p:nvSpPr>
        <p:spPr bwMode="auto">
          <a:xfrm>
            <a:off x="4804756" y="2971800"/>
            <a:ext cx="3123875" cy="2333106"/>
          </a:xfrm>
          <a:custGeom>
            <a:avLst/>
            <a:gdLst>
              <a:gd name="connsiteX0" fmla="*/ 2310939 w 3123875"/>
              <a:gd name="connsiteY0" fmla="*/ 2028306 h 2028306"/>
              <a:gd name="connsiteX1" fmla="*/ 2992582 w 3123875"/>
              <a:gd name="connsiteY1" fmla="*/ 1197033 h 2028306"/>
              <a:gd name="connsiteX2" fmla="*/ 0 w 3123875"/>
              <a:gd name="connsiteY2" fmla="*/ 0 h 2028306"/>
            </a:gdLst>
            <a:ahLst/>
            <a:cxnLst>
              <a:cxn ang="0">
                <a:pos x="connsiteX0" y="connsiteY0"/>
              </a:cxn>
              <a:cxn ang="0">
                <a:pos x="connsiteX1" y="connsiteY1"/>
              </a:cxn>
              <a:cxn ang="0">
                <a:pos x="connsiteX2" y="connsiteY2"/>
              </a:cxn>
            </a:cxnLst>
            <a:rect l="l" t="t" r="r" b="b"/>
            <a:pathLst>
              <a:path w="3123875" h="2028306">
                <a:moveTo>
                  <a:pt x="2310939" y="2028306"/>
                </a:moveTo>
                <a:cubicBezTo>
                  <a:pt x="2844339" y="1781695"/>
                  <a:pt x="3377739" y="1535084"/>
                  <a:pt x="2992582" y="1197033"/>
                </a:cubicBezTo>
                <a:cubicBezTo>
                  <a:pt x="2607425" y="858982"/>
                  <a:pt x="1303712" y="429491"/>
                  <a:pt x="0" y="0"/>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20088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1414" y="1014075"/>
            <a:ext cx="8512561" cy="4243725"/>
          </a:xfrm>
          <a:prstGeom prst="rect">
            <a:avLst/>
          </a:prstGeom>
        </p:spPr>
      </p:pic>
      <p:sp>
        <p:nvSpPr>
          <p:cNvPr id="2" name="Title 1"/>
          <p:cNvSpPr>
            <a:spLocks noGrp="1"/>
          </p:cNvSpPr>
          <p:nvPr>
            <p:ph type="title" idx="4294967295"/>
          </p:nvPr>
        </p:nvSpPr>
        <p:spPr/>
        <p:txBody>
          <a:bodyPr/>
          <a:lstStyle/>
          <a:p>
            <a:r>
              <a:rPr lang="en-US" dirty="0" smtClean="0"/>
              <a:t>List</a:t>
            </a:r>
            <a:endParaRPr lang="en-US" dirty="0"/>
          </a:p>
        </p:txBody>
      </p:sp>
      <p:sp>
        <p:nvSpPr>
          <p:cNvPr id="3" name="TextBox 2"/>
          <p:cNvSpPr txBox="1"/>
          <p:nvPr/>
        </p:nvSpPr>
        <p:spPr>
          <a:xfrm>
            <a:off x="381000" y="685800"/>
            <a:ext cx="8610600" cy="369332"/>
          </a:xfrm>
          <a:prstGeom prst="rect">
            <a:avLst/>
          </a:prstGeom>
          <a:noFill/>
        </p:spPr>
        <p:txBody>
          <a:bodyPr wrap="square" rtlCol="0">
            <a:spAutoFit/>
          </a:bodyPr>
          <a:lstStyle/>
          <a:p>
            <a:r>
              <a:rPr lang="en-US" sz="1800" dirty="0" smtClean="0"/>
              <a:t>We can display the relevant source by using </a:t>
            </a:r>
            <a:r>
              <a:rPr lang="en-US" sz="1800" dirty="0" smtClean="0">
                <a:latin typeface="Courier New" pitchFamily="49" charset="0"/>
                <a:cs typeface="Courier New" pitchFamily="49" charset="0"/>
              </a:rPr>
              <a:t>list</a:t>
            </a:r>
            <a:r>
              <a:rPr lang="en-US" sz="1800" dirty="0" smtClean="0"/>
              <a:t>:</a:t>
            </a:r>
            <a:endParaRPr lang="en-US" sz="1800" dirty="0"/>
          </a:p>
        </p:txBody>
      </p:sp>
      <p:sp>
        <p:nvSpPr>
          <p:cNvPr id="5" name="TextBox 4"/>
          <p:cNvSpPr txBox="1"/>
          <p:nvPr/>
        </p:nvSpPr>
        <p:spPr>
          <a:xfrm>
            <a:off x="381000" y="5257800"/>
            <a:ext cx="8610600" cy="1200329"/>
          </a:xfrm>
          <a:prstGeom prst="rect">
            <a:avLst/>
          </a:prstGeom>
          <a:noFill/>
        </p:spPr>
        <p:txBody>
          <a:bodyPr wrap="square" rtlCol="0">
            <a:spAutoFit/>
          </a:bodyPr>
          <a:lstStyle/>
          <a:p>
            <a:r>
              <a:rPr lang="en-US" sz="1800" dirty="0" smtClean="0"/>
              <a:t>In this case, the error should be obvious, we passed the value of </a:t>
            </a:r>
            <a:r>
              <a:rPr lang="en-US" sz="1800" dirty="0" err="1" smtClean="0">
                <a:latin typeface="Courier New" pitchFamily="49" charset="0"/>
                <a:cs typeface="Courier New" pitchFamily="49" charset="0"/>
              </a:rPr>
              <a:t>upperBound</a:t>
            </a:r>
            <a:r>
              <a:rPr lang="en-US" sz="1800" dirty="0" smtClean="0"/>
              <a:t> </a:t>
            </a:r>
            <a:r>
              <a:rPr lang="en-US" sz="1800" dirty="0" smtClean="0"/>
              <a:t>to </a:t>
            </a:r>
            <a:r>
              <a:rPr lang="en-US" sz="1800" dirty="0" err="1" smtClean="0">
                <a:latin typeface="Courier New" pitchFamily="49" charset="0"/>
                <a:cs typeface="Courier New" pitchFamily="49" charset="0"/>
              </a:rPr>
              <a:t>scanf</a:t>
            </a:r>
            <a:r>
              <a:rPr lang="en-US" sz="1800" dirty="0" smtClean="0">
                <a:latin typeface="Courier New" pitchFamily="49" charset="0"/>
                <a:cs typeface="Courier New" pitchFamily="49" charset="0"/>
              </a:rPr>
              <a:t>()</a:t>
            </a:r>
            <a:r>
              <a:rPr lang="en-US" sz="1800" dirty="0" smtClean="0"/>
              <a:t> instead of passing the address of </a:t>
            </a:r>
            <a:r>
              <a:rPr lang="en-US" sz="1800" dirty="0" err="1" smtClean="0">
                <a:latin typeface="Courier New" pitchFamily="49" charset="0"/>
                <a:cs typeface="Courier New" pitchFamily="49" charset="0"/>
              </a:rPr>
              <a:t>upperBound</a:t>
            </a:r>
            <a:r>
              <a:rPr lang="en-US" sz="1800" dirty="0" smtClean="0"/>
              <a:t>…</a:t>
            </a:r>
          </a:p>
          <a:p>
            <a:endParaRPr lang="en-US" sz="1800" dirty="0"/>
          </a:p>
          <a:p>
            <a:r>
              <a:rPr lang="en-US" sz="1800" dirty="0" smtClean="0"/>
              <a:t>… and </a:t>
            </a:r>
            <a:r>
              <a:rPr lang="en-US" sz="1800" dirty="0" err="1" smtClean="0">
                <a:latin typeface="Courier New" pitchFamily="49" charset="0"/>
                <a:cs typeface="Courier New" pitchFamily="49" charset="0"/>
              </a:rPr>
              <a:t>scanf</a:t>
            </a:r>
            <a:r>
              <a:rPr lang="en-US" sz="1800" dirty="0" smtClean="0">
                <a:latin typeface="Courier New" pitchFamily="49" charset="0"/>
                <a:cs typeface="Courier New" pitchFamily="49" charset="0"/>
              </a:rPr>
              <a:t>()</a:t>
            </a:r>
            <a:r>
              <a:rPr lang="en-US" sz="1800" dirty="0" smtClean="0"/>
              <a:t> then treated that value as an address… with unpleasant results.</a:t>
            </a:r>
            <a:endParaRPr lang="en-US" sz="1800" dirty="0"/>
          </a:p>
        </p:txBody>
      </p:sp>
      <p:sp>
        <p:nvSpPr>
          <p:cNvPr id="7" name="Freeform 6"/>
          <p:cNvSpPr/>
          <p:nvPr/>
        </p:nvSpPr>
        <p:spPr bwMode="auto">
          <a:xfrm>
            <a:off x="3568823" y="3770991"/>
            <a:ext cx="3935892" cy="1582244"/>
          </a:xfrm>
          <a:custGeom>
            <a:avLst/>
            <a:gdLst>
              <a:gd name="connsiteX0" fmla="*/ 3666478 w 3935892"/>
              <a:gd name="connsiteY0" fmla="*/ 1582244 h 1582244"/>
              <a:gd name="connsiteX1" fmla="*/ 3915053 w 3935892"/>
              <a:gd name="connsiteY1" fmla="*/ 1164993 h 1582244"/>
              <a:gd name="connsiteX2" fmla="*/ 3187084 w 3935892"/>
              <a:gd name="connsiteY2" fmla="*/ 126306 h 1582244"/>
              <a:gd name="connsiteX3" fmla="*/ 0 w 3935892"/>
              <a:gd name="connsiteY3" fmla="*/ 55285 h 1582244"/>
            </a:gdLst>
            <a:ahLst/>
            <a:cxnLst>
              <a:cxn ang="0">
                <a:pos x="connsiteX0" y="connsiteY0"/>
              </a:cxn>
              <a:cxn ang="0">
                <a:pos x="connsiteX1" y="connsiteY1"/>
              </a:cxn>
              <a:cxn ang="0">
                <a:pos x="connsiteX2" y="connsiteY2"/>
              </a:cxn>
              <a:cxn ang="0">
                <a:pos x="connsiteX3" y="connsiteY3"/>
              </a:cxn>
            </a:cxnLst>
            <a:rect l="l" t="t" r="r" b="b"/>
            <a:pathLst>
              <a:path w="3935892" h="1582244">
                <a:moveTo>
                  <a:pt x="3666478" y="1582244"/>
                </a:moveTo>
                <a:cubicBezTo>
                  <a:pt x="3830715" y="1494946"/>
                  <a:pt x="3994952" y="1407649"/>
                  <a:pt x="3915053" y="1164993"/>
                </a:cubicBezTo>
                <a:cubicBezTo>
                  <a:pt x="3835154" y="922337"/>
                  <a:pt x="3839593" y="311257"/>
                  <a:pt x="3187084" y="126306"/>
                </a:cubicBezTo>
                <a:cubicBezTo>
                  <a:pt x="2534575" y="-58645"/>
                  <a:pt x="1267287" y="-1680"/>
                  <a:pt x="0" y="55285"/>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6704615" y="1947446"/>
            <a:ext cx="1600200" cy="338554"/>
          </a:xfrm>
          <a:prstGeom prst="rect">
            <a:avLst/>
          </a:prstGeom>
          <a:solidFill>
            <a:schemeClr val="bg1">
              <a:lumMod val="75000"/>
            </a:schemeClr>
          </a:solidFill>
        </p:spPr>
        <p:txBody>
          <a:bodyPr wrap="square" rtlCol="0">
            <a:spAutoFit/>
          </a:bodyPr>
          <a:lstStyle/>
          <a:p>
            <a:r>
              <a:rPr lang="en-US" sz="1600" dirty="0" smtClean="0">
                <a:latin typeface="Courier New" panose="02070309020205020404" pitchFamily="49" charset="0"/>
                <a:cs typeface="Courier New" panose="02070309020205020404" pitchFamily="49" charset="0"/>
              </a:rPr>
              <a:t>&amp;</a:t>
            </a:r>
            <a:r>
              <a:rPr lang="en-US" sz="1600" dirty="0" err="1" smtClean="0">
                <a:latin typeface="Courier New" panose="02070309020205020404" pitchFamily="49" charset="0"/>
                <a:cs typeface="Courier New" panose="02070309020205020404" pitchFamily="49" charset="0"/>
              </a:rPr>
              <a:t>upperBound</a:t>
            </a:r>
            <a:endParaRPr lang="en-US" sz="1600" dirty="0">
              <a:latin typeface="Courier New" panose="02070309020205020404" pitchFamily="49" charset="0"/>
              <a:cs typeface="Courier New" panose="02070309020205020404" pitchFamily="49" charset="0"/>
            </a:endParaRPr>
          </a:p>
        </p:txBody>
      </p:sp>
      <p:sp>
        <p:nvSpPr>
          <p:cNvPr id="8" name="Freeform 7"/>
          <p:cNvSpPr/>
          <p:nvPr/>
        </p:nvSpPr>
        <p:spPr bwMode="auto">
          <a:xfrm>
            <a:off x="3000652" y="2273107"/>
            <a:ext cx="3941686" cy="1917893"/>
          </a:xfrm>
          <a:custGeom>
            <a:avLst/>
            <a:gdLst>
              <a:gd name="connsiteX0" fmla="*/ 3941686 w 3941686"/>
              <a:gd name="connsiteY0" fmla="*/ 0 h 1917893"/>
              <a:gd name="connsiteX1" fmla="*/ 3444536 w 3941686"/>
              <a:gd name="connsiteY1" fmla="*/ 1633491 h 1917893"/>
              <a:gd name="connsiteX2" fmla="*/ 976544 w 3941686"/>
              <a:gd name="connsiteY2" fmla="*/ 1917577 h 1917893"/>
              <a:gd name="connsiteX3" fmla="*/ 0 w 3941686"/>
              <a:gd name="connsiteY3" fmla="*/ 1677879 h 1917893"/>
            </a:gdLst>
            <a:ahLst/>
            <a:cxnLst>
              <a:cxn ang="0">
                <a:pos x="connsiteX0" y="connsiteY0"/>
              </a:cxn>
              <a:cxn ang="0">
                <a:pos x="connsiteX1" y="connsiteY1"/>
              </a:cxn>
              <a:cxn ang="0">
                <a:pos x="connsiteX2" y="connsiteY2"/>
              </a:cxn>
              <a:cxn ang="0">
                <a:pos x="connsiteX3" y="connsiteY3"/>
              </a:cxn>
            </a:cxnLst>
            <a:rect l="l" t="t" r="r" b="b"/>
            <a:pathLst>
              <a:path w="3941686" h="1917893">
                <a:moveTo>
                  <a:pt x="3941686" y="0"/>
                </a:moveTo>
                <a:cubicBezTo>
                  <a:pt x="3940206" y="656947"/>
                  <a:pt x="3938726" y="1313895"/>
                  <a:pt x="3444536" y="1633491"/>
                </a:cubicBezTo>
                <a:cubicBezTo>
                  <a:pt x="2950346" y="1953087"/>
                  <a:pt x="1550633" y="1910179"/>
                  <a:pt x="976544" y="1917577"/>
                </a:cubicBezTo>
                <a:cubicBezTo>
                  <a:pt x="402455" y="1924975"/>
                  <a:pt x="201227" y="1801427"/>
                  <a:pt x="0" y="1677879"/>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75078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9"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Kill</a:t>
            </a:r>
            <a:endParaRPr lang="en-US" dirty="0"/>
          </a:p>
        </p:txBody>
      </p:sp>
      <p:sp>
        <p:nvSpPr>
          <p:cNvPr id="3" name="TextBox 2"/>
          <p:cNvSpPr txBox="1"/>
          <p:nvPr/>
        </p:nvSpPr>
        <p:spPr>
          <a:xfrm>
            <a:off x="381000" y="685800"/>
            <a:ext cx="8610600" cy="646331"/>
          </a:xfrm>
          <a:prstGeom prst="rect">
            <a:avLst/>
          </a:prstGeom>
          <a:noFill/>
        </p:spPr>
        <p:txBody>
          <a:bodyPr wrap="square" rtlCol="0">
            <a:spAutoFit/>
          </a:bodyPr>
          <a:lstStyle/>
          <a:p>
            <a:r>
              <a:rPr lang="en-US" sz="1800" dirty="0" smtClean="0"/>
              <a:t>Before modifying the source code and rebuilding, we need to stop the running process, by using the </a:t>
            </a:r>
            <a:r>
              <a:rPr lang="en-US" sz="1800" dirty="0" smtClean="0">
                <a:latin typeface="Courier New" pitchFamily="49" charset="0"/>
                <a:cs typeface="Courier New" pitchFamily="49" charset="0"/>
              </a:rPr>
              <a:t>kill</a:t>
            </a:r>
            <a:r>
              <a:rPr lang="en-US" sz="1800" dirty="0" smtClean="0"/>
              <a:t> </a:t>
            </a:r>
            <a:r>
              <a:rPr lang="en-US" sz="1800" dirty="0" smtClean="0"/>
              <a:t>command*:</a:t>
            </a:r>
            <a:endParaRPr lang="en-US" sz="1800" dirty="0"/>
          </a:p>
        </p:txBody>
      </p:sp>
      <p:pic>
        <p:nvPicPr>
          <p:cNvPr id="5" name="Picture 4"/>
          <p:cNvPicPr>
            <a:picLocks noChangeAspect="1"/>
          </p:cNvPicPr>
          <p:nvPr/>
        </p:nvPicPr>
        <p:blipFill>
          <a:blip r:embed="rId2"/>
          <a:stretch>
            <a:fillRect/>
          </a:stretch>
        </p:blipFill>
        <p:spPr>
          <a:xfrm>
            <a:off x="609600" y="1494056"/>
            <a:ext cx="8180422" cy="1020544"/>
          </a:xfrm>
          <a:prstGeom prst="rect">
            <a:avLst/>
          </a:prstGeom>
        </p:spPr>
      </p:pic>
      <p:sp>
        <p:nvSpPr>
          <p:cNvPr id="6" name="TextBox 5"/>
          <p:cNvSpPr txBox="1"/>
          <p:nvPr/>
        </p:nvSpPr>
        <p:spPr>
          <a:xfrm>
            <a:off x="2286000" y="5373469"/>
            <a:ext cx="6504022" cy="923330"/>
          </a:xfrm>
          <a:prstGeom prst="rect">
            <a:avLst/>
          </a:prstGeom>
          <a:noFill/>
        </p:spPr>
        <p:txBody>
          <a:bodyPr wrap="square" rtlCol="0">
            <a:spAutoFit/>
          </a:bodyPr>
          <a:lstStyle/>
          <a:p>
            <a:pPr marL="342900" indent="-342900"/>
            <a:r>
              <a:rPr lang="en-US" sz="1800" dirty="0" smtClean="0"/>
              <a:t>*	Actually, no.  </a:t>
            </a:r>
            <a:r>
              <a:rPr lang="en-US" sz="1800" dirty="0" smtClean="0"/>
              <a:t>We could edit the code in a text editor, save it, and recompile it in a second terminal window.  That's how I normally work.</a:t>
            </a:r>
            <a:endParaRPr lang="en-US" sz="1800" dirty="0"/>
          </a:p>
        </p:txBody>
      </p:sp>
    </p:spTree>
    <p:extLst>
      <p:ext uri="{BB962C8B-B14F-4D97-AF65-F5344CB8AC3E}">
        <p14:creationId xmlns:p14="http://schemas.microsoft.com/office/powerpoint/2010/main" val="1169016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Fix</a:t>
            </a:r>
            <a:r>
              <a:rPr lang="en-US" baseline="0" dirty="0" smtClean="0"/>
              <a:t> the First Bug</a:t>
            </a:r>
            <a:endParaRPr lang="en-US" dirty="0"/>
          </a:p>
        </p:txBody>
      </p:sp>
      <p:sp>
        <p:nvSpPr>
          <p:cNvPr id="3" name="TextBox 2"/>
          <p:cNvSpPr txBox="1"/>
          <p:nvPr/>
        </p:nvSpPr>
        <p:spPr>
          <a:xfrm>
            <a:off x="381000" y="685800"/>
            <a:ext cx="8610600" cy="369332"/>
          </a:xfrm>
          <a:prstGeom prst="rect">
            <a:avLst/>
          </a:prstGeom>
          <a:noFill/>
        </p:spPr>
        <p:txBody>
          <a:bodyPr wrap="square" rtlCol="0">
            <a:spAutoFit/>
          </a:bodyPr>
          <a:lstStyle/>
          <a:p>
            <a:r>
              <a:rPr lang="en-US" sz="1800" dirty="0" smtClean="0"/>
              <a:t>We fix the error by inserting the address-of operator:</a:t>
            </a:r>
            <a:endParaRPr lang="en-US" sz="1800" dirty="0"/>
          </a:p>
        </p:txBody>
      </p:sp>
      <p:sp>
        <p:nvSpPr>
          <p:cNvPr id="4" name="TextBox 3"/>
          <p:cNvSpPr txBox="1"/>
          <p:nvPr/>
        </p:nvSpPr>
        <p:spPr>
          <a:xfrm>
            <a:off x="1447800" y="1189672"/>
            <a:ext cx="6858000" cy="1477328"/>
          </a:xfrm>
          <a:prstGeom prst="rect">
            <a:avLst/>
          </a:prstGeom>
          <a:solidFill>
            <a:srgbClr val="FFFFE0"/>
          </a:solidFill>
          <a:ln>
            <a:solidFill>
              <a:schemeClr val="tx1"/>
            </a:solidFill>
          </a:ln>
        </p:spPr>
        <p:txBody>
          <a:bodyPr wrap="square" rtlCol="0">
            <a:spAutoFit/>
          </a:bodyPr>
          <a:lstStyle/>
          <a:p>
            <a:r>
              <a:rPr lang="en-US" sz="1800" b="1" dirty="0" smtClean="0">
                <a:latin typeface="Courier New" pitchFamily="49" charset="0"/>
                <a:cs typeface="Courier New" pitchFamily="49" charset="0"/>
              </a:rPr>
              <a:t>. . .</a:t>
            </a:r>
          </a:p>
          <a:p>
            <a:r>
              <a:rPr lang="en-US" sz="1800" b="1" dirty="0" err="1" smtClean="0">
                <a:solidFill>
                  <a:srgbClr val="003399"/>
                </a:solidFill>
                <a:latin typeface="Courier New" pitchFamily="49" charset="0"/>
                <a:cs typeface="Courier New" pitchFamily="49" charset="0"/>
              </a:rPr>
              <a:t>int</a:t>
            </a:r>
            <a:r>
              <a:rPr lang="en-US" sz="1800" b="1" dirty="0" smtClean="0">
                <a:latin typeface="Courier New" pitchFamily="49" charset="0"/>
                <a:cs typeface="Courier New" pitchFamily="49" charset="0"/>
              </a:rPr>
              <a:t> main() {</a:t>
            </a:r>
          </a:p>
          <a:p>
            <a:r>
              <a:rPr lang="en-US" sz="1800" b="1" dirty="0" smtClean="0">
                <a:latin typeface="Courier New" pitchFamily="49" charset="0"/>
                <a:cs typeface="Courier New" pitchFamily="49" charset="0"/>
              </a:rPr>
              <a:t>. . .</a:t>
            </a:r>
          </a:p>
          <a:p>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scanf</a:t>
            </a:r>
            <a:r>
              <a:rPr lang="en-US" sz="1800" b="1" dirty="0" smtClean="0">
                <a:latin typeface="Courier New" pitchFamily="49" charset="0"/>
                <a:cs typeface="Courier New" pitchFamily="49" charset="0"/>
              </a:rPr>
              <a:t>("%d", </a:t>
            </a:r>
            <a:r>
              <a:rPr lang="en-US" sz="1800" b="1" dirty="0" smtClean="0">
                <a:latin typeface="Courier New" pitchFamily="49" charset="0"/>
                <a:cs typeface="Courier New" pitchFamily="49" charset="0"/>
              </a:rPr>
              <a:t>&amp;</a:t>
            </a:r>
            <a:r>
              <a:rPr lang="en-US" sz="1800" b="1" dirty="0" err="1">
                <a:latin typeface="Courier New" pitchFamily="49" charset="0"/>
                <a:cs typeface="Courier New" pitchFamily="49" charset="0"/>
              </a:rPr>
              <a:t>u</a:t>
            </a:r>
            <a:r>
              <a:rPr lang="en-US" sz="1800" b="1" dirty="0" err="1" smtClean="0">
                <a:latin typeface="Courier New" pitchFamily="49" charset="0"/>
                <a:cs typeface="Courier New" pitchFamily="49" charset="0"/>
              </a:rPr>
              <a:t>pperBound</a:t>
            </a:r>
            <a:r>
              <a:rPr lang="en-US" sz="1800" b="1" dirty="0" smtClean="0">
                <a:latin typeface="Courier New" pitchFamily="49" charset="0"/>
                <a:cs typeface="Courier New" pitchFamily="49" charset="0"/>
              </a:rPr>
              <a:t>);</a:t>
            </a:r>
          </a:p>
          <a:p>
            <a:r>
              <a:rPr lang="en-US" sz="1800" b="1" dirty="0" smtClean="0">
                <a:latin typeface="Courier New" pitchFamily="49" charset="0"/>
                <a:cs typeface="Courier New" pitchFamily="49" charset="0"/>
              </a:rPr>
              <a:t>. . .</a:t>
            </a:r>
          </a:p>
        </p:txBody>
      </p:sp>
      <p:sp>
        <p:nvSpPr>
          <p:cNvPr id="5" name="TextBox 4"/>
          <p:cNvSpPr txBox="1"/>
          <p:nvPr/>
        </p:nvSpPr>
        <p:spPr>
          <a:xfrm>
            <a:off x="381000" y="3135868"/>
            <a:ext cx="8610600" cy="2031325"/>
          </a:xfrm>
          <a:prstGeom prst="rect">
            <a:avLst/>
          </a:prstGeom>
          <a:noFill/>
        </p:spPr>
        <p:txBody>
          <a:bodyPr wrap="square" rtlCol="0">
            <a:spAutoFit/>
          </a:bodyPr>
          <a:lstStyle/>
          <a:p>
            <a:r>
              <a:rPr lang="en-US" sz="1800" dirty="0" smtClean="0"/>
              <a:t>Now, rebuild as before and try running the program again…</a:t>
            </a:r>
          </a:p>
          <a:p>
            <a:endParaRPr lang="en-US" sz="1800" dirty="0"/>
          </a:p>
          <a:p>
            <a:pPr algn="ctr"/>
            <a:r>
              <a:rPr lang="en-US" sz="1800" dirty="0" smtClean="0">
                <a:latin typeface="Courier New" pitchFamily="49" charset="0"/>
                <a:cs typeface="Courier New" pitchFamily="49" charset="0"/>
              </a:rPr>
              <a:t>Segmentation fault</a:t>
            </a:r>
          </a:p>
          <a:p>
            <a:endParaRPr lang="en-US" sz="1800" dirty="0" smtClean="0"/>
          </a:p>
          <a:p>
            <a:r>
              <a:rPr lang="en-US" sz="1800" dirty="0" smtClean="0"/>
              <a:t>Note: I opened a second terminal window to perform the rebuild and test the program again… that saves the time to exit and restart </a:t>
            </a:r>
            <a:r>
              <a:rPr lang="en-US" sz="1800" dirty="0" err="1" smtClean="0"/>
              <a:t>gdb</a:t>
            </a:r>
            <a:r>
              <a:rPr lang="en-US" sz="1800" dirty="0" smtClean="0"/>
              <a:t> (of course, in this case I knew in advance there were more bugs). </a:t>
            </a:r>
            <a:endParaRPr lang="en-US" sz="1800" dirty="0"/>
          </a:p>
        </p:txBody>
      </p:sp>
    </p:spTree>
    <p:extLst>
      <p:ext uri="{BB962C8B-B14F-4D97-AF65-F5344CB8AC3E}">
        <p14:creationId xmlns:p14="http://schemas.microsoft.com/office/powerpoint/2010/main" val="1745877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Running</a:t>
            </a:r>
            <a:r>
              <a:rPr lang="en-US" baseline="0" dirty="0" smtClean="0"/>
              <a:t> the Program Again</a:t>
            </a:r>
            <a:endParaRPr lang="en-US" dirty="0"/>
          </a:p>
        </p:txBody>
      </p:sp>
      <p:sp>
        <p:nvSpPr>
          <p:cNvPr id="3" name="TextBox 2"/>
          <p:cNvSpPr txBox="1"/>
          <p:nvPr/>
        </p:nvSpPr>
        <p:spPr>
          <a:xfrm>
            <a:off x="381000" y="685800"/>
            <a:ext cx="8610600" cy="369332"/>
          </a:xfrm>
          <a:prstGeom prst="rect">
            <a:avLst/>
          </a:prstGeom>
          <a:noFill/>
        </p:spPr>
        <p:txBody>
          <a:bodyPr wrap="square" rtlCol="0">
            <a:spAutoFit/>
          </a:bodyPr>
          <a:lstStyle/>
          <a:p>
            <a:r>
              <a:rPr lang="en-US" sz="1800" dirty="0" smtClean="0"/>
              <a:t>Restart the program within </a:t>
            </a:r>
            <a:r>
              <a:rPr lang="en-US" sz="1800" dirty="0" err="1" smtClean="0"/>
              <a:t>gdb</a:t>
            </a:r>
            <a:r>
              <a:rPr lang="en-US" sz="1800" dirty="0" smtClean="0"/>
              <a:t> and see what happens:</a:t>
            </a:r>
            <a:endParaRPr lang="en-US" sz="1800" dirty="0"/>
          </a:p>
        </p:txBody>
      </p:sp>
      <p:sp>
        <p:nvSpPr>
          <p:cNvPr id="5" name="TextBox 4"/>
          <p:cNvSpPr txBox="1"/>
          <p:nvPr/>
        </p:nvSpPr>
        <p:spPr>
          <a:xfrm>
            <a:off x="381000" y="3704272"/>
            <a:ext cx="8610600" cy="1477328"/>
          </a:xfrm>
          <a:prstGeom prst="rect">
            <a:avLst/>
          </a:prstGeom>
          <a:noFill/>
        </p:spPr>
        <p:txBody>
          <a:bodyPr wrap="square" rtlCol="0">
            <a:spAutoFit/>
          </a:bodyPr>
          <a:lstStyle/>
          <a:p>
            <a:r>
              <a:rPr lang="en-US" sz="1800" dirty="0" smtClean="0"/>
              <a:t>This time we got better information because the source for </a:t>
            </a:r>
            <a:r>
              <a:rPr lang="en-US" sz="1800" dirty="0" err="1" smtClean="0">
                <a:latin typeface="Courier New" pitchFamily="49" charset="0"/>
                <a:cs typeface="Courier New" pitchFamily="49" charset="0"/>
              </a:rPr>
              <a:t>matloff.c</a:t>
            </a:r>
            <a:r>
              <a:rPr lang="en-US" sz="1800" dirty="0" smtClean="0"/>
              <a:t> </a:t>
            </a:r>
            <a:r>
              <a:rPr lang="en-US" sz="1800" dirty="0" smtClean="0"/>
              <a:t>is available.</a:t>
            </a:r>
          </a:p>
          <a:p>
            <a:endParaRPr lang="en-US" sz="1800" dirty="0"/>
          </a:p>
          <a:p>
            <a:r>
              <a:rPr lang="en-US" sz="1800" dirty="0" smtClean="0"/>
              <a:t>We know:</a:t>
            </a:r>
          </a:p>
          <a:p>
            <a:pPr marL="914400" indent="-914400">
              <a:tabLst>
                <a:tab pos="465138" algn="l"/>
              </a:tabLst>
            </a:pPr>
            <a:r>
              <a:rPr lang="en-US" sz="1800" dirty="0"/>
              <a:t>	</a:t>
            </a:r>
            <a:r>
              <a:rPr lang="en-US" sz="1800" dirty="0" smtClean="0"/>
              <a:t>-	</a:t>
            </a:r>
            <a:r>
              <a:rPr lang="en-US" sz="1800" dirty="0" err="1">
                <a:latin typeface="Courier New" pitchFamily="49" charset="0"/>
                <a:cs typeface="Courier New" pitchFamily="49" charset="0"/>
              </a:rPr>
              <a:t>c</a:t>
            </a:r>
            <a:r>
              <a:rPr lang="en-US" sz="1800" dirty="0" err="1" smtClean="0">
                <a:latin typeface="Courier New" pitchFamily="49" charset="0"/>
                <a:cs typeface="Courier New" pitchFamily="49" charset="0"/>
              </a:rPr>
              <a:t>heckPrime</a:t>
            </a:r>
            <a:r>
              <a:rPr lang="en-US" sz="1800" dirty="0" smtClean="0">
                <a:latin typeface="Courier New" pitchFamily="49" charset="0"/>
                <a:cs typeface="Courier New" pitchFamily="49" charset="0"/>
              </a:rPr>
              <a:t>()</a:t>
            </a:r>
            <a:r>
              <a:rPr lang="en-US" sz="1800" dirty="0" smtClean="0"/>
              <a:t> was called with </a:t>
            </a:r>
            <a:r>
              <a:rPr lang="en-US" sz="1800" dirty="0" smtClean="0">
                <a:latin typeface="Courier New" pitchFamily="49" charset="0"/>
                <a:cs typeface="Courier New" pitchFamily="49" charset="0"/>
              </a:rPr>
              <a:t>K == 3</a:t>
            </a:r>
          </a:p>
          <a:p>
            <a:pPr marL="914400" indent="-914400">
              <a:tabLst>
                <a:tab pos="465138" algn="l"/>
              </a:tabLst>
            </a:pPr>
            <a:r>
              <a:rPr lang="en-US" sz="1800" dirty="0"/>
              <a:t>	</a:t>
            </a:r>
            <a:r>
              <a:rPr lang="en-US" sz="1800" dirty="0" smtClean="0"/>
              <a:t>-	The error occurred in evaluating </a:t>
            </a:r>
            <a:r>
              <a:rPr lang="en-US" sz="1800" dirty="0" smtClean="0">
                <a:latin typeface="Courier New" pitchFamily="49" charset="0"/>
                <a:cs typeface="Courier New" pitchFamily="49" charset="0"/>
              </a:rPr>
              <a:t>Prime[j]</a:t>
            </a:r>
            <a:endParaRPr lang="en-US" sz="1800" dirty="0">
              <a:latin typeface="Courier New" pitchFamily="49" charset="0"/>
              <a:cs typeface="Courier New" pitchFamily="49" charset="0"/>
            </a:endParaRPr>
          </a:p>
        </p:txBody>
      </p:sp>
      <p:pic>
        <p:nvPicPr>
          <p:cNvPr id="6" name="Picture 5"/>
          <p:cNvPicPr>
            <a:picLocks noChangeAspect="1"/>
          </p:cNvPicPr>
          <p:nvPr/>
        </p:nvPicPr>
        <p:blipFill rotWithShape="1">
          <a:blip r:embed="rId2"/>
          <a:srcRect b="3367"/>
          <a:stretch/>
        </p:blipFill>
        <p:spPr>
          <a:xfrm>
            <a:off x="590212" y="1083707"/>
            <a:ext cx="8192176" cy="2345293"/>
          </a:xfrm>
          <a:prstGeom prst="rect">
            <a:avLst/>
          </a:prstGeom>
        </p:spPr>
      </p:pic>
    </p:spTree>
    <p:extLst>
      <p:ext uri="{BB962C8B-B14F-4D97-AF65-F5344CB8AC3E}">
        <p14:creationId xmlns:p14="http://schemas.microsoft.com/office/powerpoint/2010/main" val="30725242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List</a:t>
            </a:r>
            <a:endParaRPr lang="en-US" dirty="0"/>
          </a:p>
        </p:txBody>
      </p:sp>
      <p:sp>
        <p:nvSpPr>
          <p:cNvPr id="3" name="TextBox 2"/>
          <p:cNvSpPr txBox="1"/>
          <p:nvPr/>
        </p:nvSpPr>
        <p:spPr>
          <a:xfrm>
            <a:off x="381000" y="685800"/>
            <a:ext cx="8610600" cy="369332"/>
          </a:xfrm>
          <a:prstGeom prst="rect">
            <a:avLst/>
          </a:prstGeom>
          <a:noFill/>
        </p:spPr>
        <p:txBody>
          <a:bodyPr wrap="square" rtlCol="0">
            <a:spAutoFit/>
          </a:bodyPr>
          <a:lstStyle/>
          <a:p>
            <a:r>
              <a:rPr lang="en-US" sz="1800" dirty="0" smtClean="0"/>
              <a:t>As before, let's see what the surrounding code is:</a:t>
            </a:r>
            <a:endParaRPr lang="en-US" sz="1800" dirty="0"/>
          </a:p>
        </p:txBody>
      </p:sp>
      <p:sp>
        <p:nvSpPr>
          <p:cNvPr id="5" name="TextBox 4"/>
          <p:cNvSpPr txBox="1"/>
          <p:nvPr/>
        </p:nvSpPr>
        <p:spPr>
          <a:xfrm>
            <a:off x="381000" y="4431268"/>
            <a:ext cx="8610600" cy="369332"/>
          </a:xfrm>
          <a:prstGeom prst="rect">
            <a:avLst/>
          </a:prstGeom>
          <a:noFill/>
        </p:spPr>
        <p:txBody>
          <a:bodyPr wrap="square" rtlCol="0">
            <a:spAutoFit/>
          </a:bodyPr>
          <a:lstStyle/>
          <a:p>
            <a:r>
              <a:rPr lang="en-US" sz="1800" dirty="0" err="1" smtClean="0"/>
              <a:t>Hm</a:t>
            </a:r>
            <a:r>
              <a:rPr lang="en-US" sz="1800" dirty="0" smtClean="0"/>
              <a:t>… that's somewhat informative.  Apparently </a:t>
            </a:r>
            <a:r>
              <a:rPr lang="en-US" sz="1800" dirty="0" smtClean="0">
                <a:latin typeface="Courier New" pitchFamily="49" charset="0"/>
                <a:cs typeface="Courier New" pitchFamily="49" charset="0"/>
              </a:rPr>
              <a:t>J</a:t>
            </a:r>
            <a:r>
              <a:rPr lang="en-US" sz="1800" dirty="0" smtClean="0"/>
              <a:t> must be out of bounds.</a:t>
            </a:r>
            <a:endParaRPr lang="en-US" sz="1800" dirty="0"/>
          </a:p>
        </p:txBody>
      </p:sp>
      <p:pic>
        <p:nvPicPr>
          <p:cNvPr id="6" name="Picture 5"/>
          <p:cNvPicPr>
            <a:picLocks noChangeAspect="1"/>
          </p:cNvPicPr>
          <p:nvPr/>
        </p:nvPicPr>
        <p:blipFill rotWithShape="1">
          <a:blip r:embed="rId2"/>
          <a:srcRect/>
          <a:stretch/>
        </p:blipFill>
        <p:spPr>
          <a:xfrm>
            <a:off x="457200" y="1226582"/>
            <a:ext cx="8462899" cy="2507218"/>
          </a:xfrm>
          <a:prstGeom prst="rect">
            <a:avLst/>
          </a:prstGeom>
        </p:spPr>
      </p:pic>
    </p:spTree>
    <p:extLst>
      <p:ext uri="{BB962C8B-B14F-4D97-AF65-F5344CB8AC3E}">
        <p14:creationId xmlns:p14="http://schemas.microsoft.com/office/powerpoint/2010/main" val="527390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a:t>
            </a:r>
            <a:r>
              <a:rPr lang="en-US" dirty="0" err="1" smtClean="0"/>
              <a:t>vs</a:t>
            </a:r>
            <a:r>
              <a:rPr lang="en-US" dirty="0" smtClean="0"/>
              <a:t> Testing</a:t>
            </a:r>
            <a:endParaRPr lang="en-US" dirty="0"/>
          </a:p>
        </p:txBody>
      </p:sp>
      <p:sp>
        <p:nvSpPr>
          <p:cNvPr id="3" name="TextBox 2"/>
          <p:cNvSpPr txBox="1"/>
          <p:nvPr/>
        </p:nvSpPr>
        <p:spPr>
          <a:xfrm>
            <a:off x="381000" y="685800"/>
            <a:ext cx="8610600" cy="707886"/>
          </a:xfrm>
          <a:prstGeom prst="rect">
            <a:avLst/>
          </a:prstGeom>
          <a:noFill/>
        </p:spPr>
        <p:txBody>
          <a:bodyPr wrap="square" rtlCol="0">
            <a:spAutoFit/>
          </a:bodyPr>
          <a:lstStyle/>
          <a:p>
            <a:r>
              <a:rPr lang="en-US" sz="2000" i="1" dirty="0"/>
              <a:t>Software testing</a:t>
            </a:r>
            <a:r>
              <a:rPr lang="en-US" sz="2000" dirty="0"/>
              <a:t> is any activity aimed at evaluating an attribute or capability of a </a:t>
            </a:r>
            <a:r>
              <a:rPr lang="en-US" sz="2000" dirty="0" smtClean="0"/>
              <a:t>program </a:t>
            </a:r>
            <a:r>
              <a:rPr lang="en-US" sz="2000" dirty="0"/>
              <a:t>and determining </a:t>
            </a:r>
            <a:r>
              <a:rPr lang="en-US" sz="2000" dirty="0" smtClean="0"/>
              <a:t>whether </a:t>
            </a:r>
            <a:r>
              <a:rPr lang="en-US" sz="2000" dirty="0"/>
              <a:t>it meets its </a:t>
            </a:r>
            <a:r>
              <a:rPr lang="en-US" sz="2000" dirty="0" smtClean="0"/>
              <a:t>specified </a:t>
            </a:r>
            <a:r>
              <a:rPr lang="en-US" sz="2000" dirty="0"/>
              <a:t>results</a:t>
            </a:r>
          </a:p>
        </p:txBody>
      </p:sp>
      <p:sp>
        <p:nvSpPr>
          <p:cNvPr id="4" name="TextBox 3"/>
          <p:cNvSpPr txBox="1"/>
          <p:nvPr/>
        </p:nvSpPr>
        <p:spPr>
          <a:xfrm>
            <a:off x="381000" y="2644914"/>
            <a:ext cx="8610600" cy="707886"/>
          </a:xfrm>
          <a:prstGeom prst="rect">
            <a:avLst/>
          </a:prstGeom>
          <a:noFill/>
        </p:spPr>
        <p:txBody>
          <a:bodyPr wrap="square" rtlCol="0">
            <a:spAutoFit/>
          </a:bodyPr>
          <a:lstStyle/>
          <a:p>
            <a:r>
              <a:rPr lang="en-US" sz="2000" i="1" dirty="0"/>
              <a:t>Debugging</a:t>
            </a:r>
            <a:r>
              <a:rPr lang="en-US" sz="2000" dirty="0"/>
              <a:t> is a methodical process of finding and reducing the number of </a:t>
            </a:r>
            <a:r>
              <a:rPr lang="en-US" sz="2000" dirty="0" smtClean="0"/>
              <a:t>bugs, </a:t>
            </a:r>
            <a:r>
              <a:rPr lang="en-US" sz="2000" dirty="0"/>
              <a:t>or defects, in a </a:t>
            </a:r>
            <a:r>
              <a:rPr lang="en-US" sz="2000" dirty="0" smtClean="0"/>
              <a:t>computer program …, </a:t>
            </a:r>
            <a:r>
              <a:rPr lang="en-US" sz="2000" dirty="0"/>
              <a:t>thus making it behave as expected</a:t>
            </a:r>
          </a:p>
        </p:txBody>
      </p:sp>
      <p:sp>
        <p:nvSpPr>
          <p:cNvPr id="5" name="TextBox 4"/>
          <p:cNvSpPr txBox="1"/>
          <p:nvPr/>
        </p:nvSpPr>
        <p:spPr>
          <a:xfrm>
            <a:off x="1143000" y="1501914"/>
            <a:ext cx="7696200" cy="400110"/>
          </a:xfrm>
          <a:prstGeom prst="rect">
            <a:avLst/>
          </a:prstGeom>
          <a:noFill/>
        </p:spPr>
        <p:txBody>
          <a:bodyPr wrap="square" rtlCol="0">
            <a:spAutoFit/>
          </a:bodyPr>
          <a:lstStyle/>
          <a:p>
            <a:r>
              <a:rPr lang="en-US" sz="2000" dirty="0" smtClean="0"/>
              <a:t>All about "does it work"?</a:t>
            </a:r>
            <a:endParaRPr lang="en-US" sz="2000" dirty="0"/>
          </a:p>
        </p:txBody>
      </p:sp>
      <p:sp>
        <p:nvSpPr>
          <p:cNvPr id="6" name="TextBox 5"/>
          <p:cNvSpPr txBox="1"/>
          <p:nvPr/>
        </p:nvSpPr>
        <p:spPr>
          <a:xfrm>
            <a:off x="1143000" y="3505200"/>
            <a:ext cx="7696200" cy="400110"/>
          </a:xfrm>
          <a:prstGeom prst="rect">
            <a:avLst/>
          </a:prstGeom>
          <a:noFill/>
        </p:spPr>
        <p:txBody>
          <a:bodyPr wrap="square" rtlCol="0">
            <a:spAutoFit/>
          </a:bodyPr>
          <a:lstStyle/>
          <a:p>
            <a:r>
              <a:rPr lang="en-US" sz="2000" dirty="0" smtClean="0"/>
              <a:t>All about "</a:t>
            </a:r>
            <a:r>
              <a:rPr lang="en-US" sz="2000" u="sng" dirty="0" smtClean="0"/>
              <a:t>why</a:t>
            </a:r>
            <a:r>
              <a:rPr lang="en-US" sz="2000" dirty="0" smtClean="0"/>
              <a:t> does it not work" and "what can we do about that"?</a:t>
            </a:r>
            <a:endParaRPr lang="en-US" sz="2000" dirty="0"/>
          </a:p>
        </p:txBody>
      </p:sp>
      <p:sp>
        <p:nvSpPr>
          <p:cNvPr id="7" name="TextBox 6"/>
          <p:cNvSpPr txBox="1"/>
          <p:nvPr/>
        </p:nvSpPr>
        <p:spPr>
          <a:xfrm>
            <a:off x="457200" y="4724400"/>
            <a:ext cx="8534400" cy="1323439"/>
          </a:xfrm>
          <a:prstGeom prst="rect">
            <a:avLst/>
          </a:prstGeom>
          <a:noFill/>
        </p:spPr>
        <p:txBody>
          <a:bodyPr wrap="square" rtlCol="0">
            <a:spAutoFit/>
          </a:bodyPr>
          <a:lstStyle/>
          <a:p>
            <a:r>
              <a:rPr lang="en-US" sz="2000" dirty="0" smtClean="0"/>
              <a:t>They are fundamentally different activities.</a:t>
            </a:r>
          </a:p>
          <a:p>
            <a:endParaRPr lang="en-US" sz="2000" dirty="0"/>
          </a:p>
          <a:p>
            <a:r>
              <a:rPr lang="en-US" sz="2000" dirty="0" smtClean="0"/>
              <a:t>Testing can indicate the </a:t>
            </a:r>
            <a:r>
              <a:rPr lang="en-US" sz="2000" u="sng" dirty="0" smtClean="0"/>
              <a:t>need</a:t>
            </a:r>
            <a:r>
              <a:rPr lang="en-US" sz="2000" dirty="0" smtClean="0"/>
              <a:t> to debug, but often provides only superficial clues as to the </a:t>
            </a:r>
            <a:r>
              <a:rPr lang="en-US" sz="2000" u="sng" dirty="0" smtClean="0"/>
              <a:t>location</a:t>
            </a:r>
            <a:r>
              <a:rPr lang="en-US" sz="2000" dirty="0" smtClean="0"/>
              <a:t> or </a:t>
            </a:r>
            <a:r>
              <a:rPr lang="en-US" sz="2000" u="sng" dirty="0" smtClean="0"/>
              <a:t>nature</a:t>
            </a:r>
            <a:r>
              <a:rPr lang="en-US" sz="2000" dirty="0" smtClean="0"/>
              <a:t> of the error.</a:t>
            </a:r>
            <a:endParaRPr lang="en-US" sz="2000" dirty="0"/>
          </a:p>
        </p:txBody>
      </p:sp>
    </p:spTree>
    <p:extLst>
      <p:ext uri="{BB962C8B-B14F-4D97-AF65-F5344CB8AC3E}">
        <p14:creationId xmlns:p14="http://schemas.microsoft.com/office/powerpoint/2010/main" val="2686885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Print</a:t>
            </a:r>
            <a:endParaRPr lang="en-US" dirty="0"/>
          </a:p>
        </p:txBody>
      </p:sp>
      <p:sp>
        <p:nvSpPr>
          <p:cNvPr id="4" name="TextBox 3"/>
          <p:cNvSpPr txBox="1"/>
          <p:nvPr/>
        </p:nvSpPr>
        <p:spPr>
          <a:xfrm>
            <a:off x="381000" y="685800"/>
            <a:ext cx="8610600" cy="369332"/>
          </a:xfrm>
          <a:prstGeom prst="rect">
            <a:avLst/>
          </a:prstGeom>
          <a:noFill/>
        </p:spPr>
        <p:txBody>
          <a:bodyPr wrap="square" rtlCol="0">
            <a:spAutoFit/>
          </a:bodyPr>
          <a:lstStyle/>
          <a:p>
            <a:r>
              <a:rPr lang="en-US" sz="1800" dirty="0" smtClean="0"/>
              <a:t>We can see the value of a variable by using the command </a:t>
            </a:r>
            <a:r>
              <a:rPr lang="en-US" sz="1800" dirty="0" smtClean="0">
                <a:latin typeface="Courier New" pitchFamily="49" charset="0"/>
                <a:cs typeface="Courier New" pitchFamily="49" charset="0"/>
              </a:rPr>
              <a:t>print</a:t>
            </a:r>
            <a:r>
              <a:rPr lang="en-US" sz="1800" dirty="0" smtClean="0"/>
              <a:t>:</a:t>
            </a:r>
            <a:endParaRPr lang="en-US" sz="1800" dirty="0"/>
          </a:p>
        </p:txBody>
      </p:sp>
      <p:sp>
        <p:nvSpPr>
          <p:cNvPr id="5" name="TextBox 4"/>
          <p:cNvSpPr txBox="1"/>
          <p:nvPr/>
        </p:nvSpPr>
        <p:spPr>
          <a:xfrm>
            <a:off x="381000" y="4114800"/>
            <a:ext cx="8610600" cy="1477328"/>
          </a:xfrm>
          <a:prstGeom prst="rect">
            <a:avLst/>
          </a:prstGeom>
          <a:noFill/>
        </p:spPr>
        <p:txBody>
          <a:bodyPr wrap="square" rtlCol="0">
            <a:spAutoFit/>
          </a:bodyPr>
          <a:lstStyle/>
          <a:p>
            <a:r>
              <a:rPr lang="en-US" sz="1800" dirty="0" smtClean="0"/>
              <a:t>Well, </a:t>
            </a:r>
            <a:r>
              <a:rPr lang="en-US" sz="1800" dirty="0" smtClean="0">
                <a:latin typeface="Courier New" pitchFamily="49" charset="0"/>
                <a:cs typeface="Courier New" pitchFamily="49" charset="0"/>
              </a:rPr>
              <a:t>Prime[]</a:t>
            </a:r>
            <a:r>
              <a:rPr lang="en-US" sz="1800" dirty="0" smtClean="0"/>
              <a:t> is of dimension 100, so that is certainly out of bounds… how did this happen?</a:t>
            </a:r>
          </a:p>
          <a:p>
            <a:endParaRPr lang="en-US" sz="1800" dirty="0"/>
          </a:p>
          <a:p>
            <a:r>
              <a:rPr lang="en-US" sz="1800" dirty="0" smtClean="0"/>
              <a:t>Better take a somewhat wider look at the source… certainly "</a:t>
            </a:r>
            <a:r>
              <a:rPr lang="en-US" sz="1800" dirty="0" smtClean="0">
                <a:latin typeface="Courier New" pitchFamily="49" charset="0"/>
                <a:cs typeface="Courier New" pitchFamily="49" charset="0"/>
              </a:rPr>
              <a:t>while (true)</a:t>
            </a:r>
            <a:r>
              <a:rPr lang="en-US" sz="1800" dirty="0" smtClean="0"/>
              <a:t>" looks a bit odd.</a:t>
            </a:r>
            <a:endParaRPr lang="en-US" sz="1800" dirty="0"/>
          </a:p>
        </p:txBody>
      </p:sp>
      <p:pic>
        <p:nvPicPr>
          <p:cNvPr id="6" name="Picture 5"/>
          <p:cNvPicPr>
            <a:picLocks noChangeAspect="1"/>
          </p:cNvPicPr>
          <p:nvPr/>
        </p:nvPicPr>
        <p:blipFill>
          <a:blip r:embed="rId2"/>
          <a:stretch>
            <a:fillRect/>
          </a:stretch>
        </p:blipFill>
        <p:spPr>
          <a:xfrm>
            <a:off x="466049" y="1207533"/>
            <a:ext cx="8296951" cy="2458054"/>
          </a:xfrm>
          <a:prstGeom prst="rect">
            <a:avLst/>
          </a:prstGeom>
        </p:spPr>
      </p:pic>
    </p:spTree>
    <p:extLst>
      <p:ext uri="{BB962C8B-B14F-4D97-AF65-F5344CB8AC3E}">
        <p14:creationId xmlns:p14="http://schemas.microsoft.com/office/powerpoint/2010/main" val="16182088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126391"/>
            <a:ext cx="8458200" cy="4401205"/>
          </a:xfrm>
          <a:prstGeom prst="rect">
            <a:avLst/>
          </a:prstGeom>
          <a:solidFill>
            <a:srgbClr val="FFFFE0"/>
          </a:solidFill>
          <a:ln>
            <a:solidFill>
              <a:schemeClr val="tx1"/>
            </a:solidFill>
          </a:ln>
        </p:spPr>
        <p:txBody>
          <a:bodyPr wrap="square" rtlCol="0">
            <a:spAutoFit/>
          </a:bodyPr>
          <a:lstStyle/>
          <a:p>
            <a:r>
              <a:rPr lang="en-US" sz="1400" dirty="0" smtClean="0">
                <a:latin typeface="Courier New" pitchFamily="49" charset="0"/>
                <a:cs typeface="Courier New" pitchFamily="49" charset="0"/>
              </a:rPr>
              <a:t>. . .</a:t>
            </a:r>
          </a:p>
          <a:p>
            <a:r>
              <a:rPr lang="en-US" sz="1400" b="1" dirty="0" smtClean="0">
                <a:solidFill>
                  <a:srgbClr val="006600"/>
                </a:solidFill>
                <a:latin typeface="Courier New" pitchFamily="49" charset="0"/>
                <a:cs typeface="Courier New" pitchFamily="49" charset="0"/>
              </a:rPr>
              <a:t>   // </a:t>
            </a:r>
            <a:r>
              <a:rPr lang="en-US" sz="1400" b="1" dirty="0">
                <a:solidFill>
                  <a:srgbClr val="006600"/>
                </a:solidFill>
                <a:latin typeface="Courier New" pitchFamily="49" charset="0"/>
                <a:cs typeface="Courier New" pitchFamily="49" charset="0"/>
              </a:rPr>
              <a:t>The plan:  see if J divides K, for all values J which are</a:t>
            </a:r>
          </a:p>
          <a:p>
            <a:r>
              <a:rPr lang="en-US" sz="1400" b="1" dirty="0" smtClean="0">
                <a:solidFill>
                  <a:srgbClr val="006600"/>
                </a:solidFill>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      </a:t>
            </a:r>
          </a:p>
          <a:p>
            <a:r>
              <a:rPr lang="en-US" sz="1400" b="1" dirty="0" smtClean="0">
                <a:solidFill>
                  <a:srgbClr val="006600"/>
                </a:solidFill>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    (a) themselves prime (no need to try J if it is nonprime</a:t>
            </a:r>
            <a:r>
              <a:rPr lang="en-US" sz="1400" b="1" dirty="0" smtClean="0">
                <a:solidFill>
                  <a:srgbClr val="006600"/>
                </a:solidFill>
                <a:latin typeface="Courier New" pitchFamily="49" charset="0"/>
                <a:cs typeface="Courier New" pitchFamily="49" charset="0"/>
              </a:rPr>
              <a:t>),</a:t>
            </a:r>
          </a:p>
          <a:p>
            <a:r>
              <a:rPr lang="en-US" sz="1400" b="1" dirty="0">
                <a:solidFill>
                  <a:srgbClr val="006600"/>
                </a:solidFill>
                <a:latin typeface="Courier New" pitchFamily="49" charset="0"/>
                <a:cs typeface="Courier New" pitchFamily="49" charset="0"/>
              </a:rPr>
              <a:t> </a:t>
            </a:r>
            <a:r>
              <a:rPr lang="en-US" sz="1400" b="1" dirty="0" smtClean="0">
                <a:solidFill>
                  <a:srgbClr val="006600"/>
                </a:solidFill>
                <a:latin typeface="Courier New" pitchFamily="49" charset="0"/>
                <a:cs typeface="Courier New" pitchFamily="49" charset="0"/>
              </a:rPr>
              <a:t>  // </a:t>
            </a:r>
            <a:r>
              <a:rPr lang="en-US" sz="1400" b="1" dirty="0">
                <a:solidFill>
                  <a:srgbClr val="006600"/>
                </a:solidFill>
                <a:latin typeface="Courier New" pitchFamily="49" charset="0"/>
                <a:cs typeface="Courier New" pitchFamily="49" charset="0"/>
              </a:rPr>
              <a:t>and</a:t>
            </a:r>
          </a:p>
          <a:p>
            <a:r>
              <a:rPr lang="en-US" sz="1400" b="1" dirty="0" smtClean="0">
                <a:solidFill>
                  <a:srgbClr val="006600"/>
                </a:solidFill>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    (b) less than or equal to </a:t>
            </a:r>
            <a:r>
              <a:rPr lang="en-US" sz="1400" b="1" dirty="0" err="1">
                <a:solidFill>
                  <a:srgbClr val="006600"/>
                </a:solidFill>
                <a:latin typeface="Courier New" pitchFamily="49" charset="0"/>
                <a:cs typeface="Courier New" pitchFamily="49" charset="0"/>
              </a:rPr>
              <a:t>sqrt</a:t>
            </a:r>
            <a:r>
              <a:rPr lang="en-US" sz="1400" b="1" dirty="0">
                <a:solidFill>
                  <a:srgbClr val="006600"/>
                </a:solidFill>
                <a:latin typeface="Courier New" pitchFamily="49" charset="0"/>
                <a:cs typeface="Courier New" pitchFamily="49" charset="0"/>
              </a:rPr>
              <a:t>(K) (if K has a </a:t>
            </a:r>
            <a:r>
              <a:rPr lang="en-US" sz="1400" b="1" dirty="0" smtClean="0">
                <a:solidFill>
                  <a:srgbClr val="006600"/>
                </a:solidFill>
                <a:latin typeface="Courier New" pitchFamily="49" charset="0"/>
                <a:cs typeface="Courier New" pitchFamily="49" charset="0"/>
              </a:rPr>
              <a:t>divisor</a:t>
            </a:r>
          </a:p>
          <a:p>
            <a:r>
              <a:rPr lang="en-US" sz="1400" b="1" dirty="0">
                <a:solidFill>
                  <a:srgbClr val="006600"/>
                </a:solidFill>
                <a:latin typeface="Courier New" pitchFamily="49" charset="0"/>
                <a:cs typeface="Courier New" pitchFamily="49" charset="0"/>
              </a:rPr>
              <a:t> </a:t>
            </a:r>
            <a:r>
              <a:rPr lang="en-US" sz="1400" b="1" dirty="0" smtClean="0">
                <a:solidFill>
                  <a:srgbClr val="006600"/>
                </a:solidFill>
                <a:latin typeface="Courier New" pitchFamily="49" charset="0"/>
                <a:cs typeface="Courier New" pitchFamily="49" charset="0"/>
              </a:rPr>
              <a:t>  //        larger than </a:t>
            </a:r>
            <a:r>
              <a:rPr lang="en-US" sz="1400" b="1" dirty="0">
                <a:solidFill>
                  <a:srgbClr val="006600"/>
                </a:solidFill>
                <a:latin typeface="Courier New" pitchFamily="49" charset="0"/>
                <a:cs typeface="Courier New" pitchFamily="49" charset="0"/>
              </a:rPr>
              <a:t>this square root, it must also have </a:t>
            </a:r>
            <a:r>
              <a:rPr lang="en-US" sz="1400" b="1" dirty="0" smtClean="0">
                <a:solidFill>
                  <a:srgbClr val="006600"/>
                </a:solidFill>
                <a:latin typeface="Courier New" pitchFamily="49" charset="0"/>
                <a:cs typeface="Courier New" pitchFamily="49" charset="0"/>
              </a:rPr>
              <a:t>a</a:t>
            </a:r>
          </a:p>
          <a:p>
            <a:r>
              <a:rPr lang="en-US" sz="1400" b="1" dirty="0">
                <a:solidFill>
                  <a:srgbClr val="006600"/>
                </a:solidFill>
                <a:latin typeface="Courier New" pitchFamily="49" charset="0"/>
                <a:cs typeface="Courier New" pitchFamily="49" charset="0"/>
              </a:rPr>
              <a:t> </a:t>
            </a:r>
            <a:r>
              <a:rPr lang="en-US" sz="1400" b="1" dirty="0" smtClean="0">
                <a:solidFill>
                  <a:srgbClr val="006600"/>
                </a:solidFill>
                <a:latin typeface="Courier New" pitchFamily="49" charset="0"/>
                <a:cs typeface="Courier New" pitchFamily="49" charset="0"/>
              </a:rPr>
              <a:t>  //        </a:t>
            </a:r>
            <a:r>
              <a:rPr lang="en-US" sz="1400" b="1" dirty="0">
                <a:solidFill>
                  <a:srgbClr val="006600"/>
                </a:solidFill>
                <a:latin typeface="Courier New" pitchFamily="49" charset="0"/>
                <a:cs typeface="Courier New" pitchFamily="49" charset="0"/>
              </a:rPr>
              <a:t>smaller one</a:t>
            </a:r>
            <a:r>
              <a:rPr lang="en-US" sz="1400" b="1" dirty="0" smtClean="0">
                <a:solidFill>
                  <a:srgbClr val="006600"/>
                </a:solidFill>
                <a:latin typeface="Courier New" pitchFamily="49" charset="0"/>
                <a:cs typeface="Courier New" pitchFamily="49" charset="0"/>
              </a:rPr>
              <a:t>, so </a:t>
            </a:r>
            <a:r>
              <a:rPr lang="en-US" sz="1400" b="1" dirty="0">
                <a:solidFill>
                  <a:srgbClr val="006600"/>
                </a:solidFill>
                <a:latin typeface="Courier New" pitchFamily="49" charset="0"/>
                <a:cs typeface="Courier New" pitchFamily="49" charset="0"/>
              </a:rPr>
              <a:t>no need to check for larger ones) </a:t>
            </a:r>
            <a:endParaRPr lang="en-US" sz="1400" b="1" dirty="0" smtClean="0">
              <a:solidFill>
                <a:srgbClr val="006600"/>
              </a:solidFill>
              <a:latin typeface="Courier New" pitchFamily="49" charset="0"/>
              <a:cs typeface="Courier New" pitchFamily="49" charset="0"/>
            </a:endParaRPr>
          </a:p>
          <a:p>
            <a:endParaRPr lang="en-US" sz="1400" b="1" dirty="0">
              <a:solidFill>
                <a:srgbClr val="006600"/>
              </a:solidFill>
              <a:latin typeface="Courier New" pitchFamily="49" charset="0"/>
              <a:cs typeface="Courier New" pitchFamily="49" charset="0"/>
            </a:endParaRPr>
          </a:p>
          <a:p>
            <a:r>
              <a:rPr lang="en-US" sz="1400" b="1" dirty="0" smtClean="0">
                <a:latin typeface="Courier New" pitchFamily="49" charset="0"/>
                <a:cs typeface="Courier New" pitchFamily="49" charset="0"/>
              </a:rPr>
              <a:t>   J </a:t>
            </a:r>
            <a:r>
              <a:rPr lang="en-US" sz="1400" b="1" dirty="0">
                <a:latin typeface="Courier New" pitchFamily="49" charset="0"/>
                <a:cs typeface="Courier New" pitchFamily="49" charset="0"/>
              </a:rPr>
              <a:t>= 2;</a:t>
            </a:r>
          </a:p>
          <a:p>
            <a:r>
              <a:rPr lang="en-US" sz="1400" b="1" dirty="0">
                <a:latin typeface="Courier New" pitchFamily="49" charset="0"/>
                <a:cs typeface="Courier New" pitchFamily="49" charset="0"/>
              </a:rPr>
              <a:t>   </a:t>
            </a:r>
            <a:r>
              <a:rPr lang="en-US" sz="1400" b="1" dirty="0">
                <a:solidFill>
                  <a:srgbClr val="003399"/>
                </a:solidFill>
                <a:latin typeface="Courier New" pitchFamily="49" charset="0"/>
                <a:cs typeface="Courier New" pitchFamily="49" charset="0"/>
              </a:rPr>
              <a:t>while</a:t>
            </a:r>
            <a:r>
              <a:rPr lang="en-US" sz="1400" b="1" dirty="0">
                <a:latin typeface="Courier New" pitchFamily="49" charset="0"/>
                <a:cs typeface="Courier New" pitchFamily="49" charset="0"/>
              </a:rPr>
              <a:t> ( </a:t>
            </a:r>
            <a:r>
              <a:rPr lang="en-US" sz="1400" b="1" dirty="0">
                <a:solidFill>
                  <a:srgbClr val="003399"/>
                </a:solidFill>
                <a:latin typeface="Courier New" pitchFamily="49" charset="0"/>
                <a:cs typeface="Courier New" pitchFamily="49" charset="0"/>
              </a:rPr>
              <a:t>true</a:t>
            </a:r>
            <a:r>
              <a:rPr lang="en-US" sz="1400" b="1" dirty="0">
                <a:latin typeface="Courier New" pitchFamily="49" charset="0"/>
                <a:cs typeface="Courier New" pitchFamily="49" charset="0"/>
              </a:rPr>
              <a:t> )  {</a:t>
            </a:r>
          </a:p>
          <a:p>
            <a:r>
              <a:rPr lang="en-US" sz="1400" b="1" dirty="0">
                <a:latin typeface="Courier New" pitchFamily="49" charset="0"/>
                <a:cs typeface="Courier New" pitchFamily="49" charset="0"/>
              </a:rPr>
              <a:t>      </a:t>
            </a:r>
            <a:r>
              <a:rPr lang="en-US" sz="1400" b="1" dirty="0">
                <a:solidFill>
                  <a:srgbClr val="003399"/>
                </a:solidFill>
                <a:latin typeface="Courier New" pitchFamily="49" charset="0"/>
                <a:cs typeface="Courier New" pitchFamily="49" charset="0"/>
              </a:rPr>
              <a:t>if</a:t>
            </a:r>
            <a:r>
              <a:rPr lang="en-US" sz="1400" b="1" dirty="0">
                <a:latin typeface="Courier New" pitchFamily="49" charset="0"/>
                <a:cs typeface="Courier New" pitchFamily="49" charset="0"/>
              </a:rPr>
              <a:t> ( Prime[J] )</a:t>
            </a:r>
          </a:p>
          <a:p>
            <a:r>
              <a:rPr lang="en-US" sz="1400" b="1" dirty="0">
                <a:latin typeface="Courier New" pitchFamily="49" charset="0"/>
                <a:cs typeface="Courier New" pitchFamily="49" charset="0"/>
              </a:rPr>
              <a:t>         </a:t>
            </a:r>
            <a:r>
              <a:rPr lang="en-US" sz="1400" b="1" dirty="0">
                <a:solidFill>
                  <a:srgbClr val="003399"/>
                </a:solidFill>
                <a:latin typeface="Courier New" pitchFamily="49" charset="0"/>
                <a:cs typeface="Courier New" pitchFamily="49" charset="0"/>
              </a:rPr>
              <a:t>if</a:t>
            </a:r>
            <a:r>
              <a:rPr lang="en-US" sz="1400" b="1" dirty="0">
                <a:latin typeface="Courier New" pitchFamily="49" charset="0"/>
                <a:cs typeface="Courier New" pitchFamily="49" charset="0"/>
              </a:rPr>
              <a:t> ( K % J == 0 )  {</a:t>
            </a:r>
          </a:p>
          <a:p>
            <a:r>
              <a:rPr lang="en-US" sz="1400" b="1" dirty="0">
                <a:latin typeface="Courier New" pitchFamily="49" charset="0"/>
                <a:cs typeface="Courier New" pitchFamily="49" charset="0"/>
              </a:rPr>
              <a:t>            Prime[K] = false;   </a:t>
            </a:r>
            <a:r>
              <a:rPr lang="en-US" sz="1400" b="1" dirty="0">
                <a:solidFill>
                  <a:srgbClr val="006600"/>
                </a:solidFill>
                <a:latin typeface="Courier New" pitchFamily="49" charset="0"/>
                <a:cs typeface="Courier New" pitchFamily="49" charset="0"/>
              </a:rPr>
              <a:t>// Redundant, given initialization</a:t>
            </a:r>
          </a:p>
          <a:p>
            <a:r>
              <a:rPr lang="en-US" sz="1400" b="1" dirty="0">
                <a:latin typeface="Courier New" pitchFamily="49" charset="0"/>
                <a:cs typeface="Courier New" pitchFamily="49" charset="0"/>
              </a:rPr>
              <a:t>                                </a:t>
            </a:r>
            <a:r>
              <a:rPr lang="en-US" sz="1400" b="1" dirty="0">
                <a:solidFill>
                  <a:srgbClr val="006600"/>
                </a:solidFill>
                <a:latin typeface="Courier New" pitchFamily="49" charset="0"/>
                <a:cs typeface="Courier New" pitchFamily="49" charset="0"/>
              </a:rPr>
              <a:t>// of Prime[] in main()</a:t>
            </a:r>
          </a:p>
          <a:p>
            <a:r>
              <a:rPr lang="en-US" sz="1400" b="1" dirty="0">
                <a:latin typeface="Courier New" pitchFamily="49" charset="0"/>
                <a:cs typeface="Courier New" pitchFamily="49" charset="0"/>
              </a:rPr>
              <a:t>            </a:t>
            </a:r>
            <a:r>
              <a:rPr lang="en-US" sz="1400" b="1" dirty="0">
                <a:solidFill>
                  <a:srgbClr val="003399"/>
                </a:solidFill>
                <a:latin typeface="Courier New" pitchFamily="49" charset="0"/>
                <a:cs typeface="Courier New" pitchFamily="49" charset="0"/>
              </a:rPr>
              <a:t>return</a:t>
            </a:r>
            <a:r>
              <a:rPr lang="en-US" sz="1400" b="1" dirty="0">
                <a:latin typeface="Courier New" pitchFamily="49" charset="0"/>
                <a:cs typeface="Courier New" pitchFamily="49" charset="0"/>
              </a:rPr>
              <a:t>;</a:t>
            </a:r>
          </a:p>
          <a:p>
            <a:r>
              <a:rPr lang="en-US" sz="1400" b="1" dirty="0">
                <a:latin typeface="Courier New" pitchFamily="49" charset="0"/>
                <a:cs typeface="Courier New" pitchFamily="49" charset="0"/>
              </a:rPr>
              <a:t>         }</a:t>
            </a:r>
          </a:p>
          <a:p>
            <a:r>
              <a:rPr lang="en-US" sz="1400" b="1" dirty="0">
                <a:latin typeface="Courier New" pitchFamily="49" charset="0"/>
                <a:cs typeface="Courier New" pitchFamily="49" charset="0"/>
              </a:rPr>
              <a:t>      J++;</a:t>
            </a:r>
          </a:p>
          <a:p>
            <a:r>
              <a:rPr lang="en-US" sz="1400" b="1" dirty="0">
                <a:latin typeface="Courier New" pitchFamily="49" charset="0"/>
                <a:cs typeface="Courier New" pitchFamily="49" charset="0"/>
              </a:rPr>
              <a:t>   }</a:t>
            </a:r>
          </a:p>
          <a:p>
            <a:r>
              <a:rPr lang="en-US" sz="1400" dirty="0" smtClean="0">
                <a:latin typeface="Courier New" pitchFamily="49" charset="0"/>
                <a:cs typeface="Courier New" pitchFamily="49" charset="0"/>
              </a:rPr>
              <a:t>. </a:t>
            </a:r>
            <a:r>
              <a:rPr lang="en-US" sz="1400" dirty="0">
                <a:latin typeface="Courier New" pitchFamily="49" charset="0"/>
                <a:cs typeface="Courier New" pitchFamily="49" charset="0"/>
              </a:rPr>
              <a:t>. </a:t>
            </a:r>
            <a:r>
              <a:rPr lang="en-US" sz="1400" dirty="0" smtClean="0">
                <a:latin typeface="Courier New" pitchFamily="49" charset="0"/>
                <a:cs typeface="Courier New" pitchFamily="49" charset="0"/>
              </a:rPr>
              <a:t>.</a:t>
            </a:r>
            <a:endParaRPr lang="en-US" sz="1400" dirty="0">
              <a:latin typeface="Courier New" pitchFamily="49" charset="0"/>
              <a:cs typeface="Courier New" pitchFamily="49" charset="0"/>
            </a:endParaRPr>
          </a:p>
        </p:txBody>
      </p:sp>
      <p:sp>
        <p:nvSpPr>
          <p:cNvPr id="2" name="Title 1"/>
          <p:cNvSpPr>
            <a:spLocks noGrp="1"/>
          </p:cNvSpPr>
          <p:nvPr>
            <p:ph type="title" idx="4294967295"/>
          </p:nvPr>
        </p:nvSpPr>
        <p:spPr/>
        <p:txBody>
          <a:bodyPr/>
          <a:lstStyle/>
          <a:p>
            <a:r>
              <a:rPr lang="en-US" dirty="0" smtClean="0"/>
              <a:t>The Source</a:t>
            </a:r>
            <a:endParaRPr lang="en-US" dirty="0"/>
          </a:p>
        </p:txBody>
      </p:sp>
      <p:sp>
        <p:nvSpPr>
          <p:cNvPr id="3" name="TextBox 2"/>
          <p:cNvSpPr txBox="1"/>
          <p:nvPr/>
        </p:nvSpPr>
        <p:spPr>
          <a:xfrm>
            <a:off x="381000" y="685800"/>
            <a:ext cx="8610600" cy="369332"/>
          </a:xfrm>
          <a:prstGeom prst="rect">
            <a:avLst/>
          </a:prstGeom>
          <a:noFill/>
        </p:spPr>
        <p:txBody>
          <a:bodyPr wrap="square" rtlCol="0">
            <a:spAutoFit/>
          </a:bodyPr>
          <a:lstStyle/>
          <a:p>
            <a:r>
              <a:rPr lang="en-US" sz="1800" dirty="0" smtClean="0"/>
              <a:t>In this case, I find it easier to just switch to my text editor and see what's going on:</a:t>
            </a:r>
            <a:endParaRPr lang="en-US" sz="1800" dirty="0"/>
          </a:p>
        </p:txBody>
      </p:sp>
      <p:sp>
        <p:nvSpPr>
          <p:cNvPr id="5" name="TextBox 4"/>
          <p:cNvSpPr txBox="1"/>
          <p:nvPr/>
        </p:nvSpPr>
        <p:spPr>
          <a:xfrm>
            <a:off x="381000" y="5574268"/>
            <a:ext cx="8610600" cy="646331"/>
          </a:xfrm>
          <a:prstGeom prst="rect">
            <a:avLst/>
          </a:prstGeom>
          <a:noFill/>
        </p:spPr>
        <p:txBody>
          <a:bodyPr wrap="square" rtlCol="0">
            <a:spAutoFit/>
          </a:bodyPr>
          <a:lstStyle/>
          <a:p>
            <a:r>
              <a:rPr lang="en-US" sz="1800" dirty="0" smtClean="0"/>
              <a:t>The loop bears no resemblance to the stated plan… the code never tries to limit </a:t>
            </a:r>
            <a:r>
              <a:rPr lang="en-US" sz="1800" dirty="0" smtClean="0">
                <a:latin typeface="Courier New" pitchFamily="49" charset="0"/>
                <a:cs typeface="Courier New" pitchFamily="49" charset="0"/>
              </a:rPr>
              <a:t>J</a:t>
            </a:r>
            <a:r>
              <a:rPr lang="en-US" sz="1800" dirty="0" smtClean="0"/>
              <a:t> to be less than or equal to </a:t>
            </a:r>
            <a:r>
              <a:rPr lang="en-US" sz="1800" dirty="0" err="1" smtClean="0">
                <a:latin typeface="Courier New" pitchFamily="49" charset="0"/>
                <a:cs typeface="Courier New" pitchFamily="49" charset="0"/>
              </a:rPr>
              <a:t>sqrt</a:t>
            </a:r>
            <a:r>
              <a:rPr lang="en-US" sz="1800" dirty="0" smtClean="0">
                <a:latin typeface="Courier New" pitchFamily="49" charset="0"/>
                <a:cs typeface="Courier New" pitchFamily="49" charset="0"/>
              </a:rPr>
              <a:t>(K)</a:t>
            </a:r>
            <a:r>
              <a:rPr lang="en-US" sz="1800" dirty="0" smtClean="0"/>
              <a:t>.</a:t>
            </a:r>
            <a:endParaRPr lang="en-US" sz="1800" dirty="0"/>
          </a:p>
        </p:txBody>
      </p:sp>
    </p:spTree>
    <p:extLst>
      <p:ext uri="{BB962C8B-B14F-4D97-AF65-F5344CB8AC3E}">
        <p14:creationId xmlns:p14="http://schemas.microsoft.com/office/powerpoint/2010/main" val="3875931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The Problem</a:t>
            </a:r>
            <a:endParaRPr lang="en-US" dirty="0"/>
          </a:p>
        </p:txBody>
      </p:sp>
      <p:sp>
        <p:nvSpPr>
          <p:cNvPr id="3" name="TextBox 2"/>
          <p:cNvSpPr txBox="1"/>
          <p:nvPr/>
        </p:nvSpPr>
        <p:spPr>
          <a:xfrm>
            <a:off x="4419600" y="762000"/>
            <a:ext cx="4572000" cy="1200329"/>
          </a:xfrm>
          <a:prstGeom prst="rect">
            <a:avLst/>
          </a:prstGeom>
          <a:noFill/>
        </p:spPr>
        <p:txBody>
          <a:bodyPr wrap="square" rtlCol="0">
            <a:spAutoFit/>
          </a:bodyPr>
          <a:lstStyle/>
          <a:p>
            <a:r>
              <a:rPr lang="en-US" sz="1800" dirty="0" smtClean="0"/>
              <a:t>The loop never exits unless we have a value for </a:t>
            </a:r>
            <a:r>
              <a:rPr lang="en-US" sz="1800" dirty="0" smtClean="0">
                <a:latin typeface="Courier New" pitchFamily="49" charset="0"/>
                <a:cs typeface="Courier New" pitchFamily="49" charset="0"/>
              </a:rPr>
              <a:t>J</a:t>
            </a:r>
            <a:r>
              <a:rPr lang="en-US" sz="1800" dirty="0" smtClean="0"/>
              <a:t> such that both:</a:t>
            </a:r>
          </a:p>
          <a:p>
            <a:pPr marL="914400" indent="-914400">
              <a:tabLst>
                <a:tab pos="465138" algn="l"/>
              </a:tabLst>
            </a:pPr>
            <a:r>
              <a:rPr lang="en-US" sz="1800" dirty="0" smtClean="0"/>
              <a:t>	-	</a:t>
            </a:r>
            <a:r>
              <a:rPr lang="en-US" sz="1800" dirty="0" smtClean="0">
                <a:latin typeface="Courier New" pitchFamily="49" charset="0"/>
                <a:cs typeface="Courier New" pitchFamily="49" charset="0"/>
              </a:rPr>
              <a:t>Prime[J] == true</a:t>
            </a:r>
            <a:r>
              <a:rPr lang="en-US" sz="1800" dirty="0" smtClean="0"/>
              <a:t> </a:t>
            </a:r>
          </a:p>
          <a:p>
            <a:pPr marL="914400" indent="-914400">
              <a:tabLst>
                <a:tab pos="465138" algn="l"/>
              </a:tabLst>
            </a:pPr>
            <a:r>
              <a:rPr lang="en-US" sz="1800" dirty="0"/>
              <a:t>	</a:t>
            </a:r>
            <a:r>
              <a:rPr lang="en-US" sz="1800" dirty="0" smtClean="0"/>
              <a:t>-	</a:t>
            </a:r>
            <a:r>
              <a:rPr lang="en-US" sz="1800" dirty="0" smtClean="0">
                <a:latin typeface="Courier New" pitchFamily="49" charset="0"/>
                <a:cs typeface="Courier New" pitchFamily="49" charset="0"/>
              </a:rPr>
              <a:t>J</a:t>
            </a:r>
            <a:r>
              <a:rPr lang="en-US" sz="1800" dirty="0" smtClean="0"/>
              <a:t> divides </a:t>
            </a:r>
            <a:r>
              <a:rPr lang="en-US" sz="1800" dirty="0" smtClean="0">
                <a:latin typeface="Courier New" pitchFamily="49" charset="0"/>
                <a:cs typeface="Courier New" pitchFamily="49" charset="0"/>
              </a:rPr>
              <a:t>K</a:t>
            </a:r>
            <a:endParaRPr lang="en-US" sz="1800" dirty="0">
              <a:latin typeface="Courier New" pitchFamily="49" charset="0"/>
              <a:cs typeface="Courier New" pitchFamily="49" charset="0"/>
            </a:endParaRPr>
          </a:p>
        </p:txBody>
      </p:sp>
      <p:sp>
        <p:nvSpPr>
          <p:cNvPr id="4" name="TextBox 3"/>
          <p:cNvSpPr txBox="1"/>
          <p:nvPr/>
        </p:nvSpPr>
        <p:spPr>
          <a:xfrm>
            <a:off x="457200" y="725031"/>
            <a:ext cx="3733800" cy="2246769"/>
          </a:xfrm>
          <a:prstGeom prst="rect">
            <a:avLst/>
          </a:prstGeom>
          <a:solidFill>
            <a:srgbClr val="FFFFE0"/>
          </a:solidFill>
          <a:ln>
            <a:solidFill>
              <a:schemeClr val="tx1"/>
            </a:solidFill>
          </a:ln>
        </p:spPr>
        <p:txBody>
          <a:bodyPr wrap="square" rtlCol="0">
            <a:spAutoFit/>
          </a:bodyPr>
          <a:lstStyle/>
          <a:p>
            <a:r>
              <a:rPr lang="en-US" sz="1400" b="1" dirty="0" smtClean="0">
                <a:latin typeface="Courier New" pitchFamily="49" charset="0"/>
                <a:cs typeface="Courier New" pitchFamily="49" charset="0"/>
              </a:rPr>
              <a:t>   J = 2;</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while</a:t>
            </a:r>
            <a:r>
              <a:rPr lang="en-US" sz="1400" b="1" dirty="0" smtClean="0">
                <a:latin typeface="Courier New" pitchFamily="49" charset="0"/>
                <a:cs typeface="Courier New" pitchFamily="49" charset="0"/>
              </a:rPr>
              <a:t> ( true )  {</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if</a:t>
            </a:r>
            <a:r>
              <a:rPr lang="en-US" sz="1400" b="1" dirty="0" smtClean="0">
                <a:latin typeface="Courier New" pitchFamily="49" charset="0"/>
                <a:cs typeface="Courier New" pitchFamily="49" charset="0"/>
              </a:rPr>
              <a:t> ( Prime[J] )</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if</a:t>
            </a:r>
            <a:r>
              <a:rPr lang="en-US" sz="1400" b="1" dirty="0" smtClean="0">
                <a:latin typeface="Courier New" pitchFamily="49" charset="0"/>
                <a:cs typeface="Courier New" pitchFamily="49" charset="0"/>
              </a:rPr>
              <a:t> ( K % J == 0 )  {</a:t>
            </a:r>
          </a:p>
          <a:p>
            <a:r>
              <a:rPr lang="en-US" sz="1400" b="1" dirty="0" smtClean="0">
                <a:latin typeface="Courier New" pitchFamily="49" charset="0"/>
                <a:cs typeface="Courier New" pitchFamily="49" charset="0"/>
              </a:rPr>
              <a:t>            Prime[K] = false;</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return</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      J++;</a:t>
            </a:r>
          </a:p>
          <a:p>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   . . .</a:t>
            </a:r>
          </a:p>
        </p:txBody>
      </p:sp>
      <p:sp>
        <p:nvSpPr>
          <p:cNvPr id="5" name="TextBox 4"/>
          <p:cNvSpPr txBox="1"/>
          <p:nvPr/>
        </p:nvSpPr>
        <p:spPr>
          <a:xfrm>
            <a:off x="381000" y="3163669"/>
            <a:ext cx="8610600" cy="3139321"/>
          </a:xfrm>
          <a:prstGeom prst="rect">
            <a:avLst/>
          </a:prstGeom>
          <a:noFill/>
        </p:spPr>
        <p:txBody>
          <a:bodyPr wrap="square" rtlCol="0">
            <a:spAutoFit/>
          </a:bodyPr>
          <a:lstStyle/>
          <a:p>
            <a:r>
              <a:rPr lang="en-US" sz="1800" dirty="0" smtClean="0"/>
              <a:t>But we know that </a:t>
            </a:r>
            <a:r>
              <a:rPr lang="en-US" sz="1800" dirty="0" smtClean="0">
                <a:latin typeface="Courier New" pitchFamily="49" charset="0"/>
                <a:cs typeface="Courier New" pitchFamily="49" charset="0"/>
              </a:rPr>
              <a:t>J</a:t>
            </a:r>
            <a:r>
              <a:rPr lang="en-US" sz="1800" dirty="0" smtClean="0"/>
              <a:t> reached the value 4640.  </a:t>
            </a:r>
          </a:p>
          <a:p>
            <a:endParaRPr lang="en-US" sz="1800" dirty="0"/>
          </a:p>
          <a:p>
            <a:r>
              <a:rPr lang="en-US" sz="1800" dirty="0" smtClean="0"/>
              <a:t>Why didn't the loop exit when we reached </a:t>
            </a:r>
            <a:r>
              <a:rPr lang="en-US" sz="1800" dirty="0" smtClean="0">
                <a:latin typeface="Courier New" pitchFamily="49" charset="0"/>
                <a:cs typeface="Courier New" pitchFamily="49" charset="0"/>
              </a:rPr>
              <a:t>J == 3</a:t>
            </a:r>
            <a:r>
              <a:rPr lang="en-US" sz="1800" dirty="0" smtClean="0"/>
              <a:t>?</a:t>
            </a:r>
          </a:p>
          <a:p>
            <a:endParaRPr lang="en-US" sz="1800" dirty="0"/>
          </a:p>
          <a:p>
            <a:r>
              <a:rPr lang="en-US" sz="1800" dirty="0" smtClean="0"/>
              <a:t>It must have been that </a:t>
            </a:r>
            <a:r>
              <a:rPr lang="en-US" sz="1800" dirty="0" smtClean="0">
                <a:latin typeface="Courier New" pitchFamily="49" charset="0"/>
                <a:cs typeface="Courier New" pitchFamily="49" charset="0"/>
              </a:rPr>
              <a:t>Prime[3]</a:t>
            </a:r>
            <a:r>
              <a:rPr lang="en-US" sz="1800" dirty="0" smtClean="0"/>
              <a:t> was not </a:t>
            </a:r>
            <a:r>
              <a:rPr lang="en-US" sz="1800" dirty="0" smtClean="0">
                <a:latin typeface="Courier New" pitchFamily="49" charset="0"/>
                <a:cs typeface="Courier New" pitchFamily="49" charset="0"/>
              </a:rPr>
              <a:t>true</a:t>
            </a:r>
            <a:r>
              <a:rPr lang="en-US" sz="1800" dirty="0" smtClean="0"/>
              <a:t>.</a:t>
            </a:r>
          </a:p>
          <a:p>
            <a:endParaRPr lang="en-US" sz="1800" dirty="0"/>
          </a:p>
          <a:p>
            <a:r>
              <a:rPr lang="en-US" sz="1800" dirty="0" smtClean="0"/>
              <a:t>Examining the earlier source code, we see that </a:t>
            </a:r>
            <a:r>
              <a:rPr lang="en-US" sz="1800" dirty="0" smtClean="0">
                <a:latin typeface="Courier New" pitchFamily="49" charset="0"/>
                <a:cs typeface="Courier New" pitchFamily="49" charset="0"/>
              </a:rPr>
              <a:t>Prime[3]</a:t>
            </a:r>
            <a:r>
              <a:rPr lang="en-US" sz="1800" dirty="0" smtClean="0"/>
              <a:t> will not have been explicitly set at this point.</a:t>
            </a:r>
          </a:p>
          <a:p>
            <a:endParaRPr lang="en-US" sz="1800" dirty="0"/>
          </a:p>
          <a:p>
            <a:r>
              <a:rPr lang="en-US" sz="1800" dirty="0" smtClean="0"/>
              <a:t>We could fix this by assuming each </a:t>
            </a:r>
            <a:r>
              <a:rPr lang="en-US" sz="1800" dirty="0" smtClean="0">
                <a:latin typeface="Courier New" pitchFamily="49" charset="0"/>
                <a:cs typeface="Courier New" pitchFamily="49" charset="0"/>
              </a:rPr>
              <a:t>K</a:t>
            </a:r>
            <a:r>
              <a:rPr lang="en-US" sz="1800" dirty="0" smtClean="0"/>
              <a:t> is prime until shown otherwise, and so setting </a:t>
            </a:r>
            <a:r>
              <a:rPr lang="en-US" sz="1800" dirty="0" smtClean="0">
                <a:latin typeface="Courier New" pitchFamily="49" charset="0"/>
                <a:cs typeface="Courier New" pitchFamily="49" charset="0"/>
              </a:rPr>
              <a:t>Prime[K]</a:t>
            </a:r>
            <a:r>
              <a:rPr lang="en-US" sz="1800" dirty="0" smtClean="0"/>
              <a:t> to </a:t>
            </a:r>
            <a:r>
              <a:rPr lang="en-US" sz="1800" dirty="0" smtClean="0">
                <a:latin typeface="Courier New" pitchFamily="49" charset="0"/>
                <a:cs typeface="Courier New" pitchFamily="49" charset="0"/>
              </a:rPr>
              <a:t>true</a:t>
            </a:r>
            <a:r>
              <a:rPr lang="en-US" sz="1800" dirty="0" smtClean="0"/>
              <a:t> before entering the function… </a:t>
            </a:r>
            <a:endParaRPr lang="en-US" sz="1800" dirty="0"/>
          </a:p>
        </p:txBody>
      </p:sp>
      <p:sp>
        <p:nvSpPr>
          <p:cNvPr id="6" name="TextBox 5"/>
          <p:cNvSpPr txBox="1"/>
          <p:nvPr/>
        </p:nvSpPr>
        <p:spPr>
          <a:xfrm>
            <a:off x="4419600" y="2076271"/>
            <a:ext cx="4572000" cy="646331"/>
          </a:xfrm>
          <a:prstGeom prst="rect">
            <a:avLst/>
          </a:prstGeom>
          <a:noFill/>
        </p:spPr>
        <p:txBody>
          <a:bodyPr wrap="square" rtlCol="0">
            <a:spAutoFit/>
          </a:bodyPr>
          <a:lstStyle/>
          <a:p>
            <a:r>
              <a:rPr lang="en-US" sz="1800" dirty="0" smtClean="0"/>
              <a:t>But if </a:t>
            </a:r>
            <a:r>
              <a:rPr lang="en-US" sz="1800" dirty="0" smtClean="0">
                <a:latin typeface="Courier New" pitchFamily="49" charset="0"/>
                <a:cs typeface="Courier New" pitchFamily="49" charset="0"/>
              </a:rPr>
              <a:t>K == 3</a:t>
            </a:r>
            <a:r>
              <a:rPr lang="en-US" sz="1800" dirty="0" smtClean="0"/>
              <a:t> then the first prime that divides </a:t>
            </a:r>
            <a:r>
              <a:rPr lang="en-US" sz="1800" dirty="0" smtClean="0">
                <a:latin typeface="Courier New" pitchFamily="49" charset="0"/>
                <a:cs typeface="Courier New" pitchFamily="49" charset="0"/>
              </a:rPr>
              <a:t>K</a:t>
            </a:r>
            <a:r>
              <a:rPr lang="en-US" sz="1800" dirty="0" smtClean="0"/>
              <a:t> would be 3 itself.</a:t>
            </a:r>
            <a:endParaRPr lang="en-US" sz="1800" dirty="0">
              <a:latin typeface="Courier New" pitchFamily="49" charset="0"/>
              <a:cs typeface="Courier New" pitchFamily="49" charset="0"/>
            </a:endParaRPr>
          </a:p>
        </p:txBody>
      </p:sp>
    </p:spTree>
    <p:extLst>
      <p:ext uri="{BB962C8B-B14F-4D97-AF65-F5344CB8AC3E}">
        <p14:creationId xmlns:p14="http://schemas.microsoft.com/office/powerpoint/2010/main" val="4242890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Fixing the Second Bug</a:t>
            </a:r>
            <a:endParaRPr lang="en-US" dirty="0"/>
          </a:p>
        </p:txBody>
      </p:sp>
      <p:sp>
        <p:nvSpPr>
          <p:cNvPr id="3" name="TextBox 2"/>
          <p:cNvSpPr txBox="1"/>
          <p:nvPr/>
        </p:nvSpPr>
        <p:spPr>
          <a:xfrm>
            <a:off x="457200" y="1371600"/>
            <a:ext cx="8458200" cy="4185761"/>
          </a:xfrm>
          <a:prstGeom prst="rect">
            <a:avLst/>
          </a:prstGeom>
          <a:solidFill>
            <a:srgbClr val="FFFFE0"/>
          </a:solidFill>
          <a:ln>
            <a:solidFill>
              <a:schemeClr val="tx1"/>
            </a:solidFill>
          </a:ln>
        </p:spPr>
        <p:txBody>
          <a:bodyPr wrap="square" rtlCol="0">
            <a:spAutoFit/>
          </a:bodyPr>
          <a:lstStyle/>
          <a:p>
            <a:r>
              <a:rPr lang="en-US" sz="1400" b="1" dirty="0" smtClean="0">
                <a:latin typeface="Courier New" pitchFamily="49" charset="0"/>
                <a:cs typeface="Courier New" pitchFamily="49" charset="0"/>
              </a:rPr>
              <a:t>   . . .</a:t>
            </a:r>
          </a:p>
          <a:p>
            <a:r>
              <a:rPr lang="en-US" sz="1400" b="1" dirty="0" smtClean="0">
                <a:solidFill>
                  <a:srgbClr val="008000"/>
                </a:solidFill>
                <a:latin typeface="Courier New" pitchFamily="49" charset="0"/>
                <a:cs typeface="Courier New" pitchFamily="49" charset="0"/>
              </a:rPr>
              <a:t>   /* the plan:  see if J divides K, for all values J which</a:t>
            </a:r>
          </a:p>
          <a:p>
            <a:r>
              <a:rPr lang="en-US" sz="1400" b="1" dirty="0" smtClean="0">
                <a:solidFill>
                  <a:srgbClr val="008000"/>
                </a:solidFill>
                <a:latin typeface="Courier New" pitchFamily="49" charset="0"/>
                <a:cs typeface="Courier New" pitchFamily="49" charset="0"/>
              </a:rPr>
              <a:t>      are</a:t>
            </a:r>
          </a:p>
          <a:p>
            <a:r>
              <a:rPr lang="en-US" sz="1400" b="1" dirty="0" smtClean="0">
                <a:solidFill>
                  <a:srgbClr val="008000"/>
                </a:solidFill>
                <a:latin typeface="Courier New" pitchFamily="49" charset="0"/>
                <a:cs typeface="Courier New" pitchFamily="49" charset="0"/>
              </a:rPr>
              <a:t>      </a:t>
            </a:r>
          </a:p>
          <a:p>
            <a:r>
              <a:rPr lang="en-US" sz="1400" b="1" dirty="0" smtClean="0">
                <a:solidFill>
                  <a:srgbClr val="008000"/>
                </a:solidFill>
                <a:latin typeface="Courier New" pitchFamily="49" charset="0"/>
                <a:cs typeface="Courier New" pitchFamily="49" charset="0"/>
              </a:rPr>
              <a:t>     (a) themselves prime (no need to try J if it is </a:t>
            </a:r>
          </a:p>
          <a:p>
            <a:r>
              <a:rPr lang="en-US" sz="1400" b="1" dirty="0" smtClean="0">
                <a:solidFill>
                  <a:srgbClr val="008000"/>
                </a:solidFill>
                <a:latin typeface="Courier New" pitchFamily="49" charset="0"/>
                <a:cs typeface="Courier New" pitchFamily="49" charset="0"/>
              </a:rPr>
              <a:t>         nonprime), and</a:t>
            </a:r>
          </a:p>
          <a:p>
            <a:r>
              <a:rPr lang="en-US" sz="1400" b="1" dirty="0" smtClean="0">
                <a:solidFill>
                  <a:srgbClr val="008000"/>
                </a:solidFill>
                <a:latin typeface="Courier New" pitchFamily="49" charset="0"/>
                <a:cs typeface="Courier New" pitchFamily="49" charset="0"/>
              </a:rPr>
              <a:t>     (b) less than or equal to </a:t>
            </a:r>
            <a:r>
              <a:rPr lang="en-US" sz="1400" b="1" dirty="0" err="1" smtClean="0">
                <a:solidFill>
                  <a:srgbClr val="008000"/>
                </a:solidFill>
                <a:latin typeface="Courier New" pitchFamily="49" charset="0"/>
                <a:cs typeface="Courier New" pitchFamily="49" charset="0"/>
              </a:rPr>
              <a:t>sqrt</a:t>
            </a:r>
            <a:r>
              <a:rPr lang="en-US" sz="1400" b="1" dirty="0" smtClean="0">
                <a:solidFill>
                  <a:srgbClr val="008000"/>
                </a:solidFill>
                <a:latin typeface="Courier New" pitchFamily="49" charset="0"/>
                <a:cs typeface="Courier New" pitchFamily="49" charset="0"/>
              </a:rPr>
              <a:t>(K) (if K has a divisor</a:t>
            </a:r>
          </a:p>
          <a:p>
            <a:r>
              <a:rPr lang="en-US" sz="1400" b="1" dirty="0" smtClean="0">
                <a:solidFill>
                  <a:srgbClr val="008000"/>
                </a:solidFill>
                <a:latin typeface="Courier New" pitchFamily="49" charset="0"/>
                <a:cs typeface="Courier New" pitchFamily="49" charset="0"/>
              </a:rPr>
              <a:t>         larger than this square root, it must also have a</a:t>
            </a:r>
          </a:p>
          <a:p>
            <a:r>
              <a:rPr lang="en-US" sz="1400" b="1" dirty="0" smtClean="0">
                <a:solidFill>
                  <a:srgbClr val="008000"/>
                </a:solidFill>
                <a:latin typeface="Courier New" pitchFamily="49" charset="0"/>
                <a:cs typeface="Courier New" pitchFamily="49" charset="0"/>
              </a:rPr>
              <a:t>         smaller one, so no need to check for larger ones)</a:t>
            </a:r>
          </a:p>
          <a:p>
            <a:r>
              <a:rPr lang="en-US" sz="1400" b="1" dirty="0" smtClean="0">
                <a:solidFill>
                  <a:srgbClr val="008000"/>
                </a:solidFill>
                <a:latin typeface="Courier New" pitchFamily="49" charset="0"/>
                <a:cs typeface="Courier New" pitchFamily="49" charset="0"/>
              </a:rPr>
              <a:t>   */   </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for</a:t>
            </a:r>
            <a:r>
              <a:rPr lang="en-US" sz="1400" b="1" dirty="0" smtClean="0">
                <a:latin typeface="Courier New" pitchFamily="49" charset="0"/>
                <a:cs typeface="Courier New" pitchFamily="49" charset="0"/>
              </a:rPr>
              <a:t> ( J = 2; J * J &lt;= K; J++ )  {</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if</a:t>
            </a:r>
            <a:r>
              <a:rPr lang="en-US" sz="1400" b="1" dirty="0" smtClean="0">
                <a:latin typeface="Courier New" pitchFamily="49" charset="0"/>
                <a:cs typeface="Courier New" pitchFamily="49" charset="0"/>
              </a:rPr>
              <a:t> ( Prime[J] )</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if</a:t>
            </a:r>
            <a:r>
              <a:rPr lang="en-US" sz="1400" b="1" dirty="0" smtClean="0">
                <a:latin typeface="Courier New" pitchFamily="49" charset="0"/>
                <a:cs typeface="Courier New" pitchFamily="49" charset="0"/>
              </a:rPr>
              <a:t> ( K % J == 0 )  {</a:t>
            </a:r>
          </a:p>
          <a:p>
            <a:r>
              <a:rPr lang="en-US" sz="1400" b="1" dirty="0" smtClean="0">
                <a:latin typeface="Courier New" pitchFamily="49" charset="0"/>
                <a:cs typeface="Courier New" pitchFamily="49" charset="0"/>
              </a:rPr>
              <a:t>            Prime[K] = false;</a:t>
            </a:r>
          </a:p>
          <a:p>
            <a:r>
              <a:rPr lang="en-US" sz="1400" b="1" dirty="0" smtClean="0">
                <a:latin typeface="Courier New" pitchFamily="49" charset="0"/>
                <a:cs typeface="Courier New" pitchFamily="49" charset="0"/>
              </a:rPr>
              <a:t>            </a:t>
            </a:r>
            <a:r>
              <a:rPr lang="en-US" sz="1400" b="1" dirty="0" smtClean="0">
                <a:solidFill>
                  <a:srgbClr val="003399"/>
                </a:solidFill>
                <a:latin typeface="Courier New" pitchFamily="49" charset="0"/>
                <a:cs typeface="Courier New" pitchFamily="49" charset="0"/>
              </a:rPr>
              <a:t>return</a:t>
            </a:r>
            <a:r>
              <a:rPr lang="en-US" sz="1400" b="1" dirty="0" smtClean="0">
                <a:latin typeface="Courier New" pitchFamily="49" charset="0"/>
                <a:cs typeface="Courier New" pitchFamily="49" charset="0"/>
              </a:rPr>
              <a:t>;</a:t>
            </a:r>
          </a:p>
          <a:p>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      J++;</a:t>
            </a:r>
          </a:p>
          <a:p>
            <a:r>
              <a:rPr lang="en-US" sz="1400" b="1" dirty="0" smtClean="0">
                <a:latin typeface="Courier New" pitchFamily="49" charset="0"/>
                <a:cs typeface="Courier New" pitchFamily="49" charset="0"/>
              </a:rPr>
              <a:t>   }</a:t>
            </a:r>
          </a:p>
          <a:p>
            <a:r>
              <a:rPr lang="en-US" sz="1400" b="1" dirty="0" smtClean="0">
                <a:latin typeface="Courier New" pitchFamily="49" charset="0"/>
                <a:cs typeface="Courier New" pitchFamily="49" charset="0"/>
              </a:rPr>
              <a:t>   . . .</a:t>
            </a:r>
          </a:p>
        </p:txBody>
      </p:sp>
      <p:sp>
        <p:nvSpPr>
          <p:cNvPr id="4" name="TextBox 3"/>
          <p:cNvSpPr txBox="1"/>
          <p:nvPr/>
        </p:nvSpPr>
        <p:spPr>
          <a:xfrm>
            <a:off x="381000" y="685800"/>
            <a:ext cx="8610600" cy="646331"/>
          </a:xfrm>
          <a:prstGeom prst="rect">
            <a:avLst/>
          </a:prstGeom>
          <a:noFill/>
        </p:spPr>
        <p:txBody>
          <a:bodyPr wrap="square" rtlCol="0">
            <a:spAutoFit/>
          </a:bodyPr>
          <a:lstStyle/>
          <a:p>
            <a:r>
              <a:rPr lang="en-US" sz="1800" dirty="0" smtClean="0"/>
              <a:t>But it's more efficient to make the loop exit once we've examined all the necessary candidates for divisors of </a:t>
            </a:r>
            <a:r>
              <a:rPr lang="en-US" sz="1800" dirty="0" smtClean="0">
                <a:latin typeface="Courier New" pitchFamily="49" charset="0"/>
                <a:cs typeface="Courier New" pitchFamily="49" charset="0"/>
              </a:rPr>
              <a:t>K</a:t>
            </a:r>
            <a:r>
              <a:rPr lang="en-US" sz="1800" dirty="0" smtClean="0"/>
              <a:t>:</a:t>
            </a:r>
            <a:endParaRPr lang="en-US" sz="1800" dirty="0"/>
          </a:p>
        </p:txBody>
      </p:sp>
    </p:spTree>
    <p:extLst>
      <p:ext uri="{BB962C8B-B14F-4D97-AF65-F5344CB8AC3E}">
        <p14:creationId xmlns:p14="http://schemas.microsoft.com/office/powerpoint/2010/main" val="116181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Trying Again</a:t>
            </a:r>
            <a:endParaRPr lang="en-US" dirty="0"/>
          </a:p>
        </p:txBody>
      </p:sp>
      <p:sp>
        <p:nvSpPr>
          <p:cNvPr id="4" name="TextBox 3"/>
          <p:cNvSpPr txBox="1"/>
          <p:nvPr/>
        </p:nvSpPr>
        <p:spPr>
          <a:xfrm>
            <a:off x="381000" y="4313872"/>
            <a:ext cx="8610600" cy="1477328"/>
          </a:xfrm>
          <a:prstGeom prst="rect">
            <a:avLst/>
          </a:prstGeom>
          <a:noFill/>
        </p:spPr>
        <p:txBody>
          <a:bodyPr wrap="square" rtlCol="0">
            <a:spAutoFit/>
          </a:bodyPr>
          <a:lstStyle/>
          <a:p>
            <a:r>
              <a:rPr lang="en-US" sz="1800" dirty="0" smtClean="0"/>
              <a:t>Well, no segmentation fault… but this didn't report any primes up to 20</a:t>
            </a:r>
            <a:r>
              <a:rPr lang="en-US" sz="1800" dirty="0" smtClean="0"/>
              <a:t>… except for 2…</a:t>
            </a:r>
            <a:endParaRPr lang="en-US" sz="1800" dirty="0" smtClean="0"/>
          </a:p>
          <a:p>
            <a:endParaRPr lang="en-US" sz="1800" dirty="0"/>
          </a:p>
          <a:p>
            <a:r>
              <a:rPr lang="en-US" sz="1800" dirty="0" smtClean="0"/>
              <a:t>What to do when we have no immediate indication of what's wrong?</a:t>
            </a:r>
          </a:p>
          <a:p>
            <a:endParaRPr lang="en-US" sz="1800" dirty="0"/>
          </a:p>
          <a:p>
            <a:r>
              <a:rPr lang="en-US" sz="1800" dirty="0" smtClean="0"/>
              <a:t>It would seem useful to trace the execution of the program.</a:t>
            </a:r>
            <a:endParaRPr lang="en-US" sz="1800" dirty="0"/>
          </a:p>
        </p:txBody>
      </p:sp>
      <p:pic>
        <p:nvPicPr>
          <p:cNvPr id="5" name="Picture 4"/>
          <p:cNvPicPr>
            <a:picLocks noChangeAspect="1"/>
          </p:cNvPicPr>
          <p:nvPr/>
        </p:nvPicPr>
        <p:blipFill>
          <a:blip r:embed="rId2"/>
          <a:stretch>
            <a:fillRect/>
          </a:stretch>
        </p:blipFill>
        <p:spPr>
          <a:xfrm>
            <a:off x="533400" y="762001"/>
            <a:ext cx="8230613" cy="2438400"/>
          </a:xfrm>
          <a:prstGeom prst="rect">
            <a:avLst/>
          </a:prstGeom>
        </p:spPr>
      </p:pic>
    </p:spTree>
    <p:extLst>
      <p:ext uri="{BB962C8B-B14F-4D97-AF65-F5344CB8AC3E}">
        <p14:creationId xmlns:p14="http://schemas.microsoft.com/office/powerpoint/2010/main" val="73308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32088" y="1414066"/>
            <a:ext cx="8359512" cy="1819423"/>
          </a:xfrm>
          <a:prstGeom prst="rect">
            <a:avLst/>
          </a:prstGeom>
        </p:spPr>
      </p:pic>
      <p:sp>
        <p:nvSpPr>
          <p:cNvPr id="2" name="Title 1"/>
          <p:cNvSpPr>
            <a:spLocks noGrp="1"/>
          </p:cNvSpPr>
          <p:nvPr>
            <p:ph type="title" idx="4294967295"/>
          </p:nvPr>
        </p:nvSpPr>
        <p:spPr/>
        <p:txBody>
          <a:bodyPr/>
          <a:lstStyle/>
          <a:p>
            <a:r>
              <a:rPr lang="en-US" dirty="0" smtClean="0"/>
              <a:t>Breakpoints</a:t>
            </a:r>
            <a:endParaRPr lang="en-US" dirty="0"/>
          </a:p>
        </p:txBody>
      </p:sp>
      <p:sp>
        <p:nvSpPr>
          <p:cNvPr id="3" name="TextBox 2"/>
          <p:cNvSpPr txBox="1"/>
          <p:nvPr/>
        </p:nvSpPr>
        <p:spPr>
          <a:xfrm>
            <a:off x="381000" y="685800"/>
            <a:ext cx="8610600" cy="646331"/>
          </a:xfrm>
          <a:prstGeom prst="rect">
            <a:avLst/>
          </a:prstGeom>
          <a:noFill/>
        </p:spPr>
        <p:txBody>
          <a:bodyPr wrap="square" rtlCol="0">
            <a:spAutoFit/>
          </a:bodyPr>
          <a:lstStyle/>
          <a:p>
            <a:r>
              <a:rPr lang="en-US" sz="1800" dirty="0" err="1" smtClean="0"/>
              <a:t>gdb</a:t>
            </a:r>
            <a:r>
              <a:rPr lang="en-US" sz="1800" dirty="0" smtClean="0"/>
              <a:t> allows us to set </a:t>
            </a:r>
            <a:r>
              <a:rPr lang="en-US" sz="1800" i="1" dirty="0" smtClean="0"/>
              <a:t>breakpoints</a:t>
            </a:r>
            <a:r>
              <a:rPr lang="en-US" sz="1800" dirty="0" smtClean="0"/>
              <a:t>, that is positions at which execution will automatically halt:</a:t>
            </a:r>
            <a:endParaRPr lang="en-US" sz="1800" dirty="0"/>
          </a:p>
        </p:txBody>
      </p:sp>
      <p:sp>
        <p:nvSpPr>
          <p:cNvPr id="5" name="TextBox 4"/>
          <p:cNvSpPr txBox="1"/>
          <p:nvPr/>
        </p:nvSpPr>
        <p:spPr>
          <a:xfrm>
            <a:off x="1912398" y="3732439"/>
            <a:ext cx="6858000" cy="369332"/>
          </a:xfrm>
          <a:prstGeom prst="rect">
            <a:avLst/>
          </a:prstGeom>
          <a:noFill/>
        </p:spPr>
        <p:txBody>
          <a:bodyPr wrap="square" rtlCol="0">
            <a:spAutoFit/>
          </a:bodyPr>
          <a:lstStyle/>
          <a:p>
            <a:r>
              <a:rPr lang="en-US" sz="1800" b="1" dirty="0" smtClean="0"/>
              <a:t>Important:</a:t>
            </a:r>
            <a:r>
              <a:rPr lang="en-US" sz="1800" dirty="0" smtClean="0"/>
              <a:t>  the displayed line of code has NOT been executed yet!</a:t>
            </a:r>
            <a:endParaRPr lang="en-US" sz="1800" dirty="0"/>
          </a:p>
        </p:txBody>
      </p:sp>
      <p:sp>
        <p:nvSpPr>
          <p:cNvPr id="4" name="Freeform 3"/>
          <p:cNvSpPr/>
          <p:nvPr/>
        </p:nvSpPr>
        <p:spPr bwMode="auto">
          <a:xfrm>
            <a:off x="3372667" y="3141559"/>
            <a:ext cx="2028306" cy="631767"/>
          </a:xfrm>
          <a:custGeom>
            <a:avLst/>
            <a:gdLst>
              <a:gd name="connsiteX0" fmla="*/ 2028306 w 2028306"/>
              <a:gd name="connsiteY0" fmla="*/ 631767 h 631767"/>
              <a:gd name="connsiteX1" fmla="*/ 1712422 w 2028306"/>
              <a:gd name="connsiteY1" fmla="*/ 598516 h 631767"/>
              <a:gd name="connsiteX2" fmla="*/ 847898 w 2028306"/>
              <a:gd name="connsiteY2" fmla="*/ 482138 h 631767"/>
              <a:gd name="connsiteX3" fmla="*/ 0 w 2028306"/>
              <a:gd name="connsiteY3" fmla="*/ 0 h 631767"/>
            </a:gdLst>
            <a:ahLst/>
            <a:cxnLst>
              <a:cxn ang="0">
                <a:pos x="connsiteX0" y="connsiteY0"/>
              </a:cxn>
              <a:cxn ang="0">
                <a:pos x="connsiteX1" y="connsiteY1"/>
              </a:cxn>
              <a:cxn ang="0">
                <a:pos x="connsiteX2" y="connsiteY2"/>
              </a:cxn>
              <a:cxn ang="0">
                <a:pos x="connsiteX3" y="connsiteY3"/>
              </a:cxn>
            </a:cxnLst>
            <a:rect l="l" t="t" r="r" b="b"/>
            <a:pathLst>
              <a:path w="2028306" h="631767">
                <a:moveTo>
                  <a:pt x="2028306" y="631767"/>
                </a:moveTo>
                <a:cubicBezTo>
                  <a:pt x="1968731" y="627610"/>
                  <a:pt x="1712422" y="598516"/>
                  <a:pt x="1712422" y="598516"/>
                </a:cubicBezTo>
                <a:cubicBezTo>
                  <a:pt x="1515687" y="573578"/>
                  <a:pt x="1133302" y="581891"/>
                  <a:pt x="847898" y="482138"/>
                </a:cubicBezTo>
                <a:cubicBezTo>
                  <a:pt x="562494" y="382385"/>
                  <a:pt x="281247" y="191192"/>
                  <a:pt x="0" y="0"/>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31866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57201" y="1447800"/>
            <a:ext cx="8382000" cy="2004750"/>
          </a:xfrm>
          <a:prstGeom prst="rect">
            <a:avLst/>
          </a:prstGeom>
        </p:spPr>
      </p:pic>
      <p:sp>
        <p:nvSpPr>
          <p:cNvPr id="2" name="Title 1"/>
          <p:cNvSpPr>
            <a:spLocks noGrp="1"/>
          </p:cNvSpPr>
          <p:nvPr>
            <p:ph type="title" idx="4294967295"/>
          </p:nvPr>
        </p:nvSpPr>
        <p:spPr/>
        <p:txBody>
          <a:bodyPr/>
          <a:lstStyle/>
          <a:p>
            <a:r>
              <a:rPr lang="en-US" dirty="0" smtClean="0"/>
              <a:t>Stepping Through</a:t>
            </a:r>
            <a:endParaRPr lang="en-US" dirty="0"/>
          </a:p>
        </p:txBody>
      </p:sp>
      <p:sp>
        <p:nvSpPr>
          <p:cNvPr id="3" name="TextBox 2"/>
          <p:cNvSpPr txBox="1"/>
          <p:nvPr/>
        </p:nvSpPr>
        <p:spPr>
          <a:xfrm>
            <a:off x="381000" y="685800"/>
            <a:ext cx="8610600" cy="369332"/>
          </a:xfrm>
          <a:prstGeom prst="rect">
            <a:avLst/>
          </a:prstGeom>
          <a:noFill/>
        </p:spPr>
        <p:txBody>
          <a:bodyPr wrap="square" rtlCol="0">
            <a:spAutoFit/>
          </a:bodyPr>
          <a:lstStyle/>
          <a:p>
            <a:r>
              <a:rPr lang="en-US" sz="1800" dirty="0" err="1" smtClean="0"/>
              <a:t>gdb</a:t>
            </a:r>
            <a:r>
              <a:rPr lang="en-US" sz="1800" dirty="0" smtClean="0"/>
              <a:t> also allows us to step through the program one instruction at a time:</a:t>
            </a:r>
            <a:endParaRPr lang="en-US" sz="1800" dirty="0"/>
          </a:p>
        </p:txBody>
      </p:sp>
      <p:sp>
        <p:nvSpPr>
          <p:cNvPr id="5" name="TextBox 4"/>
          <p:cNvSpPr txBox="1"/>
          <p:nvPr/>
        </p:nvSpPr>
        <p:spPr>
          <a:xfrm>
            <a:off x="381000" y="3886200"/>
            <a:ext cx="8610600" cy="646331"/>
          </a:xfrm>
          <a:prstGeom prst="rect">
            <a:avLst/>
          </a:prstGeom>
          <a:noFill/>
        </p:spPr>
        <p:txBody>
          <a:bodyPr wrap="square" rtlCol="0">
            <a:spAutoFit/>
          </a:bodyPr>
          <a:lstStyle/>
          <a:p>
            <a:r>
              <a:rPr lang="en-US" sz="1800" dirty="0" smtClean="0"/>
              <a:t>Since line 23 is a </a:t>
            </a:r>
            <a:r>
              <a:rPr lang="en-US" sz="1800" dirty="0" err="1" smtClean="0">
                <a:latin typeface="Courier New" pitchFamily="49" charset="0"/>
                <a:cs typeface="Courier New" pitchFamily="49" charset="0"/>
              </a:rPr>
              <a:t>scanf</a:t>
            </a:r>
            <a:r>
              <a:rPr lang="en-US" sz="1800" dirty="0" smtClean="0">
                <a:latin typeface="Courier New" pitchFamily="49" charset="0"/>
                <a:cs typeface="Courier New" pitchFamily="49" charset="0"/>
              </a:rPr>
              <a:t>()</a:t>
            </a:r>
            <a:r>
              <a:rPr lang="en-US" sz="1800" dirty="0" smtClean="0"/>
              <a:t> call, we must enter the input value and hit return before </a:t>
            </a:r>
            <a:r>
              <a:rPr lang="en-US" sz="1800" dirty="0" err="1" smtClean="0"/>
              <a:t>gdb</a:t>
            </a:r>
            <a:r>
              <a:rPr lang="en-US" sz="1800" dirty="0" smtClean="0"/>
              <a:t> resumes by displaying the next instruction.</a:t>
            </a:r>
            <a:endParaRPr lang="en-US" sz="1800" dirty="0"/>
          </a:p>
        </p:txBody>
      </p:sp>
      <p:cxnSp>
        <p:nvCxnSpPr>
          <p:cNvPr id="6" name="Straight Arrow Connector 5"/>
          <p:cNvCxnSpPr/>
          <p:nvPr/>
        </p:nvCxnSpPr>
        <p:spPr bwMode="auto">
          <a:xfrm flipV="1">
            <a:off x="1313895" y="2315443"/>
            <a:ext cx="438705" cy="87248"/>
          </a:xfrm>
          <a:prstGeom prst="straightConnector1">
            <a:avLst/>
          </a:prstGeom>
          <a:solidFill>
            <a:schemeClr val="accent1"/>
          </a:solidFill>
          <a:ln w="25400" cap="flat" cmpd="sng" algn="ctr">
            <a:solidFill>
              <a:srgbClr val="0070C0"/>
            </a:solidFill>
            <a:prstDash val="solid"/>
            <a:round/>
            <a:headEnd type="none" w="med" len="med"/>
            <a:tailEnd type="stealth" w="lg" len="lg"/>
          </a:ln>
          <a:effectLst/>
        </p:spPr>
      </p:cxnSp>
      <p:cxnSp>
        <p:nvCxnSpPr>
          <p:cNvPr id="8" name="Straight Arrow Connector 7"/>
          <p:cNvCxnSpPr/>
          <p:nvPr/>
        </p:nvCxnSpPr>
        <p:spPr bwMode="auto">
          <a:xfrm flipV="1">
            <a:off x="1319813" y="2835976"/>
            <a:ext cx="432787" cy="48241"/>
          </a:xfrm>
          <a:prstGeom prst="straightConnector1">
            <a:avLst/>
          </a:prstGeom>
          <a:solidFill>
            <a:schemeClr val="accent1"/>
          </a:solidFill>
          <a:ln w="25400" cap="flat" cmpd="sng" algn="ctr">
            <a:solidFill>
              <a:srgbClr val="0070C0"/>
            </a:solidFill>
            <a:prstDash val="solid"/>
            <a:round/>
            <a:headEnd type="none" w="med" len="med"/>
            <a:tailEnd type="stealth" w="lg" len="lg"/>
          </a:ln>
          <a:effectLst/>
        </p:spPr>
      </p:cxnSp>
    </p:spTree>
    <p:extLst>
      <p:ext uri="{BB962C8B-B14F-4D97-AF65-F5344CB8AC3E}">
        <p14:creationId xmlns:p14="http://schemas.microsoft.com/office/powerpoint/2010/main" val="40434371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457200" y="1370231"/>
            <a:ext cx="8257239" cy="2287369"/>
          </a:xfrm>
          <a:prstGeom prst="rect">
            <a:avLst/>
          </a:prstGeom>
        </p:spPr>
      </p:pic>
      <p:sp>
        <p:nvSpPr>
          <p:cNvPr id="2" name="Title 1"/>
          <p:cNvSpPr>
            <a:spLocks noGrp="1"/>
          </p:cNvSpPr>
          <p:nvPr>
            <p:ph type="title" idx="4294967295"/>
          </p:nvPr>
        </p:nvSpPr>
        <p:spPr/>
        <p:txBody>
          <a:bodyPr/>
          <a:lstStyle/>
          <a:p>
            <a:r>
              <a:rPr lang="en-US" dirty="0" smtClean="0"/>
              <a:t>More Stepping</a:t>
            </a:r>
            <a:endParaRPr lang="en-US" dirty="0"/>
          </a:p>
        </p:txBody>
      </p:sp>
      <p:sp>
        <p:nvSpPr>
          <p:cNvPr id="3" name="TextBox 2"/>
          <p:cNvSpPr txBox="1"/>
          <p:nvPr/>
        </p:nvSpPr>
        <p:spPr>
          <a:xfrm>
            <a:off x="381000" y="685800"/>
            <a:ext cx="8610600" cy="646331"/>
          </a:xfrm>
          <a:prstGeom prst="rect">
            <a:avLst/>
          </a:prstGeom>
          <a:noFill/>
        </p:spPr>
        <p:txBody>
          <a:bodyPr wrap="square" rtlCol="0">
            <a:spAutoFit/>
          </a:bodyPr>
          <a:lstStyle/>
          <a:p>
            <a:r>
              <a:rPr lang="en-US" sz="1800" dirty="0" smtClean="0"/>
              <a:t>The </a:t>
            </a:r>
            <a:r>
              <a:rPr lang="en-US" sz="1800" dirty="0" err="1" smtClean="0"/>
              <a:t>gdb</a:t>
            </a:r>
            <a:r>
              <a:rPr lang="en-US" sz="1800" dirty="0" smtClean="0"/>
              <a:t> command </a:t>
            </a:r>
            <a:r>
              <a:rPr lang="en-US" sz="1800" dirty="0" smtClean="0">
                <a:latin typeface="Courier New" pitchFamily="49" charset="0"/>
                <a:cs typeface="Courier New" pitchFamily="49" charset="0"/>
              </a:rPr>
              <a:t>display</a:t>
            </a:r>
            <a:r>
              <a:rPr lang="en-US" sz="1800" dirty="0" smtClean="0"/>
              <a:t> is like </a:t>
            </a:r>
            <a:r>
              <a:rPr lang="en-US" sz="1800" dirty="0" smtClean="0">
                <a:latin typeface="Courier New" pitchFamily="49" charset="0"/>
                <a:cs typeface="Courier New" pitchFamily="49" charset="0"/>
              </a:rPr>
              <a:t>print</a:t>
            </a:r>
            <a:r>
              <a:rPr lang="en-US" sz="1800" dirty="0" smtClean="0"/>
              <a:t> except that the value of the specified variable is shown after each step is taken:</a:t>
            </a:r>
            <a:endParaRPr lang="en-US" sz="1800" dirty="0"/>
          </a:p>
        </p:txBody>
      </p:sp>
      <p:sp>
        <p:nvSpPr>
          <p:cNvPr id="5" name="TextBox 4"/>
          <p:cNvSpPr txBox="1"/>
          <p:nvPr/>
        </p:nvSpPr>
        <p:spPr>
          <a:xfrm>
            <a:off x="356586" y="4154269"/>
            <a:ext cx="8610600" cy="646331"/>
          </a:xfrm>
          <a:prstGeom prst="rect">
            <a:avLst/>
          </a:prstGeom>
          <a:noFill/>
        </p:spPr>
        <p:txBody>
          <a:bodyPr wrap="square" rtlCol="0">
            <a:spAutoFit/>
          </a:bodyPr>
          <a:lstStyle/>
          <a:p>
            <a:r>
              <a:rPr lang="en-US" sz="1800" dirty="0" smtClean="0"/>
              <a:t>But execution goes from line </a:t>
            </a:r>
            <a:r>
              <a:rPr lang="en-US" sz="1800" dirty="0" smtClean="0"/>
              <a:t>31 </a:t>
            </a:r>
            <a:r>
              <a:rPr lang="en-US" sz="1800" dirty="0" smtClean="0"/>
              <a:t>to line </a:t>
            </a:r>
            <a:r>
              <a:rPr lang="en-US" sz="1800" dirty="0" smtClean="0"/>
              <a:t>32 </a:t>
            </a:r>
            <a:r>
              <a:rPr lang="en-US" sz="1800" dirty="0" smtClean="0"/>
              <a:t>and back to line </a:t>
            </a:r>
            <a:r>
              <a:rPr lang="en-US" sz="1800" dirty="0" smtClean="0"/>
              <a:t>31… </a:t>
            </a:r>
            <a:r>
              <a:rPr lang="en-US" sz="1800" dirty="0" smtClean="0"/>
              <a:t>that's not what we expected… (see the source for </a:t>
            </a:r>
            <a:r>
              <a:rPr lang="en-US" sz="1800" dirty="0" smtClean="0">
                <a:latin typeface="Courier New" pitchFamily="49" charset="0"/>
                <a:cs typeface="Courier New" pitchFamily="49" charset="0"/>
              </a:rPr>
              <a:t>main()</a:t>
            </a:r>
            <a:r>
              <a:rPr lang="en-US" sz="1800" dirty="0" smtClean="0"/>
              <a:t>).</a:t>
            </a:r>
            <a:endParaRPr lang="en-US" sz="1800" dirty="0"/>
          </a:p>
        </p:txBody>
      </p:sp>
      <p:sp>
        <p:nvSpPr>
          <p:cNvPr id="8" name="Freeform 7"/>
          <p:cNvSpPr/>
          <p:nvPr/>
        </p:nvSpPr>
        <p:spPr bwMode="auto">
          <a:xfrm>
            <a:off x="1447800" y="2895600"/>
            <a:ext cx="4114800" cy="381000"/>
          </a:xfrm>
          <a:custGeom>
            <a:avLst/>
            <a:gdLst>
              <a:gd name="connsiteX0" fmla="*/ 0 w 1686691"/>
              <a:gd name="connsiteY0" fmla="*/ 498763 h 498763"/>
              <a:gd name="connsiteX1" fmla="*/ 881149 w 1686691"/>
              <a:gd name="connsiteY1" fmla="*/ 482138 h 498763"/>
              <a:gd name="connsiteX2" fmla="*/ 1679171 w 1686691"/>
              <a:gd name="connsiteY2" fmla="*/ 299258 h 498763"/>
              <a:gd name="connsiteX3" fmla="*/ 1213658 w 1686691"/>
              <a:gd name="connsiteY3" fmla="*/ 0 h 498763"/>
            </a:gdLst>
            <a:ahLst/>
            <a:cxnLst>
              <a:cxn ang="0">
                <a:pos x="connsiteX0" y="connsiteY0"/>
              </a:cxn>
              <a:cxn ang="0">
                <a:pos x="connsiteX1" y="connsiteY1"/>
              </a:cxn>
              <a:cxn ang="0">
                <a:pos x="connsiteX2" y="connsiteY2"/>
              </a:cxn>
              <a:cxn ang="0">
                <a:pos x="connsiteX3" y="connsiteY3"/>
              </a:cxn>
            </a:cxnLst>
            <a:rect l="l" t="t" r="r" b="b"/>
            <a:pathLst>
              <a:path w="1686691" h="498763">
                <a:moveTo>
                  <a:pt x="0" y="498763"/>
                </a:moveTo>
                <a:lnTo>
                  <a:pt x="881149" y="482138"/>
                </a:lnTo>
                <a:cubicBezTo>
                  <a:pt x="1161011" y="448887"/>
                  <a:pt x="1623753" y="379614"/>
                  <a:pt x="1679171" y="299258"/>
                </a:cubicBezTo>
                <a:cubicBezTo>
                  <a:pt x="1734589" y="218902"/>
                  <a:pt x="1474123" y="109451"/>
                  <a:pt x="1213658" y="0"/>
                </a:cubicBezTo>
              </a:path>
            </a:pathLst>
          </a:custGeom>
          <a:noFill/>
          <a:ln w="25400" cap="flat" cmpd="sng" algn="ctr">
            <a:solidFill>
              <a:srgbClr val="0070C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25104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169075"/>
            <a:ext cx="8458200" cy="2308324"/>
          </a:xfrm>
          <a:prstGeom prst="rect">
            <a:avLst/>
          </a:prstGeom>
          <a:solidFill>
            <a:srgbClr val="FFFFE0"/>
          </a:solidFill>
          <a:ln>
            <a:solidFill>
              <a:schemeClr val="tx1"/>
            </a:solidFill>
          </a:ln>
        </p:spPr>
        <p:txBody>
          <a:bodyPr wrap="square" rtlCol="0">
            <a:spAutoFit/>
          </a:bodyPr>
          <a:lstStyle/>
          <a:p>
            <a:r>
              <a:rPr lang="en-US" sz="1800" b="1" dirty="0" smtClean="0">
                <a:latin typeface="Courier New" pitchFamily="49" charset="0"/>
                <a:cs typeface="Courier New" pitchFamily="49" charset="0"/>
              </a:rPr>
              <a:t>. . .</a:t>
            </a:r>
          </a:p>
          <a:p>
            <a:r>
              <a:rPr lang="en-US" sz="1800" b="1" dirty="0" err="1" smtClean="0">
                <a:solidFill>
                  <a:srgbClr val="003399"/>
                </a:solidFill>
                <a:latin typeface="Courier New" pitchFamily="49" charset="0"/>
                <a:cs typeface="Courier New" pitchFamily="49" charset="0"/>
              </a:rPr>
              <a:t>int</a:t>
            </a:r>
            <a:r>
              <a:rPr lang="en-US" sz="1800" b="1" dirty="0" smtClean="0">
                <a:latin typeface="Courier New" pitchFamily="49" charset="0"/>
                <a:cs typeface="Courier New" pitchFamily="49" charset="0"/>
              </a:rPr>
              <a:t> main() {</a:t>
            </a:r>
          </a:p>
          <a:p>
            <a:r>
              <a:rPr lang="en-US" sz="1800" b="1" dirty="0" smtClean="0">
                <a:latin typeface="Courier New" pitchFamily="49" charset="0"/>
                <a:cs typeface="Courier New" pitchFamily="49" charset="0"/>
              </a:rPr>
              <a:t>   . . .</a:t>
            </a:r>
          </a:p>
          <a:p>
            <a:r>
              <a:rPr lang="en-US" sz="1800" b="1" dirty="0" smtClean="0">
                <a:latin typeface="Courier New" pitchFamily="49" charset="0"/>
                <a:cs typeface="Courier New" pitchFamily="49" charset="0"/>
              </a:rPr>
              <a:t>   </a:t>
            </a:r>
            <a:r>
              <a:rPr lang="en-US" sz="1800" b="1" dirty="0" smtClean="0">
                <a:solidFill>
                  <a:srgbClr val="003399"/>
                </a:solidFill>
                <a:latin typeface="Courier New" pitchFamily="49" charset="0"/>
                <a:cs typeface="Courier New" pitchFamily="49" charset="0"/>
              </a:rPr>
              <a:t>for</a:t>
            </a:r>
            <a:r>
              <a:rPr lang="en-US" sz="1800" b="1" dirty="0" smtClean="0">
                <a:latin typeface="Courier New" pitchFamily="49" charset="0"/>
                <a:cs typeface="Courier New" pitchFamily="49" charset="0"/>
              </a:rPr>
              <a:t> (N = 3; N &lt;= </a:t>
            </a:r>
            <a:r>
              <a:rPr lang="en-US" sz="1800" b="1" dirty="0" err="1" smtClean="0">
                <a:latin typeface="Courier New" pitchFamily="49" charset="0"/>
                <a:cs typeface="Courier New" pitchFamily="49" charset="0"/>
              </a:rPr>
              <a:t>upperBound</a:t>
            </a:r>
            <a:r>
              <a:rPr lang="en-US" sz="1800" b="1" dirty="0" smtClean="0">
                <a:latin typeface="Courier New" pitchFamily="49" charset="0"/>
                <a:cs typeface="Courier New" pitchFamily="49" charset="0"/>
              </a:rPr>
              <a:t>; N += 2)</a:t>
            </a:r>
          </a:p>
          <a:p>
            <a:r>
              <a:rPr lang="en-US" sz="1800" b="1" dirty="0" smtClean="0">
                <a:latin typeface="Courier New" pitchFamily="49" charset="0"/>
                <a:cs typeface="Courier New" pitchFamily="49" charset="0"/>
              </a:rPr>
              <a:t>      </a:t>
            </a:r>
            <a:r>
              <a:rPr lang="en-US" sz="1800" b="1" dirty="0" err="1" smtClean="0">
                <a:latin typeface="Courier New" pitchFamily="49" charset="0"/>
                <a:cs typeface="Courier New" pitchFamily="49" charset="0"/>
              </a:rPr>
              <a:t>checkPrime</a:t>
            </a:r>
            <a:r>
              <a:rPr lang="en-US" sz="1800" b="1" dirty="0" smtClean="0">
                <a:latin typeface="Courier New" pitchFamily="49" charset="0"/>
                <a:cs typeface="Courier New" pitchFamily="49" charset="0"/>
              </a:rPr>
              <a:t>(N</a:t>
            </a:r>
            <a:r>
              <a:rPr lang="en-US" sz="1800" b="1" dirty="0" smtClean="0">
                <a:latin typeface="Courier New" pitchFamily="49" charset="0"/>
                <a:cs typeface="Courier New" pitchFamily="49" charset="0"/>
              </a:rPr>
              <a:t>);</a:t>
            </a:r>
          </a:p>
          <a:p>
            <a:r>
              <a:rPr lang="en-US" sz="1800" b="1" dirty="0" smtClean="0">
                <a:latin typeface="Courier New" pitchFamily="49" charset="0"/>
                <a:cs typeface="Courier New" pitchFamily="49" charset="0"/>
              </a:rPr>
              <a:t>      </a:t>
            </a:r>
            <a:r>
              <a:rPr lang="en-US" sz="1800" b="1" dirty="0" smtClean="0">
                <a:solidFill>
                  <a:srgbClr val="003399"/>
                </a:solidFill>
                <a:latin typeface="Courier New" pitchFamily="49" charset="0"/>
                <a:cs typeface="Courier New" pitchFamily="49" charset="0"/>
              </a:rPr>
              <a:t>if</a:t>
            </a:r>
            <a:r>
              <a:rPr lang="en-US" sz="1800" b="1" dirty="0" smtClean="0">
                <a:latin typeface="Courier New" pitchFamily="49" charset="0"/>
                <a:cs typeface="Courier New" pitchFamily="49" charset="0"/>
              </a:rPr>
              <a:t> ( Prime[N] ) </a:t>
            </a:r>
            <a:r>
              <a:rPr lang="en-US" sz="1800" b="1" dirty="0" err="1" smtClean="0">
                <a:latin typeface="Courier New" pitchFamily="49" charset="0"/>
                <a:cs typeface="Courier New" pitchFamily="49" charset="0"/>
              </a:rPr>
              <a:t>printf</a:t>
            </a:r>
            <a:r>
              <a:rPr lang="en-US" sz="1800" b="1" dirty="0" smtClean="0">
                <a:latin typeface="Courier New" pitchFamily="49" charset="0"/>
                <a:cs typeface="Courier New" pitchFamily="49" charset="0"/>
              </a:rPr>
              <a:t>("%d is a prime\</a:t>
            </a:r>
            <a:r>
              <a:rPr lang="en-US" sz="1800" b="1" dirty="0" err="1" smtClean="0">
                <a:latin typeface="Courier New" pitchFamily="49" charset="0"/>
                <a:cs typeface="Courier New" pitchFamily="49" charset="0"/>
              </a:rPr>
              <a:t>n",N</a:t>
            </a:r>
            <a:r>
              <a:rPr lang="en-US" sz="1800" b="1" dirty="0" smtClean="0">
                <a:latin typeface="Courier New" pitchFamily="49" charset="0"/>
                <a:cs typeface="Courier New" pitchFamily="49" charset="0"/>
              </a:rPr>
              <a:t>);</a:t>
            </a:r>
          </a:p>
          <a:p>
            <a:r>
              <a:rPr lang="en-US" sz="1800" b="1" dirty="0">
                <a:latin typeface="Courier New" pitchFamily="49" charset="0"/>
                <a:cs typeface="Courier New" pitchFamily="49" charset="0"/>
              </a:rPr>
              <a:t> </a:t>
            </a:r>
            <a:r>
              <a:rPr lang="en-US" sz="1800" b="1" dirty="0" smtClean="0">
                <a:latin typeface="Courier New" pitchFamily="49" charset="0"/>
                <a:cs typeface="Courier New" pitchFamily="49" charset="0"/>
              </a:rPr>
              <a:t>  </a:t>
            </a:r>
          </a:p>
          <a:p>
            <a:r>
              <a:rPr lang="en-US" sz="1800" b="1" dirty="0" smtClean="0">
                <a:latin typeface="Courier New" pitchFamily="49" charset="0"/>
                <a:cs typeface="Courier New" pitchFamily="49" charset="0"/>
              </a:rPr>
              <a:t>   . . .</a:t>
            </a:r>
          </a:p>
        </p:txBody>
      </p:sp>
      <p:sp>
        <p:nvSpPr>
          <p:cNvPr id="3" name="Title 2"/>
          <p:cNvSpPr>
            <a:spLocks noGrp="1"/>
          </p:cNvSpPr>
          <p:nvPr>
            <p:ph type="title" idx="4294967295"/>
          </p:nvPr>
        </p:nvSpPr>
        <p:spPr/>
        <p:txBody>
          <a:bodyPr/>
          <a:lstStyle/>
          <a:p>
            <a:r>
              <a:rPr lang="en-US" dirty="0" smtClean="0"/>
              <a:t>Fixing the Third Bug</a:t>
            </a:r>
            <a:endParaRPr lang="en-US" dirty="0"/>
          </a:p>
        </p:txBody>
      </p:sp>
      <p:sp>
        <p:nvSpPr>
          <p:cNvPr id="4" name="TextBox 3"/>
          <p:cNvSpPr txBox="1"/>
          <p:nvPr/>
        </p:nvSpPr>
        <p:spPr>
          <a:xfrm>
            <a:off x="381000" y="685800"/>
            <a:ext cx="8610600" cy="369332"/>
          </a:xfrm>
          <a:prstGeom prst="rect">
            <a:avLst/>
          </a:prstGeom>
          <a:noFill/>
        </p:spPr>
        <p:txBody>
          <a:bodyPr wrap="square" rtlCol="0">
            <a:spAutoFit/>
          </a:bodyPr>
          <a:lstStyle/>
          <a:p>
            <a:r>
              <a:rPr lang="en-US" sz="1800" dirty="0" smtClean="0"/>
              <a:t>Ah… missing braces around the intended body of the </a:t>
            </a:r>
            <a:r>
              <a:rPr lang="en-US" sz="1800" dirty="0" smtClean="0">
                <a:latin typeface="Courier New" pitchFamily="49" charset="0"/>
                <a:cs typeface="Courier New" pitchFamily="49" charset="0"/>
              </a:rPr>
              <a:t>for</a:t>
            </a:r>
            <a:r>
              <a:rPr lang="en-US" sz="1800" dirty="0" smtClean="0"/>
              <a:t> loop:</a:t>
            </a:r>
            <a:endParaRPr lang="en-US" sz="1800" dirty="0"/>
          </a:p>
        </p:txBody>
      </p:sp>
      <p:sp>
        <p:nvSpPr>
          <p:cNvPr id="5" name="TextBox 4"/>
          <p:cNvSpPr txBox="1"/>
          <p:nvPr/>
        </p:nvSpPr>
        <p:spPr>
          <a:xfrm>
            <a:off x="381000" y="3962400"/>
            <a:ext cx="8610600" cy="646331"/>
          </a:xfrm>
          <a:prstGeom prst="rect">
            <a:avLst/>
          </a:prstGeom>
          <a:noFill/>
        </p:spPr>
        <p:txBody>
          <a:bodyPr wrap="square" rtlCol="0">
            <a:spAutoFit/>
          </a:bodyPr>
          <a:lstStyle/>
          <a:p>
            <a:r>
              <a:rPr lang="en-US" sz="1800" dirty="0" smtClean="0"/>
              <a:t>BTW, this is why I suggest you ALWAYS put braces around the body of a selection or loop structure.</a:t>
            </a:r>
            <a:endParaRPr lang="en-US" sz="1800" dirty="0"/>
          </a:p>
        </p:txBody>
      </p:sp>
    </p:spTree>
    <p:extLst>
      <p:ext uri="{BB962C8B-B14F-4D97-AF65-F5344CB8AC3E}">
        <p14:creationId xmlns:p14="http://schemas.microsoft.com/office/powerpoint/2010/main" val="89309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Trying Again</a:t>
            </a:r>
            <a:endParaRPr lang="en-US" dirty="0"/>
          </a:p>
        </p:txBody>
      </p:sp>
      <p:sp>
        <p:nvSpPr>
          <p:cNvPr id="4" name="TextBox 3"/>
          <p:cNvSpPr txBox="1"/>
          <p:nvPr/>
        </p:nvSpPr>
        <p:spPr>
          <a:xfrm>
            <a:off x="381000" y="4867870"/>
            <a:ext cx="8610600" cy="923330"/>
          </a:xfrm>
          <a:prstGeom prst="rect">
            <a:avLst/>
          </a:prstGeom>
          <a:noFill/>
        </p:spPr>
        <p:txBody>
          <a:bodyPr wrap="square" rtlCol="0">
            <a:spAutoFit/>
          </a:bodyPr>
          <a:lstStyle/>
          <a:p>
            <a:r>
              <a:rPr lang="en-US" sz="1800" dirty="0" smtClean="0"/>
              <a:t>OK, this looks better, but we </a:t>
            </a:r>
            <a:r>
              <a:rPr lang="en-US" sz="1800" dirty="0" smtClean="0"/>
              <a:t>reported </a:t>
            </a:r>
            <a:r>
              <a:rPr lang="en-US" sz="1800" dirty="0" smtClean="0"/>
              <a:t>9 and 15 as being prime.</a:t>
            </a:r>
          </a:p>
          <a:p>
            <a:endParaRPr lang="en-US" sz="1800" dirty="0"/>
          </a:p>
          <a:p>
            <a:r>
              <a:rPr lang="en-US" sz="1800" dirty="0" smtClean="0"/>
              <a:t>See the source code, and try </a:t>
            </a:r>
            <a:r>
              <a:rPr lang="en-US" sz="1800" dirty="0" err="1" smtClean="0"/>
              <a:t>gdb</a:t>
            </a:r>
            <a:r>
              <a:rPr lang="en-US" sz="1800" dirty="0" smtClean="0"/>
              <a:t>, to diagnose the reasons for these final bugs…</a:t>
            </a:r>
            <a:endParaRPr lang="en-US" sz="1800" dirty="0"/>
          </a:p>
        </p:txBody>
      </p:sp>
      <p:pic>
        <p:nvPicPr>
          <p:cNvPr id="5" name="Picture 4"/>
          <p:cNvPicPr>
            <a:picLocks noChangeAspect="1"/>
          </p:cNvPicPr>
          <p:nvPr/>
        </p:nvPicPr>
        <p:blipFill>
          <a:blip r:embed="rId2"/>
          <a:stretch>
            <a:fillRect/>
          </a:stretch>
        </p:blipFill>
        <p:spPr>
          <a:xfrm>
            <a:off x="457200" y="838200"/>
            <a:ext cx="8425539" cy="3123332"/>
          </a:xfrm>
          <a:prstGeom prst="rect">
            <a:avLst/>
          </a:prstGeom>
        </p:spPr>
      </p:pic>
    </p:spTree>
    <p:extLst>
      <p:ext uri="{BB962C8B-B14F-4D97-AF65-F5344CB8AC3E}">
        <p14:creationId xmlns:p14="http://schemas.microsoft.com/office/powerpoint/2010/main" val="3772729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err="1" smtClean="0"/>
              <a:t>printf</a:t>
            </a:r>
            <a:r>
              <a:rPr lang="en-US" dirty="0" smtClean="0"/>
              <a:t>()</a:t>
            </a:r>
            <a:r>
              <a:rPr lang="en-US" baseline="0" dirty="0" smtClean="0"/>
              <a:t> as an Aid</a:t>
            </a:r>
            <a:endParaRPr lang="en-US" dirty="0"/>
          </a:p>
        </p:txBody>
      </p:sp>
      <p:sp>
        <p:nvSpPr>
          <p:cNvPr id="3" name="TextBox 2"/>
          <p:cNvSpPr txBox="1"/>
          <p:nvPr/>
        </p:nvSpPr>
        <p:spPr>
          <a:xfrm>
            <a:off x="457200" y="762000"/>
            <a:ext cx="8458200" cy="4093428"/>
          </a:xfrm>
          <a:prstGeom prst="rect">
            <a:avLst/>
          </a:prstGeom>
          <a:noFill/>
        </p:spPr>
        <p:txBody>
          <a:bodyPr wrap="square" rtlCol="0">
            <a:spAutoFit/>
          </a:bodyPr>
          <a:lstStyle/>
          <a:p>
            <a:r>
              <a:rPr lang="en-US" sz="2000" dirty="0" smtClean="0"/>
              <a:t>Perhaps the simplest approach to debugging is to add output code to the program in order to display the values of selected variables and indicate flow of control as the program executes.</a:t>
            </a:r>
          </a:p>
          <a:p>
            <a:endParaRPr lang="en-US" sz="2000" dirty="0"/>
          </a:p>
          <a:p>
            <a:r>
              <a:rPr lang="en-US" sz="2000" dirty="0" smtClean="0"/>
              <a:t>This is often referred to as </a:t>
            </a:r>
            <a:r>
              <a:rPr lang="en-US" sz="2000" i="1" dirty="0" smtClean="0"/>
              <a:t>instrumenting</a:t>
            </a:r>
            <a:r>
              <a:rPr lang="en-US" sz="2000" dirty="0" smtClean="0"/>
              <a:t> the code.</a:t>
            </a:r>
          </a:p>
          <a:p>
            <a:endParaRPr lang="en-US" sz="2000" dirty="0"/>
          </a:p>
          <a:p>
            <a:pPr marL="914400" indent="-914400">
              <a:tabLst>
                <a:tab pos="466725" algn="l"/>
              </a:tabLst>
            </a:pPr>
            <a:r>
              <a:rPr lang="en-US" sz="2000" dirty="0" smtClean="0"/>
              <a:t>	-	Easy to apply.</a:t>
            </a:r>
          </a:p>
          <a:p>
            <a:pPr marL="914400" indent="-914400">
              <a:tabLst>
                <a:tab pos="466725" algn="l"/>
              </a:tabLst>
            </a:pPr>
            <a:r>
              <a:rPr lang="en-US" sz="2000" dirty="0"/>
              <a:t>	</a:t>
            </a:r>
            <a:r>
              <a:rPr lang="en-US" sz="2000" dirty="0" smtClean="0"/>
              <a:t>-	Use preprocessor directives to enable/disable diagnostic output.</a:t>
            </a:r>
          </a:p>
          <a:p>
            <a:pPr marL="914400" indent="-914400">
              <a:tabLst>
                <a:tab pos="466725" algn="l"/>
              </a:tabLst>
            </a:pPr>
            <a:r>
              <a:rPr lang="en-US" sz="2000" dirty="0"/>
              <a:t>	</a:t>
            </a:r>
            <a:r>
              <a:rPr lang="en-US" sz="2000" dirty="0" smtClean="0"/>
              <a:t>-	Lets the code tell you what is actually happening, as opposed to what you believe is happening – psychological issues often hinder debugging.</a:t>
            </a:r>
          </a:p>
          <a:p>
            <a:pPr marL="914400" indent="-914400">
              <a:tabLst>
                <a:tab pos="466725" algn="l"/>
              </a:tabLst>
            </a:pPr>
            <a:r>
              <a:rPr lang="en-US" sz="2000" dirty="0"/>
              <a:t>	</a:t>
            </a:r>
            <a:r>
              <a:rPr lang="en-US" sz="2000" dirty="0" smtClean="0"/>
              <a:t>-	Can be cumbersome and difficult to "tune".</a:t>
            </a:r>
          </a:p>
          <a:p>
            <a:pPr marL="914400" indent="-914400">
              <a:tabLst>
                <a:tab pos="466725" algn="l"/>
              </a:tabLst>
            </a:pPr>
            <a:endParaRPr lang="en-US" sz="2000" dirty="0"/>
          </a:p>
          <a:p>
            <a:pPr marL="914400" indent="-914400">
              <a:tabLst>
                <a:tab pos="466725" algn="l"/>
              </a:tabLst>
            </a:pPr>
            <a:r>
              <a:rPr lang="en-US" sz="2000" dirty="0" smtClean="0"/>
              <a:t>This technique is often undervalued and often overvalued.</a:t>
            </a:r>
            <a:endParaRPr lang="en-US" sz="2000" dirty="0"/>
          </a:p>
        </p:txBody>
      </p:sp>
    </p:spTree>
    <p:extLst>
      <p:ext uri="{BB962C8B-B14F-4D97-AF65-F5344CB8AC3E}">
        <p14:creationId xmlns:p14="http://schemas.microsoft.com/office/powerpoint/2010/main" val="39601599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Conditional Breakpoints</a:t>
            </a:r>
            <a:endParaRPr lang="en-US" dirty="0"/>
          </a:p>
        </p:txBody>
      </p:sp>
      <p:sp>
        <p:nvSpPr>
          <p:cNvPr id="5" name="TextBox 4"/>
          <p:cNvSpPr txBox="1"/>
          <p:nvPr/>
        </p:nvSpPr>
        <p:spPr>
          <a:xfrm>
            <a:off x="457200" y="685800"/>
            <a:ext cx="8458200" cy="584775"/>
          </a:xfrm>
          <a:prstGeom prst="rect">
            <a:avLst/>
          </a:prstGeom>
          <a:solidFill>
            <a:schemeClr val="bg1"/>
          </a:solidFill>
          <a:ln>
            <a:solidFill>
              <a:schemeClr val="tx1"/>
            </a:solidFill>
          </a:ln>
        </p:spPr>
        <p:txBody>
          <a:bodyPr wrap="square" rtlCol="0">
            <a:spAutoFit/>
          </a:bodyPr>
          <a:lstStyle/>
          <a:p>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break </a:t>
            </a:r>
            <a:r>
              <a:rPr lang="en-US" sz="1600" b="1" dirty="0" smtClean="0">
                <a:latin typeface="Courier New" pitchFamily="49" charset="0"/>
                <a:cs typeface="Courier New" pitchFamily="49" charset="0"/>
              </a:rPr>
              <a:t>matloff.c</a:t>
            </a:r>
            <a:r>
              <a:rPr lang="en-US" sz="1600" b="1" dirty="0" smtClean="0">
                <a:latin typeface="Courier New" pitchFamily="49" charset="0"/>
                <a:cs typeface="Courier New" pitchFamily="49" charset="0"/>
              </a:rPr>
              <a:t>:51</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if J &gt; MAXPRIMES</a:t>
            </a:r>
          </a:p>
          <a:p>
            <a:r>
              <a:rPr lang="en-US" sz="1600" b="1" dirty="0">
                <a:latin typeface="Courier New" pitchFamily="49" charset="0"/>
                <a:cs typeface="Courier New" pitchFamily="49" charset="0"/>
              </a:rPr>
              <a:t>Breakpoint 1 at 0x400677: file </a:t>
            </a:r>
            <a:r>
              <a:rPr lang="en-US" sz="1600" b="1" dirty="0" err="1" smtClean="0">
                <a:latin typeface="Courier New" pitchFamily="49" charset="0"/>
                <a:cs typeface="Courier New" pitchFamily="49" charset="0"/>
              </a:rPr>
              <a:t>matloff.c</a:t>
            </a:r>
            <a:r>
              <a:rPr lang="en-US" sz="1600" b="1" dirty="0">
                <a:latin typeface="Courier New" pitchFamily="49" charset="0"/>
                <a:cs typeface="Courier New" pitchFamily="49" charset="0"/>
              </a:rPr>
              <a:t>, line </a:t>
            </a:r>
            <a:r>
              <a:rPr lang="en-US" sz="1600" b="1" dirty="0" smtClean="0">
                <a:latin typeface="Courier New" pitchFamily="49" charset="0"/>
                <a:cs typeface="Courier New" pitchFamily="49" charset="0"/>
              </a:rPr>
              <a:t>51</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6" name="TextBox 5"/>
          <p:cNvSpPr txBox="1"/>
          <p:nvPr/>
        </p:nvSpPr>
        <p:spPr>
          <a:xfrm>
            <a:off x="381000" y="1524000"/>
            <a:ext cx="8610600" cy="923330"/>
          </a:xfrm>
          <a:prstGeom prst="rect">
            <a:avLst/>
          </a:prstGeom>
          <a:noFill/>
        </p:spPr>
        <p:txBody>
          <a:bodyPr wrap="square" rtlCol="0">
            <a:spAutoFit/>
          </a:bodyPr>
          <a:lstStyle/>
          <a:p>
            <a:r>
              <a:rPr lang="en-US" sz="1800" dirty="0" smtClean="0"/>
              <a:t>The breakpoint here will only trigger if execution reaches line </a:t>
            </a:r>
            <a:r>
              <a:rPr lang="en-US" sz="1800" dirty="0" smtClean="0"/>
              <a:t>51 </a:t>
            </a:r>
            <a:r>
              <a:rPr lang="en-US" sz="1800" dirty="0" smtClean="0"/>
              <a:t>and the condition is true.</a:t>
            </a:r>
          </a:p>
          <a:p>
            <a:endParaRPr lang="en-US" sz="1800" dirty="0"/>
          </a:p>
          <a:p>
            <a:r>
              <a:rPr lang="en-US" sz="1800" dirty="0" smtClean="0"/>
              <a:t>The condition is expressed using C syntax (be careful of using </a:t>
            </a:r>
            <a:r>
              <a:rPr lang="en-US" sz="1800" dirty="0" smtClean="0">
                <a:latin typeface="Courier New" panose="02070309020205020404" pitchFamily="49" charset="0"/>
                <a:cs typeface="Courier New" panose="02070309020205020404" pitchFamily="49" charset="0"/>
              </a:rPr>
              <a:t>=</a:t>
            </a:r>
            <a:r>
              <a:rPr lang="en-US" sz="1800" dirty="0" smtClean="0"/>
              <a:t> for </a:t>
            </a:r>
            <a:r>
              <a:rPr lang="en-US" sz="1800" dirty="0" smtClean="0">
                <a:latin typeface="Courier New" panose="02070309020205020404" pitchFamily="49" charset="0"/>
                <a:cs typeface="Courier New" panose="02070309020205020404" pitchFamily="49" charset="0"/>
              </a:rPr>
              <a:t>==</a:t>
            </a:r>
            <a:r>
              <a:rPr lang="en-US" sz="1800" dirty="0" smtClean="0"/>
              <a:t>).</a:t>
            </a:r>
          </a:p>
        </p:txBody>
      </p:sp>
      <p:sp>
        <p:nvSpPr>
          <p:cNvPr id="7" name="TextBox 6"/>
          <p:cNvSpPr txBox="1"/>
          <p:nvPr/>
        </p:nvSpPr>
        <p:spPr>
          <a:xfrm>
            <a:off x="457200" y="2743200"/>
            <a:ext cx="8458200" cy="3046988"/>
          </a:xfrm>
          <a:prstGeom prst="rect">
            <a:avLst/>
          </a:prstGeom>
          <a:solidFill>
            <a:schemeClr val="bg1"/>
          </a:solidFill>
          <a:ln>
            <a:solidFill>
              <a:schemeClr val="tx1"/>
            </a:solidFill>
          </a:ln>
        </p:spPr>
        <p:txBody>
          <a:bodyPr wrap="square" rtlCol="0">
            <a:spAutoFit/>
          </a:bodyPr>
          <a:lstStyle/>
          <a:p>
            <a:r>
              <a:rPr lang="en-US" sz="1600" b="1" dirty="0" smtClean="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run</a:t>
            </a:r>
          </a:p>
          <a:p>
            <a:r>
              <a:rPr lang="en-US" sz="1600" b="1" dirty="0">
                <a:latin typeface="Courier New" pitchFamily="49" charset="0"/>
                <a:cs typeface="Courier New" pitchFamily="49" charset="0"/>
              </a:rPr>
              <a:t>Starting program: /</a:t>
            </a:r>
            <a:r>
              <a:rPr lang="en-US" sz="1600" b="1" dirty="0" smtClean="0">
                <a:latin typeface="Courier New" pitchFamily="49" charset="0"/>
                <a:cs typeface="Courier New" pitchFamily="49" charset="0"/>
              </a:rPr>
              <a:t>home/</a:t>
            </a:r>
            <a:r>
              <a:rPr lang="en-US" sz="1600" b="1" dirty="0" err="1" smtClean="0">
                <a:latin typeface="Courier New" pitchFamily="49" charset="0"/>
                <a:cs typeface="Courier New" pitchFamily="49" charset="0"/>
              </a:rPr>
              <a:t>wmcquain</a:t>
            </a:r>
            <a:r>
              <a:rPr lang="en-US" sz="1600" b="1" dirty="0" smtClean="0">
                <a:latin typeface="Courier New" pitchFamily="49" charset="0"/>
                <a:cs typeface="Courier New" pitchFamily="49" charset="0"/>
              </a:rPr>
              <a:t>/2505/notes/</a:t>
            </a:r>
            <a:r>
              <a:rPr lang="en-US" sz="1600" b="1" dirty="0" err="1" smtClean="0">
                <a:latin typeface="Courier New" pitchFamily="49" charset="0"/>
                <a:cs typeface="Courier New" pitchFamily="49" charset="0"/>
              </a:rPr>
              <a:t>matloff</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matloff</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enter upper bound</a:t>
            </a:r>
          </a:p>
          <a:p>
            <a:r>
              <a:rPr lang="en-US" sz="1600" b="1" dirty="0">
                <a:latin typeface="Courier New" pitchFamily="49" charset="0"/>
                <a:cs typeface="Courier New" pitchFamily="49" charset="0"/>
              </a:rPr>
              <a:t>20</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Breakpoint 1, </a:t>
            </a:r>
            <a:r>
              <a:rPr lang="en-US" sz="1600" b="1" dirty="0" err="1" smtClean="0">
                <a:latin typeface="Courier New" pitchFamily="49" charset="0"/>
                <a:cs typeface="Courier New" pitchFamily="49" charset="0"/>
              </a:rPr>
              <a:t>checkPrime</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(K=3, Prime=0x7fffffffde90) at </a:t>
            </a:r>
            <a:r>
              <a:rPr lang="en-US" sz="1600" b="1" dirty="0" smtClean="0">
                <a:latin typeface="Courier New" pitchFamily="49" charset="0"/>
                <a:cs typeface="Courier New" pitchFamily="49" charset="0"/>
              </a:rPr>
              <a:t>matloff1.c:51</a:t>
            </a:r>
            <a:endParaRPr lang="en-US" sz="1600" b="1" dirty="0">
              <a:latin typeface="Courier New" pitchFamily="49" charset="0"/>
              <a:cs typeface="Courier New" pitchFamily="49" charset="0"/>
            </a:endParaRPr>
          </a:p>
          <a:p>
            <a:r>
              <a:rPr lang="en-US" sz="1600" b="1" dirty="0" smtClean="0">
                <a:latin typeface="Courier New" pitchFamily="49" charset="0"/>
                <a:cs typeface="Courier New" pitchFamily="49" charset="0"/>
              </a:rPr>
              <a:t>51</a:t>
            </a:r>
            <a:r>
              <a:rPr lang="en-US" sz="1600" b="1" dirty="0">
                <a:latin typeface="Courier New" pitchFamily="49" charset="0"/>
                <a:cs typeface="Courier New" pitchFamily="49" charset="0"/>
              </a:rPr>
              <a:t>	      if ( Prime[J] )</a:t>
            </a:r>
          </a:p>
          <a:p>
            <a:r>
              <a:rPr lang="en-US" sz="1600" b="1" dirty="0">
                <a:latin typeface="Courier New" pitchFamily="49" charset="0"/>
                <a:cs typeface="Courier New" pitchFamily="49" charset="0"/>
              </a:rPr>
              <a:t>Missing separate </a:t>
            </a:r>
            <a:r>
              <a:rPr lang="en-US" sz="1600" b="1" dirty="0" err="1">
                <a:latin typeface="Courier New" pitchFamily="49" charset="0"/>
                <a:cs typeface="Courier New" pitchFamily="49" charset="0"/>
              </a:rPr>
              <a:t>debuginfos</a:t>
            </a:r>
            <a:r>
              <a:rPr lang="en-US" sz="1600" b="1" dirty="0">
                <a:latin typeface="Courier New" pitchFamily="49" charset="0"/>
                <a:cs typeface="Courier New" pitchFamily="49" charset="0"/>
              </a:rPr>
              <a:t>, use: </a:t>
            </a:r>
            <a:r>
              <a:rPr lang="en-US" sz="1600" b="1" dirty="0" err="1">
                <a:latin typeface="Courier New" pitchFamily="49" charset="0"/>
                <a:cs typeface="Courier New" pitchFamily="49" charset="0"/>
              </a:rPr>
              <a:t>debuginfo</a:t>
            </a:r>
            <a:r>
              <a:rPr lang="en-US" sz="1600" b="1" dirty="0">
                <a:latin typeface="Courier New" pitchFamily="49" charset="0"/>
                <a:cs typeface="Courier New" pitchFamily="49" charset="0"/>
              </a:rPr>
              <a:t>-install glibc-2.17-222.el7.x86_64</a:t>
            </a:r>
          </a:p>
          <a:p>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p J</a:t>
            </a:r>
          </a:p>
          <a:p>
            <a:r>
              <a:rPr lang="en-US" sz="1600" b="1" dirty="0">
                <a:latin typeface="Courier New" pitchFamily="49" charset="0"/>
                <a:cs typeface="Courier New" pitchFamily="49" charset="0"/>
              </a:rPr>
              <a:t>$1 = </a:t>
            </a:r>
            <a:r>
              <a:rPr lang="en-US" sz="1600" b="1" dirty="0" smtClean="0">
                <a:latin typeface="Courier New" pitchFamily="49" charset="0"/>
                <a:cs typeface="Courier New" pitchFamily="49" charset="0"/>
              </a:rPr>
              <a:t>101</a:t>
            </a:r>
            <a:endParaRPr lang="en-US" sz="1600" b="1" dirty="0">
              <a:latin typeface="Courier New" pitchFamily="49" charset="0"/>
              <a:cs typeface="Courier New" pitchFamily="49" charset="0"/>
            </a:endParaRPr>
          </a:p>
        </p:txBody>
      </p:sp>
    </p:spTree>
    <p:extLst>
      <p:ext uri="{BB962C8B-B14F-4D97-AF65-F5344CB8AC3E}">
        <p14:creationId xmlns:p14="http://schemas.microsoft.com/office/powerpoint/2010/main" val="1905858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Conditional Breakpoints</a:t>
            </a:r>
            <a:endParaRPr lang="en-US" dirty="0"/>
          </a:p>
        </p:txBody>
      </p:sp>
      <p:sp>
        <p:nvSpPr>
          <p:cNvPr id="5" name="TextBox 4"/>
          <p:cNvSpPr txBox="1"/>
          <p:nvPr/>
        </p:nvSpPr>
        <p:spPr>
          <a:xfrm>
            <a:off x="457200" y="685800"/>
            <a:ext cx="8458200" cy="4524315"/>
          </a:xfrm>
          <a:prstGeom prst="rect">
            <a:avLst/>
          </a:prstGeom>
          <a:solidFill>
            <a:schemeClr val="bg1"/>
          </a:solidFill>
          <a:ln>
            <a:solidFill>
              <a:schemeClr val="tx1"/>
            </a:solidFill>
          </a:ln>
        </p:spPr>
        <p:txBody>
          <a:bodyPr wrap="square" rtlCol="0">
            <a:spAutoFit/>
          </a:bodyPr>
          <a:lstStyle/>
          <a:p>
            <a:r>
              <a:rPr lang="en-US" sz="1600" b="1" dirty="0" smtClean="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run</a:t>
            </a:r>
          </a:p>
          <a:p>
            <a:r>
              <a:rPr lang="en-US" sz="1600" b="1" dirty="0">
                <a:latin typeface="Courier New" pitchFamily="49" charset="0"/>
                <a:cs typeface="Courier New" pitchFamily="49" charset="0"/>
              </a:rPr>
              <a:t>Starting program: /</a:t>
            </a:r>
            <a:r>
              <a:rPr lang="en-US" sz="1600" b="1" dirty="0" smtClean="0">
                <a:latin typeface="Courier New" pitchFamily="49" charset="0"/>
                <a:cs typeface="Courier New" pitchFamily="49" charset="0"/>
              </a:rPr>
              <a:t>home/</a:t>
            </a:r>
            <a:r>
              <a:rPr lang="en-US" sz="1600" b="1" dirty="0" err="1" smtClean="0">
                <a:latin typeface="Courier New" pitchFamily="49" charset="0"/>
                <a:cs typeface="Courier New" pitchFamily="49" charset="0"/>
              </a:rPr>
              <a:t>wmcquain</a:t>
            </a:r>
            <a:r>
              <a:rPr lang="en-US" sz="1600" b="1" dirty="0" smtClean="0">
                <a:latin typeface="Courier New" pitchFamily="49" charset="0"/>
                <a:cs typeface="Courier New" pitchFamily="49" charset="0"/>
              </a:rPr>
              <a:t>/2505/notes/</a:t>
            </a:r>
            <a:r>
              <a:rPr lang="en-US" sz="1600" b="1" dirty="0" err="1" smtClean="0">
                <a:latin typeface="Courier New" pitchFamily="49" charset="0"/>
                <a:cs typeface="Courier New" pitchFamily="49" charset="0"/>
              </a:rPr>
              <a:t>matloff</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matloff</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enter upper bound</a:t>
            </a:r>
          </a:p>
          <a:p>
            <a:r>
              <a:rPr lang="en-US" sz="1600" b="1" dirty="0">
                <a:latin typeface="Courier New" pitchFamily="49" charset="0"/>
                <a:cs typeface="Courier New" pitchFamily="49" charset="0"/>
              </a:rPr>
              <a:t>20</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Breakpoint 1, </a:t>
            </a:r>
            <a:r>
              <a:rPr lang="en-US" sz="1600" b="1" dirty="0" err="1" smtClean="0">
                <a:latin typeface="Courier New" pitchFamily="49" charset="0"/>
                <a:cs typeface="Courier New" pitchFamily="49" charset="0"/>
              </a:rPr>
              <a:t>checkPrime</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(K=3, Prime=0x7fffffffde90) at </a:t>
            </a:r>
            <a:r>
              <a:rPr lang="en-US" sz="1600" b="1" dirty="0" smtClean="0">
                <a:latin typeface="Courier New" pitchFamily="49" charset="0"/>
                <a:cs typeface="Courier New" pitchFamily="49" charset="0"/>
              </a:rPr>
              <a:t>matloff1.c:51</a:t>
            </a:r>
            <a:endParaRPr lang="en-US" sz="1600" b="1" dirty="0">
              <a:latin typeface="Courier New" pitchFamily="49" charset="0"/>
              <a:cs typeface="Courier New" pitchFamily="49" charset="0"/>
            </a:endParaRPr>
          </a:p>
          <a:p>
            <a:r>
              <a:rPr lang="en-US" sz="1600" b="1" dirty="0" smtClean="0">
                <a:latin typeface="Courier New" pitchFamily="49" charset="0"/>
                <a:cs typeface="Courier New" pitchFamily="49" charset="0"/>
              </a:rPr>
              <a:t>51</a:t>
            </a:r>
            <a:r>
              <a:rPr lang="en-US" sz="1600" b="1" dirty="0">
                <a:latin typeface="Courier New" pitchFamily="49" charset="0"/>
                <a:cs typeface="Courier New" pitchFamily="49" charset="0"/>
              </a:rPr>
              <a:t>	      if ( Prime[J] )</a:t>
            </a:r>
          </a:p>
          <a:p>
            <a:r>
              <a:rPr lang="en-US" sz="1600" b="1" dirty="0">
                <a:latin typeface="Courier New" pitchFamily="49" charset="0"/>
                <a:cs typeface="Courier New" pitchFamily="49" charset="0"/>
              </a:rPr>
              <a:t>Missing separate </a:t>
            </a:r>
            <a:r>
              <a:rPr lang="en-US" sz="1600" b="1" dirty="0" err="1">
                <a:latin typeface="Courier New" pitchFamily="49" charset="0"/>
                <a:cs typeface="Courier New" pitchFamily="49" charset="0"/>
              </a:rPr>
              <a:t>debuginfos</a:t>
            </a:r>
            <a:r>
              <a:rPr lang="en-US" sz="1600" b="1" dirty="0">
                <a:latin typeface="Courier New" pitchFamily="49" charset="0"/>
                <a:cs typeface="Courier New" pitchFamily="49" charset="0"/>
              </a:rPr>
              <a:t>, use: </a:t>
            </a:r>
            <a:r>
              <a:rPr lang="en-US" sz="1600" b="1" dirty="0" err="1">
                <a:latin typeface="Courier New" pitchFamily="49" charset="0"/>
                <a:cs typeface="Courier New" pitchFamily="49" charset="0"/>
              </a:rPr>
              <a:t>debuginfo</a:t>
            </a:r>
            <a:r>
              <a:rPr lang="en-US" sz="1600" b="1" dirty="0">
                <a:latin typeface="Courier New" pitchFamily="49" charset="0"/>
                <a:cs typeface="Courier New" pitchFamily="49" charset="0"/>
              </a:rPr>
              <a:t>-install glibc-2.17-222.el7.x86_64</a:t>
            </a:r>
          </a:p>
          <a:p>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p J</a:t>
            </a:r>
          </a:p>
          <a:p>
            <a:r>
              <a:rPr lang="en-US" sz="1600" b="1" dirty="0">
                <a:latin typeface="Courier New" pitchFamily="49" charset="0"/>
                <a:cs typeface="Courier New" pitchFamily="49" charset="0"/>
              </a:rPr>
              <a:t>$1 = 101</a:t>
            </a:r>
          </a:p>
          <a:p>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p Prime[100]</a:t>
            </a:r>
          </a:p>
          <a:p>
            <a:r>
              <a:rPr lang="en-US" sz="1600" b="1" dirty="0">
                <a:latin typeface="Courier New" pitchFamily="49" charset="0"/>
                <a:cs typeface="Courier New" pitchFamily="49" charset="0"/>
              </a:rPr>
              <a:t>$2 = 255</a:t>
            </a:r>
          </a:p>
          <a:p>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p Prime[101]</a:t>
            </a:r>
          </a:p>
          <a:p>
            <a:r>
              <a:rPr lang="en-US" sz="1600" b="1" dirty="0">
                <a:latin typeface="Courier New" pitchFamily="49" charset="0"/>
                <a:cs typeface="Courier New" pitchFamily="49" charset="0"/>
              </a:rPr>
              <a:t>$3 = 127</a:t>
            </a:r>
          </a:p>
          <a:p>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gdb</a:t>
            </a:r>
            <a:r>
              <a:rPr lang="en-US" sz="1600" b="1" dirty="0">
                <a:latin typeface="Courier New" pitchFamily="49" charset="0"/>
                <a:cs typeface="Courier New" pitchFamily="49" charset="0"/>
              </a:rPr>
              <a:t>) p Prime[99]</a:t>
            </a:r>
          </a:p>
          <a:p>
            <a:r>
              <a:rPr lang="en-US" sz="1600" b="1" dirty="0">
                <a:latin typeface="Courier New" pitchFamily="49" charset="0"/>
                <a:cs typeface="Courier New" pitchFamily="49" charset="0"/>
              </a:rPr>
              <a:t>$4 = false</a:t>
            </a:r>
          </a:p>
        </p:txBody>
      </p:sp>
    </p:spTree>
    <p:extLst>
      <p:ext uri="{BB962C8B-B14F-4D97-AF65-F5344CB8AC3E}">
        <p14:creationId xmlns:p14="http://schemas.microsoft.com/office/powerpoint/2010/main" val="2825343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gdb</a:t>
            </a:r>
            <a:r>
              <a:rPr lang="en-US" dirty="0" smtClean="0"/>
              <a:t>:  the GNU Debugger</a:t>
            </a:r>
            <a:endParaRPr lang="en-US" dirty="0"/>
          </a:p>
        </p:txBody>
      </p:sp>
      <p:sp>
        <p:nvSpPr>
          <p:cNvPr id="3" name="TextBox 2"/>
          <p:cNvSpPr txBox="1"/>
          <p:nvPr/>
        </p:nvSpPr>
        <p:spPr>
          <a:xfrm>
            <a:off x="457200" y="762000"/>
            <a:ext cx="8534400" cy="4093428"/>
          </a:xfrm>
          <a:prstGeom prst="rect">
            <a:avLst/>
          </a:prstGeom>
          <a:noFill/>
        </p:spPr>
        <p:txBody>
          <a:bodyPr wrap="square" rtlCol="0">
            <a:spAutoFit/>
          </a:bodyPr>
          <a:lstStyle/>
          <a:p>
            <a:r>
              <a:rPr lang="en-US" sz="2000" dirty="0" err="1" smtClean="0">
                <a:latin typeface="Courier New" pitchFamily="49" charset="0"/>
                <a:cs typeface="Courier New" pitchFamily="49" charset="0"/>
              </a:rPr>
              <a:t>gdb</a:t>
            </a:r>
            <a:r>
              <a:rPr lang="en-US" sz="2000" dirty="0" smtClean="0"/>
              <a:t> is a system tool that allows the user to:</a:t>
            </a:r>
          </a:p>
          <a:p>
            <a:endParaRPr lang="en-US" sz="2000" dirty="0"/>
          </a:p>
          <a:p>
            <a:pPr marL="914400" indent="-914400">
              <a:tabLst>
                <a:tab pos="466725" algn="l"/>
              </a:tabLst>
            </a:pPr>
            <a:r>
              <a:rPr lang="en-US" sz="2000" dirty="0" smtClean="0"/>
              <a:t>	-	Step through the execution of a program, instruction by instruction.</a:t>
            </a:r>
          </a:p>
          <a:p>
            <a:pPr marL="914400" indent="-914400">
              <a:tabLst>
                <a:tab pos="466725" algn="l"/>
              </a:tabLst>
            </a:pPr>
            <a:r>
              <a:rPr lang="en-US" sz="2000" dirty="0"/>
              <a:t>	</a:t>
            </a:r>
            <a:r>
              <a:rPr lang="en-US" sz="2000" dirty="0" smtClean="0"/>
              <a:t>-	View and even modify the values of variables.</a:t>
            </a:r>
          </a:p>
          <a:p>
            <a:pPr marL="914400" indent="-914400">
              <a:tabLst>
                <a:tab pos="466725" algn="l"/>
              </a:tabLst>
            </a:pPr>
            <a:r>
              <a:rPr lang="en-US" sz="2000" dirty="0"/>
              <a:t>	</a:t>
            </a:r>
            <a:r>
              <a:rPr lang="en-US" sz="2000" dirty="0" smtClean="0"/>
              <a:t>-	Set </a:t>
            </a:r>
            <a:r>
              <a:rPr lang="en-US" sz="2000" i="1" dirty="0" smtClean="0"/>
              <a:t>breakpoints</a:t>
            </a:r>
            <a:r>
              <a:rPr lang="en-US" sz="2000" dirty="0" smtClean="0"/>
              <a:t> that cause the execution of a program to be halted at specific places in the code.</a:t>
            </a:r>
          </a:p>
          <a:p>
            <a:pPr marL="914400" indent="-914400">
              <a:tabLst>
                <a:tab pos="466725" algn="l"/>
              </a:tabLst>
            </a:pPr>
            <a:r>
              <a:rPr lang="en-US" sz="2000" dirty="0"/>
              <a:t>	</a:t>
            </a:r>
            <a:r>
              <a:rPr lang="en-US" sz="2000" dirty="0" smtClean="0"/>
              <a:t>-	Set </a:t>
            </a:r>
            <a:r>
              <a:rPr lang="en-US" sz="2000" i="1" dirty="0" err="1" smtClean="0"/>
              <a:t>watchpoints</a:t>
            </a:r>
            <a:r>
              <a:rPr lang="en-US" sz="2000" dirty="0" smtClean="0"/>
              <a:t> that cause the execution of a program to be halted whenever the value of a user-defined expression changes.</a:t>
            </a:r>
          </a:p>
          <a:p>
            <a:pPr marL="914400" indent="-914400">
              <a:tabLst>
                <a:tab pos="466725" algn="l"/>
              </a:tabLst>
            </a:pPr>
            <a:r>
              <a:rPr lang="en-US" sz="2000" dirty="0"/>
              <a:t>	</a:t>
            </a:r>
            <a:r>
              <a:rPr lang="en-US" sz="2000" dirty="0" smtClean="0"/>
              <a:t>-	Show a list of the active stack frames.</a:t>
            </a:r>
          </a:p>
          <a:p>
            <a:pPr marL="914400" indent="-914400">
              <a:tabLst>
                <a:tab pos="466725" algn="l"/>
              </a:tabLst>
            </a:pPr>
            <a:r>
              <a:rPr lang="en-US" sz="2000" dirty="0"/>
              <a:t>	</a:t>
            </a:r>
            <a:r>
              <a:rPr lang="en-US" sz="2000" dirty="0" smtClean="0"/>
              <a:t>-	Display a range of source code lines.</a:t>
            </a:r>
          </a:p>
          <a:p>
            <a:pPr marL="914400" indent="-914400">
              <a:tabLst>
                <a:tab pos="466725" algn="l"/>
              </a:tabLst>
            </a:pPr>
            <a:r>
              <a:rPr lang="en-US" sz="2000" dirty="0"/>
              <a:t>	</a:t>
            </a:r>
            <a:r>
              <a:rPr lang="en-US" sz="2000" dirty="0" smtClean="0"/>
              <a:t>-	Disassemble the current machine code to assembly language.</a:t>
            </a:r>
          </a:p>
          <a:p>
            <a:pPr marL="914400" indent="-914400">
              <a:tabLst>
                <a:tab pos="466725" algn="l"/>
              </a:tabLst>
            </a:pPr>
            <a:endParaRPr lang="en-US" sz="2000" dirty="0"/>
          </a:p>
          <a:p>
            <a:pPr marL="914400" indent="-914400">
              <a:tabLst>
                <a:tab pos="466725" algn="l"/>
              </a:tabLst>
            </a:pPr>
            <a:r>
              <a:rPr lang="en-US" sz="2000" dirty="0" smtClean="0"/>
              <a:t>… and more.</a:t>
            </a:r>
            <a:endParaRPr lang="en-US" sz="20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Some </a:t>
            </a:r>
            <a:r>
              <a:rPr lang="en-US" dirty="0" err="1" smtClean="0"/>
              <a:t>gdb</a:t>
            </a:r>
            <a:r>
              <a:rPr lang="en-US" baseline="0" dirty="0" smtClean="0"/>
              <a:t> Resources</a:t>
            </a:r>
            <a:endParaRPr lang="en-US" dirty="0"/>
          </a:p>
        </p:txBody>
      </p:sp>
      <p:sp>
        <p:nvSpPr>
          <p:cNvPr id="3" name="TextBox 2"/>
          <p:cNvSpPr txBox="1"/>
          <p:nvPr/>
        </p:nvSpPr>
        <p:spPr>
          <a:xfrm>
            <a:off x="457200" y="742890"/>
            <a:ext cx="8458200" cy="1323439"/>
          </a:xfrm>
          <a:prstGeom prst="rect">
            <a:avLst/>
          </a:prstGeom>
          <a:noFill/>
        </p:spPr>
        <p:txBody>
          <a:bodyPr wrap="square" rtlCol="0">
            <a:spAutoFit/>
          </a:bodyPr>
          <a:lstStyle/>
          <a:p>
            <a:r>
              <a:rPr lang="en-US" sz="2000" i="1" dirty="0"/>
              <a:t>The Art of Debugging with GDB, DDD, and Eclipse,</a:t>
            </a:r>
            <a:r>
              <a:rPr lang="en-US" sz="2000" dirty="0"/>
              <a:t> </a:t>
            </a:r>
            <a:endParaRPr lang="en-US" sz="2000" dirty="0" smtClean="0"/>
          </a:p>
          <a:p>
            <a:r>
              <a:rPr lang="en-US" sz="2000" dirty="0"/>
              <a:t>	</a:t>
            </a:r>
            <a:r>
              <a:rPr lang="en-US" sz="2000" dirty="0" smtClean="0"/>
              <a:t>N </a:t>
            </a:r>
            <a:r>
              <a:rPr lang="en-US" sz="2000" dirty="0" err="1"/>
              <a:t>Matloff</a:t>
            </a:r>
            <a:r>
              <a:rPr lang="en-US" sz="2000" dirty="0"/>
              <a:t> &amp; P J </a:t>
            </a:r>
            <a:r>
              <a:rPr lang="en-US" sz="2000" dirty="0" err="1"/>
              <a:t>Salzman</a:t>
            </a:r>
            <a:r>
              <a:rPr lang="en-US" sz="2000" dirty="0"/>
              <a:t>, </a:t>
            </a:r>
            <a:endParaRPr lang="en-US" sz="2000" dirty="0" smtClean="0"/>
          </a:p>
          <a:p>
            <a:r>
              <a:rPr lang="en-US" sz="2000" dirty="0"/>
              <a:t>	</a:t>
            </a:r>
            <a:r>
              <a:rPr lang="en-US" sz="2000" dirty="0" smtClean="0"/>
              <a:t>No </a:t>
            </a:r>
            <a:r>
              <a:rPr lang="en-US" sz="2000" dirty="0"/>
              <a:t>Starch Press (c)2008 </a:t>
            </a:r>
            <a:endParaRPr lang="en-US" sz="2000" dirty="0" smtClean="0"/>
          </a:p>
          <a:p>
            <a:r>
              <a:rPr lang="en-US" sz="2000" dirty="0"/>
              <a:t>	</a:t>
            </a:r>
            <a:r>
              <a:rPr lang="en-US" sz="2000" dirty="0" smtClean="0"/>
              <a:t>ISBN </a:t>
            </a:r>
            <a:r>
              <a:rPr lang="en-US" sz="2000" dirty="0"/>
              <a:t>978-1-593-27174-9</a:t>
            </a:r>
          </a:p>
        </p:txBody>
      </p:sp>
      <p:sp>
        <p:nvSpPr>
          <p:cNvPr id="5" name="TextBox 4"/>
          <p:cNvSpPr txBox="1"/>
          <p:nvPr/>
        </p:nvSpPr>
        <p:spPr>
          <a:xfrm>
            <a:off x="381000" y="2325469"/>
            <a:ext cx="8610600" cy="1477328"/>
          </a:xfrm>
          <a:prstGeom prst="rect">
            <a:avLst/>
          </a:prstGeom>
          <a:noFill/>
        </p:spPr>
        <p:txBody>
          <a:bodyPr wrap="square" rtlCol="0">
            <a:spAutoFit/>
          </a:bodyPr>
          <a:lstStyle/>
          <a:p>
            <a:r>
              <a:rPr lang="en-US" sz="1800" dirty="0" smtClean="0"/>
              <a:t>Some reasonably good </a:t>
            </a:r>
            <a:r>
              <a:rPr lang="en-US" sz="1800" dirty="0" err="1" smtClean="0"/>
              <a:t>gdb</a:t>
            </a:r>
            <a:r>
              <a:rPr lang="en-US" sz="1800" dirty="0" smtClean="0"/>
              <a:t> </a:t>
            </a:r>
            <a:r>
              <a:rPr lang="en-US" sz="1800" dirty="0" err="1" smtClean="0"/>
              <a:t>cheatsheets</a:t>
            </a:r>
            <a:r>
              <a:rPr lang="en-US" sz="1800" dirty="0" smtClean="0"/>
              <a:t>:</a:t>
            </a:r>
          </a:p>
          <a:p>
            <a:endParaRPr lang="en-US" sz="1800" dirty="0"/>
          </a:p>
          <a:p>
            <a:pPr>
              <a:tabLst>
                <a:tab pos="457200" algn="l"/>
              </a:tabLst>
            </a:pPr>
            <a:r>
              <a:rPr lang="en-US" sz="1800" dirty="0"/>
              <a:t>	</a:t>
            </a:r>
            <a:r>
              <a:rPr lang="en-US" sz="1800" dirty="0">
                <a:hlinkClick r:id="rId2"/>
              </a:rPr>
              <a:t>http://</a:t>
            </a:r>
            <a:r>
              <a:rPr lang="en-US" sz="1800" dirty="0" smtClean="0">
                <a:hlinkClick r:id="rId2"/>
              </a:rPr>
              <a:t>darkdust.net/files/GDB%20Cheat%20Sheet.pdf</a:t>
            </a:r>
            <a:endParaRPr lang="en-US" sz="1800" dirty="0" smtClean="0"/>
          </a:p>
          <a:p>
            <a:pPr>
              <a:tabLst>
                <a:tab pos="457200" algn="l"/>
              </a:tabLst>
            </a:pPr>
            <a:r>
              <a:rPr lang="en-US" sz="1800" dirty="0"/>
              <a:t>	</a:t>
            </a:r>
            <a:r>
              <a:rPr lang="en-US" sz="1800" dirty="0">
                <a:hlinkClick r:id="rId3"/>
              </a:rPr>
              <a:t>http://</a:t>
            </a:r>
            <a:r>
              <a:rPr lang="en-US" sz="1800" dirty="0" smtClean="0">
                <a:hlinkClick r:id="rId3"/>
              </a:rPr>
              <a:t>www.yolinux.com/TUTORIALS/GDB-Commands.html</a:t>
            </a:r>
            <a:endParaRPr lang="en-US" sz="1800" dirty="0" smtClean="0"/>
          </a:p>
          <a:p>
            <a:pPr>
              <a:tabLst>
                <a:tab pos="457200" algn="l"/>
              </a:tabLst>
            </a:pPr>
            <a:endParaRPr lang="en-US" sz="1800" dirty="0"/>
          </a:p>
        </p:txBody>
      </p:sp>
    </p:spTree>
    <p:extLst>
      <p:ext uri="{BB962C8B-B14F-4D97-AF65-F5344CB8AC3E}">
        <p14:creationId xmlns:p14="http://schemas.microsoft.com/office/powerpoint/2010/main" val="3554580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 Program</a:t>
            </a:r>
            <a:endParaRPr lang="en-US" dirty="0"/>
          </a:p>
        </p:txBody>
      </p:sp>
      <p:sp>
        <p:nvSpPr>
          <p:cNvPr id="3" name="TextBox 2"/>
          <p:cNvSpPr txBox="1"/>
          <p:nvPr/>
        </p:nvSpPr>
        <p:spPr>
          <a:xfrm>
            <a:off x="381000" y="685800"/>
            <a:ext cx="8610600" cy="646331"/>
          </a:xfrm>
          <a:prstGeom prst="rect">
            <a:avLst/>
          </a:prstGeom>
          <a:noFill/>
        </p:spPr>
        <p:txBody>
          <a:bodyPr wrap="square" rtlCol="0">
            <a:spAutoFit/>
          </a:bodyPr>
          <a:lstStyle/>
          <a:p>
            <a:r>
              <a:rPr lang="en-US" sz="1800" dirty="0" smtClean="0"/>
              <a:t>The C source for our running example follows… it is adapted from an example by Norman </a:t>
            </a:r>
            <a:r>
              <a:rPr lang="en-US" sz="1800" dirty="0" err="1" smtClean="0"/>
              <a:t>Matloff</a:t>
            </a:r>
            <a:r>
              <a:rPr lang="en-US" sz="1800" dirty="0" smtClean="0"/>
              <a:t> (http://heather.cs.ucdavis.edu/~matloff/UnixAndC/CLanguage/Debug.html):</a:t>
            </a:r>
            <a:endParaRPr lang="en-US" sz="1800" dirty="0"/>
          </a:p>
        </p:txBody>
      </p:sp>
      <p:sp>
        <p:nvSpPr>
          <p:cNvPr id="4" name="TextBox 3"/>
          <p:cNvSpPr txBox="1"/>
          <p:nvPr/>
        </p:nvSpPr>
        <p:spPr>
          <a:xfrm>
            <a:off x="457200" y="1426488"/>
            <a:ext cx="8458200" cy="4770537"/>
          </a:xfrm>
          <a:prstGeom prst="rect">
            <a:avLst/>
          </a:prstGeom>
          <a:solidFill>
            <a:srgbClr val="FFFFE0"/>
          </a:solidFill>
          <a:ln>
            <a:solidFill>
              <a:schemeClr val="tx1"/>
            </a:solidFill>
          </a:ln>
        </p:spPr>
        <p:txBody>
          <a:bodyPr wrap="square" rtlCol="0">
            <a:spAutoFit/>
          </a:bodyPr>
          <a:lstStyle/>
          <a:p>
            <a:r>
              <a:rPr lang="en-US" sz="1600" b="1" dirty="0">
                <a:latin typeface="Courier New" pitchFamily="49" charset="0"/>
                <a:cs typeface="Courier New" pitchFamily="49" charset="0"/>
              </a:rPr>
              <a:t>#</a:t>
            </a:r>
            <a:r>
              <a:rPr lang="en-US" sz="1600" b="1" dirty="0">
                <a:solidFill>
                  <a:srgbClr val="003399"/>
                </a:solidFill>
                <a:latin typeface="Courier New" pitchFamily="49" charset="0"/>
                <a:cs typeface="Courier New" pitchFamily="49" charset="0"/>
              </a:rPr>
              <a:t>include</a:t>
            </a:r>
            <a:r>
              <a:rPr lang="en-US" sz="1600" b="1" dirty="0">
                <a:latin typeface="Courier New" pitchFamily="49" charset="0"/>
                <a:cs typeface="Courier New" pitchFamily="49" charset="0"/>
              </a:rPr>
              <a:t> &lt;</a:t>
            </a:r>
            <a:r>
              <a:rPr lang="en-US" sz="1600" b="1" dirty="0" err="1">
                <a:latin typeface="Courier New" pitchFamily="49" charset="0"/>
                <a:cs typeface="Courier New" pitchFamily="49" charset="0"/>
              </a:rPr>
              <a:t>stdio.h</a:t>
            </a:r>
            <a:r>
              <a:rPr lang="en-US" sz="1600" b="1" dirty="0">
                <a:latin typeface="Courier New" pitchFamily="49" charset="0"/>
                <a:cs typeface="Courier New" pitchFamily="49" charset="0"/>
              </a:rPr>
              <a:t>&gt;</a:t>
            </a:r>
          </a:p>
          <a:p>
            <a:r>
              <a:rPr lang="en-US" sz="1600" b="1" dirty="0" smtClean="0">
                <a:latin typeface="Courier New" pitchFamily="49" charset="0"/>
                <a:cs typeface="Courier New" pitchFamily="49" charset="0"/>
              </a:rPr>
              <a:t>#</a:t>
            </a:r>
            <a:r>
              <a:rPr lang="en-US" sz="1600" b="1" dirty="0">
                <a:solidFill>
                  <a:srgbClr val="003399"/>
                </a:solidFill>
                <a:latin typeface="Courier New" pitchFamily="49" charset="0"/>
                <a:cs typeface="Courier New" pitchFamily="49" charset="0"/>
              </a:rPr>
              <a:t>include</a:t>
            </a:r>
            <a:r>
              <a:rPr lang="en-US" sz="1600" b="1" dirty="0">
                <a:latin typeface="Courier New" pitchFamily="49" charset="0"/>
                <a:cs typeface="Courier New" pitchFamily="49" charset="0"/>
              </a:rPr>
              <a:t> &lt;</a:t>
            </a:r>
            <a:r>
              <a:rPr lang="en-US" sz="1600" b="1" dirty="0" err="1">
                <a:latin typeface="Courier New" pitchFamily="49" charset="0"/>
                <a:cs typeface="Courier New" pitchFamily="49" charset="0"/>
              </a:rPr>
              <a:t>stdbool.h</a:t>
            </a:r>
            <a:r>
              <a:rPr lang="en-US" sz="1600" b="1" dirty="0">
                <a:latin typeface="Courier New" pitchFamily="49" charset="0"/>
                <a:cs typeface="Courier New" pitchFamily="49" charset="0"/>
              </a:rPr>
              <a:t>&gt;</a:t>
            </a:r>
          </a:p>
          <a:p>
            <a:endParaRPr lang="en-US" sz="1600" b="1" dirty="0">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Erroneous prime-number finding program</a:t>
            </a:r>
            <a:r>
              <a:rPr lang="en-US" sz="1600" b="1" dirty="0" smtClean="0">
                <a:solidFill>
                  <a:srgbClr val="006600"/>
                </a:solidFill>
                <a:latin typeface="Courier New" pitchFamily="49" charset="0"/>
                <a:cs typeface="Courier New" pitchFamily="49" charset="0"/>
              </a:rPr>
              <a:t>.</a:t>
            </a:r>
            <a:endParaRPr lang="en-US" sz="1600" b="1" dirty="0">
              <a:solidFill>
                <a:srgbClr val="006600"/>
              </a:solidFill>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 Based on an example from Norman </a:t>
            </a:r>
            <a:r>
              <a:rPr lang="en-US" sz="1600" b="1" dirty="0" err="1">
                <a:solidFill>
                  <a:srgbClr val="006600"/>
                </a:solidFill>
                <a:latin typeface="Courier New" pitchFamily="49" charset="0"/>
                <a:cs typeface="Courier New" pitchFamily="49" charset="0"/>
              </a:rPr>
              <a:t>Matloff's</a:t>
            </a:r>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website</a:t>
            </a:r>
            <a:endParaRPr lang="en-US" sz="1600" b="1" dirty="0">
              <a:solidFill>
                <a:srgbClr val="006600"/>
              </a:solidFill>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a:t>
            </a:r>
            <a:endParaRPr lang="en-US" sz="1600" b="1" dirty="0">
              <a:solidFill>
                <a:srgbClr val="006600"/>
              </a:solidFill>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 Will (after bugs are fixed) report a list of all </a:t>
            </a:r>
            <a:r>
              <a:rPr lang="en-US" sz="1600" b="1" dirty="0" smtClean="0">
                <a:solidFill>
                  <a:srgbClr val="006600"/>
                </a:solidFill>
                <a:latin typeface="Courier New" pitchFamily="49" charset="0"/>
                <a:cs typeface="Courier New" pitchFamily="49" charset="0"/>
              </a:rPr>
              <a:t>primes</a:t>
            </a:r>
          </a:p>
          <a:p>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which </a:t>
            </a:r>
            <a:r>
              <a:rPr lang="en-US" sz="1600" b="1" dirty="0" smtClean="0">
                <a:solidFill>
                  <a:srgbClr val="006600"/>
                </a:solidFill>
                <a:latin typeface="Courier New" pitchFamily="49" charset="0"/>
                <a:cs typeface="Courier New" pitchFamily="49" charset="0"/>
              </a:rPr>
              <a:t>are less </a:t>
            </a:r>
            <a:r>
              <a:rPr lang="en-US" sz="1600" b="1" dirty="0">
                <a:solidFill>
                  <a:srgbClr val="006600"/>
                </a:solidFill>
                <a:latin typeface="Courier New" pitchFamily="49" charset="0"/>
                <a:cs typeface="Courier New" pitchFamily="49" charset="0"/>
              </a:rPr>
              <a:t>than or equal to the user-supplied </a:t>
            </a:r>
            <a:r>
              <a:rPr lang="en-US" sz="1600" b="1" dirty="0" smtClean="0">
                <a:solidFill>
                  <a:srgbClr val="006600"/>
                </a:solidFill>
                <a:latin typeface="Courier New" pitchFamily="49" charset="0"/>
                <a:cs typeface="Courier New" pitchFamily="49" charset="0"/>
              </a:rPr>
              <a:t>upper</a:t>
            </a:r>
          </a:p>
          <a:p>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bound.</a:t>
            </a:r>
            <a:endParaRPr lang="en-US" sz="1600" b="1" dirty="0">
              <a:solidFill>
                <a:srgbClr val="006600"/>
              </a:solidFill>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a:t>
            </a:r>
            <a:endParaRPr lang="en-US" sz="1600" b="1" dirty="0">
              <a:solidFill>
                <a:srgbClr val="006600"/>
              </a:solidFill>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 Riddled with errors</a:t>
            </a:r>
            <a:r>
              <a:rPr lang="en-US" sz="1600" b="1" dirty="0" smtClean="0">
                <a:solidFill>
                  <a:srgbClr val="006600"/>
                </a:solidFill>
                <a:latin typeface="Courier New" pitchFamily="49" charset="0"/>
                <a:cs typeface="Courier New" pitchFamily="49" charset="0"/>
              </a:rPr>
              <a:t>!</a:t>
            </a:r>
            <a:endParaRPr lang="en-US" sz="1600" b="1" dirty="0">
              <a:solidFill>
                <a:srgbClr val="006600"/>
              </a:solidFill>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a:t>
            </a:r>
            <a:r>
              <a:rPr lang="en-US" sz="1600" b="1" dirty="0">
                <a:solidFill>
                  <a:srgbClr val="003399"/>
                </a:solidFill>
                <a:latin typeface="Courier New" pitchFamily="49" charset="0"/>
                <a:cs typeface="Courier New" pitchFamily="49" charset="0"/>
              </a:rPr>
              <a:t>define</a:t>
            </a:r>
            <a:r>
              <a:rPr lang="en-US" sz="1600" b="1" dirty="0">
                <a:latin typeface="Courier New" pitchFamily="49" charset="0"/>
                <a:cs typeface="Courier New" pitchFamily="49" charset="0"/>
              </a:rPr>
              <a:t> MAXPRIMES 100   </a:t>
            </a:r>
            <a:r>
              <a:rPr lang="en-US" sz="1600" b="1" dirty="0">
                <a:solidFill>
                  <a:srgbClr val="FF0000"/>
                </a:solidFill>
                <a:latin typeface="Courier New" pitchFamily="49" charset="0"/>
                <a:cs typeface="Courier New" pitchFamily="49" charset="0"/>
              </a:rPr>
              <a:t>// Badly named limit; actually </a:t>
            </a:r>
            <a:r>
              <a:rPr lang="en-US" sz="1600" b="1" dirty="0" smtClean="0">
                <a:solidFill>
                  <a:srgbClr val="FF0000"/>
                </a:solidFill>
                <a:latin typeface="Courier New" pitchFamily="49" charset="0"/>
                <a:cs typeface="Courier New" pitchFamily="49" charset="0"/>
              </a:rPr>
              <a:t>the</a:t>
            </a:r>
          </a:p>
          <a:p>
            <a:r>
              <a:rPr lang="en-US" sz="1600" b="1" dirty="0" smtClean="0">
                <a:solidFill>
                  <a:srgbClr val="FF0000"/>
                </a:solidFill>
                <a:latin typeface="Courier New" pitchFamily="49" charset="0"/>
                <a:cs typeface="Courier New" pitchFamily="49" charset="0"/>
              </a:rPr>
              <a:t>                        // upper limit on </a:t>
            </a:r>
            <a:r>
              <a:rPr lang="en-US" sz="1600" b="1" dirty="0">
                <a:solidFill>
                  <a:srgbClr val="FF0000"/>
                </a:solidFill>
                <a:latin typeface="Courier New" pitchFamily="49" charset="0"/>
                <a:cs typeface="Courier New" pitchFamily="49" charset="0"/>
              </a:rPr>
              <a:t>the user's </a:t>
            </a:r>
            <a:r>
              <a:rPr lang="en-US" sz="1600" b="1" dirty="0" smtClean="0">
                <a:solidFill>
                  <a:srgbClr val="FF0000"/>
                </a:solidFill>
                <a:latin typeface="Courier New" pitchFamily="49" charset="0"/>
                <a:cs typeface="Courier New" pitchFamily="49" charset="0"/>
              </a:rPr>
              <a:t>input</a:t>
            </a:r>
          </a:p>
          <a:p>
            <a:r>
              <a:rPr lang="en-US" sz="1600" b="1" dirty="0" smtClean="0">
                <a:solidFill>
                  <a:srgbClr val="FF0000"/>
                </a:solidFill>
                <a:latin typeface="Courier New" pitchFamily="49" charset="0"/>
                <a:cs typeface="Courier New" pitchFamily="49" charset="0"/>
              </a:rPr>
              <a:t>                        // </a:t>
            </a:r>
            <a:r>
              <a:rPr lang="en-US" sz="1600" b="1" dirty="0">
                <a:solidFill>
                  <a:srgbClr val="FF0000"/>
                </a:solidFill>
                <a:latin typeface="Courier New" pitchFamily="49" charset="0"/>
                <a:cs typeface="Courier New" pitchFamily="49" charset="0"/>
              </a:rPr>
              <a:t>for </a:t>
            </a:r>
            <a:r>
              <a:rPr lang="en-US" sz="1600" b="1" dirty="0" err="1">
                <a:solidFill>
                  <a:srgbClr val="FF0000"/>
                </a:solidFill>
                <a:latin typeface="Courier New" pitchFamily="49" charset="0"/>
                <a:cs typeface="Courier New" pitchFamily="49" charset="0"/>
              </a:rPr>
              <a:t>upperBound</a:t>
            </a:r>
            <a:endParaRPr lang="en-US" sz="1600" b="1" dirty="0">
              <a:solidFill>
                <a:srgbClr val="FF0000"/>
              </a:solidFill>
              <a:latin typeface="Courier New" pitchFamily="49" charset="0"/>
              <a:cs typeface="Courier New" pitchFamily="49" charset="0"/>
            </a:endParaRPr>
          </a:p>
          <a:p>
            <a:endParaRPr lang="en-US" sz="1600" b="1" dirty="0">
              <a:latin typeface="Courier New" pitchFamily="49" charset="0"/>
              <a:cs typeface="Courier New" pitchFamily="49" charset="0"/>
            </a:endParaRPr>
          </a:p>
          <a:p>
            <a:r>
              <a:rPr lang="en-US" sz="1600" b="1" dirty="0">
                <a:solidFill>
                  <a:srgbClr val="003399"/>
                </a:solidFill>
                <a:latin typeface="Courier New" pitchFamily="49" charset="0"/>
                <a:cs typeface="Courier New" pitchFamily="49" charset="0"/>
              </a:rPr>
              <a:t>void</a:t>
            </a:r>
            <a:r>
              <a:rPr lang="en-US" sz="1600" b="1" dirty="0">
                <a:latin typeface="Courier New" pitchFamily="49" charset="0"/>
                <a:cs typeface="Courier New" pitchFamily="49" charset="0"/>
              </a:rPr>
              <a:t> </a:t>
            </a:r>
            <a:r>
              <a:rPr lang="en-US" sz="1600" b="1" dirty="0" err="1">
                <a:solidFill>
                  <a:srgbClr val="003399"/>
                </a:solidFill>
                <a:latin typeface="Courier New" pitchFamily="49" charset="0"/>
                <a:cs typeface="Courier New" pitchFamily="49" charset="0"/>
              </a:rPr>
              <a:t>checkPrime</a:t>
            </a:r>
            <a:r>
              <a:rPr lang="en-US" sz="1600" b="1" dirty="0">
                <a:solidFill>
                  <a:srgbClr val="003399"/>
                </a:solidFill>
                <a:latin typeface="Courier New" pitchFamily="49" charset="0"/>
                <a:cs typeface="Courier New" pitchFamily="49" charset="0"/>
              </a:rPr>
              <a:t>(</a:t>
            </a:r>
            <a:r>
              <a:rPr lang="en-US" sz="1600" b="1" dirty="0" err="1">
                <a:solidFill>
                  <a:srgbClr val="003399"/>
                </a:solidFill>
                <a:latin typeface="Courier New" pitchFamily="49" charset="0"/>
                <a:cs typeface="Courier New" pitchFamily="49" charset="0"/>
              </a:rPr>
              <a:t>int</a:t>
            </a:r>
            <a:r>
              <a:rPr lang="en-US" sz="1600" b="1" dirty="0">
                <a:latin typeface="Courier New" pitchFamily="49" charset="0"/>
                <a:cs typeface="Courier New" pitchFamily="49" charset="0"/>
              </a:rPr>
              <a:t> K, </a:t>
            </a:r>
            <a:r>
              <a:rPr lang="en-US" sz="1600" b="1" dirty="0">
                <a:solidFill>
                  <a:srgbClr val="003399"/>
                </a:solidFill>
                <a:latin typeface="Courier New" pitchFamily="49" charset="0"/>
                <a:cs typeface="Courier New" pitchFamily="49" charset="0"/>
              </a:rPr>
              <a:t>bool</a:t>
            </a:r>
            <a:r>
              <a:rPr lang="en-US" sz="1600" b="1" dirty="0">
                <a:latin typeface="Courier New" pitchFamily="49" charset="0"/>
                <a:cs typeface="Courier New" pitchFamily="49" charset="0"/>
              </a:rPr>
              <a:t> Prime[]);</a:t>
            </a:r>
          </a:p>
          <a:p>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a:t>
            </a:r>
          </a:p>
        </p:txBody>
      </p:sp>
    </p:spTree>
    <p:extLst>
      <p:ext uri="{BB962C8B-B14F-4D97-AF65-F5344CB8AC3E}">
        <p14:creationId xmlns:p14="http://schemas.microsoft.com/office/powerpoint/2010/main" val="2019128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 Program</a:t>
            </a:r>
            <a:endParaRPr lang="en-US" dirty="0"/>
          </a:p>
        </p:txBody>
      </p:sp>
      <p:sp>
        <p:nvSpPr>
          <p:cNvPr id="4" name="TextBox 3"/>
          <p:cNvSpPr txBox="1"/>
          <p:nvPr/>
        </p:nvSpPr>
        <p:spPr>
          <a:xfrm>
            <a:off x="457200" y="646888"/>
            <a:ext cx="8458200" cy="5755422"/>
          </a:xfrm>
          <a:prstGeom prst="rect">
            <a:avLst/>
          </a:prstGeom>
          <a:solidFill>
            <a:srgbClr val="FFFFE0"/>
          </a:solidFill>
          <a:ln>
            <a:solidFill>
              <a:schemeClr val="tx1"/>
            </a:solidFill>
          </a:ln>
        </p:spPr>
        <p:txBody>
          <a:bodyPr wrap="square" rtlCol="0">
            <a:spAutoFit/>
          </a:bodyPr>
          <a:lstStyle/>
          <a:p>
            <a:r>
              <a:rPr lang="en-US" sz="1600" dirty="0" smtClean="0">
                <a:latin typeface="Courier New" pitchFamily="49" charset="0"/>
                <a:cs typeface="Courier New" pitchFamily="49" charset="0"/>
              </a:rPr>
              <a:t>. . .</a:t>
            </a:r>
          </a:p>
          <a:p>
            <a:r>
              <a:rPr lang="en-US" sz="1600" b="1" dirty="0" err="1">
                <a:solidFill>
                  <a:srgbClr val="003399"/>
                </a:solidFill>
                <a:latin typeface="Courier New" pitchFamily="49" charset="0"/>
                <a:cs typeface="Courier New" pitchFamily="49" charset="0"/>
              </a:rPr>
              <a:t>int</a:t>
            </a:r>
            <a:r>
              <a:rPr lang="en-US" sz="1600" b="1" dirty="0">
                <a:latin typeface="Courier New" pitchFamily="49" charset="0"/>
                <a:cs typeface="Courier New" pitchFamily="49" charset="0"/>
              </a:rPr>
              <a:t> main() {</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err="1">
                <a:solidFill>
                  <a:srgbClr val="003399"/>
                </a:solidFill>
                <a:latin typeface="Courier New" pitchFamily="49" charset="0"/>
                <a:cs typeface="Courier New" pitchFamily="49" charset="0"/>
              </a:rPr>
              <a:t>int</a:t>
            </a:r>
            <a:r>
              <a:rPr lang="en-US" sz="1600" b="1" dirty="0">
                <a:latin typeface="Courier New" pitchFamily="49" charset="0"/>
                <a:cs typeface="Courier New" pitchFamily="49" charset="0"/>
              </a:rPr>
              <a:t> N;</a:t>
            </a:r>
          </a:p>
          <a:p>
            <a:r>
              <a:rPr lang="en-US" sz="1600" b="1" dirty="0" smtClean="0">
                <a:latin typeface="Courier New" pitchFamily="49" charset="0"/>
                <a:cs typeface="Courier New" pitchFamily="49" charset="0"/>
              </a:rPr>
              <a:t>   </a:t>
            </a:r>
            <a:r>
              <a:rPr lang="en-US" sz="1600" b="1" dirty="0" err="1">
                <a:solidFill>
                  <a:srgbClr val="003399"/>
                </a:solidFill>
                <a:latin typeface="Courier New" pitchFamily="49" charset="0"/>
                <a:cs typeface="Courier New" pitchFamily="49" charset="0"/>
              </a:rPr>
              <a:t>int</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upperBound</a:t>
            </a:r>
            <a:r>
              <a:rPr lang="en-US" sz="1600" b="1" dirty="0">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We will check all numbers </a:t>
            </a:r>
            <a:r>
              <a:rPr lang="en-US" sz="1600" b="1" dirty="0" smtClean="0">
                <a:solidFill>
                  <a:srgbClr val="006600"/>
                </a:solidFill>
                <a:latin typeface="Courier New" pitchFamily="49" charset="0"/>
                <a:cs typeface="Courier New" pitchFamily="49" charset="0"/>
              </a:rPr>
              <a:t>up</a:t>
            </a:r>
          </a:p>
          <a:p>
            <a:r>
              <a:rPr lang="en-US" sz="1600" b="1" dirty="0" smtClean="0">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through this one </a:t>
            </a:r>
            <a:r>
              <a:rPr lang="en-US" sz="1600" b="1" dirty="0">
                <a:solidFill>
                  <a:srgbClr val="006600"/>
                </a:solidFill>
                <a:latin typeface="Courier New" pitchFamily="49" charset="0"/>
                <a:cs typeface="Courier New" pitchFamily="49" charset="0"/>
              </a:rPr>
              <a:t>for </a:t>
            </a:r>
            <a:r>
              <a:rPr lang="en-US" sz="1600" b="1" dirty="0" err="1">
                <a:solidFill>
                  <a:srgbClr val="006600"/>
                </a:solidFill>
                <a:latin typeface="Courier New" pitchFamily="49" charset="0"/>
                <a:cs typeface="Courier New" pitchFamily="49" charset="0"/>
              </a:rPr>
              <a:t>primeness</a:t>
            </a:r>
            <a:endParaRPr lang="en-US" sz="1600" b="1" dirty="0">
              <a:solidFill>
                <a:srgbClr val="006600"/>
              </a:solidFill>
              <a:latin typeface="Courier New" pitchFamily="49" charset="0"/>
              <a:cs typeface="Courier New" pitchFamily="49" charset="0"/>
            </a:endParaRP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a:solidFill>
                  <a:srgbClr val="003399"/>
                </a:solidFill>
                <a:latin typeface="Courier New" pitchFamily="49" charset="0"/>
                <a:cs typeface="Courier New" pitchFamily="49" charset="0"/>
              </a:rPr>
              <a:t>bool</a:t>
            </a:r>
            <a:r>
              <a:rPr lang="en-US" sz="1600" b="1" dirty="0">
                <a:latin typeface="Courier New" pitchFamily="49" charset="0"/>
                <a:cs typeface="Courier New" pitchFamily="49" charset="0"/>
              </a:rPr>
              <a:t> Prime[MAXPRIMES] = {0};  </a:t>
            </a:r>
            <a:r>
              <a:rPr lang="en-US" sz="1600" b="1" dirty="0">
                <a:solidFill>
                  <a:srgbClr val="006600"/>
                </a:solidFill>
                <a:latin typeface="Courier New" pitchFamily="49" charset="0"/>
                <a:cs typeface="Courier New" pitchFamily="49" charset="0"/>
              </a:rPr>
              <a:t>// Prime[I] will be true if I </a:t>
            </a:r>
            <a:r>
              <a:rPr lang="en-US" sz="1600" b="1" dirty="0">
                <a:solidFill>
                  <a:srgbClr val="006600"/>
                </a:solidFill>
                <a:latin typeface="Courier New" pitchFamily="49" charset="0"/>
                <a:cs typeface="Courier New" pitchFamily="49" charset="0"/>
              </a:rPr>
              <a:t>is</a:t>
            </a:r>
          </a:p>
          <a:p>
            <a:r>
              <a:rPr lang="en-US" sz="1600" b="1" dirty="0" smtClean="0">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prime, false otherwise</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printf</a:t>
            </a:r>
            <a:r>
              <a:rPr lang="en-US" sz="1600" b="1" dirty="0">
                <a:latin typeface="Courier New" pitchFamily="49" charset="0"/>
                <a:cs typeface="Courier New" pitchFamily="49" charset="0"/>
              </a:rPr>
              <a:t>("Enter upper bound less than %d\n", MAXPRIMES);</a:t>
            </a:r>
          </a:p>
          <a:p>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scanf</a:t>
            </a:r>
            <a:r>
              <a:rPr lang="en-US" sz="1600" b="1" dirty="0">
                <a:latin typeface="Courier New" pitchFamily="49" charset="0"/>
                <a:cs typeface="Courier New" pitchFamily="49" charset="0"/>
              </a:rPr>
              <a:t>("%d", </a:t>
            </a:r>
            <a:r>
              <a:rPr lang="en-US" sz="1600" b="1" dirty="0" err="1">
                <a:latin typeface="Courier New" pitchFamily="49" charset="0"/>
                <a:cs typeface="Courier New" pitchFamily="49" charset="0"/>
              </a:rPr>
              <a:t>upperBound</a:t>
            </a:r>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Prime[2] = true;              </a:t>
            </a:r>
            <a:r>
              <a:rPr lang="en-US" sz="1600" b="1" dirty="0">
                <a:solidFill>
                  <a:srgbClr val="006600"/>
                </a:solidFill>
                <a:latin typeface="Courier New" pitchFamily="49" charset="0"/>
                <a:cs typeface="Courier New" pitchFamily="49" charset="0"/>
              </a:rPr>
              <a:t>// Hardwire to "prime the pump" </a:t>
            </a:r>
          </a:p>
          <a:p>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printf</a:t>
            </a:r>
            <a:r>
              <a:rPr lang="en-US" sz="1600" b="1" dirty="0">
                <a:latin typeface="Courier New" pitchFamily="49" charset="0"/>
                <a:cs typeface="Courier New" pitchFamily="49" charset="0"/>
              </a:rPr>
              <a:t>("2 is a prime\n");</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a:solidFill>
                  <a:srgbClr val="003399"/>
                </a:solidFill>
                <a:latin typeface="Courier New" pitchFamily="49" charset="0"/>
                <a:cs typeface="Courier New" pitchFamily="49" charset="0"/>
              </a:rPr>
              <a:t>for</a:t>
            </a:r>
            <a:r>
              <a:rPr lang="en-US" sz="1600" b="1" dirty="0">
                <a:latin typeface="Courier New" pitchFamily="49" charset="0"/>
                <a:cs typeface="Courier New" pitchFamily="49" charset="0"/>
              </a:rPr>
              <a:t> (N = 3; N &lt;= </a:t>
            </a:r>
            <a:r>
              <a:rPr lang="en-US" sz="1600" b="1" dirty="0" err="1">
                <a:latin typeface="Courier New" pitchFamily="49" charset="0"/>
                <a:cs typeface="Courier New" pitchFamily="49" charset="0"/>
              </a:rPr>
              <a:t>upperBound</a:t>
            </a:r>
            <a:r>
              <a:rPr lang="en-US" sz="1600" b="1" dirty="0">
                <a:latin typeface="Courier New" pitchFamily="49" charset="0"/>
                <a:cs typeface="Courier New" pitchFamily="49" charset="0"/>
              </a:rPr>
              <a:t>; N += 2)</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checkPrime</a:t>
            </a:r>
            <a:r>
              <a:rPr lang="en-US" sz="1600" b="1" dirty="0">
                <a:latin typeface="Courier New" pitchFamily="49" charset="0"/>
                <a:cs typeface="Courier New" pitchFamily="49" charset="0"/>
              </a:rPr>
              <a:t>(N, Prime);</a:t>
            </a:r>
          </a:p>
          <a:p>
            <a:r>
              <a:rPr lang="en-US" sz="1600" b="1" dirty="0" smtClean="0">
                <a:latin typeface="Courier New" pitchFamily="49" charset="0"/>
                <a:cs typeface="Courier New" pitchFamily="49" charset="0"/>
              </a:rPr>
              <a:t>      </a:t>
            </a:r>
            <a:r>
              <a:rPr lang="en-US" sz="1600" b="1" dirty="0">
                <a:solidFill>
                  <a:srgbClr val="003399"/>
                </a:solidFill>
                <a:latin typeface="Courier New" pitchFamily="49" charset="0"/>
                <a:cs typeface="Courier New" pitchFamily="49" charset="0"/>
              </a:rPr>
              <a:t>if</a:t>
            </a:r>
            <a:r>
              <a:rPr lang="en-US" sz="1600" b="1" dirty="0" smtClean="0">
                <a:latin typeface="Courier New" pitchFamily="49" charset="0"/>
                <a:cs typeface="Courier New" pitchFamily="49" charset="0"/>
              </a:rPr>
              <a:t> </a:t>
            </a:r>
            <a:r>
              <a:rPr lang="en-US" sz="1600" b="1" dirty="0">
                <a:latin typeface="Courier New" pitchFamily="49" charset="0"/>
                <a:cs typeface="Courier New" pitchFamily="49" charset="0"/>
              </a:rPr>
              <a:t>( Prime[N] ) </a:t>
            </a:r>
            <a:r>
              <a:rPr lang="en-US" sz="1600" b="1" dirty="0" err="1">
                <a:latin typeface="Courier New" pitchFamily="49" charset="0"/>
                <a:cs typeface="Courier New" pitchFamily="49" charset="0"/>
              </a:rPr>
              <a:t>printf</a:t>
            </a:r>
            <a:r>
              <a:rPr lang="en-US" sz="1600" b="1" dirty="0">
                <a:latin typeface="Courier New" pitchFamily="49" charset="0"/>
                <a:cs typeface="Courier New" pitchFamily="49" charset="0"/>
              </a:rPr>
              <a:t>("%d is a prime\</a:t>
            </a:r>
            <a:r>
              <a:rPr lang="en-US" sz="1600" b="1" dirty="0" err="1">
                <a:latin typeface="Courier New" pitchFamily="49" charset="0"/>
                <a:cs typeface="Courier New" pitchFamily="49" charset="0"/>
              </a:rPr>
              <a:t>n",N</a:t>
            </a:r>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a:solidFill>
                  <a:srgbClr val="003399"/>
                </a:solidFill>
                <a:latin typeface="Courier New" pitchFamily="49" charset="0"/>
                <a:cs typeface="Courier New" pitchFamily="49" charset="0"/>
              </a:rPr>
              <a:t>return</a:t>
            </a:r>
            <a:r>
              <a:rPr lang="en-US" sz="1600" b="1" dirty="0">
                <a:latin typeface="Courier New" pitchFamily="49" charset="0"/>
                <a:cs typeface="Courier New" pitchFamily="49" charset="0"/>
              </a:rPr>
              <a:t> 0</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a:t>
            </a:r>
            <a:endParaRPr lang="en-US" sz="1600" dirty="0" smtClean="0">
              <a:latin typeface="Courier New" pitchFamily="49" charset="0"/>
              <a:cs typeface="Courier New" pitchFamily="49" charset="0"/>
            </a:endParaRPr>
          </a:p>
        </p:txBody>
      </p:sp>
    </p:spTree>
    <p:extLst>
      <p:ext uri="{BB962C8B-B14F-4D97-AF65-F5344CB8AC3E}">
        <p14:creationId xmlns:p14="http://schemas.microsoft.com/office/powerpoint/2010/main" val="920343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 Program</a:t>
            </a:r>
            <a:endParaRPr lang="en-US" dirty="0"/>
          </a:p>
        </p:txBody>
      </p:sp>
      <p:sp>
        <p:nvSpPr>
          <p:cNvPr id="4" name="TextBox 3"/>
          <p:cNvSpPr txBox="1"/>
          <p:nvPr/>
        </p:nvSpPr>
        <p:spPr>
          <a:xfrm>
            <a:off x="457200" y="736521"/>
            <a:ext cx="8458200" cy="3293209"/>
          </a:xfrm>
          <a:prstGeom prst="rect">
            <a:avLst/>
          </a:prstGeom>
          <a:solidFill>
            <a:srgbClr val="FFFFE0"/>
          </a:solidFill>
          <a:ln>
            <a:solidFill>
              <a:schemeClr val="tx1"/>
            </a:solidFill>
          </a:ln>
        </p:spPr>
        <p:txBody>
          <a:bodyPr wrap="square" rtlCol="0">
            <a:spAutoFit/>
          </a:bodyPr>
          <a:lstStyle/>
          <a:p>
            <a:r>
              <a:rPr lang="en-US" sz="1600" dirty="0" smtClean="0">
                <a:latin typeface="Courier New" pitchFamily="49" charset="0"/>
                <a:cs typeface="Courier New" pitchFamily="49" charset="0"/>
              </a:rPr>
              <a:t>. . .</a:t>
            </a:r>
          </a:p>
          <a:p>
            <a:r>
              <a:rPr lang="en-US" sz="1600" b="1" dirty="0">
                <a:solidFill>
                  <a:srgbClr val="003399"/>
                </a:solidFill>
                <a:latin typeface="Courier New" pitchFamily="49" charset="0"/>
                <a:cs typeface="Courier New" pitchFamily="49" charset="0"/>
              </a:rPr>
              <a:t>void</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checkPrime</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int</a:t>
            </a:r>
            <a:r>
              <a:rPr lang="en-US" sz="1600" b="1" dirty="0">
                <a:latin typeface="Courier New" pitchFamily="49" charset="0"/>
                <a:cs typeface="Courier New" pitchFamily="49" charset="0"/>
              </a:rPr>
              <a:t> K, bool Prime[]) {</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err="1">
                <a:solidFill>
                  <a:srgbClr val="003399"/>
                </a:solidFill>
                <a:latin typeface="Courier New" pitchFamily="49" charset="0"/>
                <a:cs typeface="Courier New" pitchFamily="49" charset="0"/>
              </a:rPr>
              <a:t>int</a:t>
            </a:r>
            <a:r>
              <a:rPr lang="en-US" sz="1600" b="1" dirty="0">
                <a:latin typeface="Courier New" pitchFamily="49" charset="0"/>
                <a:cs typeface="Courier New" pitchFamily="49" charset="0"/>
              </a:rPr>
              <a:t> J;</a:t>
            </a:r>
          </a:p>
          <a:p>
            <a:endParaRPr lang="en-US" sz="1600" b="1" dirty="0">
              <a:latin typeface="Courier New" pitchFamily="49" charset="0"/>
              <a:cs typeface="Courier New" pitchFamily="49" charset="0"/>
            </a:endParaRPr>
          </a:p>
          <a:p>
            <a:r>
              <a:rPr lang="en-US" sz="1600" b="1" dirty="0">
                <a:solidFill>
                  <a:srgbClr val="006600"/>
                </a:solidFill>
                <a:latin typeface="Courier New" pitchFamily="49" charset="0"/>
                <a:cs typeface="Courier New" pitchFamily="49" charset="0"/>
              </a:rPr>
              <a:t>   // The plan:  see if J divides K, for all values J which are</a:t>
            </a:r>
          </a:p>
          <a:p>
            <a:r>
              <a:rPr lang="en-US" sz="1600" b="1" dirty="0" smtClean="0">
                <a:solidFill>
                  <a:srgbClr val="006600"/>
                </a:solidFill>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      </a:t>
            </a:r>
          </a:p>
          <a:p>
            <a:r>
              <a:rPr lang="en-US" sz="1600" b="1" dirty="0" smtClean="0">
                <a:solidFill>
                  <a:srgbClr val="006600"/>
                </a:solidFill>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    (a) themselves prime (no need to try J if it is nonprime</a:t>
            </a:r>
            <a:r>
              <a:rPr lang="en-US" sz="1600" b="1" dirty="0" smtClean="0">
                <a:solidFill>
                  <a:srgbClr val="006600"/>
                </a:solidFill>
                <a:latin typeface="Courier New" pitchFamily="49" charset="0"/>
                <a:cs typeface="Courier New" pitchFamily="49" charset="0"/>
              </a:rPr>
              <a:t>),</a:t>
            </a:r>
          </a:p>
          <a:p>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 </a:t>
            </a:r>
            <a:r>
              <a:rPr lang="en-US" sz="1600" b="1" dirty="0">
                <a:solidFill>
                  <a:srgbClr val="006600"/>
                </a:solidFill>
                <a:latin typeface="Courier New" pitchFamily="49" charset="0"/>
                <a:cs typeface="Courier New" pitchFamily="49" charset="0"/>
              </a:rPr>
              <a:t>and</a:t>
            </a:r>
          </a:p>
          <a:p>
            <a:r>
              <a:rPr lang="en-US" sz="1600" b="1" dirty="0" smtClean="0">
                <a:solidFill>
                  <a:srgbClr val="006600"/>
                </a:solidFill>
                <a:latin typeface="Courier New" pitchFamily="49" charset="0"/>
                <a:cs typeface="Courier New" pitchFamily="49" charset="0"/>
              </a:rPr>
              <a:t>   </a:t>
            </a:r>
            <a:r>
              <a:rPr lang="en-US" sz="1600" b="1" dirty="0">
                <a:solidFill>
                  <a:srgbClr val="006600"/>
                </a:solidFill>
                <a:latin typeface="Courier New" pitchFamily="49" charset="0"/>
                <a:cs typeface="Courier New" pitchFamily="49" charset="0"/>
              </a:rPr>
              <a:t>//    (b) less than or equal to </a:t>
            </a:r>
            <a:r>
              <a:rPr lang="en-US" sz="1600" b="1" dirty="0" err="1">
                <a:solidFill>
                  <a:srgbClr val="006600"/>
                </a:solidFill>
                <a:latin typeface="Courier New" pitchFamily="49" charset="0"/>
                <a:cs typeface="Courier New" pitchFamily="49" charset="0"/>
              </a:rPr>
              <a:t>sqrt</a:t>
            </a:r>
            <a:r>
              <a:rPr lang="en-US" sz="1600" b="1" dirty="0">
                <a:solidFill>
                  <a:srgbClr val="006600"/>
                </a:solidFill>
                <a:latin typeface="Courier New" pitchFamily="49" charset="0"/>
                <a:cs typeface="Courier New" pitchFamily="49" charset="0"/>
              </a:rPr>
              <a:t>(K) (if K has a </a:t>
            </a:r>
            <a:r>
              <a:rPr lang="en-US" sz="1600" b="1" dirty="0" smtClean="0">
                <a:solidFill>
                  <a:srgbClr val="006600"/>
                </a:solidFill>
                <a:latin typeface="Courier New" pitchFamily="49" charset="0"/>
                <a:cs typeface="Courier New" pitchFamily="49" charset="0"/>
              </a:rPr>
              <a:t>divisor</a:t>
            </a:r>
          </a:p>
          <a:p>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        larger than </a:t>
            </a:r>
            <a:r>
              <a:rPr lang="en-US" sz="1600" b="1" dirty="0">
                <a:solidFill>
                  <a:srgbClr val="006600"/>
                </a:solidFill>
                <a:latin typeface="Courier New" pitchFamily="49" charset="0"/>
                <a:cs typeface="Courier New" pitchFamily="49" charset="0"/>
              </a:rPr>
              <a:t>this square root, it must also have </a:t>
            </a:r>
            <a:r>
              <a:rPr lang="en-US" sz="1600" b="1" dirty="0" smtClean="0">
                <a:solidFill>
                  <a:srgbClr val="006600"/>
                </a:solidFill>
                <a:latin typeface="Courier New" pitchFamily="49" charset="0"/>
                <a:cs typeface="Courier New" pitchFamily="49" charset="0"/>
              </a:rPr>
              <a:t>a</a:t>
            </a:r>
          </a:p>
          <a:p>
            <a:r>
              <a:rPr lang="en-US" sz="1600" b="1" dirty="0">
                <a:solidFill>
                  <a:srgbClr val="006600"/>
                </a:solidFill>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        </a:t>
            </a:r>
            <a:r>
              <a:rPr lang="en-US" sz="1600" b="1" dirty="0">
                <a:solidFill>
                  <a:srgbClr val="006600"/>
                </a:solidFill>
                <a:latin typeface="Courier New" pitchFamily="49" charset="0"/>
                <a:cs typeface="Courier New" pitchFamily="49" charset="0"/>
              </a:rPr>
              <a:t>smaller one</a:t>
            </a:r>
            <a:r>
              <a:rPr lang="en-US" sz="1600" b="1" dirty="0" smtClean="0">
                <a:solidFill>
                  <a:srgbClr val="006600"/>
                </a:solidFill>
                <a:latin typeface="Courier New" pitchFamily="49" charset="0"/>
                <a:cs typeface="Courier New" pitchFamily="49" charset="0"/>
              </a:rPr>
              <a:t>, so </a:t>
            </a:r>
            <a:r>
              <a:rPr lang="en-US" sz="1600" b="1" dirty="0">
                <a:solidFill>
                  <a:srgbClr val="006600"/>
                </a:solidFill>
                <a:latin typeface="Courier New" pitchFamily="49" charset="0"/>
                <a:cs typeface="Courier New" pitchFamily="49" charset="0"/>
              </a:rPr>
              <a:t>no need to check for larger ones) </a:t>
            </a:r>
          </a:p>
          <a:p>
            <a:r>
              <a:rPr lang="en-US" sz="1600" dirty="0">
                <a:latin typeface="Courier New" pitchFamily="49" charset="0"/>
                <a:cs typeface="Courier New" pitchFamily="49" charset="0"/>
              </a:rPr>
              <a:t>. . </a:t>
            </a:r>
            <a:r>
              <a:rPr lang="en-US" sz="1600"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Tree>
    <p:extLst>
      <p:ext uri="{BB962C8B-B14F-4D97-AF65-F5344CB8AC3E}">
        <p14:creationId xmlns:p14="http://schemas.microsoft.com/office/powerpoint/2010/main" val="3816789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smtClean="0"/>
              <a:t>Example Program</a:t>
            </a:r>
            <a:endParaRPr lang="en-US" dirty="0"/>
          </a:p>
        </p:txBody>
      </p:sp>
      <p:sp>
        <p:nvSpPr>
          <p:cNvPr id="4" name="TextBox 3"/>
          <p:cNvSpPr txBox="1"/>
          <p:nvPr/>
        </p:nvSpPr>
        <p:spPr>
          <a:xfrm>
            <a:off x="457200" y="736521"/>
            <a:ext cx="8458200" cy="4031873"/>
          </a:xfrm>
          <a:prstGeom prst="rect">
            <a:avLst/>
          </a:prstGeom>
          <a:solidFill>
            <a:srgbClr val="FFFFE0"/>
          </a:solidFill>
          <a:ln>
            <a:solidFill>
              <a:schemeClr val="tx1"/>
            </a:solidFill>
          </a:ln>
        </p:spPr>
        <p:txBody>
          <a:bodyPr wrap="square" rtlCol="0">
            <a:spAutoFit/>
          </a:bodyPr>
          <a:lstStyle/>
          <a:p>
            <a:r>
              <a:rPr lang="en-US" sz="1600" dirty="0" smtClean="0">
                <a:latin typeface="Courier New" pitchFamily="49" charset="0"/>
                <a:cs typeface="Courier New" pitchFamily="49" charset="0"/>
              </a:rPr>
              <a:t>. . .</a:t>
            </a:r>
          </a:p>
          <a:p>
            <a:r>
              <a:rPr lang="en-US" sz="1600" b="1" dirty="0" smtClean="0">
                <a:latin typeface="Courier New" pitchFamily="49" charset="0"/>
                <a:cs typeface="Courier New" pitchFamily="49" charset="0"/>
              </a:rPr>
              <a:t>   J = 2;</a:t>
            </a:r>
          </a:p>
          <a:p>
            <a:r>
              <a:rPr lang="en-US" sz="1600" b="1" dirty="0" smtClean="0">
                <a:latin typeface="Courier New" pitchFamily="49" charset="0"/>
                <a:cs typeface="Courier New" pitchFamily="49" charset="0"/>
              </a:rPr>
              <a:t>   </a:t>
            </a:r>
            <a:r>
              <a:rPr lang="en-US" sz="1600" b="1" dirty="0" smtClean="0">
                <a:solidFill>
                  <a:srgbClr val="003399"/>
                </a:solidFill>
                <a:latin typeface="Courier New" pitchFamily="49" charset="0"/>
                <a:cs typeface="Courier New" pitchFamily="49" charset="0"/>
              </a:rPr>
              <a:t>while</a:t>
            </a:r>
            <a:r>
              <a:rPr lang="en-US" sz="1600" b="1" dirty="0" smtClean="0">
                <a:latin typeface="Courier New" pitchFamily="49" charset="0"/>
                <a:cs typeface="Courier New" pitchFamily="49" charset="0"/>
              </a:rPr>
              <a:t> ( </a:t>
            </a:r>
            <a:r>
              <a:rPr lang="en-US" sz="1600" b="1" dirty="0" smtClean="0">
                <a:solidFill>
                  <a:srgbClr val="003399"/>
                </a:solidFill>
                <a:latin typeface="Courier New" pitchFamily="49" charset="0"/>
                <a:cs typeface="Courier New" pitchFamily="49" charset="0"/>
              </a:rPr>
              <a:t>true</a:t>
            </a:r>
            <a:r>
              <a:rPr lang="en-US" sz="1600" b="1" dirty="0" smtClean="0">
                <a:latin typeface="Courier New" pitchFamily="49" charset="0"/>
                <a:cs typeface="Courier New" pitchFamily="49" charset="0"/>
              </a:rPr>
              <a:t> )  {</a:t>
            </a:r>
          </a:p>
          <a:p>
            <a:r>
              <a:rPr lang="en-US" sz="1600" b="1" dirty="0" smtClean="0">
                <a:latin typeface="Courier New" pitchFamily="49" charset="0"/>
                <a:cs typeface="Courier New" pitchFamily="49" charset="0"/>
              </a:rPr>
              <a:t>      </a:t>
            </a:r>
            <a:r>
              <a:rPr lang="en-US" sz="1600" b="1" dirty="0" smtClean="0">
                <a:solidFill>
                  <a:srgbClr val="003399"/>
                </a:solidFill>
                <a:latin typeface="Courier New" pitchFamily="49" charset="0"/>
                <a:cs typeface="Courier New" pitchFamily="49" charset="0"/>
              </a:rPr>
              <a:t>if</a:t>
            </a:r>
            <a:r>
              <a:rPr lang="en-US" sz="1600" b="1" dirty="0" smtClean="0">
                <a:latin typeface="Courier New" pitchFamily="49" charset="0"/>
                <a:cs typeface="Courier New" pitchFamily="49" charset="0"/>
              </a:rPr>
              <a:t> ( Prime[J] )</a:t>
            </a:r>
          </a:p>
          <a:p>
            <a:r>
              <a:rPr lang="en-US" sz="1600" b="1" dirty="0" smtClean="0">
                <a:latin typeface="Courier New" pitchFamily="49" charset="0"/>
                <a:cs typeface="Courier New" pitchFamily="49" charset="0"/>
              </a:rPr>
              <a:t>         </a:t>
            </a:r>
            <a:r>
              <a:rPr lang="en-US" sz="1600" b="1" dirty="0" smtClean="0">
                <a:solidFill>
                  <a:srgbClr val="003399"/>
                </a:solidFill>
                <a:latin typeface="Courier New" pitchFamily="49" charset="0"/>
                <a:cs typeface="Courier New" pitchFamily="49" charset="0"/>
              </a:rPr>
              <a:t>if</a:t>
            </a:r>
            <a:r>
              <a:rPr lang="en-US" sz="1600" b="1" dirty="0" smtClean="0">
                <a:latin typeface="Courier New" pitchFamily="49" charset="0"/>
                <a:cs typeface="Courier New" pitchFamily="49" charset="0"/>
              </a:rPr>
              <a:t> ( K % J == 0 )  {</a:t>
            </a:r>
          </a:p>
          <a:p>
            <a:r>
              <a:rPr lang="en-US" sz="1600" b="1" dirty="0" smtClean="0">
                <a:latin typeface="Courier New" pitchFamily="49" charset="0"/>
                <a:cs typeface="Courier New" pitchFamily="49" charset="0"/>
              </a:rPr>
              <a:t>            Prime[K] = false;   </a:t>
            </a:r>
            <a:r>
              <a:rPr lang="en-US" sz="1600" b="1" dirty="0" smtClean="0">
                <a:solidFill>
                  <a:srgbClr val="006600"/>
                </a:solidFill>
                <a:latin typeface="Courier New" pitchFamily="49" charset="0"/>
                <a:cs typeface="Courier New" pitchFamily="49" charset="0"/>
              </a:rPr>
              <a:t>// Redundant, given initialization</a:t>
            </a:r>
          </a:p>
          <a:p>
            <a:r>
              <a:rPr lang="en-US" sz="1600" b="1" dirty="0" smtClean="0">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of Prime[] in main()</a:t>
            </a:r>
          </a:p>
          <a:p>
            <a:r>
              <a:rPr lang="en-US" sz="1600" b="1" dirty="0" smtClean="0">
                <a:latin typeface="Courier New" pitchFamily="49" charset="0"/>
                <a:cs typeface="Courier New" pitchFamily="49" charset="0"/>
              </a:rPr>
              <a:t>            </a:t>
            </a:r>
            <a:r>
              <a:rPr lang="en-US" sz="1600" b="1" dirty="0" smtClean="0">
                <a:solidFill>
                  <a:srgbClr val="003399"/>
                </a:solidFill>
                <a:latin typeface="Courier New" pitchFamily="49" charset="0"/>
                <a:cs typeface="Courier New" pitchFamily="49" charset="0"/>
              </a:rPr>
              <a:t>return</a:t>
            </a:r>
            <a:r>
              <a:rPr lang="en-US" sz="1600" b="1" dirty="0" smtClean="0">
                <a:latin typeface="Courier New" pitchFamily="49" charset="0"/>
                <a:cs typeface="Courier New" pitchFamily="49" charset="0"/>
              </a:rPr>
              <a:t>;</a:t>
            </a:r>
          </a:p>
          <a:p>
            <a:r>
              <a:rPr lang="en-US" sz="1600" b="1" dirty="0" smtClean="0">
                <a:latin typeface="Courier New" pitchFamily="49" charset="0"/>
                <a:cs typeface="Courier New" pitchFamily="49" charset="0"/>
              </a:rPr>
              <a:t>         }</a:t>
            </a:r>
          </a:p>
          <a:p>
            <a:r>
              <a:rPr lang="en-US" sz="1600" b="1" dirty="0" smtClean="0">
                <a:latin typeface="Courier New" pitchFamily="49" charset="0"/>
                <a:cs typeface="Courier New" pitchFamily="49" charset="0"/>
              </a:rPr>
              <a:t>      J++;</a:t>
            </a:r>
          </a:p>
          <a:p>
            <a:r>
              <a:rPr lang="en-US" sz="1600" b="1" dirty="0" smtClean="0">
                <a:latin typeface="Courier New" pitchFamily="49" charset="0"/>
                <a:cs typeface="Courier New" pitchFamily="49" charset="0"/>
              </a:rPr>
              <a:t>   }</a:t>
            </a:r>
          </a:p>
          <a:p>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   </a:t>
            </a:r>
            <a:r>
              <a:rPr lang="en-US" sz="1600" b="1" dirty="0" smtClean="0">
                <a:solidFill>
                  <a:srgbClr val="006600"/>
                </a:solidFill>
                <a:latin typeface="Courier New" pitchFamily="49" charset="0"/>
                <a:cs typeface="Courier New" pitchFamily="49" charset="0"/>
              </a:rPr>
              <a:t>// If we get here, then there were no divisors of K, so K must</a:t>
            </a:r>
          </a:p>
          <a:p>
            <a:r>
              <a:rPr lang="en-US" sz="1600" b="1" dirty="0" smtClean="0">
                <a:solidFill>
                  <a:srgbClr val="006600"/>
                </a:solidFill>
                <a:latin typeface="Courier New" pitchFamily="49" charset="0"/>
                <a:cs typeface="Courier New" pitchFamily="49" charset="0"/>
              </a:rPr>
              <a:t>   //   be prime</a:t>
            </a:r>
          </a:p>
          <a:p>
            <a:r>
              <a:rPr lang="en-US" sz="1600" b="1" dirty="0" smtClean="0">
                <a:latin typeface="Courier New" pitchFamily="49" charset="0"/>
                <a:cs typeface="Courier New" pitchFamily="49" charset="0"/>
              </a:rPr>
              <a:t>   Prime[K] = </a:t>
            </a:r>
            <a:r>
              <a:rPr lang="en-US" sz="1600" b="1" dirty="0" smtClean="0">
                <a:solidFill>
                  <a:srgbClr val="003399"/>
                </a:solidFill>
                <a:latin typeface="Courier New" pitchFamily="49" charset="0"/>
                <a:cs typeface="Courier New" pitchFamily="49" charset="0"/>
              </a:rPr>
              <a:t>true</a:t>
            </a:r>
            <a:r>
              <a:rPr lang="en-US" sz="1600" b="1" dirty="0" smtClean="0">
                <a:latin typeface="Courier New" pitchFamily="49" charset="0"/>
                <a:cs typeface="Courier New" pitchFamily="49" charset="0"/>
              </a:rPr>
              <a:t>; </a:t>
            </a: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Tree>
    <p:extLst>
      <p:ext uri="{BB962C8B-B14F-4D97-AF65-F5344CB8AC3E}">
        <p14:creationId xmlns:p14="http://schemas.microsoft.com/office/powerpoint/2010/main" val="510853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essional">
  <a:themeElements>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fontScheme name="Professional">
      <a:majorFont>
        <a:latin typeface="Helvet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cap="flat" cmpd="sng" algn="ctr">
          <a:solidFill>
            <a:srgbClr val="0070C0"/>
          </a:solidFill>
          <a:prstDash val="solid"/>
          <a:round/>
          <a:headEnd type="none" w="med" len="med"/>
          <a:tailEnd type="stealth" w="lg" len="lg"/>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SkyWalker:Applications:Microsoft Office:Microsoft Office 98:Templates:Presentation Designs:Professional</Template>
  <TotalTime>1893</TotalTime>
  <Words>2083</Words>
  <Application>Microsoft Office PowerPoint</Application>
  <PresentationFormat>Overhead</PresentationFormat>
  <Paragraphs>322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Courier New</vt:lpstr>
      <vt:lpstr>Helvetica</vt:lpstr>
      <vt:lpstr>Monotype Sorts</vt:lpstr>
      <vt:lpstr>Times New Roman</vt:lpstr>
      <vt:lpstr>Professional</vt:lpstr>
      <vt:lpstr>The First Real Bug</vt:lpstr>
      <vt:lpstr>Debugging vs Testing</vt:lpstr>
      <vt:lpstr>printf() as an Aid</vt:lpstr>
      <vt:lpstr>gdb:  the GNU Debugger</vt:lpstr>
      <vt:lpstr>Some gdb Resources</vt:lpstr>
      <vt:lpstr>Example Program</vt:lpstr>
      <vt:lpstr>Example Program</vt:lpstr>
      <vt:lpstr>Example Program</vt:lpstr>
      <vt:lpstr>Example Program</vt:lpstr>
      <vt:lpstr>Compiling for Debugging</vt:lpstr>
      <vt:lpstr>Running the Program</vt:lpstr>
      <vt:lpstr>Starting gdb</vt:lpstr>
      <vt:lpstr>Runnning the Program</vt:lpstr>
      <vt:lpstr>Backtrace</vt:lpstr>
      <vt:lpstr>List</vt:lpstr>
      <vt:lpstr>Kill</vt:lpstr>
      <vt:lpstr>Fix the First Bug</vt:lpstr>
      <vt:lpstr>Running the Program Again</vt:lpstr>
      <vt:lpstr>List</vt:lpstr>
      <vt:lpstr>Print</vt:lpstr>
      <vt:lpstr>The Source</vt:lpstr>
      <vt:lpstr>The Problem</vt:lpstr>
      <vt:lpstr>Fixing the Second Bug</vt:lpstr>
      <vt:lpstr>Trying Again</vt:lpstr>
      <vt:lpstr>Breakpoints</vt:lpstr>
      <vt:lpstr>Stepping Through</vt:lpstr>
      <vt:lpstr>More Stepping</vt:lpstr>
      <vt:lpstr>Fixing the Third Bug</vt:lpstr>
      <vt:lpstr>Trying Again</vt:lpstr>
      <vt:lpstr>Conditional Breakpoints</vt:lpstr>
      <vt:lpstr>Conditional Breakpoints</vt:lpstr>
    </vt:vector>
  </TitlesOfParts>
  <Company>Computer Science  VA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William D McQuain;Dwight Barnette</dc:creator>
  <cp:lastModifiedBy>William D McQuain</cp:lastModifiedBy>
  <cp:revision>190</cp:revision>
  <cp:lastPrinted>1998-08-23T21:44:04Z</cp:lastPrinted>
  <dcterms:created xsi:type="dcterms:W3CDTF">1998-08-05T19:51:03Z</dcterms:created>
  <dcterms:modified xsi:type="dcterms:W3CDTF">2019-09-16T01:55:48Z</dcterms:modified>
</cp:coreProperties>
</file>