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2" r:id="rId3"/>
    <p:sldId id="273" r:id="rId4"/>
    <p:sldId id="274" r:id="rId5"/>
    <p:sldId id="283" r:id="rId6"/>
    <p:sldId id="275" r:id="rId7"/>
    <p:sldId id="284" r:id="rId8"/>
    <p:sldId id="279" r:id="rId9"/>
    <p:sldId id="276" r:id="rId10"/>
    <p:sldId id="265" r:id="rId11"/>
    <p:sldId id="278" r:id="rId12"/>
    <p:sldId id="285" r:id="rId13"/>
    <p:sldId id="286" r:id="rId14"/>
    <p:sldId id="287" r:id="rId15"/>
    <p:sldId id="280" r:id="rId16"/>
    <p:sldId id="281" r:id="rId17"/>
    <p:sldId id="282" r:id="rId18"/>
    <p:sldId id="277" r:id="rId19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  <a:srgbClr val="FFFFE0"/>
    <a:srgbClr val="CCFF66"/>
    <a:srgbClr val="FF6600"/>
    <a:srgbClr val="660000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4" autoAdjust="0"/>
    <p:restoredTop sz="88383" autoAdjust="0"/>
  </p:normalViewPr>
  <p:slideViewPr>
    <p:cSldViewPr>
      <p:cViewPr varScale="1">
        <p:scale>
          <a:sx n="95" d="100"/>
          <a:sy n="95" d="100"/>
        </p:scale>
        <p:origin x="9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26" y="2982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</a:t>
            </a:r>
            <a:r>
              <a:rPr lang="en-US" smtClean="0"/>
              <a:t>2005-2012</a:t>
            </a: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EA8D239-6804-4889-9183-9DCF34B97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934A3F69-2B03-453C-AE18-F0C7F0A7B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85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should understand the concept and basic mechanics of the function</a:t>
            </a:r>
            <a:r>
              <a:rPr lang="en-US" baseline="0" dirty="0" smtClean="0"/>
              <a:t> call/return pattern from CS 1114/2114, but some will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40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12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4022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13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339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5E5318-11C7-4869-A679-8451C6E9359F}" type="slidenum">
              <a:rPr lang="en-US" altLang="en-US" sz="1000" smtClean="0"/>
              <a:pPr/>
              <a:t>14</a:t>
            </a:fld>
            <a:endParaRPr lang="en-US" altLang="en-US" sz="10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560388"/>
            <a:ext cx="5592762" cy="6234112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3250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Standard section 5.1.2.2.1 says that </a:t>
            </a:r>
            <a:r>
              <a:rPr lang="en-US" dirty="0" err="1" smtClean="0"/>
              <a:t>argv</a:t>
            </a:r>
            <a:r>
              <a:rPr lang="en-US" dirty="0" smtClean="0"/>
              <a:t>[</a:t>
            </a:r>
            <a:r>
              <a:rPr lang="en-US" dirty="0" err="1" smtClean="0"/>
              <a:t>argc</a:t>
            </a:r>
            <a:r>
              <a:rPr lang="en-US" dirty="0" smtClean="0"/>
              <a:t>]</a:t>
            </a:r>
            <a:r>
              <a:rPr lang="en-US" baseline="0" dirty="0" smtClean="0"/>
              <a:t> shall be NULL.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05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involves a number of C constructs we haven't formally introduced yet… a good chance to look forward and prefigure them.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1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term function "implementation"</a:t>
            </a:r>
            <a:r>
              <a:rPr lang="en-US" baseline="0" dirty="0" smtClean="0"/>
              <a:t> may be clearer to students than "definition", but the latter is the correct and more common term, so they should learn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7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4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What's illustrated here is actually</a:t>
            </a:r>
            <a:r>
              <a:rPr lang="en-US" baseline="0" dirty="0" smtClean="0"/>
              <a:t> a GOOD thing (not the omitted declaration, but the effect on compilation).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Without the compiler warning, we may simply experience unintended behavior from the function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93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195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r>
              <a:rPr lang="en-US" baseline="0" dirty="0" smtClean="0"/>
              <a:t> from some warnings about unused variables, </a:t>
            </a:r>
            <a:r>
              <a:rPr lang="en-US" dirty="0" smtClean="0"/>
              <a:t>only the second example will result in a diagnostic</a:t>
            </a:r>
            <a:r>
              <a:rPr lang="en-US" baseline="0" dirty="0" smtClean="0"/>
              <a:t> message from the compiler.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good time to warn about C's support for silent type conversions…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4A3F69-2B03-453C-AE18-F0C7F0A7B5D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4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2895B2-D708-4AE6-9C6A-691B4E5EE44F}" type="slidenum">
              <a:rPr lang="en-US" altLang="en-US" sz="1000" smtClean="0"/>
              <a:pPr/>
              <a:t>9</a:t>
            </a:fld>
            <a:endParaRPr lang="en-US" altLang="en-US" sz="10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endParaRPr lang="en-US" altLang="en-US" smtClean="0"/>
          </a:p>
        </p:txBody>
      </p:sp>
      <p:sp>
        <p:nvSpPr>
          <p:cNvPr id="112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47F4F5-60F8-4257-906E-280166C68139}" type="slidenum">
              <a:rPr lang="en-US" altLang="en-US" sz="1000" smtClean="0"/>
              <a:pPr/>
              <a:t>10</a:t>
            </a:fld>
            <a:endParaRPr lang="en-US" altLang="en-US" sz="10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r>
              <a:rPr lang="en-US" altLang="en-US" dirty="0" smtClean="0"/>
              <a:t>Automatic</a:t>
            </a:r>
            <a:r>
              <a:rPr lang="en-US" altLang="en-US" baseline="0" dirty="0" smtClean="0"/>
              <a:t> storage duration:  variable is created on call, destroyed on return.</a:t>
            </a:r>
          </a:p>
          <a:p>
            <a:endParaRPr lang="en-US" altLang="en-US" baseline="0" dirty="0" smtClean="0"/>
          </a:p>
          <a:p>
            <a:r>
              <a:rPr lang="en-US" altLang="en-US" baseline="0" dirty="0" smtClean="0"/>
              <a:t>Block scope:  variable can be referred to only within the block where it is declared.</a:t>
            </a:r>
          </a:p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47F4F5-60F8-4257-906E-280166C68139}" type="slidenum">
              <a:rPr lang="en-US" altLang="en-US" sz="1000" smtClean="0"/>
              <a:pPr/>
              <a:t>11</a:t>
            </a:fld>
            <a:endParaRPr lang="en-US" altLang="en-US" sz="10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238" y="723900"/>
            <a:ext cx="4137025" cy="2667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22" tIns="48661" rIns="97322" bIns="48661"/>
          <a:lstStyle/>
          <a:p>
            <a:endParaRPr lang="en-US" altLang="en-US" smtClean="0"/>
          </a:p>
        </p:txBody>
      </p:sp>
      <p:sp>
        <p:nvSpPr>
          <p:cNvPr id="122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52800" y="719138"/>
            <a:ext cx="4794250" cy="35956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3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76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388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11267" y="152400"/>
            <a:ext cx="166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Functions in C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95944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D7B19E8-2E46-4395-BFDF-7AE588D1BA0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858000" y="6553200"/>
            <a:ext cx="220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Functions</a:t>
            </a:r>
          </a:p>
        </p:txBody>
      </p:sp>
      <p:sp>
        <p:nvSpPr>
          <p:cNvPr id="2051" name="Content Placeholder 2"/>
          <p:cNvSpPr txBox="1">
            <a:spLocks/>
          </p:cNvSpPr>
          <p:nvPr/>
        </p:nvSpPr>
        <p:spPr bwMode="auto">
          <a:xfrm>
            <a:off x="457200" y="711200"/>
            <a:ext cx="8382000" cy="4346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A </a:t>
            </a:r>
            <a:r>
              <a:rPr lang="en-US" sz="1800" i="1" dirty="0"/>
              <a:t>function</a:t>
            </a:r>
            <a:r>
              <a:rPr lang="en-US" sz="1800" dirty="0"/>
              <a:t> is a </a:t>
            </a:r>
            <a:r>
              <a:rPr lang="en-US" sz="1800" dirty="0" smtClean="0"/>
              <a:t>sequence </a:t>
            </a:r>
            <a:r>
              <a:rPr lang="en-US" sz="1800" dirty="0"/>
              <a:t>of statements that have been grouped together and given a name.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Each function is essentially a small program, with its own declarations and statements.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Some advantages </a:t>
            </a:r>
            <a:r>
              <a:rPr lang="en-US" sz="1800" dirty="0"/>
              <a:t>of functions: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A program can be divided into small pieces that are easier to understand and modify.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We can avoid duplicating code that’s used more than once.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-	A function that was originally part of one program can be reused in other programs</a:t>
            </a:r>
            <a:r>
              <a:rPr lang="en-US" sz="1600" dirty="0" smtClean="0"/>
              <a:t>.</a:t>
            </a:r>
          </a:p>
          <a:p>
            <a:pPr marL="914400" lvl="1" indent="-914400">
              <a:spcBef>
                <a:spcPct val="20000"/>
              </a:spcBef>
              <a:buClr>
                <a:schemeClr val="bg2"/>
              </a:buClr>
              <a:buSzPct val="75000"/>
              <a:tabLst>
                <a:tab pos="457200" algn="l"/>
              </a:tabLst>
            </a:pPr>
            <a:r>
              <a:rPr lang="en-US" sz="1600" dirty="0"/>
              <a:t>	</a:t>
            </a:r>
            <a:r>
              <a:rPr lang="en-US" sz="1600" dirty="0" smtClean="0"/>
              <a:t>-	The memory cost of the program can be reduced if the memory needed by each a function is released when the function terminates.</a:t>
            </a:r>
            <a:endParaRPr lang="en-US" sz="16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The  Caesar Cipher example discussed earlier provides an illustration of the use of functions in the design and implementation of a small C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4724400" cy="18653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= 10;</a:t>
            </a:r>
          </a:p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Base =  4;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Power(Base,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("%d ^ %d = %d\n",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Base,             // still 4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             // still 10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Parameters are Pass-by-Value</a:t>
            </a: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411163" y="685800"/>
            <a:ext cx="84582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Formal parameters have automatic storage duration and block scope, just like local variables.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Formal parameters are automatically initialized with a </a:t>
            </a:r>
            <a:r>
              <a:rPr lang="en-US" altLang="en-US" sz="1800" u="sng" dirty="0">
                <a:solidFill>
                  <a:srgbClr val="000000"/>
                </a:solidFill>
              </a:rPr>
              <a:t>copy</a:t>
            </a:r>
            <a:r>
              <a:rPr lang="en-US" altLang="en-US" sz="1800" dirty="0">
                <a:solidFill>
                  <a:srgbClr val="000000"/>
                </a:solidFill>
              </a:rPr>
              <a:t> of the value of the corresponding actual parameter.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There is no connection between the actual and formal parameters other than that they store the same value at the time of the function call.</a:t>
            </a:r>
            <a:endParaRPr lang="en-US" alt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05400" y="4262438"/>
            <a:ext cx="3657600" cy="2062162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Result = 1;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(N-- &gt; 0)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Result = Result * X;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5029200" cy="2653034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= 10;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Base =  4;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Power(Base,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("%d ^ %d = %d\n",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Base,             // still 4 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             // still 10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BaseToExp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Parameters are Pass-by-Value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28800" y="3886200"/>
            <a:ext cx="3657600" cy="2062162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Result = 1;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(N-- &gt; 0) {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Result = Result * X;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Result;</a:t>
            </a:r>
          </a:p>
          <a:p>
            <a:pPr>
              <a:lnSpc>
                <a:spcPct val="8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03932"/>
              </p:ext>
            </p:extLst>
          </p:nvPr>
        </p:nvGraphicFramePr>
        <p:xfrm>
          <a:off x="6248400" y="9906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BaseToExp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56814"/>
              </p:ext>
            </p:extLst>
          </p:nvPr>
        </p:nvGraphicFramePr>
        <p:xfrm>
          <a:off x="6019800" y="396240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12592"/>
              </p:ext>
            </p:extLst>
          </p:nvPr>
        </p:nvGraphicFramePr>
        <p:xfrm>
          <a:off x="6019800" y="5212080"/>
          <a:ext cx="2362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4**10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8024308" y="1484768"/>
            <a:ext cx="762506" cy="2804774"/>
            <a:chOff x="8024308" y="1484768"/>
            <a:chExt cx="762506" cy="2804774"/>
          </a:xfrm>
        </p:grpSpPr>
        <p:sp>
          <p:nvSpPr>
            <p:cNvPr id="11" name="TextBox 10"/>
            <p:cNvSpPr txBox="1"/>
            <p:nvPr/>
          </p:nvSpPr>
          <p:spPr>
            <a:xfrm>
              <a:off x="8095867" y="3981765"/>
              <a:ext cx="362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8024308" y="1484768"/>
              <a:ext cx="762506" cy="2562131"/>
            </a:xfrm>
            <a:custGeom>
              <a:avLst/>
              <a:gdLst>
                <a:gd name="connsiteX0" fmla="*/ 585538 w 762506"/>
                <a:gd name="connsiteY0" fmla="*/ 0 h 2562131"/>
                <a:gd name="connsiteX1" fmla="*/ 730393 w 762506"/>
                <a:gd name="connsiteY1" fmla="*/ 1041149 h 2562131"/>
                <a:gd name="connsiteX2" fmla="*/ 42330 w 762506"/>
                <a:gd name="connsiteY2" fmla="*/ 2136618 h 2562131"/>
                <a:gd name="connsiteX3" fmla="*/ 132864 w 762506"/>
                <a:gd name="connsiteY3" fmla="*/ 2562131 h 2562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506" h="2562131">
                  <a:moveTo>
                    <a:pt x="585538" y="0"/>
                  </a:moveTo>
                  <a:cubicBezTo>
                    <a:pt x="703233" y="342523"/>
                    <a:pt x="820928" y="685046"/>
                    <a:pt x="730393" y="1041149"/>
                  </a:cubicBezTo>
                  <a:cubicBezTo>
                    <a:pt x="639858" y="1397252"/>
                    <a:pt x="141918" y="1883121"/>
                    <a:pt x="42330" y="2136618"/>
                  </a:cubicBezTo>
                  <a:cubicBezTo>
                    <a:pt x="-57258" y="2390115"/>
                    <a:pt x="37803" y="2476123"/>
                    <a:pt x="132864" y="2562131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01000" y="1167897"/>
            <a:ext cx="925144" cy="3507462"/>
            <a:chOff x="8001000" y="1167897"/>
            <a:chExt cx="925144" cy="3507462"/>
          </a:xfrm>
        </p:grpSpPr>
        <p:sp>
          <p:nvSpPr>
            <p:cNvPr id="13" name="TextBox 12"/>
            <p:cNvSpPr txBox="1"/>
            <p:nvPr/>
          </p:nvSpPr>
          <p:spPr>
            <a:xfrm>
              <a:off x="8001000" y="4367582"/>
              <a:ext cx="5147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356349" y="1167897"/>
              <a:ext cx="569795" cy="3250194"/>
            </a:xfrm>
            <a:custGeom>
              <a:avLst/>
              <a:gdLst>
                <a:gd name="connsiteX0" fmla="*/ 253497 w 569795"/>
                <a:gd name="connsiteY0" fmla="*/ 0 h 3250194"/>
                <a:gd name="connsiteX1" fmla="*/ 543207 w 569795"/>
                <a:gd name="connsiteY1" fmla="*/ 416459 h 3250194"/>
                <a:gd name="connsiteX2" fmla="*/ 534154 w 569795"/>
                <a:gd name="connsiteY2" fmla="*/ 1566250 h 3250194"/>
                <a:gd name="connsiteX3" fmla="*/ 344031 w 569795"/>
                <a:gd name="connsiteY3" fmla="*/ 2516863 h 3250194"/>
                <a:gd name="connsiteX4" fmla="*/ 0 w 569795"/>
                <a:gd name="connsiteY4" fmla="*/ 3250194 h 3250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795" h="3250194">
                  <a:moveTo>
                    <a:pt x="253497" y="0"/>
                  </a:moveTo>
                  <a:cubicBezTo>
                    <a:pt x="374964" y="77708"/>
                    <a:pt x="496431" y="155417"/>
                    <a:pt x="543207" y="416459"/>
                  </a:cubicBezTo>
                  <a:cubicBezTo>
                    <a:pt x="589983" y="677501"/>
                    <a:pt x="567350" y="1216183"/>
                    <a:pt x="534154" y="1566250"/>
                  </a:cubicBezTo>
                  <a:cubicBezTo>
                    <a:pt x="500958" y="1916317"/>
                    <a:pt x="433057" y="2236206"/>
                    <a:pt x="344031" y="2516863"/>
                  </a:cubicBezTo>
                  <a:cubicBezTo>
                    <a:pt x="255005" y="2797520"/>
                    <a:pt x="127502" y="3023857"/>
                    <a:pt x="0" y="3250194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00808" y="4391584"/>
            <a:ext cx="4275498" cy="649704"/>
            <a:chOff x="4200808" y="4391584"/>
            <a:chExt cx="4275498" cy="649704"/>
          </a:xfrm>
        </p:grpSpPr>
        <p:sp>
          <p:nvSpPr>
            <p:cNvPr id="14" name="TextBox 13"/>
            <p:cNvSpPr txBox="1"/>
            <p:nvPr/>
          </p:nvSpPr>
          <p:spPr>
            <a:xfrm>
              <a:off x="8113973" y="4733511"/>
              <a:ext cx="3623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200808" y="4391584"/>
              <a:ext cx="3983525" cy="452020"/>
            </a:xfrm>
            <a:custGeom>
              <a:avLst/>
              <a:gdLst>
                <a:gd name="connsiteX0" fmla="*/ 0 w 3983525"/>
                <a:gd name="connsiteY0" fmla="*/ 35561 h 452020"/>
                <a:gd name="connsiteX1" fmla="*/ 651849 w 3983525"/>
                <a:gd name="connsiteY1" fmla="*/ 17454 h 452020"/>
                <a:gd name="connsiteX2" fmla="*/ 1439501 w 3983525"/>
                <a:gd name="connsiteY2" fmla="*/ 252844 h 452020"/>
                <a:gd name="connsiteX3" fmla="*/ 2652665 w 3983525"/>
                <a:gd name="connsiteY3" fmla="*/ 135149 h 452020"/>
                <a:gd name="connsiteX4" fmla="*/ 3983525 w 3983525"/>
                <a:gd name="connsiteY4" fmla="*/ 452020 h 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3525" h="452020">
                  <a:moveTo>
                    <a:pt x="0" y="35561"/>
                  </a:moveTo>
                  <a:cubicBezTo>
                    <a:pt x="205966" y="8400"/>
                    <a:pt x="411932" y="-18760"/>
                    <a:pt x="651849" y="17454"/>
                  </a:cubicBezTo>
                  <a:cubicBezTo>
                    <a:pt x="891766" y="53668"/>
                    <a:pt x="1106032" y="233228"/>
                    <a:pt x="1439501" y="252844"/>
                  </a:cubicBezTo>
                  <a:cubicBezTo>
                    <a:pt x="1772970" y="272460"/>
                    <a:pt x="2228661" y="101953"/>
                    <a:pt x="2652665" y="135149"/>
                  </a:cubicBezTo>
                  <a:cubicBezTo>
                    <a:pt x="3076669" y="168345"/>
                    <a:pt x="3530097" y="310182"/>
                    <a:pt x="3983525" y="45202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85093" y="1752736"/>
            <a:ext cx="1272014" cy="4367407"/>
            <a:chOff x="7685093" y="1752736"/>
            <a:chExt cx="1272014" cy="4367407"/>
          </a:xfrm>
        </p:grpSpPr>
        <p:sp>
          <p:nvSpPr>
            <p:cNvPr id="22" name="TextBox 21"/>
            <p:cNvSpPr txBox="1"/>
            <p:nvPr/>
          </p:nvSpPr>
          <p:spPr>
            <a:xfrm>
              <a:off x="7907254" y="1752736"/>
              <a:ext cx="667133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4**10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7685093" y="2055137"/>
              <a:ext cx="1272014" cy="4065006"/>
            </a:xfrm>
            <a:custGeom>
              <a:avLst/>
              <a:gdLst>
                <a:gd name="connsiteX0" fmla="*/ 689362 w 1272014"/>
                <a:gd name="connsiteY0" fmla="*/ 4065006 h 4065006"/>
                <a:gd name="connsiteX1" fmla="*/ 1250677 w 1272014"/>
                <a:gd name="connsiteY1" fmla="*/ 2326740 h 4065006"/>
                <a:gd name="connsiteX2" fmla="*/ 28459 w 1272014"/>
                <a:gd name="connsiteY2" fmla="*/ 1013988 h 4065006"/>
                <a:gd name="connsiteX3" fmla="*/ 508293 w 1272014"/>
                <a:gd name="connsiteY3" fmla="*/ 0 h 406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2014" h="4065006">
                  <a:moveTo>
                    <a:pt x="689362" y="4065006"/>
                  </a:moveTo>
                  <a:cubicBezTo>
                    <a:pt x="1025094" y="3450124"/>
                    <a:pt x="1360827" y="2835243"/>
                    <a:pt x="1250677" y="2326740"/>
                  </a:cubicBezTo>
                  <a:cubicBezTo>
                    <a:pt x="1140527" y="1818237"/>
                    <a:pt x="152190" y="1401778"/>
                    <a:pt x="28459" y="1013988"/>
                  </a:cubicBezTo>
                  <a:cubicBezTo>
                    <a:pt x="-95272" y="626198"/>
                    <a:pt x="206510" y="313099"/>
                    <a:pt x="508293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576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Code Organization for User-defined Type</a:t>
            </a:r>
            <a:endParaRPr lang="en-US" alt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7086600" cy="3046988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definition typically goes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a header file (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Rational.h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{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spcBef>
                <a:spcPts val="0"/>
              </a:spcBef>
            </a:pP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endParaRPr lang="en-US" sz="1600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of "public" functions go in header file.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top, </a:t>
            </a:r>
            <a:r>
              <a:rPr lang="en-US" sz="1600" b="1" dirty="0" err="1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bottom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(Rational left, Rational right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4583668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 "public" function is one that we intend to call from code that is in other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sz="1800" dirty="0" smtClean="0"/>
              <a:t> files.</a:t>
            </a:r>
          </a:p>
          <a:p>
            <a:endParaRPr lang="en-US" sz="1800" dirty="0"/>
          </a:p>
          <a:p>
            <a:r>
              <a:rPr lang="en-US" sz="1800" dirty="0" smtClean="0"/>
              <a:t>Any interesting C program will consist of multiple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sz="1800" dirty="0" smtClean="0"/>
              <a:t> files.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6889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Code Organization for User-defined Type</a:t>
            </a:r>
            <a:endParaRPr lang="en-US" altLang="en-US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229600" cy="4524315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Helper functions that are only intended to be called from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within a single .c file are typically declared and defined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within that .c file.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Declaring the function as "static" makes it callable 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from within this file.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 original);</a:t>
            </a:r>
          </a:p>
          <a:p>
            <a:pPr>
              <a:spcBef>
                <a:spcPts val="0"/>
              </a:spcBef>
            </a:pP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Rational_Create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top,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bottom)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spcBef>
                <a:spcPts val="0"/>
              </a:spcBef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(Rational original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88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Function Header Comments</a:t>
            </a:r>
            <a:endParaRPr lang="en-US" altLang="en-US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3496" y="2668012"/>
            <a:ext cx="8229600" cy="3046988"/>
          </a:xfrm>
          <a:prstGeom prst="rect">
            <a:avLst/>
          </a:prstGeom>
          <a:solidFill>
            <a:srgbClr val="FFFFE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Computes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sum of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Pre: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Left and Right are proper.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Returns: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       A proper Rational object X equal to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Called by: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Client code.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Calls: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      </a:t>
            </a:r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on result.</a:t>
            </a:r>
            <a:endParaRPr lang="en-US" sz="16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Rational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 left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right);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Each function should be given a header comment that supplies the caller with enough information to understand what the function does, what pre-conditions are necessary for a successful call, what post-conditions are guaranteed (if appropriate), what value is returned (if appropriate).</a:t>
            </a:r>
          </a:p>
          <a:p>
            <a:endParaRPr lang="en-US" sz="1800" dirty="0"/>
          </a:p>
          <a:p>
            <a:r>
              <a:rPr lang="en-US" sz="1800" dirty="0" smtClean="0"/>
              <a:t>For development purposes, it's also useful to specify callers and </a:t>
            </a:r>
            <a:r>
              <a:rPr lang="en-US" sz="1800" dirty="0" err="1" smtClean="0"/>
              <a:t>callees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867400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It's good practice to put the header comment on both the function declaration and definition.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72065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Shell Side to C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C programs can receive command-line arguments from the shell:</a:t>
            </a:r>
            <a:endParaRPr lang="en-US" sz="1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0480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The shell initializes an integer variable and an array of C-style strings:</a:t>
            </a:r>
            <a:endParaRPr lang="en-US" sz="18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3581400"/>
            <a:ext cx="1981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3581400"/>
            <a:ext cx="5105400" cy="2831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+---------------+</a:t>
            </a:r>
          </a:p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[]:  |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hexer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       |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+---------------+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| "Virginia"    |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+---------------+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| "Polytechnic" |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| "Institute"   |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| NULL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|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+---------------+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46" y="1150292"/>
            <a:ext cx="8411962" cy="164519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 bwMode="auto">
          <a:xfrm>
            <a:off x="4861712" y="1855960"/>
            <a:ext cx="1289870" cy="1954040"/>
          </a:xfrm>
          <a:custGeom>
            <a:avLst/>
            <a:gdLst>
              <a:gd name="connsiteX0" fmla="*/ 0 w 2446241"/>
              <a:gd name="connsiteY0" fmla="*/ 0 h 2381062"/>
              <a:gd name="connsiteX1" fmla="*/ 1665838 w 2446241"/>
              <a:gd name="connsiteY1" fmla="*/ 669957 h 2381062"/>
              <a:gd name="connsiteX2" fmla="*/ 2444436 w 2446241"/>
              <a:gd name="connsiteY2" fmla="*/ 1231272 h 2381062"/>
              <a:gd name="connsiteX3" fmla="*/ 1837853 w 2446241"/>
              <a:gd name="connsiteY3" fmla="*/ 2381062 h 238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241" h="2381062">
                <a:moveTo>
                  <a:pt x="0" y="0"/>
                </a:moveTo>
                <a:cubicBezTo>
                  <a:pt x="629216" y="232372"/>
                  <a:pt x="1258432" y="464745"/>
                  <a:pt x="1665838" y="669957"/>
                </a:cubicBezTo>
                <a:cubicBezTo>
                  <a:pt x="2073244" y="875169"/>
                  <a:pt x="2415767" y="946088"/>
                  <a:pt x="2444436" y="1231272"/>
                </a:cubicBezTo>
                <a:cubicBezTo>
                  <a:pt x="2473105" y="1516456"/>
                  <a:pt x="2155479" y="1948759"/>
                  <a:pt x="1837853" y="2381062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576935" y="1865015"/>
            <a:ext cx="1025554" cy="2478385"/>
          </a:xfrm>
          <a:custGeom>
            <a:avLst/>
            <a:gdLst>
              <a:gd name="connsiteX0" fmla="*/ 0 w 2033994"/>
              <a:gd name="connsiteY0" fmla="*/ 0 h 2761307"/>
              <a:gd name="connsiteX1" fmla="*/ 2000815 w 2033994"/>
              <a:gd name="connsiteY1" fmla="*/ 959667 h 2761307"/>
              <a:gd name="connsiteX2" fmla="*/ 1059255 w 2033994"/>
              <a:gd name="connsiteY2" fmla="*/ 2761307 h 276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3994" h="2761307">
                <a:moveTo>
                  <a:pt x="0" y="0"/>
                </a:moveTo>
                <a:cubicBezTo>
                  <a:pt x="912136" y="249724"/>
                  <a:pt x="1824273" y="499449"/>
                  <a:pt x="2000815" y="959667"/>
                </a:cubicBezTo>
                <a:cubicBezTo>
                  <a:pt x="2177358" y="1419885"/>
                  <a:pt x="1618306" y="2090596"/>
                  <a:pt x="1059255" y="2761307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279313" y="1901228"/>
            <a:ext cx="1038399" cy="2975572"/>
          </a:xfrm>
          <a:custGeom>
            <a:avLst/>
            <a:gdLst>
              <a:gd name="connsiteX0" fmla="*/ 0 w 1459348"/>
              <a:gd name="connsiteY0" fmla="*/ 0 h 3286408"/>
              <a:gd name="connsiteX1" fmla="*/ 1457608 w 1459348"/>
              <a:gd name="connsiteY1" fmla="*/ 760491 h 3286408"/>
              <a:gd name="connsiteX2" fmla="*/ 235391 w 1459348"/>
              <a:gd name="connsiteY2" fmla="*/ 3286408 h 32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9348" h="3286408">
                <a:moveTo>
                  <a:pt x="0" y="0"/>
                </a:moveTo>
                <a:cubicBezTo>
                  <a:pt x="709188" y="106378"/>
                  <a:pt x="1418376" y="212756"/>
                  <a:pt x="1457608" y="760491"/>
                </a:cubicBezTo>
                <a:cubicBezTo>
                  <a:pt x="1496840" y="1308226"/>
                  <a:pt x="866115" y="2297317"/>
                  <a:pt x="235391" y="328640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619819" y="1855960"/>
            <a:ext cx="1609781" cy="3478040"/>
          </a:xfrm>
          <a:custGeom>
            <a:avLst/>
            <a:gdLst>
              <a:gd name="connsiteX0" fmla="*/ 651849 w 1402514"/>
              <a:gd name="connsiteY0" fmla="*/ 0 h 3911097"/>
              <a:gd name="connsiteX1" fmla="*/ 1385180 w 1402514"/>
              <a:gd name="connsiteY1" fmla="*/ 950614 h 3911097"/>
              <a:gd name="connsiteX2" fmla="*/ 0 w 1402514"/>
              <a:gd name="connsiteY2" fmla="*/ 3911097 h 391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2514" h="3911097">
                <a:moveTo>
                  <a:pt x="651849" y="0"/>
                </a:moveTo>
                <a:cubicBezTo>
                  <a:pt x="1072835" y="149382"/>
                  <a:pt x="1493822" y="298765"/>
                  <a:pt x="1385180" y="950614"/>
                </a:cubicBezTo>
                <a:cubicBezTo>
                  <a:pt x="1276539" y="1602464"/>
                  <a:pt x="638269" y="2756780"/>
                  <a:pt x="0" y="3911097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2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1143000"/>
            <a:ext cx="5105400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+---------------+</a:t>
            </a:r>
          </a:p>
          <a:p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[]:  | 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hexer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       |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+---------------+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| "Virginia"    |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+---------------+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"Polytechnic"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"Institute"  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+---------------+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| NULL          |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+---------------+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477000" cy="361950"/>
          </a:xfrm>
        </p:spPr>
        <p:txBody>
          <a:bodyPr/>
          <a:lstStyle/>
          <a:p>
            <a:r>
              <a:rPr lang="en-US" dirty="0" smtClean="0"/>
              <a:t>main() Interface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These arguments are passed as parameters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602069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So, the C program can now check the number of command-line "tokens" and process them as needed.</a:t>
            </a:r>
            <a:endParaRPr lang="en-US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4362271"/>
            <a:ext cx="5638800" cy="1200329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57200" algn="l"/>
                <a:tab pos="2286000" algn="l"/>
              </a:tabLst>
            </a:pP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hexer.c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[])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143000"/>
            <a:ext cx="1981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 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337462" y="1575302"/>
            <a:ext cx="2202443" cy="3377697"/>
          </a:xfrm>
          <a:custGeom>
            <a:avLst/>
            <a:gdLst>
              <a:gd name="connsiteX0" fmla="*/ 174467 w 2202443"/>
              <a:gd name="connsiteY0" fmla="*/ 0 h 3150606"/>
              <a:gd name="connsiteX1" fmla="*/ 92986 w 2202443"/>
              <a:gd name="connsiteY1" fmla="*/ 995881 h 3150606"/>
              <a:gd name="connsiteX2" fmla="*/ 1306150 w 2202443"/>
              <a:gd name="connsiteY2" fmla="*/ 1874067 h 3150606"/>
              <a:gd name="connsiteX3" fmla="*/ 2012320 w 2202443"/>
              <a:gd name="connsiteY3" fmla="*/ 2507810 h 3150606"/>
              <a:gd name="connsiteX4" fmla="*/ 2202443 w 2202443"/>
              <a:gd name="connsiteY4" fmla="*/ 3150606 h 315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2443" h="3150606">
                <a:moveTo>
                  <a:pt x="174467" y="0"/>
                </a:moveTo>
                <a:cubicBezTo>
                  <a:pt x="39419" y="341768"/>
                  <a:pt x="-95628" y="683537"/>
                  <a:pt x="92986" y="995881"/>
                </a:cubicBezTo>
                <a:cubicBezTo>
                  <a:pt x="281600" y="1308225"/>
                  <a:pt x="986261" y="1622079"/>
                  <a:pt x="1306150" y="1874067"/>
                </a:cubicBezTo>
                <a:cubicBezTo>
                  <a:pt x="1626039" y="2126055"/>
                  <a:pt x="1862938" y="2295054"/>
                  <a:pt x="2012320" y="2507810"/>
                </a:cubicBezTo>
                <a:cubicBezTo>
                  <a:pt x="2161702" y="2720567"/>
                  <a:pt x="2182072" y="2935586"/>
                  <a:pt x="2202443" y="3150606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798559" y="1801640"/>
            <a:ext cx="1383041" cy="3129751"/>
          </a:xfrm>
          <a:custGeom>
            <a:avLst/>
            <a:gdLst>
              <a:gd name="connsiteX0" fmla="*/ 547104 w 1669734"/>
              <a:gd name="connsiteY0" fmla="*/ 0 h 2860895"/>
              <a:gd name="connsiteX1" fmla="*/ 31057 w 1669734"/>
              <a:gd name="connsiteY1" fmla="*/ 715223 h 2860895"/>
              <a:gd name="connsiteX2" fmla="*/ 1352863 w 1669734"/>
              <a:gd name="connsiteY2" fmla="*/ 2027976 h 2860895"/>
              <a:gd name="connsiteX3" fmla="*/ 1669734 w 1669734"/>
              <a:gd name="connsiteY3" fmla="*/ 2860895 h 286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34" h="2860895">
                <a:moveTo>
                  <a:pt x="547104" y="0"/>
                </a:moveTo>
                <a:cubicBezTo>
                  <a:pt x="221934" y="188613"/>
                  <a:pt x="-103236" y="377227"/>
                  <a:pt x="31057" y="715223"/>
                </a:cubicBezTo>
                <a:cubicBezTo>
                  <a:pt x="165350" y="1053219"/>
                  <a:pt x="1079750" y="1670364"/>
                  <a:pt x="1352863" y="2027976"/>
                </a:cubicBezTo>
                <a:cubicBezTo>
                  <a:pt x="1625976" y="2385588"/>
                  <a:pt x="1647855" y="2623241"/>
                  <a:pt x="1669734" y="286089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7180" y="685800"/>
            <a:ext cx="8083420" cy="5693866"/>
          </a:xfrm>
          <a:prstGeom prst="rect">
            <a:avLst/>
          </a:prstGeom>
          <a:solidFill>
            <a:srgbClr val="FFFFE0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57200" algn="l"/>
                <a:tab pos="2286000" algn="l"/>
              </a:tabLst>
            </a:pP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hexer.c</a:t>
            </a:r>
            <a:endParaRPr lang="en-US" sz="14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1;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start with argument 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!= NULL 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457200" algn="l"/>
                <a:tab pos="22860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slap handle on current one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echo current argument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("%10s:  ",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  <a:tab pos="22860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print ASCII codes of characters, in hex format: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 != '\0' 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 %X", (unsigned char)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currArg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argno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step to next argument (if any)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20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11163" y="685800"/>
            <a:ext cx="8458200" cy="301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The execution of a C program is organized by use of a collection of 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stack frames</a:t>
            </a:r>
            <a:r>
              <a:rPr lang="en-US" altLang="en-US" sz="1800" dirty="0" smtClean="0">
                <a:solidFill>
                  <a:srgbClr val="000000"/>
                </a:solidFill>
              </a:rPr>
              <a:t> (or 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activation records</a:t>
            </a:r>
            <a:r>
              <a:rPr lang="en-US" altLang="en-US" sz="1800" dirty="0" smtClean="0">
                <a:solidFill>
                  <a:srgbClr val="000000"/>
                </a:solidFill>
              </a:rPr>
              <a:t>) stored in a stack structure.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Each time a function is called, a stack frame is created and pushed onto the stack.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The stack frame provides memory for storing: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values of parameters passed into the function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values of local variables declared within the function (unless they're </a:t>
            </a:r>
            <a:r>
              <a:rPr lang="en-US" alt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>
                <a:solidFill>
                  <a:srgbClr val="000000"/>
                </a:solidFill>
              </a:rPr>
              <a:t>	</a:t>
            </a:r>
            <a:r>
              <a:rPr lang="en-US" altLang="en-US" sz="1800" dirty="0" smtClean="0">
                <a:solidFill>
                  <a:srgbClr val="000000"/>
                </a:solidFill>
              </a:rPr>
              <a:t>-	the return address (of the instruction to be executed when the function terminates)</a:t>
            </a: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endParaRPr lang="en-US" altLang="en-US" sz="1800" dirty="0">
              <a:solidFill>
                <a:srgbClr val="000000"/>
              </a:solidFill>
            </a:endParaRPr>
          </a:p>
          <a:p>
            <a:pPr marL="914400" indent="-914400"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57200" algn="l"/>
              </a:tabLst>
            </a:pPr>
            <a:r>
              <a:rPr lang="en-US" altLang="en-US" sz="1800" dirty="0" smtClean="0">
                <a:solidFill>
                  <a:srgbClr val="000000"/>
                </a:solidFill>
              </a:rPr>
              <a:t>We will examine the details of the stack later.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Definitions</a:t>
            </a:r>
          </a:p>
        </p:txBody>
      </p:sp>
      <p:sp>
        <p:nvSpPr>
          <p:cNvPr id="3075" name="Content Placeholder 2"/>
          <p:cNvSpPr txBox="1">
            <a:spLocks/>
          </p:cNvSpPr>
          <p:nvPr/>
        </p:nvSpPr>
        <p:spPr bwMode="auto">
          <a:xfrm>
            <a:off x="457200" y="685800"/>
            <a:ext cx="4876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General form of a </a:t>
            </a:r>
            <a:r>
              <a:rPr lang="en-US" sz="1800" i="1" dirty="0"/>
              <a:t>function definition: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Pct val="75000"/>
            </a:pPr>
            <a:r>
              <a:rPr lang="en-US" sz="1800" dirty="0"/>
              <a:t>	</a:t>
            </a:r>
            <a:r>
              <a:rPr lang="en-US" sz="1800" i="1" dirty="0"/>
              <a:t>return-type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/>
              <a:t>function-name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800" i="1" dirty="0"/>
              <a:t>parameters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i="1" dirty="0"/>
              <a:t>declarations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i="1" dirty="0"/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114800" y="1600200"/>
            <a:ext cx="4724400" cy="10779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(a + b)/2.0;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276600"/>
            <a:ext cx="8472488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/>
              <a:t>Functions may not return arrays.</a:t>
            </a:r>
          </a:p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800" dirty="0"/>
          </a:p>
          <a:p>
            <a:pPr marL="0" lvl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800" dirty="0"/>
              <a:t>Specifying that the return type is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/>
              <a:t> indicates that the function doesn’t return a value.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If the return type is omitted in C89, the function is presumed to return a value of type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/>
              <a:t>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In </a:t>
            </a:r>
            <a:r>
              <a:rPr lang="en-US" sz="1800" dirty="0" smtClean="0"/>
              <a:t>C99 and later, </a:t>
            </a:r>
            <a:r>
              <a:rPr lang="en-US" sz="1800" dirty="0"/>
              <a:t>omitting the return type is illegal.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Definitions</a:t>
            </a:r>
          </a:p>
        </p:txBody>
      </p:sp>
      <p:sp>
        <p:nvSpPr>
          <p:cNvPr id="4099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Variables declared in the body of a function can’t be examined or modified by other functions.</a:t>
            </a:r>
          </a:p>
        </p:txBody>
      </p: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457200" y="1487488"/>
            <a:ext cx="8472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In </a:t>
            </a:r>
            <a:r>
              <a:rPr lang="en-US" sz="1800" dirty="0" smtClean="0"/>
              <a:t>C99 and later, </a:t>
            </a:r>
            <a:r>
              <a:rPr lang="en-US" sz="1800" dirty="0"/>
              <a:t>variable declarations and statements can be mixed, as long as each variable is declared prior to the first statement that uses the variable.</a:t>
            </a:r>
          </a:p>
        </p:txBody>
      </p:sp>
      <p:sp>
        <p:nvSpPr>
          <p:cNvPr id="4101" name="Content Placeholder 2"/>
          <p:cNvSpPr txBox="1">
            <a:spLocks/>
          </p:cNvSpPr>
          <p:nvPr/>
        </p:nvSpPr>
        <p:spPr bwMode="auto">
          <a:xfrm>
            <a:off x="457200" y="23622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Functions that do not return a value are declared with a return type of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/>
              <a:t>.</a:t>
            </a:r>
          </a:p>
        </p:txBody>
      </p: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457200" y="2906713"/>
            <a:ext cx="847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The returned valued from a call to a non-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/>
              <a:t> function may be ignored.</a:t>
            </a:r>
          </a:p>
        </p:txBody>
      </p:sp>
      <p:sp>
        <p:nvSpPr>
          <p:cNvPr id="4103" name="Content Placeholder 2"/>
          <p:cNvSpPr txBox="1">
            <a:spLocks/>
          </p:cNvSpPr>
          <p:nvPr/>
        </p:nvSpPr>
        <p:spPr bwMode="auto">
          <a:xfrm>
            <a:off x="457200" y="3440113"/>
            <a:ext cx="847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Many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/>
              <a:t> functions can be improved by using a return type of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C doesn’t require that the definition of a function precede its calls: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96200" cy="33385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4648200"/>
            <a:ext cx="8472488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However, in that case, there should be a </a:t>
            </a:r>
            <a:r>
              <a:rPr lang="en-US" sz="1800" i="1" dirty="0" smtClean="0"/>
              <a:t>declaration</a:t>
            </a:r>
            <a:r>
              <a:rPr lang="en-US" sz="1800" dirty="0" smtClean="0"/>
              <a:t> of the function before the call.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Not doing so is always a bad idea… and may lead to errors…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In the absence of a function declaration, the compiler will infer one from the call…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96200" cy="3338513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The declaration that the compiler infers may clash with the definition: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48200" y="1242931"/>
            <a:ext cx="3665537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C compiler assumes that the function returns an 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value.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00400"/>
            <a:ext cx="7654118" cy="318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A </a:t>
            </a:r>
            <a:r>
              <a:rPr lang="en-US" sz="1800" i="1"/>
              <a:t>function declaration</a:t>
            </a:r>
            <a:r>
              <a:rPr lang="en-US" sz="1800"/>
              <a:t> provides the compiler with a brief glimpse at a function whose full definition will appear later.</a:t>
            </a: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457200" y="3352800"/>
            <a:ext cx="84724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A function declaration looks just like the first line of the function definition: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cs typeface="Courier New" pitchFamily="49" charset="0"/>
              </a:rPr>
              <a:t>Note:  the parameter names can be omitted, but not the parameter types.</a:t>
            </a:r>
            <a:endParaRPr lang="en-US" sz="1800" dirty="0"/>
          </a:p>
        </p:txBody>
      </p:sp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457200" y="1447800"/>
            <a:ext cx="8472488" cy="17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The general form of a function declaration: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  <a:buSzPct val="75000"/>
            </a:pPr>
            <a:r>
              <a:rPr lang="en-US" sz="1600" i="1" dirty="0"/>
              <a:t>	</a:t>
            </a:r>
            <a:r>
              <a:rPr lang="en-US" sz="1800" i="1" dirty="0"/>
              <a:t>return-type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/>
              <a:t>function-name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800" i="1" dirty="0"/>
              <a:t>parameters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) 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/>
              <a:t>The declaration of a function must be consistent with the function’s definition.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Function Declarations</a:t>
            </a:r>
          </a:p>
        </p:txBody>
      </p:sp>
      <p:sp>
        <p:nvSpPr>
          <p:cNvPr id="5123" name="Content Placeholder 2"/>
          <p:cNvSpPr txBox="1">
            <a:spLocks/>
          </p:cNvSpPr>
          <p:nvPr/>
        </p:nvSpPr>
        <p:spPr bwMode="auto">
          <a:xfrm>
            <a:off x="457200" y="6858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The declaration </a:t>
            </a:r>
            <a:r>
              <a:rPr lang="en-US" sz="1800" dirty="0"/>
              <a:t>of a function </a:t>
            </a:r>
            <a:r>
              <a:rPr lang="en-US" sz="1800" dirty="0" smtClean="0"/>
              <a:t>is usually placed at file level (or in a header file):</a:t>
            </a:r>
            <a:endParaRPr lang="en-US" sz="1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696200" cy="3834896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two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105400"/>
            <a:ext cx="847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This version of the code will compile without issues.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476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Compiler Checks</a:t>
            </a:r>
          </a:p>
        </p:txBody>
      </p:sp>
      <p:sp>
        <p:nvSpPr>
          <p:cNvPr id="6147" name="Content Placeholder 2"/>
          <p:cNvSpPr txBox="1">
            <a:spLocks/>
          </p:cNvSpPr>
          <p:nvPr/>
        </p:nvSpPr>
        <p:spPr bwMode="auto">
          <a:xfrm>
            <a:off x="445129" y="697468"/>
            <a:ext cx="84724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The compiler will check whether a call to a function matches the declaration of that function: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52800" y="1219200"/>
            <a:ext cx="54102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declaration: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95300" y="2514600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2.437, y = -3.194; 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5300" y="3301856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2.437, y = -3.194; 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z = average(x);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5300" y="4089112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x = 2, y = -3; </a:t>
            </a:r>
          </a:p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95300" y="4876368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2.437, y = -3.194; </a:t>
            </a:r>
          </a:p>
          <a:p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z = 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95300" y="5663625"/>
            <a:ext cx="4076700" cy="584775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2.437, y = -3.194;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average(x, y);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42912" y="1981200"/>
            <a:ext cx="5576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 smtClean="0"/>
              <a:t>Which will compile?  Will there be errors?  Warnings?</a:t>
            </a:r>
            <a:endParaRPr lang="en-US" sz="18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681373" y="2537924"/>
            <a:ext cx="418245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types match; no problem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681373" y="3297398"/>
            <a:ext cx="4193217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parameters in call does not agree with declaration; compilation error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681373" y="4089112"/>
            <a:ext cx="4182459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parameters in call converted to doubles for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681373" y="4880177"/>
            <a:ext cx="419321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return value converted from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double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681372" y="5666495"/>
            <a:ext cx="4193217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 types match; return value is discarded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90613" y="1843088"/>
            <a:ext cx="7696200" cy="3759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286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70000"/>
              </a:lnSpc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("Enter three numbers: ");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lf%lf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&amp;x, &amp;y);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("Average of %g and %g: %g\n", x, y, average(x, y));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average(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(a + b) / 2;</a:t>
            </a:r>
          </a:p>
          <a:p>
            <a:pPr>
              <a:lnSpc>
                <a:spcPct val="70000"/>
              </a:lnSpc>
              <a:spcBef>
                <a:spcPts val="4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170" name="Rectangle 10"/>
          <p:cNvSpPr>
            <a:spLocks noGrp="1" noChangeArrowheads="1"/>
          </p:cNvSpPr>
          <p:nvPr>
            <p:ph type="title"/>
          </p:nvPr>
        </p:nvSpPr>
        <p:spPr>
          <a:xfrm>
            <a:off x="304800" y="171450"/>
            <a:ext cx="6858000" cy="3429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Formal vs Actual Parameters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406400" y="685800"/>
            <a:ext cx="8458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795" tIns="26625" rIns="18795" bIns="26625">
            <a:spAutoFit/>
          </a:bodyPr>
          <a:lstStyle/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i="1">
                <a:solidFill>
                  <a:srgbClr val="000000"/>
                </a:solidFill>
              </a:rPr>
              <a:t>Formal parameters</a:t>
            </a:r>
            <a:r>
              <a:rPr lang="en-US" altLang="en-US" sz="1800">
                <a:solidFill>
                  <a:srgbClr val="000000"/>
                </a:solidFill>
              </a:rPr>
              <a:t> are the names used in the function definition.</a:t>
            </a: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30188" algn="l"/>
              </a:tabLst>
            </a:pPr>
            <a:r>
              <a:rPr lang="en-US" altLang="en-US" sz="1800" i="1">
                <a:solidFill>
                  <a:srgbClr val="000000"/>
                </a:solidFill>
              </a:rPr>
              <a:t>Actual parameters</a:t>
            </a:r>
            <a:r>
              <a:rPr lang="en-US" altLang="en-US" sz="1800">
                <a:solidFill>
                  <a:srgbClr val="000000"/>
                </a:solidFill>
              </a:rPr>
              <a:t> are the names used in the function call.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595313" y="1558925"/>
            <a:ext cx="7296150" cy="2173288"/>
          </a:xfrm>
          <a:custGeom>
            <a:avLst/>
            <a:gdLst>
              <a:gd name="T0" fmla="*/ 109973 w 7296647"/>
              <a:gd name="T1" fmla="*/ 0 h 2173574"/>
              <a:gd name="T2" fmla="*/ 35037 w 7296647"/>
              <a:gd name="T3" fmla="*/ 1003945 h 2173574"/>
              <a:gd name="T4" fmla="*/ 604546 w 7296647"/>
              <a:gd name="T5" fmla="*/ 1588330 h 2173574"/>
              <a:gd name="T6" fmla="*/ 4291373 w 7296647"/>
              <a:gd name="T7" fmla="*/ 1468457 h 2173574"/>
              <a:gd name="T8" fmla="*/ 7078974 w 7296647"/>
              <a:gd name="T9" fmla="*/ 1558362 h 2173574"/>
              <a:gd name="T10" fmla="*/ 7108948 w 7296647"/>
              <a:gd name="T11" fmla="*/ 2172716 h 21735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296647" h="2173574">
                <a:moveTo>
                  <a:pt x="109994" y="0"/>
                </a:moveTo>
                <a:cubicBezTo>
                  <a:pt x="31295" y="369757"/>
                  <a:pt x="-47403" y="739515"/>
                  <a:pt x="35043" y="1004341"/>
                </a:cubicBezTo>
                <a:cubicBezTo>
                  <a:pt x="117489" y="1269167"/>
                  <a:pt x="-104865" y="1511508"/>
                  <a:pt x="604669" y="1588957"/>
                </a:cubicBezTo>
                <a:cubicBezTo>
                  <a:pt x="1314203" y="1666406"/>
                  <a:pt x="3212957" y="1474033"/>
                  <a:pt x="4292249" y="1469036"/>
                </a:cubicBezTo>
                <a:cubicBezTo>
                  <a:pt x="5371541" y="1464039"/>
                  <a:pt x="6610728" y="1441554"/>
                  <a:pt x="7080420" y="1558977"/>
                </a:cubicBezTo>
                <a:cubicBezTo>
                  <a:pt x="7550112" y="1676400"/>
                  <a:pt x="7107902" y="2068643"/>
                  <a:pt x="7110400" y="2173574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39725" y="1019175"/>
            <a:ext cx="3482975" cy="3778250"/>
          </a:xfrm>
          <a:custGeom>
            <a:avLst/>
            <a:gdLst>
              <a:gd name="T0" fmla="*/ 320426 w 3483495"/>
              <a:gd name="T1" fmla="*/ 0 h 3777521"/>
              <a:gd name="T2" fmla="*/ 80692 w 3483495"/>
              <a:gd name="T3" fmla="*/ 284978 h 3777521"/>
              <a:gd name="T4" fmla="*/ 20758 w 3483495"/>
              <a:gd name="T5" fmla="*/ 359971 h 3777521"/>
              <a:gd name="T6" fmla="*/ 5774 w 3483495"/>
              <a:gd name="T7" fmla="*/ 599955 h 3777521"/>
              <a:gd name="T8" fmla="*/ 110657 w 3483495"/>
              <a:gd name="T9" fmla="*/ 1799861 h 3777521"/>
              <a:gd name="T10" fmla="*/ 515211 w 3483495"/>
              <a:gd name="T11" fmla="*/ 3659718 h 3777521"/>
              <a:gd name="T12" fmla="*/ 2747747 w 3483495"/>
              <a:gd name="T13" fmla="*/ 3419738 h 3777521"/>
              <a:gd name="T14" fmla="*/ 3481935 w 3483495"/>
              <a:gd name="T15" fmla="*/ 3779708 h 377752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83495" h="3777521">
                <a:moveTo>
                  <a:pt x="320570" y="0"/>
                </a:moveTo>
                <a:lnTo>
                  <a:pt x="80728" y="284813"/>
                </a:lnTo>
                <a:cubicBezTo>
                  <a:pt x="30761" y="344774"/>
                  <a:pt x="33259" y="307298"/>
                  <a:pt x="20767" y="359764"/>
                </a:cubicBezTo>
                <a:cubicBezTo>
                  <a:pt x="8275" y="412230"/>
                  <a:pt x="-9213" y="359764"/>
                  <a:pt x="5777" y="599607"/>
                </a:cubicBezTo>
                <a:cubicBezTo>
                  <a:pt x="20767" y="839450"/>
                  <a:pt x="25764" y="1289155"/>
                  <a:pt x="110708" y="1798820"/>
                </a:cubicBezTo>
                <a:cubicBezTo>
                  <a:pt x="195652" y="2308486"/>
                  <a:pt x="75731" y="3387777"/>
                  <a:pt x="515442" y="3657600"/>
                </a:cubicBezTo>
                <a:cubicBezTo>
                  <a:pt x="955153" y="3927423"/>
                  <a:pt x="2254302" y="3397771"/>
                  <a:pt x="2748977" y="3417758"/>
                </a:cubicBezTo>
                <a:cubicBezTo>
                  <a:pt x="3243653" y="3437745"/>
                  <a:pt x="3326098" y="3727554"/>
                  <a:pt x="3483495" y="3777521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1679</TotalTime>
  <Words>1648</Words>
  <Application>Microsoft Office PowerPoint</Application>
  <PresentationFormat>Overhead</PresentationFormat>
  <Paragraphs>368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Helvetica</vt:lpstr>
      <vt:lpstr>Monotype Sorts</vt:lpstr>
      <vt:lpstr>Times New Roman</vt:lpstr>
      <vt:lpstr>Professional</vt:lpstr>
      <vt:lpstr>Functions</vt:lpstr>
      <vt:lpstr>Function Definitions</vt:lpstr>
      <vt:lpstr>Function Definitions</vt:lpstr>
      <vt:lpstr>Function Declarations</vt:lpstr>
      <vt:lpstr>Function Declarations</vt:lpstr>
      <vt:lpstr>Function Declarations</vt:lpstr>
      <vt:lpstr>Function Declarations</vt:lpstr>
      <vt:lpstr>Compiler Checks</vt:lpstr>
      <vt:lpstr>Formal vs Actual Parameters</vt:lpstr>
      <vt:lpstr>Formal Parameters are Pass-by-Value</vt:lpstr>
      <vt:lpstr>Formal Parameters are Pass-by-Value</vt:lpstr>
      <vt:lpstr>Code Organization for User-defined Type</vt:lpstr>
      <vt:lpstr>Code Organization for User-defined Type</vt:lpstr>
      <vt:lpstr>Function Header Comments</vt:lpstr>
      <vt:lpstr>Shell Side to C</vt:lpstr>
      <vt:lpstr>main() Interface</vt:lpstr>
      <vt:lpstr>C Code</vt:lpstr>
      <vt:lpstr>The Stack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175</cp:revision>
  <cp:lastPrinted>1998-08-23T21:44:04Z</cp:lastPrinted>
  <dcterms:created xsi:type="dcterms:W3CDTF">1998-08-05T19:51:03Z</dcterms:created>
  <dcterms:modified xsi:type="dcterms:W3CDTF">2019-01-05T21:28:13Z</dcterms:modified>
</cp:coreProperties>
</file>