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6" r:id="rId2"/>
    <p:sldId id="258" r:id="rId3"/>
    <p:sldId id="259" r:id="rId4"/>
    <p:sldId id="260" r:id="rId5"/>
    <p:sldId id="261" r:id="rId6"/>
    <p:sldId id="264" r:id="rId7"/>
    <p:sldId id="272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FFFFDE"/>
    <a:srgbClr val="FF6600"/>
    <a:srgbClr val="660000"/>
    <a:srgbClr val="FFFF66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0" autoAdjust="0"/>
    <p:restoredTop sz="88503" autoAdjust="0"/>
  </p:normalViewPr>
  <p:slideViewPr>
    <p:cSldViewPr>
      <p:cViewPr varScale="1">
        <p:scale>
          <a:sx n="95" d="100"/>
          <a:sy n="95" d="100"/>
        </p:scale>
        <p:origin x="5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B35EE47-19E6-4F3F-A4E7-36E9AB7C9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4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A234D5E1-9860-4118-9F20-CD679F09E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584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67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432914" y="166688"/>
            <a:ext cx="1327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charset="0"/>
                <a:cs typeface="Arial" charset="0"/>
              </a:rPr>
              <a:t>Intro to </a:t>
            </a:r>
            <a:r>
              <a:rPr lang="en-US" altLang="en-US" sz="1800" dirty="0" err="1">
                <a:latin typeface="Arial" charset="0"/>
                <a:cs typeface="Arial" charset="0"/>
              </a:rPr>
              <a:t>gcc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607664" y="166687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8A0BF42C-39B7-4B54-9278-D8181262A77F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629400" y="6553200"/>
            <a:ext cx="2438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cc.gnu.org/onlinedoc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GCC: the GNU Compiler Collection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We will be primarily concerned with the C compiler,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.</a:t>
            </a: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381000" y="1230313"/>
            <a:ext cx="8610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The program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is actually a front-end for a suite of programming tools.</a:t>
            </a:r>
          </a:p>
          <a:p>
            <a:endParaRPr lang="en-US" sz="1800"/>
          </a:p>
          <a:p>
            <a:r>
              <a:rPr lang="en-US" sz="1800"/>
              <a:t>For the purposes of CS 2505, the underlying tools include:</a:t>
            </a:r>
          </a:p>
          <a:p>
            <a:endParaRPr lang="en-US" sz="1800"/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sz="1800"/>
              <a:t>	the GNU C preprocessor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1800"/>
              <a:t>	the GNU C language compiler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800"/>
              <a:t>	the GNU assembler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/>
              <a:t>	the GNU linker</a:t>
            </a:r>
          </a:p>
          <a:p>
            <a:endParaRPr lang="en-US" sz="1800"/>
          </a:p>
          <a:p>
            <a:r>
              <a:rPr lang="en-US" sz="1800"/>
              <a:t>We will begin by considering only the use of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GCC Reference Manual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The official reference manual for GCC is available at:</a:t>
            </a:r>
          </a:p>
          <a:p>
            <a:endParaRPr lang="en-US" sz="1800"/>
          </a:p>
          <a:p>
            <a:pPr algn="ctr"/>
            <a:r>
              <a:rPr lang="en-US" sz="1800">
                <a:hlinkClick r:id="rId2"/>
              </a:rPr>
              <a:t>http://gcc.gnu.org/onlinedocs/</a:t>
            </a:r>
            <a:endParaRPr lang="en-US" sz="1800"/>
          </a:p>
          <a:p>
            <a:endParaRPr lang="en-US" sz="1800"/>
          </a:p>
          <a:p>
            <a:r>
              <a:rPr lang="en-US" sz="1800"/>
              <a:t>This is a very useful, if somewhat verbose, resource.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Behind the Scenes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Executing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with the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-save-temps</a:t>
            </a:r>
            <a:r>
              <a:rPr lang="en-US" sz="1800"/>
              <a:t> option results in the preservation of some temporary intermediate files created by/for the underlying tools.</a:t>
            </a:r>
          </a:p>
          <a:p>
            <a:endParaRPr lang="en-US" sz="1800"/>
          </a:p>
          <a:p>
            <a:r>
              <a:rPr lang="en-US" sz="1800"/>
              <a:t>For example if you use the file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/>
              <a:t>:</a:t>
            </a:r>
          </a:p>
          <a:p>
            <a:endParaRPr lang="en-US" sz="1800"/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caesar.i</a:t>
            </a:r>
            <a:r>
              <a:rPr lang="en-US" sz="1800"/>
              <a:t>	written by the preprocessor; input to the compiler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caesar.s</a:t>
            </a:r>
            <a:r>
              <a:rPr lang="en-US" sz="1800"/>
              <a:t>	written by the compiler; input to the assembler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caesar.o</a:t>
            </a:r>
            <a:r>
              <a:rPr lang="en-US" sz="1800"/>
              <a:t>	written by the assembler; input to the linker</a:t>
            </a:r>
          </a:p>
          <a:p>
            <a:r>
              <a:rPr lang="en-US" sz="1800"/>
              <a:t>	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/>
              <a:t>		written by the linker</a:t>
            </a:r>
          </a:p>
          <a:p>
            <a:endParaRPr lang="en-US" sz="1800"/>
          </a:p>
          <a:p>
            <a:r>
              <a:rPr lang="en-US" sz="1800"/>
              <a:t>By default, only the final, executable file is preserved once the process is complete.</a:t>
            </a:r>
          </a:p>
          <a:p>
            <a:endParaRPr lang="en-US" sz="1800"/>
          </a:p>
          <a:p>
            <a:r>
              <a:rPr lang="en-US" sz="1800"/>
              <a:t>We will gradually see that the intermediate files are occasionally of use, if for no reason than that they shed light on the actual process of program translation from a high-level language to the machine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Preprocessor:  </a:t>
            </a:r>
            <a:r>
              <a:rPr lang="en-US" dirty="0" err="1" smtClean="0">
                <a:latin typeface="Arial" charset="0"/>
                <a:cs typeface="Arial" charset="0"/>
              </a:rPr>
              <a:t>cpp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Try executing the command 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cpp caesar.c &gt; caesar.i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sz="1800"/>
              <a:t> writes its output to standard output; this </a:t>
            </a:r>
            <a:r>
              <a:rPr lang="en-US" sz="1800" i="1"/>
              <a:t>redirects</a:t>
            </a:r>
            <a:r>
              <a:rPr lang="en-US" sz="1800"/>
              <a:t> it into a (new) file named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caesar.i</a:t>
            </a:r>
            <a:r>
              <a:rPr lang="en-US" sz="1800"/>
              <a:t>.</a:t>
            </a:r>
          </a:p>
          <a:p>
            <a:endParaRPr lang="en-US" sz="1800"/>
          </a:p>
          <a:p>
            <a:r>
              <a:rPr lang="en-US" sz="1800"/>
              <a:t>If you examine this (text) file, the first 2000 or so lines indicate the processing of the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/>
              <a:t> directives in the source file; so declarations from those files are available to the compiler.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656013"/>
            <a:ext cx="86106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465138" algn="l"/>
                <a:tab pos="1828800" algn="l"/>
              </a:tabLst>
              <a:defRPr/>
            </a:pPr>
            <a:r>
              <a:rPr lang="en-US" sz="1800" dirty="0"/>
              <a:t>At the end of the file, you will find a modified copy of the original source:</a:t>
            </a:r>
          </a:p>
          <a:p>
            <a:pPr>
              <a:tabLst>
                <a:tab pos="465138" algn="l"/>
                <a:tab pos="1828800" algn="l"/>
              </a:tabLst>
              <a:defRPr/>
            </a:pPr>
            <a:endParaRPr lang="en-US" sz="1800" dirty="0"/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1800" dirty="0"/>
              <a:t>	-	all the comments have been stripped out</a:t>
            </a:r>
          </a:p>
          <a:p>
            <a:pPr marL="914400" indent="-914400">
              <a:tabLst>
                <a:tab pos="465138" algn="l"/>
              </a:tabLst>
              <a:defRPr/>
            </a:pPr>
            <a:endParaRPr lang="en-US" sz="1800" dirty="0"/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1800" dirty="0"/>
              <a:t>	-	the values that were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sz="1800" dirty="0"/>
              <a:t>d in the source file have been substituted into the source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Compiler:  cc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Now, try executing the command 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cc –S caesar.i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/>
              <a:t>With the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-S</a:t>
            </a:r>
            <a:r>
              <a:rPr lang="en-US" sz="1800"/>
              <a:t> option (case-sensitive!), the compiler writes its output to a file; the name is generated from the name of the input file; in this case, the output is written to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caesar.s</a:t>
            </a:r>
            <a:r>
              <a:rPr lang="en-US" sz="1800"/>
              <a:t>.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This file contains the assembly code generated by the compiler from the pre-processed C source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Assembler:  as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Now, try executing the command 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>
                <a:latin typeface="Courier New" pitchFamily="49" charset="0"/>
                <a:cs typeface="Courier New" pitchFamily="49" charset="0"/>
              </a:rPr>
              <a:t>as –o caesar.o caesar.s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/>
              <a:t>The assembler writes its output to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/>
              <a:t> by default; the name can be specified using the option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-o</a:t>
            </a:r>
            <a:r>
              <a:rPr lang="en-US" sz="1800"/>
              <a:t>, as with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.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This file contains a partial translation of the assembly code into native machine language code; calls to library functions haven't been resolved completely since the code for those is not in the local source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Linker:  </a:t>
            </a:r>
            <a:r>
              <a:rPr lang="en-US" dirty="0" err="1" smtClean="0">
                <a:latin typeface="Arial" charset="0"/>
                <a:cs typeface="Arial" charset="0"/>
              </a:rPr>
              <a:t>ld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81000" y="719138"/>
            <a:ext cx="8610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Now, try executing the command 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/>
              <a:t>The linker will complain about a large number of undefined references because it doesn't know where to find the system files that contain the implementations of the relevant features in the Standard Library.</a:t>
            </a:r>
          </a:p>
          <a:p>
            <a:endParaRPr lang="en-US" sz="1800" dirty="0"/>
          </a:p>
          <a:p>
            <a:r>
              <a:rPr lang="en-US" sz="1800" dirty="0"/>
              <a:t>Fortunately,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takes care of these settings for </a:t>
            </a:r>
            <a:r>
              <a:rPr lang="en-US" sz="1800" dirty="0" smtClean="0"/>
              <a:t>us and invokes the linker as needed:</a:t>
            </a:r>
          </a:p>
          <a:p>
            <a:endParaRPr lang="en-US" sz="1800" dirty="0"/>
          </a:p>
          <a:p>
            <a:pPr algn="ctr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caesar.o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6553200" cy="4572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More useful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o</a:t>
            </a:r>
            <a:r>
              <a:rPr lang="en-US" dirty="0" smtClean="0">
                <a:latin typeface="Arial" charset="0"/>
                <a:cs typeface="Arial" charset="0"/>
              </a:rPr>
              <a:t>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19138"/>
            <a:ext cx="8610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You may also turn on certain specific categories of warnings 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  <a:r>
              <a:rPr lang="en-US" sz="1800" dirty="0">
                <a:latin typeface="+mn-lt"/>
                <a:cs typeface="Courier New" pitchFamily="49" charset="0"/>
              </a:rPr>
              <a:t> is too intrusive: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42231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-lm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required in order to use floating-point functions in the Library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137464"/>
            <a:ext cx="86106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=c11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required to use features specific to the </a:t>
            </a:r>
            <a:r>
              <a:rPr lang="en-US" sz="1800" dirty="0" smtClean="0">
                <a:latin typeface="+mn-lt"/>
                <a:cs typeface="Courier New" pitchFamily="49" charset="0"/>
              </a:rPr>
              <a:t>C11 Standard</a:t>
            </a: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other options include: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c89</a:t>
            </a:r>
            <a:r>
              <a:rPr lang="en-US" sz="1800" dirty="0" smtClean="0">
                <a:latin typeface="+mn-lt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c99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209915"/>
            <a:ext cx="8610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choose optimization level n (0, 1, 2 or 3); use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–O0</a:t>
            </a:r>
            <a:r>
              <a:rPr lang="en-US" sz="1800" dirty="0" smtClean="0">
                <a:latin typeface="+mn-lt"/>
                <a:cs typeface="Courier New" pitchFamily="49" charset="0"/>
              </a:rPr>
              <a:t> for debugging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005367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-m32,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-m64</a:t>
            </a: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build 32-bit or </a:t>
            </a:r>
            <a:r>
              <a:rPr lang="en-US" sz="1800" dirty="0" smtClean="0">
                <a:latin typeface="+mn-lt"/>
                <a:cs typeface="Courier New" pitchFamily="49" charset="0"/>
              </a:rPr>
              <a:t>64-bit executable (we use only 64-bit code here)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8006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-g, 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ggdb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-ggdb3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generate debugging information to aid </a:t>
            </a:r>
            <a:r>
              <a:rPr lang="en-US" sz="1800" dirty="0" err="1" smtClean="0">
                <a:latin typeface="+mn-lt"/>
                <a:cs typeface="Courier New" pitchFamily="49" charset="0"/>
              </a:rPr>
              <a:t>gdb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Getting Started with </a:t>
            </a:r>
            <a:r>
              <a:rPr lang="en-US" altLang="en-US" dirty="0" err="1" smtClean="0">
                <a:latin typeface="Arial" charset="0"/>
                <a:cs typeface="Arial" charset="0"/>
              </a:rPr>
              <a:t>gcc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Download the example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 dirty="0"/>
              <a:t> from the course website if you want to follow along with the following examples.</a:t>
            </a:r>
          </a:p>
          <a:p>
            <a:endParaRPr lang="en-US" sz="1800" dirty="0"/>
          </a:p>
          <a:p>
            <a:r>
              <a:rPr lang="en-US" sz="1800" dirty="0"/>
              <a:t>Execute the following command: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  <a:p>
            <a:r>
              <a:rPr lang="en-US" sz="1800" dirty="0"/>
              <a:t>You should not get any messages; list the files in your directory and you'll find a new file named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 dirty="0"/>
              <a:t> – that's the executable file produced by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Execute the command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 dirty="0"/>
              <a:t>; you should see a message from the program showing how to invoke it correctly.</a:t>
            </a:r>
          </a:p>
          <a:p>
            <a:endParaRPr lang="en-US" sz="1800" dirty="0"/>
          </a:p>
          <a:p>
            <a:r>
              <a:rPr lang="en-US" sz="1800" dirty="0"/>
              <a:t>Execute the command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 dirty="0"/>
              <a:t> with valid parameters, say:</a:t>
            </a:r>
          </a:p>
          <a:p>
            <a:endParaRPr lang="en-US" sz="18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AMansAManForAThat.txt</a:t>
            </a:r>
          </a:p>
          <a:p>
            <a:endParaRPr lang="en-US" sz="1800" dirty="0"/>
          </a:p>
          <a:p>
            <a:r>
              <a:rPr lang="en-US" sz="1800" dirty="0"/>
              <a:t>and you should see the </a:t>
            </a:r>
            <a:r>
              <a:rPr lang="en-US" sz="1800" dirty="0" smtClean="0"/>
              <a:t>modified file contents, </a:t>
            </a:r>
            <a:r>
              <a:rPr lang="en-US" sz="1800" dirty="0"/>
              <a:t>echoed to the console window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-o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First of all, the default name for the executable file is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1800" dirty="0"/>
              <a:t>, which is both strange and unsatisfying.</a:t>
            </a:r>
          </a:p>
          <a:p>
            <a:endParaRPr lang="en-US" sz="1800" dirty="0"/>
          </a:p>
          <a:p>
            <a:r>
              <a:rPr lang="en-US" sz="1800" dirty="0"/>
              <a:t>Use the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-o</a:t>
            </a:r>
            <a:r>
              <a:rPr lang="en-US" sz="1800" dirty="0"/>
              <a:t> option to specify the name you want to be given to the executable:</a:t>
            </a:r>
          </a:p>
          <a:p>
            <a:endParaRPr lang="en-US" sz="18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381000" y="5726113"/>
            <a:ext cx="861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Side note:  as is often the case, the space after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-o</a:t>
            </a:r>
            <a:r>
              <a:rPr lang="en-US" sz="1800" dirty="0" smtClean="0"/>
              <a:t> </a:t>
            </a:r>
            <a:r>
              <a:rPr lang="en-US" sz="1800" dirty="0"/>
              <a:t>option is optional.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667000"/>
            <a:ext cx="8153400" cy="2677656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ls -l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1426 Sep 13 21:34 AMansAManForAThat.txt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2222 Sep 13 21:50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1032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ls -l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20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1426 Sep 13 21:34 AMansAManForAThat.txt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9119 Sep 13 21:51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comporg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2222 Sep 13 21:50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1033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-Wall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Use the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  <a:r>
              <a:rPr lang="en-US" sz="1800" dirty="0"/>
              <a:t> option to direct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to display all relevant warning messages:</a:t>
            </a:r>
          </a:p>
          <a:p>
            <a:endParaRPr lang="en-US" sz="12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-Wall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092575"/>
            <a:ext cx="8610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So, the supplied C code </a:t>
            </a:r>
            <a:r>
              <a:rPr lang="en-US" sz="1800" i="1" dirty="0"/>
              <a:t>compiles</a:t>
            </a:r>
            <a:r>
              <a:rPr lang="en-US" sz="1800" dirty="0"/>
              <a:t>, but does not </a:t>
            </a:r>
            <a:r>
              <a:rPr lang="en-US" sz="1800" i="1" dirty="0"/>
              <a:t>compile cleanly</a:t>
            </a:r>
            <a:r>
              <a:rPr lang="en-US" sz="1800" dirty="0"/>
              <a:t>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The first </a:t>
            </a:r>
            <a:r>
              <a:rPr lang="en-US" sz="1800" dirty="0" smtClean="0">
                <a:latin typeface="+mn-lt"/>
                <a:cs typeface="Courier New" pitchFamily="49" charset="0"/>
              </a:rPr>
              <a:t>message tells </a:t>
            </a:r>
            <a:r>
              <a:rPr lang="en-US" sz="1800" dirty="0">
                <a:latin typeface="+mn-lt"/>
                <a:cs typeface="Courier New" pitchFamily="49" charset="0"/>
              </a:rPr>
              <a:t>us that at line </a:t>
            </a:r>
            <a:r>
              <a:rPr lang="en-US" sz="1800" dirty="0" smtClean="0">
                <a:latin typeface="+mn-lt"/>
                <a:cs typeface="Courier New" pitchFamily="49" charset="0"/>
              </a:rPr>
              <a:t>43 of </a:t>
            </a:r>
            <a:r>
              <a:rPr lang="en-US" sz="1800" dirty="0">
                <a:latin typeface="+mn-lt"/>
                <a:cs typeface="Courier New" pitchFamily="49" charset="0"/>
              </a:rPr>
              <a:t>the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 dirty="0">
                <a:latin typeface="+mn-lt"/>
                <a:cs typeface="Courier New" pitchFamily="49" charset="0"/>
              </a:rPr>
              <a:t>, in the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processFile</a:t>
            </a:r>
            <a:r>
              <a:rPr lang="en-US" sz="1800" dirty="0">
                <a:latin typeface="+mn-lt"/>
                <a:cs typeface="Courier New" pitchFamily="49" charset="0"/>
              </a:rPr>
              <a:t>, we have called a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isalpha</a:t>
            </a:r>
            <a:r>
              <a:rPr lang="en-US" sz="1800" dirty="0">
                <a:latin typeface="+mn-lt"/>
                <a:cs typeface="Courier New" pitchFamily="49" charset="0"/>
              </a:rPr>
              <a:t> that has not been declared explicitly.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All too true.  The Standard Library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isalpha</a:t>
            </a:r>
            <a:r>
              <a:rPr lang="en-US" sz="1800" dirty="0">
                <a:latin typeface="+mn-lt"/>
                <a:cs typeface="Courier New" pitchFamily="49" charset="0"/>
              </a:rPr>
              <a:t> is declared in the header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ctype.h</a:t>
            </a:r>
            <a:r>
              <a:rPr lang="en-US" sz="1800" dirty="0">
                <a:latin typeface="+mn-lt"/>
                <a:cs typeface="Courier New" pitchFamily="49" charset="0"/>
              </a:rPr>
              <a:t> and the supplied code doesn't have an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 dirty="0">
                <a:latin typeface="+mn-lt"/>
                <a:cs typeface="Courier New" pitchFamily="49" charset="0"/>
              </a:rPr>
              <a:t> directive for that header; in this case, we got away with that, but the issue should be fixed.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2462213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1035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processFile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caesar.c:43:7: warning: implicit declaration of function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isalpha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Wimplicit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-function-declaration]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if (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isalpha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^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checkShiftAmt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caesar.c:86:8: warning: unused variable ‘result’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Wunused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-variable]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-Wall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819400"/>
            <a:ext cx="86106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The next </a:t>
            </a:r>
            <a:r>
              <a:rPr lang="en-US" sz="1800" dirty="0" smtClean="0">
                <a:latin typeface="+mn-lt"/>
                <a:cs typeface="Courier New" pitchFamily="49" charset="0"/>
              </a:rPr>
              <a:t>message tells </a:t>
            </a:r>
            <a:r>
              <a:rPr lang="en-US" sz="1800" dirty="0">
                <a:latin typeface="+mn-lt"/>
                <a:cs typeface="Courier New" pitchFamily="49" charset="0"/>
              </a:rPr>
              <a:t>us that </a:t>
            </a:r>
            <a:r>
              <a:rPr lang="en-US" sz="1800" dirty="0" smtClean="0">
                <a:latin typeface="+mn-lt"/>
                <a:cs typeface="Courier New" pitchFamily="49" charset="0"/>
              </a:rPr>
              <a:t>at line 86 of the file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caesar.c</a:t>
            </a:r>
            <a:r>
              <a:rPr lang="en-US" sz="1800" dirty="0" smtClean="0">
                <a:latin typeface="+mn-lt"/>
                <a:cs typeface="Courier New" pitchFamily="49" charset="0"/>
              </a:rPr>
              <a:t>, in </a:t>
            </a:r>
            <a:r>
              <a:rPr lang="en-US" sz="1800" dirty="0">
                <a:latin typeface="+mn-lt"/>
                <a:cs typeface="Courier New" pitchFamily="49" charset="0"/>
              </a:rPr>
              <a:t>the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checkShiftAmt</a:t>
            </a:r>
            <a:r>
              <a:rPr lang="en-US" sz="1800" dirty="0">
                <a:latin typeface="+mn-lt"/>
                <a:cs typeface="Courier New" pitchFamily="49" charset="0"/>
              </a:rPr>
              <a:t>, we have declared a variable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1800" dirty="0">
                <a:latin typeface="+mn-lt"/>
                <a:cs typeface="Courier New" pitchFamily="49" charset="0"/>
              </a:rPr>
              <a:t> whose value is never used.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Again, this is true.  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However, in this case the variable was used in order to capture the return value from the library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strtol</a:t>
            </a:r>
            <a:r>
              <a:rPr lang="en-US" sz="1800" dirty="0">
                <a:latin typeface="+mn-lt"/>
                <a:cs typeface="Courier New" pitchFamily="49" charset="0"/>
              </a:rPr>
              <a:t>, which we do not make any further use of.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This is deliberate, and fits with the design of the function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checkShiftAmt</a:t>
            </a:r>
            <a:r>
              <a:rPr lang="en-US" sz="1800" dirty="0">
                <a:latin typeface="+mn-lt"/>
                <a:cs typeface="Courier New" pitchFamily="49" charset="0"/>
              </a:rPr>
              <a:t>, and so we'll leave it unaltered.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685800"/>
            <a:ext cx="8153400" cy="1600438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1035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checkShiftAmt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caesar.c:86:8: warning: unused variable ‘result’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Wunused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-variable]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^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1036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6553200" cy="4572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More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warning options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19138"/>
            <a:ext cx="8610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You may also turn on certain specific categories of warnings 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  <a:r>
              <a:rPr lang="en-US" sz="1800" dirty="0">
                <a:latin typeface="+mn-lt"/>
                <a:cs typeface="Courier New" pitchFamily="49" charset="0"/>
              </a:rPr>
              <a:t> is too intrusive: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306513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Wformat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mismatches between format </a:t>
            </a:r>
            <a:r>
              <a:rPr lang="en-US" sz="1800" dirty="0" err="1">
                <a:latin typeface="+mn-lt"/>
                <a:cs typeface="Courier New" pitchFamily="49" charset="0"/>
              </a:rPr>
              <a:t>specifiers</a:t>
            </a:r>
            <a:r>
              <a:rPr lang="en-US" sz="1800" dirty="0">
                <a:latin typeface="+mn-lt"/>
                <a:cs typeface="Courier New" pitchFamily="49" charset="0"/>
              </a:rPr>
              <a:t> and arguments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097088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Wunused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</a:t>
            </a:r>
            <a:r>
              <a:rPr lang="en-US" sz="1800">
                <a:latin typeface="+mn-lt"/>
                <a:cs typeface="Courier New" pitchFamily="49" charset="0"/>
              </a:rPr>
              <a:t>unused </a:t>
            </a:r>
            <a:r>
              <a:rPr lang="en-US" sz="1800" smtClean="0">
                <a:latin typeface="+mn-lt"/>
                <a:cs typeface="Courier New" pitchFamily="49" charset="0"/>
              </a:rPr>
              <a:t>variables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935288"/>
            <a:ext cx="861060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Wimplicit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functions that are called without being declared;</a:t>
            </a: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usually results from missing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 dirty="0">
                <a:latin typeface="+mn-lt"/>
                <a:cs typeface="Courier New" pitchFamily="49" charset="0"/>
              </a:rPr>
              <a:t> directives or misspellings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9624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Wconversion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implicit conversions that could result in errors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57150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-W</a:t>
            </a: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a variety of additional warnings not included in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-Wall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800600"/>
            <a:ext cx="861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Wshadow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914400"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warnings regarding name hiding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Fundamental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462337"/>
            <a:ext cx="86106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Now, we see an additional warning, and this one is somewhat alarming...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Why would a function receive a parameter and not use it?  Sounds like a possible design error...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(In this case, the function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applyShift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>
                <a:latin typeface="+mn-lt"/>
                <a:cs typeface="Courier New" pitchFamily="49" charset="0"/>
              </a:rPr>
              <a:t> has not been completely implemented.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85800"/>
            <a:ext cx="8153400" cy="1600438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1039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-W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applyShift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caesar.c:57:36: warning: unused parameter ‘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shiftAmt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Wunused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-parameter]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applyShift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Original,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shiftAmt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1040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wmcquain@centosvm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~/2505/notes/T05/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caesar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8391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A Not So Benign Warning Message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57200" y="685800"/>
            <a:ext cx="8237538" cy="2862263"/>
          </a:xfrm>
          <a:prstGeom prst="rect">
            <a:avLst/>
          </a:prstGeom>
          <a:solidFill>
            <a:srgbClr val="FFFF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// Adapted from An Introduction to GCC, Gough, p. 8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 = 5, b = 10;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("The sum of %d and %d is %f.\n", a, b,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0;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09762"/>
            <a:ext cx="8153400" cy="1815882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1049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gough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-Wall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‘main’: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badformat.c:7:4: warning: format ‘%f’ expects argument of type ‘double’, but argument 4 has type ‘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’ [-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Wformat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of %d and %d is %f.\n", a, b, a + b);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^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1050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gough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badformat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 sum of 5 and 10 is 0.000000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Compliance-related </a:t>
            </a:r>
            <a:r>
              <a:rPr lang="en-US" dirty="0" err="1" smtClean="0">
                <a:latin typeface="Arial" charset="0"/>
                <a:cs typeface="Arial" charset="0"/>
              </a:rPr>
              <a:t>gcc</a:t>
            </a:r>
            <a:r>
              <a:rPr lang="en-US" dirty="0" smtClean="0">
                <a:latin typeface="Arial" charset="0"/>
                <a:cs typeface="Arial" charset="0"/>
              </a:rPr>
              <a:t> options:  -</a:t>
            </a:r>
            <a:r>
              <a:rPr lang="en-US" dirty="0" err="1" smtClean="0">
                <a:latin typeface="Arial" charset="0"/>
                <a:cs typeface="Arial" charset="0"/>
              </a:rPr>
              <a:t>std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Use the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800" dirty="0"/>
              <a:t> option to direct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to require code to comply with a particular C </a:t>
            </a:r>
            <a:r>
              <a:rPr lang="en-US" sz="1800" dirty="0" err="1"/>
              <a:t>langauge</a:t>
            </a:r>
            <a:r>
              <a:rPr lang="en-US" sz="1800" dirty="0"/>
              <a:t> </a:t>
            </a:r>
            <a:r>
              <a:rPr lang="en-US" sz="1800" dirty="0" smtClean="0"/>
              <a:t>standard</a:t>
            </a:r>
            <a:r>
              <a:rPr lang="en-US" sz="1800" dirty="0"/>
              <a:t>:</a:t>
            </a:r>
          </a:p>
          <a:p>
            <a:endParaRPr lang="en-US" sz="18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–Wall –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=c11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caesar.c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8610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This is necessary in order to use some features added in </a:t>
            </a:r>
            <a:r>
              <a:rPr lang="en-US" sz="1800" dirty="0" smtClean="0"/>
              <a:t>C11 </a:t>
            </a:r>
            <a:r>
              <a:rPr lang="en-US" sz="1800" dirty="0"/>
              <a:t>(such as declaring for-loop counters within the loop header).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It is also necessary with some legacy code in order to sidestep requirements imposed by  newer standards.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Unless explicitly stated otherwise, in CS 2505 we will always specify compliance with the C99 standard (as shown above).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1902</TotalTime>
  <Words>1579</Words>
  <Application>Microsoft Office PowerPoint</Application>
  <PresentationFormat>Overhead</PresentationFormat>
  <Paragraphs>206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Helvetica</vt:lpstr>
      <vt:lpstr>Monotype Sorts</vt:lpstr>
      <vt:lpstr>Times New Roman</vt:lpstr>
      <vt:lpstr>Professional</vt:lpstr>
      <vt:lpstr>GCC: the GNU Compiler Collection</vt:lpstr>
      <vt:lpstr>Getting Started with gcc</vt:lpstr>
      <vt:lpstr>Fundamental gcc options:  -o</vt:lpstr>
      <vt:lpstr>Fundamental gcc options:  -Wall</vt:lpstr>
      <vt:lpstr>Fundamental gcc options:  -Wall</vt:lpstr>
      <vt:lpstr>More gcc warning options</vt:lpstr>
      <vt:lpstr>Fundamental gcc options:  -W</vt:lpstr>
      <vt:lpstr>A Not So Benign Warning Message</vt:lpstr>
      <vt:lpstr>Compliance-related gcc options:  -std</vt:lpstr>
      <vt:lpstr>GCC Reference Manual</vt:lpstr>
      <vt:lpstr>Behind the Scenes</vt:lpstr>
      <vt:lpstr>The Preprocessor:  cpp</vt:lpstr>
      <vt:lpstr>The Compiler:  cc</vt:lpstr>
      <vt:lpstr>The Assembler:  as</vt:lpstr>
      <vt:lpstr>The Linker:  ld</vt:lpstr>
      <vt:lpstr>More useful gcc options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137</cp:revision>
  <cp:lastPrinted>1998-08-23T21:44:04Z</cp:lastPrinted>
  <dcterms:created xsi:type="dcterms:W3CDTF">1998-08-05T19:51:03Z</dcterms:created>
  <dcterms:modified xsi:type="dcterms:W3CDTF">2019-01-05T02:45:34Z</dcterms:modified>
</cp:coreProperties>
</file>