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7"/>
  </p:notesMasterIdLst>
  <p:handoutMasterIdLst>
    <p:handoutMasterId r:id="rId38"/>
  </p:handoutMasterIdLst>
  <p:sldIdLst>
    <p:sldId id="260" r:id="rId2"/>
    <p:sldId id="261" r:id="rId3"/>
    <p:sldId id="262" r:id="rId4"/>
    <p:sldId id="285" r:id="rId5"/>
    <p:sldId id="284" r:id="rId6"/>
    <p:sldId id="283" r:id="rId7"/>
    <p:sldId id="286" r:id="rId8"/>
    <p:sldId id="263" r:id="rId9"/>
    <p:sldId id="290" r:id="rId10"/>
    <p:sldId id="264" r:id="rId11"/>
    <p:sldId id="265" r:id="rId12"/>
    <p:sldId id="266" r:id="rId13"/>
    <p:sldId id="287" r:id="rId14"/>
    <p:sldId id="292" r:id="rId15"/>
    <p:sldId id="267" r:id="rId16"/>
    <p:sldId id="291" r:id="rId17"/>
    <p:sldId id="268" r:id="rId18"/>
    <p:sldId id="269" r:id="rId19"/>
    <p:sldId id="288" r:id="rId20"/>
    <p:sldId id="282" r:id="rId21"/>
    <p:sldId id="289" r:id="rId22"/>
    <p:sldId id="270" r:id="rId23"/>
    <p:sldId id="271" r:id="rId24"/>
    <p:sldId id="293" r:id="rId25"/>
    <p:sldId id="272" r:id="rId26"/>
    <p:sldId id="273" r:id="rId27"/>
    <p:sldId id="274" r:id="rId28"/>
    <p:sldId id="275" r:id="rId29"/>
    <p:sldId id="276" r:id="rId30"/>
    <p:sldId id="277" r:id="rId31"/>
    <p:sldId id="278" r:id="rId32"/>
    <p:sldId id="294" r:id="rId33"/>
    <p:sldId id="279" r:id="rId34"/>
    <p:sldId id="280" r:id="rId35"/>
    <p:sldId id="281" r:id="rId36"/>
  </p:sldIdLst>
  <p:sldSz cx="9144000" cy="6858000" type="overhead"/>
  <p:notesSz cx="7300913" cy="95869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9">
          <p15:clr>
            <a:srgbClr val="A4A3A4"/>
          </p15:clr>
        </p15:guide>
        <p15:guide id="2" pos="22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8000"/>
    <a:srgbClr val="FFFFE0"/>
    <a:srgbClr val="FFDEAD"/>
    <a:srgbClr val="EEE685"/>
    <a:srgbClr val="FF6600"/>
    <a:srgbClr val="660000"/>
    <a:srgbClr val="FFCC00"/>
    <a:srgbClr val="FF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38" autoAdjust="0"/>
    <p:restoredTop sz="88263" autoAdjust="0"/>
  </p:normalViewPr>
  <p:slideViewPr>
    <p:cSldViewPr>
      <p:cViewPr varScale="1">
        <p:scale>
          <a:sx n="72" d="100"/>
          <a:sy n="72" d="100"/>
        </p:scale>
        <p:origin x="413" y="62"/>
      </p:cViewPr>
      <p:guideLst>
        <p:guide orient="horz" pos="2160"/>
        <p:guide pos="2880"/>
      </p:guideLst>
    </p:cSldViewPr>
  </p:slideViewPr>
  <p:outlineViewPr>
    <p:cViewPr>
      <p:scale>
        <a:sx n="33" d="100"/>
        <a:sy n="33" d="100"/>
      </p:scale>
      <p:origin x="0" y="1013"/>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38" y="2034"/>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19563" y="0"/>
            <a:ext cx="3192462"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B3DDBC46-E7BF-4ACE-8A78-0093077A4782}" type="slidenum">
              <a:rPr lang="en-US"/>
              <a:pPr>
                <a:defRPr/>
              </a:pPr>
              <a:t>‹#›</a:t>
            </a:fld>
            <a:endParaRPr lang="en-US"/>
          </a:p>
        </p:txBody>
      </p:sp>
    </p:spTree>
    <p:extLst>
      <p:ext uri="{BB962C8B-B14F-4D97-AF65-F5344CB8AC3E}">
        <p14:creationId xmlns:p14="http://schemas.microsoft.com/office/powerpoint/2010/main" val="1959801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26628"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18EAF703-339B-4C98-8DBC-356B59A2FEC8}" type="slidenum">
              <a:rPr lang="en-US" altLang="en-US"/>
              <a:pPr>
                <a:defRPr/>
              </a:pPr>
              <a:t>‹#›</a:t>
            </a:fld>
            <a:endParaRPr lang="en-US" altLang="en-US"/>
          </a:p>
        </p:txBody>
      </p:sp>
    </p:spTree>
    <p:extLst>
      <p:ext uri="{BB962C8B-B14F-4D97-AF65-F5344CB8AC3E}">
        <p14:creationId xmlns:p14="http://schemas.microsoft.com/office/powerpoint/2010/main" val="565429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5A4D79F-BDB4-4918-AFAD-E3354CA342FC}" type="slidenum">
              <a:rPr lang="en-US" altLang="en-US" sz="1000" smtClean="0"/>
              <a:pPr/>
              <a:t>1</a:t>
            </a:fld>
            <a:endParaRPr lang="en-US" altLang="en-US" sz="10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a:t>
            </a:r>
            <a:r>
              <a:rPr lang="en-US" baseline="0" dirty="0" smtClean="0"/>
              <a:t> original version of these notes was </a:t>
            </a:r>
            <a:r>
              <a:rPr lang="en-US" dirty="0" smtClean="0"/>
              <a:t>based somewhat on Chapter 1 in C++ for Java Programmers by Weiss.</a:t>
            </a:r>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11957E07-C8A7-4EF1-A454-5419FDC391FB}" type="slidenum">
              <a:rPr lang="en-US" altLang="en-US" sz="1000" smtClean="0"/>
              <a:pPr/>
              <a:t>10</a:t>
            </a:fld>
            <a:endParaRPr lang="en-US" altLang="en-US" sz="10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AA0D5E10-81B4-46E5-AF46-554B000BB99A}" type="slidenum">
              <a:rPr lang="en-US" altLang="en-US" sz="1000" smtClean="0"/>
              <a:pPr/>
              <a:t>11</a:t>
            </a:fld>
            <a:endParaRPr lang="en-US" altLang="en-US" sz="10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F0087CE9-F918-4EB1-BFA6-65B77E8D9FBB}" type="slidenum">
              <a:rPr lang="en-US" altLang="en-US" sz="1000" smtClean="0"/>
              <a:pPr/>
              <a:t>12</a:t>
            </a:fld>
            <a:endParaRPr lang="en-US" altLang="en-US" sz="10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2AB850BE-07B7-4B8F-A1A0-12C980F23A58}" type="slidenum">
              <a:rPr lang="en-US" altLang="en-US" sz="1000" smtClean="0"/>
              <a:pPr/>
              <a:t>15</a:t>
            </a:fld>
            <a:endParaRPr lang="en-US" altLang="en-US" sz="10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DCE682AA-8270-448E-A349-FEAD724B4B27}" type="slidenum">
              <a:rPr lang="en-US" altLang="en-US" sz="1000" smtClean="0"/>
              <a:pPr/>
              <a:t>17</a:t>
            </a:fld>
            <a:endParaRPr lang="en-US" altLang="en-US" sz="10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3F0D385-8F70-4602-A46A-587E99D37C08}" type="slidenum">
              <a:rPr lang="en-US" altLang="en-US" sz="1000" smtClean="0"/>
              <a:pPr/>
              <a:t>18</a:t>
            </a:fld>
            <a:endParaRPr lang="en-US" altLang="en-US" sz="10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3F0D385-8F70-4602-A46A-587E99D37C08}" type="slidenum">
              <a:rPr lang="en-US" altLang="en-US" sz="1000" smtClean="0"/>
              <a:pPr/>
              <a:t>19</a:t>
            </a:fld>
            <a:endParaRPr lang="en-US" altLang="en-US" sz="10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3F0D385-8F70-4602-A46A-587E99D37C08}" type="slidenum">
              <a:rPr lang="en-US" altLang="en-US" sz="1000" smtClean="0"/>
              <a:pPr/>
              <a:t>20</a:t>
            </a:fld>
            <a:endParaRPr lang="en-US" altLang="en-US" sz="10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3F0D385-8F70-4602-A46A-587E99D37C08}" type="slidenum">
              <a:rPr lang="en-US" altLang="en-US" sz="1000" smtClean="0"/>
              <a:pPr/>
              <a:t>21</a:t>
            </a:fld>
            <a:endParaRPr lang="en-US" altLang="en-US" sz="10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94B6AC2-1A1A-47A6-97A4-0817D8E86809}" type="slidenum">
              <a:rPr lang="en-US" altLang="en-US" sz="1000" smtClean="0"/>
              <a:pPr/>
              <a:t>22</a:t>
            </a:fld>
            <a:endParaRPr lang="en-US" altLang="en-US" sz="10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868712D-A180-4961-ABC9-A6A4AADB973B}" type="slidenum">
              <a:rPr lang="en-US" altLang="en-US" sz="1000" smtClean="0"/>
              <a:pPr/>
              <a:t>2</a:t>
            </a:fld>
            <a:endParaRPr lang="en-US" altLang="en-US" sz="10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23</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23BBAE1B-9CE3-4D74-8963-3E398CD3524A}" type="slidenum">
              <a:rPr lang="en-US" altLang="en-US" sz="1000" smtClean="0"/>
              <a:pPr/>
              <a:t>25</a:t>
            </a:fld>
            <a:endParaRPr lang="en-US" altLang="en-US" sz="10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58D2FCC0-B694-41E4-849A-C039C609A4C6}" type="slidenum">
              <a:rPr lang="en-US" altLang="en-US" sz="1000" smtClean="0"/>
              <a:pPr/>
              <a:t>26</a:t>
            </a:fld>
            <a:endParaRPr lang="en-US" altLang="en-US" sz="10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635C1558-B14B-4AAD-BD7A-13EBCAE36A62}" type="slidenum">
              <a:rPr lang="en-US" altLang="en-US" sz="1000" smtClean="0"/>
              <a:pPr/>
              <a:t>27</a:t>
            </a:fld>
            <a:endParaRPr lang="en-US" altLang="en-US" sz="10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C6D83DFD-91A5-49B9-892E-9BBE03CF0748}" type="slidenum">
              <a:rPr lang="en-US" altLang="en-US" sz="1000" smtClean="0"/>
              <a:pPr/>
              <a:t>3</a:t>
            </a:fld>
            <a:endParaRPr lang="en-US" altLang="en-US" sz="10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C6D83DFD-91A5-49B9-892E-9BBE03CF0748}" type="slidenum">
              <a:rPr lang="en-US" altLang="en-US" sz="1000" smtClean="0"/>
              <a:pPr/>
              <a:t>4</a:t>
            </a:fld>
            <a:endParaRPr lang="en-US" altLang="en-US" sz="10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C6D83DFD-91A5-49B9-892E-9BBE03CF0748}" type="slidenum">
              <a:rPr lang="en-US" altLang="en-US" sz="1000" smtClean="0"/>
              <a:pPr/>
              <a:t>5</a:t>
            </a:fld>
            <a:endParaRPr lang="en-US" altLang="en-US" sz="10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C6D83DFD-91A5-49B9-892E-9BBE03CF0748}" type="slidenum">
              <a:rPr lang="en-US" altLang="en-US" sz="1000" smtClean="0"/>
              <a:pPr/>
              <a:t>6</a:t>
            </a:fld>
            <a:endParaRPr lang="en-US" altLang="en-US" sz="10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a:t>
            </a:r>
            <a:r>
              <a:rPr lang="en-US" baseline="0" dirty="0" err="1" smtClean="0"/>
              <a:t>gcc</a:t>
            </a:r>
            <a:r>
              <a:rPr lang="en-US" baseline="0" dirty="0" smtClean="0"/>
              <a:t> requires the –lm switch in order to properly link the C floating-point library</a:t>
            </a:r>
            <a:endParaRPr lang="en-US" dirty="0"/>
          </a:p>
        </p:txBody>
      </p:sp>
      <p:sp>
        <p:nvSpPr>
          <p:cNvPr id="4" name="Slide Number Placeholder 3"/>
          <p:cNvSpPr>
            <a:spLocks noGrp="1"/>
          </p:cNvSpPr>
          <p:nvPr>
            <p:ph type="sldNum" sz="quarter" idx="10"/>
          </p:nvPr>
        </p:nvSpPr>
        <p:spPr/>
        <p:txBody>
          <a:bodyPr/>
          <a:lstStyle/>
          <a:p>
            <a:pPr>
              <a:defRPr/>
            </a:pPr>
            <a:fld id="{18EAF703-339B-4C98-8DBC-356B59A2FEC8}" type="slidenum">
              <a:rPr lang="en-US" altLang="en-US" smtClean="0"/>
              <a:pPr>
                <a:defRPr/>
              </a:pPr>
              <a:t>7</a:t>
            </a:fld>
            <a:endParaRPr lang="en-US" altLang="en-US"/>
          </a:p>
        </p:txBody>
      </p:sp>
    </p:spTree>
    <p:extLst>
      <p:ext uri="{BB962C8B-B14F-4D97-AF65-F5344CB8AC3E}">
        <p14:creationId xmlns:p14="http://schemas.microsoft.com/office/powerpoint/2010/main" val="952275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59ACB595-BB5F-4768-8952-32AADECF0414}" type="slidenum">
              <a:rPr lang="en-US" altLang="en-US" sz="1000" smtClean="0"/>
              <a:pPr/>
              <a:t>8</a:t>
            </a:fld>
            <a:endParaRPr lang="en-US" altLang="en-US" sz="10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59ACB595-BB5F-4768-8952-32AADECF0414}" type="slidenum">
              <a:rPr lang="en-US" altLang="en-US" sz="1000" smtClean="0"/>
              <a:pPr/>
              <a:t>9</a:t>
            </a:fld>
            <a:endParaRPr lang="en-US" altLang="en-US" sz="10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100073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002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586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5791200" cy="3429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685800"/>
            <a:ext cx="8458200" cy="5715000"/>
          </a:xfrm>
        </p:spPr>
        <p:txBody>
          <a:bodyPr/>
          <a:lstStyle/>
          <a:p>
            <a:pPr lvl="0"/>
            <a:endParaRPr lang="en-US" noProof="0"/>
          </a:p>
        </p:txBody>
      </p:sp>
      <p:sp>
        <p:nvSpPr>
          <p:cNvPr id="4" name="Date Placeholder 3"/>
          <p:cNvSpPr>
            <a:spLocks noGrp="1"/>
          </p:cNvSpPr>
          <p:nvPr>
            <p:ph type="dt" sz="half" idx="10"/>
          </p:nvPr>
        </p:nvSpPr>
        <p:spPr>
          <a:xfrm>
            <a:off x="271463" y="6657975"/>
            <a:ext cx="2101850" cy="150813"/>
          </a:xfrm>
          <a:prstGeom prst="rect">
            <a:avLst/>
          </a:prstGeom>
        </p:spPr>
        <p:txBody>
          <a:bodyPr/>
          <a:lstStyle>
            <a:lvl1pPr>
              <a:defRPr/>
            </a:lvl1pPr>
          </a:lstStyle>
          <a:p>
            <a:pPr>
              <a:defRPr/>
            </a:pPr>
            <a:r>
              <a:rPr lang="en-US" altLang="en-US"/>
              <a:t>CS@VT August 2009</a:t>
            </a:r>
          </a:p>
        </p:txBody>
      </p:sp>
      <p:sp>
        <p:nvSpPr>
          <p:cNvPr id="5" name="Footer Placeholder 4"/>
          <p:cNvSpPr>
            <a:spLocks noGrp="1"/>
          </p:cNvSpPr>
          <p:nvPr>
            <p:ph type="ftr" sz="quarter" idx="11"/>
          </p:nvPr>
        </p:nvSpPr>
        <p:spPr>
          <a:xfrm>
            <a:off x="6019800" y="6629400"/>
            <a:ext cx="2895600" cy="228600"/>
          </a:xfrm>
          <a:prstGeom prst="rect">
            <a:avLst/>
          </a:prstGeom>
        </p:spPr>
        <p:txBody>
          <a:bodyPr/>
          <a:lstStyle>
            <a:lvl1pPr>
              <a:defRPr/>
            </a:lvl1pPr>
          </a:lstStyle>
          <a:p>
            <a:pPr>
              <a:defRPr/>
            </a:pPr>
            <a:r>
              <a:rPr lang="en-US" altLang="en-US"/>
              <a:t>©2006-09  McQuain, Feng &amp; Ribbens </a:t>
            </a:r>
          </a:p>
        </p:txBody>
      </p:sp>
    </p:spTree>
    <p:extLst>
      <p:ext uri="{BB962C8B-B14F-4D97-AF65-F5344CB8AC3E}">
        <p14:creationId xmlns:p14="http://schemas.microsoft.com/office/powerpoint/2010/main" val="26470874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3" name="Freeform 5"/>
            <p:cNvSpPr>
              <a:spLocks/>
            </p:cNvSpPr>
            <p:nvPr/>
          </p:nvSpPr>
          <p:spPr bwMode="auto">
            <a:xfrm>
              <a:off x="240" y="384"/>
              <a:ext cx="5412" cy="3695"/>
            </a:xfrm>
            <a:custGeom>
              <a:avLst/>
              <a:gdLst>
                <a:gd name="T0" fmla="*/ 6526 w 5269"/>
                <a:gd name="T1" fmla="*/ 0 h 2977"/>
                <a:gd name="T2" fmla="*/ 0 w 5269"/>
                <a:gd name="T3" fmla="*/ 0 h 2977"/>
                <a:gd name="T4" fmla="*/ 0 w 5269"/>
                <a:gd name="T5" fmla="*/ 1676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4" name="Freeform 6"/>
            <p:cNvSpPr>
              <a:spLocks/>
            </p:cNvSpPr>
            <p:nvPr/>
          </p:nvSpPr>
          <p:spPr bwMode="auto">
            <a:xfrm>
              <a:off x="252" y="384"/>
              <a:ext cx="5412" cy="3695"/>
            </a:xfrm>
            <a:custGeom>
              <a:avLst/>
              <a:gdLst>
                <a:gd name="T0" fmla="*/ 6526 w 5269"/>
                <a:gd name="T1" fmla="*/ 0 h 2977"/>
                <a:gd name="T2" fmla="*/ 6526 w 5269"/>
                <a:gd name="T3" fmla="*/ 16766 h 2977"/>
                <a:gd name="T4" fmla="*/ 0 w 5269"/>
                <a:gd name="T5" fmla="*/ 1676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9388"/>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0" name="Freeform 26"/>
            <p:cNvSpPr>
              <a:spLocks/>
            </p:cNvSpPr>
            <p:nvPr/>
          </p:nvSpPr>
          <p:spPr bwMode="auto">
            <a:xfrm>
              <a:off x="25" y="102"/>
              <a:ext cx="173" cy="201"/>
            </a:xfrm>
            <a:custGeom>
              <a:avLst/>
              <a:gdLst>
                <a:gd name="T0" fmla="*/ 80 w 193"/>
                <a:gd name="T1" fmla="*/ 0 h 721"/>
                <a:gd name="T2" fmla="*/ 0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41" name="Freeform 27"/>
            <p:cNvSpPr>
              <a:spLocks/>
            </p:cNvSpPr>
            <p:nvPr/>
          </p:nvSpPr>
          <p:spPr bwMode="auto">
            <a:xfrm>
              <a:off x="25" y="102"/>
              <a:ext cx="173" cy="201"/>
            </a:xfrm>
            <a:custGeom>
              <a:avLst/>
              <a:gdLst>
                <a:gd name="T0" fmla="*/ 80 w 193"/>
                <a:gd name="T1" fmla="*/ 0 h 721"/>
                <a:gd name="T2" fmla="*/ 80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Freeform 42"/>
            <p:cNvSpPr>
              <a:spLocks/>
            </p:cNvSpPr>
            <p:nvPr/>
          </p:nvSpPr>
          <p:spPr bwMode="auto">
            <a:xfrm flipH="1" flipV="1">
              <a:off x="77" y="378"/>
              <a:ext cx="67" cy="3702"/>
            </a:xfrm>
            <a:custGeom>
              <a:avLst/>
              <a:gdLst>
                <a:gd name="T0" fmla="*/ 0 w 193"/>
                <a:gd name="T1" fmla="*/ 0 h 721"/>
                <a:gd name="T2" fmla="*/ 0 w 193"/>
                <a:gd name="T3" fmla="*/ 0 h 721"/>
                <a:gd name="T4" fmla="*/ 0 w 193"/>
                <a:gd name="T5" fmla="*/ 34781612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38" name="Freeform 43"/>
            <p:cNvSpPr>
              <a:spLocks/>
            </p:cNvSpPr>
            <p:nvPr/>
          </p:nvSpPr>
          <p:spPr bwMode="auto">
            <a:xfrm flipH="1" flipV="1">
              <a:off x="77" y="378"/>
              <a:ext cx="67" cy="3702"/>
            </a:xfrm>
            <a:custGeom>
              <a:avLst/>
              <a:gdLst>
                <a:gd name="T0" fmla="*/ 0 w 193"/>
                <a:gd name="T1" fmla="*/ 0 h 721"/>
                <a:gd name="T2" fmla="*/ 0 w 193"/>
                <a:gd name="T3" fmla="*/ 347816127 h 721"/>
                <a:gd name="T4" fmla="*/ 0 w 193"/>
                <a:gd name="T5" fmla="*/ 34781612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sp>
        <p:nvSpPr>
          <p:cNvPr id="1031" name="Rectangle 48"/>
          <p:cNvSpPr>
            <a:spLocks noChangeArrowheads="1"/>
          </p:cNvSpPr>
          <p:nvPr/>
        </p:nvSpPr>
        <p:spPr bwMode="auto">
          <a:xfrm>
            <a:off x="7060808" y="152401"/>
            <a:ext cx="1597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p>
            <a:r>
              <a:rPr lang="en-US" altLang="en-US" sz="1800" dirty="0">
                <a:latin typeface="Arial" charset="0"/>
                <a:cs typeface="Arial" charset="0"/>
              </a:rPr>
              <a:t>Basic I/O in C</a:t>
            </a:r>
            <a:endParaRPr lang="en-US" altLang="en-US" sz="1800" b="1" dirty="0">
              <a:latin typeface="Arial" charset="0"/>
              <a:cs typeface="Arial" charset="0"/>
            </a:endParaRPr>
          </a:p>
        </p:txBody>
      </p:sp>
      <p:sp>
        <p:nvSpPr>
          <p:cNvPr id="1032" name="Rectangle 50"/>
          <p:cNvSpPr>
            <a:spLocks noChangeArrowheads="1"/>
          </p:cNvSpPr>
          <p:nvPr/>
        </p:nvSpPr>
        <p:spPr bwMode="auto">
          <a:xfrm>
            <a:off x="3201988" y="6497638"/>
            <a:ext cx="2665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a:solidFill>
                  <a:srgbClr val="660000"/>
                </a:solidFill>
                <a:latin typeface="Arial" charset="0"/>
              </a:rPr>
              <a:t> Computer Organization I</a:t>
            </a:r>
          </a:p>
        </p:txBody>
      </p:sp>
      <p:sp>
        <p:nvSpPr>
          <p:cNvPr id="1033" name="Text Box 59"/>
          <p:cNvSpPr txBox="1">
            <a:spLocks noChangeArrowheads="1"/>
          </p:cNvSpPr>
          <p:nvPr userDrawn="1"/>
        </p:nvSpPr>
        <p:spPr bwMode="auto">
          <a:xfrm>
            <a:off x="8604736" y="152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7186AC79-815E-41C0-BB19-824B380D4CD0}" type="slidenum">
              <a:rPr lang="en-US" sz="1800" smtClean="0">
                <a:latin typeface="Arial" charset="0"/>
              </a:rPr>
              <a:pPr algn="ctr">
                <a:spcBef>
                  <a:spcPct val="50000"/>
                </a:spcBef>
                <a:defRPr/>
              </a:pPr>
              <a:t>‹#›</a:t>
            </a:fld>
            <a:endParaRPr lang="en-US" sz="1800" dirty="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6705600" y="6553200"/>
            <a:ext cx="2362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©2005-2019 WD McQuain</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hf sldNum="0" hdr="0"/>
  <p:txStyles>
    <p:titleStyle>
      <a:lvl1pPr algn="l" rtl="0" eaLnBrk="0" fontAlgn="base" hangingPunct="0">
        <a:spcBef>
          <a:spcPct val="0"/>
        </a:spcBef>
        <a:spcAft>
          <a:spcPct val="0"/>
        </a:spcAft>
        <a:defRPr sz="240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2"/>
          </a:solidFill>
          <a:latin typeface="Arial" charset="0"/>
          <a:cs typeface="Arial" charset="0"/>
        </a:defRPr>
      </a:lvl2pPr>
      <a:lvl3pPr algn="l" rtl="0" eaLnBrk="0" fontAlgn="base" hangingPunct="0">
        <a:spcBef>
          <a:spcPct val="0"/>
        </a:spcBef>
        <a:spcAft>
          <a:spcPct val="0"/>
        </a:spcAft>
        <a:defRPr sz="2400">
          <a:solidFill>
            <a:schemeClr val="tx2"/>
          </a:solidFill>
          <a:latin typeface="Arial" charset="0"/>
          <a:cs typeface="Arial" charset="0"/>
        </a:defRPr>
      </a:lvl3pPr>
      <a:lvl4pPr algn="l" rtl="0" eaLnBrk="0" fontAlgn="base" hangingPunct="0">
        <a:spcBef>
          <a:spcPct val="0"/>
        </a:spcBef>
        <a:spcAft>
          <a:spcPct val="0"/>
        </a:spcAft>
        <a:defRPr sz="2400">
          <a:solidFill>
            <a:schemeClr val="tx2"/>
          </a:solidFill>
          <a:latin typeface="Arial" charset="0"/>
          <a:cs typeface="Arial" charset="0"/>
        </a:defRPr>
      </a:lvl4pPr>
      <a:lvl5pPr algn="l" rtl="0" eaLnBrk="0" fontAlgn="base" hangingPunct="0">
        <a:spcBef>
          <a:spcPct val="0"/>
        </a:spcBef>
        <a:spcAft>
          <a:spcPct val="0"/>
        </a:spcAft>
        <a:defRPr sz="2400">
          <a:solidFill>
            <a:schemeClr val="tx2"/>
          </a:solidFill>
          <a:latin typeface="Arial" charset="0"/>
          <a:cs typeface="Arial"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171450"/>
            <a:ext cx="6324600" cy="3429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C FILE Type</a:t>
            </a:r>
          </a:p>
        </p:txBody>
      </p:sp>
      <p:sp>
        <p:nvSpPr>
          <p:cNvPr id="4099" name="Text Box 3"/>
          <p:cNvSpPr txBox="1">
            <a:spLocks noChangeArrowheads="1"/>
          </p:cNvSpPr>
          <p:nvPr/>
        </p:nvSpPr>
        <p:spPr bwMode="auto">
          <a:xfrm>
            <a:off x="457200" y="685800"/>
            <a:ext cx="8458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Accessing a stream requires a pointer </a:t>
            </a:r>
            <a:r>
              <a:rPr lang="en-US" sz="1800" dirty="0" smtClean="0"/>
              <a:t>variable of </a:t>
            </a:r>
            <a:r>
              <a:rPr lang="en-US" sz="1800" dirty="0"/>
              <a:t>type </a:t>
            </a:r>
            <a:r>
              <a:rPr lang="en-US" sz="1800" dirty="0">
                <a:latin typeface="Courier New" pitchFamily="49" charset="0"/>
              </a:rPr>
              <a:t>FILE</a:t>
            </a:r>
            <a:r>
              <a:rPr lang="en-US" sz="1800" dirty="0"/>
              <a:t>.</a:t>
            </a:r>
          </a:p>
          <a:p>
            <a:pPr>
              <a:spcBef>
                <a:spcPct val="50000"/>
              </a:spcBef>
            </a:pPr>
            <a:r>
              <a:rPr lang="en-US" sz="1800" dirty="0"/>
              <a:t>C provides three standard streams, which require no special preparation other than the necessary </a:t>
            </a:r>
            <a:r>
              <a:rPr lang="en-US" sz="1800" dirty="0">
                <a:latin typeface="Courier New" pitchFamily="49" charset="0"/>
              </a:rPr>
              <a:t>include</a:t>
            </a:r>
            <a:r>
              <a:rPr lang="en-US" sz="1800" dirty="0"/>
              <a:t> directive:</a:t>
            </a:r>
          </a:p>
        </p:txBody>
      </p:sp>
      <p:sp>
        <p:nvSpPr>
          <p:cNvPr id="4100" name="Text Box 4"/>
          <p:cNvSpPr txBox="1">
            <a:spLocks noChangeArrowheads="1"/>
          </p:cNvSpPr>
          <p:nvPr/>
        </p:nvSpPr>
        <p:spPr bwMode="auto">
          <a:xfrm>
            <a:off x="457200" y="1828800"/>
            <a:ext cx="84582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1778000" algn="l"/>
                <a:tab pos="4114800" algn="l"/>
              </a:tabLst>
              <a:defRPr sz="2400">
                <a:solidFill>
                  <a:schemeClr val="tx1"/>
                </a:solidFill>
                <a:latin typeface="Times New Roman" pitchFamily="18" charset="0"/>
              </a:defRPr>
            </a:lvl1pPr>
            <a:lvl2pPr marL="742950" indent="-285750">
              <a:tabLst>
                <a:tab pos="457200" algn="l"/>
                <a:tab pos="1778000" algn="l"/>
                <a:tab pos="4114800" algn="l"/>
              </a:tabLst>
              <a:defRPr sz="2400">
                <a:solidFill>
                  <a:schemeClr val="tx1"/>
                </a:solidFill>
                <a:latin typeface="Times New Roman" pitchFamily="18" charset="0"/>
              </a:defRPr>
            </a:lvl2pPr>
            <a:lvl3pPr marL="1143000" indent="-228600">
              <a:tabLst>
                <a:tab pos="457200" algn="l"/>
                <a:tab pos="1778000" algn="l"/>
                <a:tab pos="4114800" algn="l"/>
              </a:tabLst>
              <a:defRPr sz="2400">
                <a:solidFill>
                  <a:schemeClr val="tx1"/>
                </a:solidFill>
                <a:latin typeface="Times New Roman" pitchFamily="18" charset="0"/>
              </a:defRPr>
            </a:lvl3pPr>
            <a:lvl4pPr marL="1600200" indent="-228600">
              <a:tabLst>
                <a:tab pos="457200" algn="l"/>
                <a:tab pos="1778000" algn="l"/>
                <a:tab pos="4114800" algn="l"/>
              </a:tabLst>
              <a:defRPr sz="2400">
                <a:solidFill>
                  <a:schemeClr val="tx1"/>
                </a:solidFill>
                <a:latin typeface="Times New Roman" pitchFamily="18" charset="0"/>
              </a:defRPr>
            </a:lvl4pPr>
            <a:lvl5pPr marL="2057400" indent="-228600">
              <a:tabLst>
                <a:tab pos="457200" algn="l"/>
                <a:tab pos="1778000" algn="l"/>
                <a:tab pos="41148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1778000" algn="l"/>
                <a:tab pos="41148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1778000" algn="l"/>
                <a:tab pos="41148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1778000" algn="l"/>
                <a:tab pos="41148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1778000" algn="l"/>
                <a:tab pos="4114800" algn="l"/>
              </a:tabLst>
              <a:defRPr sz="2400">
                <a:solidFill>
                  <a:schemeClr val="tx1"/>
                </a:solidFill>
                <a:latin typeface="Times New Roman" pitchFamily="18" charset="0"/>
              </a:defRPr>
            </a:lvl9pPr>
          </a:lstStyle>
          <a:p>
            <a:pPr>
              <a:spcBef>
                <a:spcPct val="50000"/>
              </a:spcBef>
            </a:pPr>
            <a:r>
              <a:rPr lang="en-US" sz="1800"/>
              <a:t>	</a:t>
            </a:r>
            <a:r>
              <a:rPr lang="en-US" sz="1800">
                <a:latin typeface="Courier New" pitchFamily="49" charset="0"/>
              </a:rPr>
              <a:t>stdin</a:t>
            </a:r>
            <a:r>
              <a:rPr lang="en-US" sz="1800"/>
              <a:t>	standard input	keyboard</a:t>
            </a:r>
          </a:p>
          <a:p>
            <a:pPr>
              <a:spcBef>
                <a:spcPct val="50000"/>
              </a:spcBef>
            </a:pPr>
            <a:r>
              <a:rPr lang="en-US" sz="1800"/>
              <a:t>	</a:t>
            </a:r>
            <a:r>
              <a:rPr lang="en-US" sz="1800">
                <a:latin typeface="Courier New" pitchFamily="49" charset="0"/>
              </a:rPr>
              <a:t>stdout</a:t>
            </a:r>
            <a:r>
              <a:rPr lang="en-US" sz="1800"/>
              <a:t>	standard output	console window</a:t>
            </a:r>
          </a:p>
          <a:p>
            <a:pPr>
              <a:spcBef>
                <a:spcPct val="50000"/>
              </a:spcBef>
            </a:pPr>
            <a:r>
              <a:rPr lang="en-US" sz="1800"/>
              <a:t>	</a:t>
            </a:r>
            <a:r>
              <a:rPr lang="en-US" sz="1800">
                <a:latin typeface="Courier New" pitchFamily="49" charset="0"/>
              </a:rPr>
              <a:t>stderr	</a:t>
            </a:r>
            <a:r>
              <a:rPr lang="en-US" sz="1800"/>
              <a:t>standard error	console window</a:t>
            </a:r>
          </a:p>
        </p:txBody>
      </p:sp>
      <p:sp>
        <p:nvSpPr>
          <p:cNvPr id="4101" name="Rectangle 6"/>
          <p:cNvSpPr>
            <a:spLocks noGrp="1" noChangeArrowheads="1"/>
          </p:cNvSpPr>
          <p:nvPr>
            <p:ph type="body" idx="1"/>
          </p:nvPr>
        </p:nvSpPr>
        <p:spPr>
          <a:xfrm>
            <a:off x="457200" y="3282950"/>
            <a:ext cx="8458200" cy="366713"/>
          </a:xfrm>
          <a:noFill/>
        </p:spPr>
        <p:txBody>
          <a:bodyPr lIns="92407" tIns="45420" rIns="92407" bIns="45420">
            <a:spAutoFit/>
          </a:bodyPr>
          <a:lstStyle/>
          <a:p>
            <a:pPr marL="0" indent="0" defTabSz="923925">
              <a:tabLst>
                <a:tab pos="457200" algn="l"/>
              </a:tabLst>
            </a:pPr>
            <a:r>
              <a:rPr lang="en-US" altLang="en-US" sz="1800" smtClean="0"/>
              <a:t>Alternatively, you can declare </a:t>
            </a:r>
            <a:r>
              <a:rPr lang="en-US" altLang="en-US" sz="1800" smtClean="0">
                <a:latin typeface="Courier New" pitchFamily="49" charset="0"/>
              </a:rPr>
              <a:t>FILE</a:t>
            </a:r>
            <a:r>
              <a:rPr lang="en-US" altLang="en-US" sz="1800" smtClean="0"/>
              <a:t> pointers and manage their connections to disk files.</a:t>
            </a:r>
          </a:p>
        </p:txBody>
      </p:sp>
      <p:sp>
        <p:nvSpPr>
          <p:cNvPr id="6" name="Text Box 5"/>
          <p:cNvSpPr txBox="1">
            <a:spLocks noChangeArrowheads="1"/>
          </p:cNvSpPr>
          <p:nvPr/>
        </p:nvSpPr>
        <p:spPr bwMode="auto">
          <a:xfrm>
            <a:off x="6705600" y="6086475"/>
            <a:ext cx="2133600" cy="314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a:latin typeface="Arial" charset="0"/>
              </a:rPr>
              <a:t>header file: &lt;stdio.h&gt;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8196" name="Text Box 4"/>
          <p:cNvSpPr txBox="1">
            <a:spLocks noChangeArrowheads="1"/>
          </p:cNvSpPr>
          <p:nvPr/>
        </p:nvSpPr>
        <p:spPr bwMode="auto">
          <a:xfrm>
            <a:off x="457200" y="29098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2743200" algn="l"/>
              </a:tabLst>
              <a:defRPr sz="2400">
                <a:solidFill>
                  <a:schemeClr val="tx1"/>
                </a:solidFill>
                <a:latin typeface="Times New Roman" pitchFamily="18" charset="0"/>
              </a:defRPr>
            </a:lvl1pPr>
            <a:lvl2pPr marL="742950" indent="-285750">
              <a:tabLst>
                <a:tab pos="1371600" algn="l"/>
                <a:tab pos="2743200" algn="l"/>
              </a:tabLst>
              <a:defRPr sz="2400">
                <a:solidFill>
                  <a:schemeClr val="tx1"/>
                </a:solidFill>
                <a:latin typeface="Times New Roman" pitchFamily="18" charset="0"/>
              </a:defRPr>
            </a:lvl2pPr>
            <a:lvl3pPr marL="1143000" indent="-228600">
              <a:tabLst>
                <a:tab pos="1371600" algn="l"/>
                <a:tab pos="2743200" algn="l"/>
              </a:tabLst>
              <a:defRPr sz="2400">
                <a:solidFill>
                  <a:schemeClr val="tx1"/>
                </a:solidFill>
                <a:latin typeface="Times New Roman" pitchFamily="18" charset="0"/>
              </a:defRPr>
            </a:lvl3pPr>
            <a:lvl4pPr marL="1600200" indent="-228600">
              <a:tabLst>
                <a:tab pos="1371600" algn="l"/>
                <a:tab pos="2743200" algn="l"/>
              </a:tabLst>
              <a:defRPr sz="2400">
                <a:solidFill>
                  <a:schemeClr val="tx1"/>
                </a:solidFill>
                <a:latin typeface="Times New Roman" pitchFamily="18" charset="0"/>
              </a:defRPr>
            </a:lvl4pPr>
            <a:lvl5pPr marL="2057400" indent="-228600">
              <a:tabLst>
                <a:tab pos="1371600" algn="l"/>
                <a:tab pos="2743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9pPr>
          </a:lstStyle>
          <a:p>
            <a:pPr>
              <a:spcBef>
                <a:spcPct val="50000"/>
              </a:spcBef>
            </a:pPr>
            <a:r>
              <a:rPr lang="en-US" sz="1800" b="1" dirty="0">
                <a:latin typeface="Arial" panose="020B0604020202020204" pitchFamily="34" charset="0"/>
                <a:cs typeface="Arial" panose="020B0604020202020204" pitchFamily="34" charset="0"/>
              </a:rPr>
              <a:t>min width</a:t>
            </a:r>
            <a:r>
              <a:rPr lang="en-US" sz="1800" dirty="0"/>
              <a:t>:	optional, pad with spaces if field not filled, ignored if insufficient</a:t>
            </a:r>
          </a:p>
        </p:txBody>
      </p:sp>
      <p:graphicFrame>
        <p:nvGraphicFramePr>
          <p:cNvPr id="64517" name="Group 5"/>
          <p:cNvGraphicFramePr>
            <a:graphicFrameLocks noGrp="1"/>
          </p:cNvGraphicFramePr>
          <p:nvPr>
            <p:ph idx="1"/>
            <p:extLst>
              <p:ext uri="{D42A27DB-BD31-4B8C-83A1-F6EECF244321}">
                <p14:modId xmlns:p14="http://schemas.microsoft.com/office/powerpoint/2010/main" val="1265161070"/>
              </p:ext>
            </p:extLst>
          </p:nvPr>
        </p:nvGraphicFramePr>
        <p:xfrm>
          <a:off x="1981200" y="1800847"/>
          <a:ext cx="4114800" cy="365238"/>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dirty="0" smtClean="0">
                          <a:ln>
                            <a:noFill/>
                          </a:ln>
                          <a:solidFill>
                            <a:schemeClr val="tx1"/>
                          </a:solidFill>
                          <a:effectLst/>
                          <a:latin typeface="Courier New" pitchFamily="49" charset="0"/>
                        </a:rPr>
                        <a:t>#0</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.5</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dirty="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214" name="Text Box 22"/>
          <p:cNvSpPr txBox="1">
            <a:spLocks noChangeArrowheads="1"/>
          </p:cNvSpPr>
          <p:nvPr/>
        </p:nvSpPr>
        <p:spPr bwMode="auto">
          <a:xfrm rot="-2743605">
            <a:off x="3430587" y="1081710"/>
            <a:ext cx="1247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min width</a:t>
            </a:r>
          </a:p>
        </p:txBody>
      </p:sp>
      <p:sp>
        <p:nvSpPr>
          <p:cNvPr id="8215" name="Text Box 23"/>
          <p:cNvSpPr txBox="1">
            <a:spLocks noChangeArrowheads="1"/>
          </p:cNvSpPr>
          <p:nvPr/>
        </p:nvSpPr>
        <p:spPr bwMode="auto">
          <a:xfrm rot="-2743605">
            <a:off x="4101281" y="1114254"/>
            <a:ext cx="1096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precision</a:t>
            </a:r>
          </a:p>
        </p:txBody>
      </p:sp>
      <p:sp>
        <p:nvSpPr>
          <p:cNvPr id="8218" name="Text Box 26"/>
          <p:cNvSpPr txBox="1">
            <a:spLocks noChangeArrowheads="1"/>
          </p:cNvSpPr>
          <p:nvPr/>
        </p:nvSpPr>
        <p:spPr bwMode="auto">
          <a:xfrm>
            <a:off x="457200" y="393065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2743200" algn="l"/>
              </a:tabLst>
              <a:defRPr sz="2400">
                <a:solidFill>
                  <a:schemeClr val="tx1"/>
                </a:solidFill>
                <a:latin typeface="Times New Roman" pitchFamily="18" charset="0"/>
              </a:defRPr>
            </a:lvl1pPr>
            <a:lvl2pPr marL="742950" indent="-285750">
              <a:tabLst>
                <a:tab pos="1371600" algn="l"/>
                <a:tab pos="2743200" algn="l"/>
              </a:tabLst>
              <a:defRPr sz="2400">
                <a:solidFill>
                  <a:schemeClr val="tx1"/>
                </a:solidFill>
                <a:latin typeface="Times New Roman" pitchFamily="18" charset="0"/>
              </a:defRPr>
            </a:lvl2pPr>
            <a:lvl3pPr marL="1143000" indent="-228600">
              <a:tabLst>
                <a:tab pos="1371600" algn="l"/>
                <a:tab pos="2743200" algn="l"/>
              </a:tabLst>
              <a:defRPr sz="2400">
                <a:solidFill>
                  <a:schemeClr val="tx1"/>
                </a:solidFill>
                <a:latin typeface="Times New Roman" pitchFamily="18" charset="0"/>
              </a:defRPr>
            </a:lvl3pPr>
            <a:lvl4pPr marL="1600200" indent="-228600">
              <a:tabLst>
                <a:tab pos="1371600" algn="l"/>
                <a:tab pos="2743200" algn="l"/>
              </a:tabLst>
              <a:defRPr sz="2400">
                <a:solidFill>
                  <a:schemeClr val="tx1"/>
                </a:solidFill>
                <a:latin typeface="Times New Roman" pitchFamily="18" charset="0"/>
              </a:defRPr>
            </a:lvl4pPr>
            <a:lvl5pPr marL="2057400" indent="-228600">
              <a:tabLst>
                <a:tab pos="1371600" algn="l"/>
                <a:tab pos="2743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9pPr>
          </a:lstStyle>
          <a:p>
            <a:pPr>
              <a:spcBef>
                <a:spcPct val="50000"/>
              </a:spcBef>
            </a:pPr>
            <a:r>
              <a:rPr lang="en-US" sz="1800" b="1" dirty="0">
                <a:latin typeface="Arial" panose="020B0604020202020204" pitchFamily="34" charset="0"/>
                <a:cs typeface="Arial" panose="020B0604020202020204" pitchFamily="34" charset="0"/>
              </a:rPr>
              <a:t>precision</a:t>
            </a:r>
            <a:r>
              <a:rPr lang="en-US" sz="1800" dirty="0"/>
              <a:t>:	optional, number of digits for integer values, number of digits after decimal point for </a:t>
            </a:r>
            <a:r>
              <a:rPr lang="en-US" sz="1800" dirty="0">
                <a:latin typeface="Courier New" pitchFamily="49" charset="0"/>
              </a:rPr>
              <a:t>float/double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9220" name="Text Box 4"/>
          <p:cNvSpPr txBox="1">
            <a:spLocks noChangeArrowheads="1"/>
          </p:cNvSpPr>
          <p:nvPr/>
        </p:nvSpPr>
        <p:spPr bwMode="auto">
          <a:xfrm>
            <a:off x="457200" y="2909888"/>
            <a:ext cx="8458200"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1943100" algn="l"/>
              </a:tabLst>
              <a:defRPr sz="2400">
                <a:solidFill>
                  <a:schemeClr val="tx1"/>
                </a:solidFill>
                <a:latin typeface="Times New Roman" pitchFamily="18" charset="0"/>
              </a:defRPr>
            </a:lvl1pPr>
            <a:lvl2pPr marL="742950" indent="-285750">
              <a:tabLst>
                <a:tab pos="1371600" algn="l"/>
                <a:tab pos="1943100" algn="l"/>
              </a:tabLst>
              <a:defRPr sz="2400">
                <a:solidFill>
                  <a:schemeClr val="tx1"/>
                </a:solidFill>
                <a:latin typeface="Times New Roman" pitchFamily="18" charset="0"/>
              </a:defRPr>
            </a:lvl2pPr>
            <a:lvl3pPr marL="1143000" indent="-228600">
              <a:tabLst>
                <a:tab pos="1371600" algn="l"/>
                <a:tab pos="1943100" algn="l"/>
              </a:tabLst>
              <a:defRPr sz="2400">
                <a:solidFill>
                  <a:schemeClr val="tx1"/>
                </a:solidFill>
                <a:latin typeface="Times New Roman" pitchFamily="18" charset="0"/>
              </a:defRPr>
            </a:lvl3pPr>
            <a:lvl4pPr marL="1600200" indent="-228600">
              <a:tabLst>
                <a:tab pos="1371600" algn="l"/>
                <a:tab pos="1943100" algn="l"/>
              </a:tabLst>
              <a:defRPr sz="2400">
                <a:solidFill>
                  <a:schemeClr val="tx1"/>
                </a:solidFill>
                <a:latin typeface="Times New Roman" pitchFamily="18" charset="0"/>
              </a:defRPr>
            </a:lvl4pPr>
            <a:lvl5pPr marL="2057400" indent="-228600">
              <a:tabLst>
                <a:tab pos="1371600" algn="l"/>
                <a:tab pos="19431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9pPr>
          </a:lstStyle>
          <a:p>
            <a:pPr marL="1939925" indent="-1939925">
              <a:spcBef>
                <a:spcPct val="50000"/>
              </a:spcBef>
              <a:tabLst/>
            </a:pPr>
            <a:r>
              <a:rPr lang="en-US" sz="1800" b="1" dirty="0" smtClean="0">
                <a:latin typeface="Arial" panose="020B0604020202020204" pitchFamily="34" charset="0"/>
                <a:cs typeface="Arial" panose="020B0604020202020204" pitchFamily="34" charset="0"/>
              </a:rPr>
              <a:t>length modifier</a:t>
            </a:r>
            <a:r>
              <a:rPr lang="en-US" sz="1800" dirty="0"/>
              <a:t>:	optional, indicates </a:t>
            </a:r>
            <a:r>
              <a:rPr lang="en-US" sz="1800" dirty="0" smtClean="0"/>
              <a:t>value to be printed </a:t>
            </a:r>
            <a:r>
              <a:rPr lang="en-US" sz="1800" dirty="0"/>
              <a:t>has a type that's longer or shorter than is normal for a particular conversion specifier (see following)</a:t>
            </a:r>
          </a:p>
          <a:p>
            <a:pPr indent="-909638">
              <a:spcBef>
                <a:spcPct val="50000"/>
              </a:spcBef>
            </a:pPr>
            <a:r>
              <a:rPr lang="en-US" sz="1800" dirty="0" smtClean="0">
                <a:latin typeface="Courier New" pitchFamily="49" charset="0"/>
              </a:rPr>
              <a:t>d</a:t>
            </a:r>
            <a:r>
              <a:rPr lang="en-US" sz="1800" dirty="0"/>
              <a:t>	normally used for </a:t>
            </a:r>
            <a:r>
              <a:rPr lang="en-US" sz="1800" dirty="0" err="1">
                <a:latin typeface="Courier New" pitchFamily="49" charset="0"/>
              </a:rPr>
              <a:t>int</a:t>
            </a:r>
            <a:r>
              <a:rPr lang="en-US" sz="1800" dirty="0"/>
              <a:t> values</a:t>
            </a:r>
          </a:p>
          <a:p>
            <a:pPr indent="-909638">
              <a:spcBef>
                <a:spcPct val="50000"/>
              </a:spcBef>
            </a:pPr>
            <a:r>
              <a:rPr lang="en-US" sz="1800" dirty="0" smtClean="0">
                <a:latin typeface="Courier New" pitchFamily="49" charset="0"/>
              </a:rPr>
              <a:t>u</a:t>
            </a:r>
            <a:r>
              <a:rPr lang="en-US" sz="1800" dirty="0"/>
              <a:t>	normally used for </a:t>
            </a:r>
            <a:r>
              <a:rPr lang="en-US" sz="1800" dirty="0">
                <a:latin typeface="Courier New" pitchFamily="49" charset="0"/>
              </a:rPr>
              <a:t>unsigned </a:t>
            </a:r>
            <a:r>
              <a:rPr lang="en-US" sz="1800" dirty="0" err="1">
                <a:latin typeface="Courier New" pitchFamily="49" charset="0"/>
              </a:rPr>
              <a:t>int</a:t>
            </a:r>
            <a:r>
              <a:rPr lang="en-US" sz="1800" dirty="0"/>
              <a:t> values</a:t>
            </a:r>
          </a:p>
          <a:p>
            <a:pPr indent="-909638">
              <a:spcBef>
                <a:spcPct val="50000"/>
              </a:spcBef>
            </a:pPr>
            <a:r>
              <a:rPr lang="en-US" sz="1800" dirty="0" err="1" smtClean="0">
                <a:latin typeface="Courier New" pitchFamily="49" charset="0"/>
              </a:rPr>
              <a:t>hd</a:t>
            </a:r>
            <a:r>
              <a:rPr lang="en-US" sz="1800" dirty="0"/>
              <a:t>	normally used for </a:t>
            </a:r>
            <a:r>
              <a:rPr lang="en-US" sz="1800" dirty="0">
                <a:latin typeface="Courier New" pitchFamily="49" charset="0"/>
              </a:rPr>
              <a:t>short </a:t>
            </a:r>
            <a:r>
              <a:rPr lang="en-US" sz="1800" dirty="0" err="1">
                <a:latin typeface="Courier New" pitchFamily="49" charset="0"/>
              </a:rPr>
              <a:t>int</a:t>
            </a:r>
            <a:r>
              <a:rPr lang="en-US" sz="1800" dirty="0"/>
              <a:t> values</a:t>
            </a:r>
          </a:p>
          <a:p>
            <a:pPr indent="-909638">
              <a:spcBef>
                <a:spcPct val="50000"/>
              </a:spcBef>
            </a:pPr>
            <a:r>
              <a:rPr lang="en-US" sz="1800" dirty="0" err="1" smtClean="0">
                <a:latin typeface="Courier New" pitchFamily="49" charset="0"/>
              </a:rPr>
              <a:t>ld</a:t>
            </a:r>
            <a:r>
              <a:rPr lang="en-US" sz="1800" dirty="0"/>
              <a:t>	normally used for </a:t>
            </a:r>
            <a:r>
              <a:rPr lang="en-US" sz="1800" dirty="0">
                <a:latin typeface="Courier New" pitchFamily="49" charset="0"/>
              </a:rPr>
              <a:t>long </a:t>
            </a:r>
            <a:r>
              <a:rPr lang="en-US" sz="1800" dirty="0" err="1">
                <a:latin typeface="Courier New" pitchFamily="49" charset="0"/>
              </a:rPr>
              <a:t>int</a:t>
            </a:r>
            <a:r>
              <a:rPr lang="en-US" sz="1800" dirty="0"/>
              <a:t> values</a:t>
            </a:r>
          </a:p>
          <a:p>
            <a:pPr marL="0" indent="0">
              <a:spcBef>
                <a:spcPct val="50000"/>
              </a:spcBef>
              <a:tabLst>
                <a:tab pos="1943100" algn="l"/>
              </a:tabLst>
            </a:pPr>
            <a:r>
              <a:rPr lang="en-US" sz="1800" dirty="0" smtClean="0"/>
              <a:t>see </a:t>
            </a:r>
            <a:r>
              <a:rPr lang="en-US" sz="1800" dirty="0"/>
              <a:t>reference for more</a:t>
            </a:r>
            <a:r>
              <a:rPr lang="en-US" sz="1800" dirty="0" smtClean="0"/>
              <a:t>…</a:t>
            </a:r>
            <a:endParaRPr lang="en-US" sz="1800" dirty="0"/>
          </a:p>
        </p:txBody>
      </p:sp>
      <p:graphicFrame>
        <p:nvGraphicFramePr>
          <p:cNvPr id="66565" name="Group 5"/>
          <p:cNvGraphicFramePr>
            <a:graphicFrameLocks noGrp="1"/>
          </p:cNvGraphicFramePr>
          <p:nvPr>
            <p:ph idx="1"/>
          </p:nvPr>
        </p:nvGraphicFramePr>
        <p:xfrm>
          <a:off x="1981200" y="2057400"/>
          <a:ext cx="4114800" cy="365238"/>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#0</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.5</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240" name="Text Box 24"/>
          <p:cNvSpPr txBox="1">
            <a:spLocks noChangeArrowheads="1"/>
          </p:cNvSpPr>
          <p:nvPr/>
        </p:nvSpPr>
        <p:spPr bwMode="auto">
          <a:xfrm rot="-2743605">
            <a:off x="468947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10244" name="Text Box 4"/>
          <p:cNvSpPr txBox="1">
            <a:spLocks noChangeArrowheads="1"/>
          </p:cNvSpPr>
          <p:nvPr/>
        </p:nvSpPr>
        <p:spPr bwMode="auto">
          <a:xfrm>
            <a:off x="457200" y="2438400"/>
            <a:ext cx="84582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3200400" algn="l"/>
              </a:tabLst>
              <a:defRPr sz="2400">
                <a:solidFill>
                  <a:schemeClr val="tx1"/>
                </a:solidFill>
                <a:latin typeface="Times New Roman" pitchFamily="18" charset="0"/>
              </a:defRPr>
            </a:lvl1pPr>
            <a:lvl2pPr marL="742950" indent="-285750">
              <a:tabLst>
                <a:tab pos="1371600" algn="l"/>
                <a:tab pos="3200400" algn="l"/>
              </a:tabLst>
              <a:defRPr sz="2400">
                <a:solidFill>
                  <a:schemeClr val="tx1"/>
                </a:solidFill>
                <a:latin typeface="Times New Roman" pitchFamily="18" charset="0"/>
              </a:defRPr>
            </a:lvl2pPr>
            <a:lvl3pPr marL="1143000" indent="-228600">
              <a:tabLst>
                <a:tab pos="1371600" algn="l"/>
                <a:tab pos="3200400" algn="l"/>
              </a:tabLst>
              <a:defRPr sz="2400">
                <a:solidFill>
                  <a:schemeClr val="tx1"/>
                </a:solidFill>
                <a:latin typeface="Times New Roman" pitchFamily="18" charset="0"/>
              </a:defRPr>
            </a:lvl3pPr>
            <a:lvl4pPr marL="1600200" indent="-228600">
              <a:tabLst>
                <a:tab pos="1371600" algn="l"/>
                <a:tab pos="3200400" algn="l"/>
              </a:tabLst>
              <a:defRPr sz="2400">
                <a:solidFill>
                  <a:schemeClr val="tx1"/>
                </a:solidFill>
                <a:latin typeface="Times New Roman" pitchFamily="18" charset="0"/>
              </a:defRPr>
            </a:lvl4pPr>
            <a:lvl5pPr marL="2057400" indent="-228600">
              <a:tabLst>
                <a:tab pos="1371600" algn="l"/>
                <a:tab pos="32004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9pPr>
          </a:lstStyle>
          <a:p>
            <a:pPr marL="2511425" indent="-2511425">
              <a:spcBef>
                <a:spcPct val="50000"/>
              </a:spcBef>
              <a:tabLst>
                <a:tab pos="3200400" algn="l"/>
              </a:tabLst>
            </a:pPr>
            <a:r>
              <a:rPr lang="en-US" sz="1800" b="1" dirty="0" smtClean="0">
                <a:latin typeface="Arial" panose="020B0604020202020204" pitchFamily="34" charset="0"/>
                <a:cs typeface="Arial" panose="020B0604020202020204" pitchFamily="34" charset="0"/>
              </a:rPr>
              <a:t>conversion specifier</a:t>
            </a:r>
            <a:r>
              <a:rPr lang="en-US" sz="1800" dirty="0"/>
              <a:t>:	mandatory</a:t>
            </a:r>
          </a:p>
          <a:p>
            <a:pPr marL="1828800" indent="-1366838">
              <a:spcBef>
                <a:spcPct val="50000"/>
              </a:spcBef>
              <a:tabLst>
                <a:tab pos="3200400" algn="l"/>
              </a:tabLst>
            </a:pPr>
            <a:r>
              <a:rPr lang="en-US" sz="1800" dirty="0" smtClean="0">
                <a:latin typeface="Courier New" pitchFamily="49" charset="0"/>
              </a:rPr>
              <a:t>d</a:t>
            </a:r>
            <a:r>
              <a:rPr lang="en-US" sz="1800" dirty="0">
                <a:latin typeface="Courier New" pitchFamily="49" charset="0"/>
              </a:rPr>
              <a:t>, </a:t>
            </a:r>
            <a:r>
              <a:rPr lang="en-US" sz="1800" dirty="0" err="1">
                <a:latin typeface="Courier New" pitchFamily="49" charset="0"/>
              </a:rPr>
              <a:t>i</a:t>
            </a:r>
            <a:r>
              <a:rPr lang="en-US" sz="1800" dirty="0"/>
              <a:t>	</a:t>
            </a:r>
            <a:r>
              <a:rPr lang="en-US" sz="1800" dirty="0" smtClean="0"/>
              <a:t>converts </a:t>
            </a:r>
            <a:r>
              <a:rPr lang="en-US" sz="1800" dirty="0" err="1">
                <a:latin typeface="Courier New" pitchFamily="49" charset="0"/>
              </a:rPr>
              <a:t>int</a:t>
            </a:r>
            <a:r>
              <a:rPr lang="en-US" sz="1800" dirty="0"/>
              <a:t> to </a:t>
            </a:r>
            <a:r>
              <a:rPr lang="en-US" sz="1800" dirty="0" smtClean="0"/>
              <a:t>text decimal form (base-10)</a:t>
            </a:r>
            <a:endParaRPr lang="en-US" sz="1800" dirty="0"/>
          </a:p>
          <a:p>
            <a:pPr marL="1828800" indent="-1366838">
              <a:spcBef>
                <a:spcPct val="50000"/>
              </a:spcBef>
              <a:tabLst>
                <a:tab pos="3200400" algn="l"/>
              </a:tabLst>
            </a:pPr>
            <a:r>
              <a:rPr lang="en-US" sz="1800" dirty="0" smtClean="0">
                <a:latin typeface="Courier New" pitchFamily="49" charset="0"/>
              </a:rPr>
              <a:t>u</a:t>
            </a:r>
            <a:r>
              <a:rPr lang="en-US" sz="1800" dirty="0"/>
              <a:t>	converts </a:t>
            </a:r>
            <a:r>
              <a:rPr lang="en-US" sz="1800" dirty="0" smtClean="0">
                <a:latin typeface="Courier New" panose="02070309020205020404" pitchFamily="49" charset="0"/>
                <a:cs typeface="Courier New" panose="02070309020205020404" pitchFamily="49" charset="0"/>
              </a:rPr>
              <a:t>unsigned </a:t>
            </a:r>
            <a:r>
              <a:rPr lang="en-US" sz="1800" dirty="0" err="1" smtClean="0">
                <a:latin typeface="Courier New" pitchFamily="49" charset="0"/>
              </a:rPr>
              <a:t>int</a:t>
            </a:r>
            <a:r>
              <a:rPr lang="en-US" sz="1800" dirty="0" smtClean="0"/>
              <a:t> </a:t>
            </a:r>
            <a:r>
              <a:rPr lang="en-US" sz="1800" dirty="0"/>
              <a:t>to </a:t>
            </a:r>
            <a:r>
              <a:rPr lang="en-US" sz="1800" dirty="0" smtClean="0"/>
              <a:t>text decimal </a:t>
            </a:r>
            <a:r>
              <a:rPr lang="en-US" sz="1800" dirty="0"/>
              <a:t>form (base-10)</a:t>
            </a:r>
          </a:p>
          <a:p>
            <a:pPr marL="1828800" indent="-1366838">
              <a:spcBef>
                <a:spcPct val="50000"/>
              </a:spcBef>
              <a:tabLst>
                <a:tab pos="3200400" algn="l"/>
              </a:tabLst>
            </a:pPr>
            <a:r>
              <a:rPr lang="en-US" sz="1800" dirty="0" smtClean="0">
                <a:latin typeface="Courier New" pitchFamily="49" charset="0"/>
              </a:rPr>
              <a:t>f</a:t>
            </a:r>
            <a:r>
              <a:rPr lang="en-US" sz="1800" dirty="0">
                <a:latin typeface="Courier New" pitchFamily="49" charset="0"/>
              </a:rPr>
              <a:t>, F</a:t>
            </a:r>
            <a:r>
              <a:rPr lang="en-US" sz="1800" dirty="0"/>
              <a:t>	converts </a:t>
            </a:r>
            <a:r>
              <a:rPr lang="en-US" sz="1800" dirty="0" smtClean="0">
                <a:latin typeface="Courier New" pitchFamily="49" charset="0"/>
              </a:rPr>
              <a:t>float</a:t>
            </a:r>
            <a:r>
              <a:rPr lang="en-US" sz="1800" dirty="0" smtClean="0"/>
              <a:t> </a:t>
            </a:r>
            <a:r>
              <a:rPr lang="en-US" sz="1800" dirty="0"/>
              <a:t>to </a:t>
            </a:r>
            <a:r>
              <a:rPr lang="en-US" sz="1800" dirty="0" smtClean="0"/>
              <a:t>text decimal </a:t>
            </a:r>
            <a:r>
              <a:rPr lang="en-US" sz="1800" dirty="0"/>
              <a:t>form; default </a:t>
            </a:r>
            <a:r>
              <a:rPr lang="en-US" sz="1800" dirty="0" smtClean="0"/>
              <a:t>precision </a:t>
            </a:r>
            <a:r>
              <a:rPr lang="en-US" sz="1800" dirty="0"/>
              <a:t>6</a:t>
            </a:r>
          </a:p>
          <a:p>
            <a:pPr marL="1828800" indent="-1366838">
              <a:spcBef>
                <a:spcPct val="50000"/>
              </a:spcBef>
              <a:tabLst>
                <a:tab pos="3200400" algn="l"/>
              </a:tabLst>
            </a:pPr>
            <a:r>
              <a:rPr lang="en-US" sz="1800" dirty="0" smtClean="0">
                <a:latin typeface="Courier New" pitchFamily="49" charset="0"/>
              </a:rPr>
              <a:t>c</a:t>
            </a:r>
            <a:r>
              <a:rPr lang="en-US" sz="1800" dirty="0"/>
              <a:t>	</a:t>
            </a:r>
            <a:r>
              <a:rPr lang="en-US" sz="1800" dirty="0" smtClean="0"/>
              <a:t>converts byte to </a:t>
            </a:r>
            <a:r>
              <a:rPr lang="en-US" sz="1800" dirty="0" smtClean="0">
                <a:latin typeface="Courier New" panose="02070309020205020404" pitchFamily="49" charset="0"/>
                <a:cs typeface="Courier New" panose="02070309020205020404" pitchFamily="49" charset="0"/>
              </a:rPr>
              <a:t>char</a:t>
            </a:r>
            <a:r>
              <a:rPr lang="en-US" sz="1800" dirty="0" smtClean="0"/>
              <a:t> or </a:t>
            </a:r>
            <a:r>
              <a:rPr lang="en-US" sz="1800" dirty="0">
                <a:latin typeface="Courier New" panose="02070309020205020404" pitchFamily="49" charset="0"/>
                <a:cs typeface="Courier New" panose="02070309020205020404" pitchFamily="49" charset="0"/>
              </a:rPr>
              <a:t>unsigned </a:t>
            </a:r>
            <a:r>
              <a:rPr lang="en-US" sz="1800" dirty="0" smtClean="0">
                <a:latin typeface="Courier New" panose="02070309020205020404" pitchFamily="49" charset="0"/>
                <a:cs typeface="Courier New" panose="02070309020205020404" pitchFamily="49" charset="0"/>
              </a:rPr>
              <a:t>char</a:t>
            </a:r>
            <a:endParaRPr lang="en-US" sz="1800" dirty="0"/>
          </a:p>
          <a:p>
            <a:pPr marL="1828800" indent="-1366838">
              <a:spcBef>
                <a:spcPct val="50000"/>
              </a:spcBef>
              <a:tabLst>
                <a:tab pos="3200400" algn="l"/>
              </a:tabLst>
            </a:pPr>
            <a:r>
              <a:rPr lang="en-US" sz="1800" dirty="0" smtClean="0">
                <a:latin typeface="Courier New" pitchFamily="49" charset="0"/>
              </a:rPr>
              <a:t>x, X</a:t>
            </a:r>
            <a:r>
              <a:rPr lang="en-US" sz="1800" dirty="0"/>
              <a:t>	</a:t>
            </a:r>
            <a:r>
              <a:rPr lang="en-US" sz="1800" dirty="0" smtClean="0"/>
              <a:t>converts </a:t>
            </a:r>
            <a:r>
              <a:rPr lang="en-US" sz="1800" dirty="0" smtClean="0">
                <a:latin typeface="Courier New" panose="02070309020205020404" pitchFamily="49" charset="0"/>
                <a:cs typeface="Courier New" panose="02070309020205020404" pitchFamily="49" charset="0"/>
              </a:rPr>
              <a:t>unsigned </a:t>
            </a:r>
            <a:r>
              <a:rPr lang="en-US" sz="1800" dirty="0" err="1" smtClean="0">
                <a:latin typeface="Courier New" pitchFamily="49" charset="0"/>
              </a:rPr>
              <a:t>int</a:t>
            </a:r>
            <a:r>
              <a:rPr lang="en-US" sz="1800" dirty="0" smtClean="0"/>
              <a:t> to text hexadecimal (base-16)</a:t>
            </a:r>
          </a:p>
          <a:p>
            <a:pPr marL="1828800" indent="-1366838">
              <a:spcBef>
                <a:spcPct val="50000"/>
              </a:spcBef>
              <a:tabLst>
                <a:tab pos="3200400" algn="l"/>
              </a:tabLst>
            </a:pPr>
            <a:r>
              <a:rPr lang="en-US" sz="1800" dirty="0" smtClean="0">
                <a:latin typeface="Courier New" panose="02070309020205020404" pitchFamily="49" charset="0"/>
                <a:cs typeface="Courier New" panose="02070309020205020404" pitchFamily="49" charset="0"/>
              </a:rPr>
              <a:t>s</a:t>
            </a:r>
            <a:r>
              <a:rPr lang="en-US" sz="1800" dirty="0" smtClean="0"/>
              <a:t>	convert </a:t>
            </a:r>
            <a:r>
              <a:rPr lang="en-US" sz="1800" dirty="0" smtClean="0">
                <a:latin typeface="Courier New" panose="02070309020205020404" pitchFamily="49" charset="0"/>
                <a:cs typeface="Courier New" panose="02070309020205020404" pitchFamily="49" charset="0"/>
              </a:rPr>
              <a:t>char*</a:t>
            </a:r>
            <a:r>
              <a:rPr lang="en-US" sz="1800" dirty="0" smtClean="0"/>
              <a:t> to text string (assumes C-string)</a:t>
            </a:r>
          </a:p>
          <a:p>
            <a:pPr marL="1828800" indent="-1366838">
              <a:spcBef>
                <a:spcPct val="50000"/>
              </a:spcBef>
              <a:tabLst>
                <a:tab pos="3200400" algn="l"/>
              </a:tabLst>
            </a:pPr>
            <a:r>
              <a:rPr lang="en-US" sz="1800" dirty="0" smtClean="0">
                <a:latin typeface="Courier New" panose="02070309020205020404" pitchFamily="49" charset="0"/>
                <a:cs typeface="Courier New" panose="02070309020205020404" pitchFamily="49" charset="0"/>
              </a:rPr>
              <a:t>p</a:t>
            </a:r>
            <a:r>
              <a:rPr lang="en-US" sz="1800" dirty="0" smtClean="0">
                <a:latin typeface="+mn-lt"/>
                <a:cs typeface="Courier New" panose="02070309020205020404" pitchFamily="49" charset="0"/>
              </a:rPr>
              <a:t>	convert pointer value (address) to text hexadecimal</a:t>
            </a:r>
            <a:endParaRPr lang="en-US" sz="1800" dirty="0">
              <a:latin typeface="Courier New" panose="02070309020205020404" pitchFamily="49" charset="0"/>
              <a:cs typeface="Courier New" panose="02070309020205020404" pitchFamily="49" charset="0"/>
            </a:endParaRPr>
          </a:p>
          <a:p>
            <a:pPr marL="1828800" indent="-1828800">
              <a:spcBef>
                <a:spcPct val="50000"/>
              </a:spcBef>
              <a:tabLst>
                <a:tab pos="3200400" algn="l"/>
              </a:tabLst>
            </a:pPr>
            <a:r>
              <a:rPr lang="en-US" sz="1800" dirty="0" smtClean="0"/>
              <a:t>see </a:t>
            </a:r>
            <a:r>
              <a:rPr lang="en-US" sz="1800" dirty="0"/>
              <a:t>reference for more</a:t>
            </a:r>
            <a:r>
              <a:rPr lang="en-US" sz="1800" dirty="0" smtClean="0"/>
              <a:t>…</a:t>
            </a:r>
            <a:endParaRPr lang="en-US" sz="1800" dirty="0"/>
          </a:p>
        </p:txBody>
      </p:sp>
      <p:graphicFrame>
        <p:nvGraphicFramePr>
          <p:cNvPr id="68613" name="Group 5"/>
          <p:cNvGraphicFramePr>
            <a:graphicFrameLocks noGrp="1"/>
          </p:cNvGraphicFramePr>
          <p:nvPr>
            <p:ph idx="1"/>
            <p:extLst>
              <p:ext uri="{D42A27DB-BD31-4B8C-83A1-F6EECF244321}">
                <p14:modId xmlns:p14="http://schemas.microsoft.com/office/powerpoint/2010/main" val="3036019077"/>
              </p:ext>
            </p:extLst>
          </p:nvPr>
        </p:nvGraphicFramePr>
        <p:xfrm>
          <a:off x="1981200" y="1850158"/>
          <a:ext cx="4114800" cy="365238"/>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#0</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.5</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dirty="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265" name="Text Box 25"/>
          <p:cNvSpPr txBox="1">
            <a:spLocks noChangeArrowheads="1"/>
          </p:cNvSpPr>
          <p:nvPr/>
        </p:nvSpPr>
        <p:spPr bwMode="auto">
          <a:xfrm rot="-2743605">
            <a:off x="5403056" y="714302"/>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6" name="Text Box 4"/>
          <p:cNvSpPr txBox="1">
            <a:spLocks noChangeArrowheads="1"/>
          </p:cNvSpPr>
          <p:nvPr/>
        </p:nvSpPr>
        <p:spPr bwMode="auto">
          <a:xfrm>
            <a:off x="457200" y="761286"/>
            <a:ext cx="5943600" cy="5509200"/>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0"/>
              </a:spcBef>
            </a:pPr>
            <a:r>
              <a:rPr lang="en-US" sz="1600" dirty="0">
                <a:latin typeface="Courier New" pitchFamily="49" charset="0"/>
              </a:rPr>
              <a:t>#</a:t>
            </a:r>
            <a:r>
              <a:rPr lang="en-US" sz="1600" b="1" dirty="0">
                <a:solidFill>
                  <a:srgbClr val="003399"/>
                </a:solidFill>
                <a:latin typeface="Courier New" pitchFamily="49" charset="0"/>
              </a:rPr>
              <a:t>include</a:t>
            </a:r>
            <a:r>
              <a:rPr lang="en-US" sz="1600" dirty="0">
                <a:latin typeface="Courier New" pitchFamily="49" charset="0"/>
              </a:rPr>
              <a:t> &lt;</a:t>
            </a:r>
            <a:r>
              <a:rPr lang="en-US" sz="1600" dirty="0" err="1">
                <a:latin typeface="Courier New" pitchFamily="49" charset="0"/>
              </a:rPr>
              <a:t>stdio.h</a:t>
            </a:r>
            <a:r>
              <a:rPr lang="en-US" sz="1600" dirty="0">
                <a:latin typeface="Courier New" pitchFamily="49" charset="0"/>
              </a:rPr>
              <a:t>&gt;</a:t>
            </a:r>
          </a:p>
          <a:p>
            <a:pPr>
              <a:spcBef>
                <a:spcPts val="0"/>
              </a:spcBef>
            </a:pPr>
            <a:endParaRPr lang="en-US" sz="1600" dirty="0">
              <a:latin typeface="Courier New" pitchFamily="49" charset="0"/>
            </a:endParaRPr>
          </a:p>
          <a:p>
            <a:pPr>
              <a:spcBef>
                <a:spcPts val="0"/>
              </a:spcBef>
            </a:pPr>
            <a:r>
              <a:rPr lang="en-US" sz="1600" b="1" dirty="0" err="1">
                <a:solidFill>
                  <a:srgbClr val="003399"/>
                </a:solidFill>
                <a:latin typeface="Courier New" pitchFamily="49" charset="0"/>
              </a:rPr>
              <a:t>int</a:t>
            </a:r>
            <a:r>
              <a:rPr lang="en-US" sz="1600" dirty="0">
                <a:latin typeface="Courier New" pitchFamily="49" charset="0"/>
              </a:rPr>
              <a:t> </a:t>
            </a:r>
            <a:r>
              <a:rPr lang="en-US" sz="1600" dirty="0">
                <a:solidFill>
                  <a:srgbClr val="003399"/>
                </a:solidFill>
                <a:latin typeface="Courier New" pitchFamily="49" charset="0"/>
              </a:rPr>
              <a:t>GCD(</a:t>
            </a:r>
            <a:r>
              <a:rPr lang="en-US" sz="1600" b="1" dirty="0" err="1">
                <a:solidFill>
                  <a:srgbClr val="003399"/>
                </a:solidFill>
                <a:latin typeface="Courier New" pitchFamily="49" charset="0"/>
              </a:rPr>
              <a:t>int</a:t>
            </a:r>
            <a:r>
              <a:rPr lang="en-US" sz="1600" dirty="0">
                <a:latin typeface="Courier New" pitchFamily="49" charset="0"/>
              </a:rPr>
              <a:t> N, </a:t>
            </a:r>
            <a:r>
              <a:rPr lang="en-US" sz="1600" b="1" dirty="0" err="1">
                <a:solidFill>
                  <a:srgbClr val="003399"/>
                </a:solidFill>
                <a:latin typeface="Courier New" pitchFamily="49" charset="0"/>
              </a:rPr>
              <a:t>int</a:t>
            </a:r>
            <a:r>
              <a:rPr lang="en-US" sz="1600" dirty="0">
                <a:latin typeface="Courier New" pitchFamily="49" charset="0"/>
              </a:rPr>
              <a:t> M) {</a:t>
            </a:r>
          </a:p>
          <a:p>
            <a:pPr>
              <a:spcBef>
                <a:spcPts val="0"/>
              </a:spcBef>
            </a:pPr>
            <a:endParaRPr lang="en-US" sz="1600" dirty="0">
              <a:latin typeface="Courier New" pitchFamily="49" charset="0"/>
            </a:endParaRPr>
          </a:p>
          <a:p>
            <a:pPr>
              <a:spcBef>
                <a:spcPts val="0"/>
              </a:spcBef>
            </a:pPr>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("N = %5d and M = %5d\n", N, M);</a:t>
            </a:r>
          </a:p>
          <a:p>
            <a:pPr>
              <a:spcBef>
                <a:spcPts val="0"/>
              </a:spcBef>
            </a:pPr>
            <a:r>
              <a:rPr lang="en-US" sz="1600" dirty="0" smtClean="0">
                <a:latin typeface="Courier New" pitchFamily="49" charset="0"/>
              </a:rPr>
              <a:t>   </a:t>
            </a:r>
            <a:r>
              <a:rPr lang="en-US" sz="1600" b="1" dirty="0">
                <a:solidFill>
                  <a:srgbClr val="003399"/>
                </a:solidFill>
                <a:latin typeface="Courier New" pitchFamily="49" charset="0"/>
              </a:rPr>
              <a:t>if</a:t>
            </a:r>
            <a:r>
              <a:rPr lang="en-US" sz="1600" dirty="0" smtClean="0">
                <a:latin typeface="Courier New" pitchFamily="49" charset="0"/>
              </a:rPr>
              <a:t> </a:t>
            </a:r>
            <a:r>
              <a:rPr lang="en-US" sz="1600" dirty="0">
                <a:latin typeface="Courier New" pitchFamily="49" charset="0"/>
              </a:rPr>
              <a:t>( M == 0 ) </a:t>
            </a:r>
            <a:r>
              <a:rPr lang="en-US" sz="1600" dirty="0">
                <a:solidFill>
                  <a:srgbClr val="003399"/>
                </a:solidFill>
                <a:latin typeface="Courier New" pitchFamily="49" charset="0"/>
              </a:rPr>
              <a:t>return</a:t>
            </a:r>
            <a:r>
              <a:rPr lang="en-US" sz="1600" dirty="0">
                <a:latin typeface="Courier New" pitchFamily="49" charset="0"/>
              </a:rPr>
              <a:t> N;</a:t>
            </a:r>
          </a:p>
          <a:p>
            <a:pPr>
              <a:spcBef>
                <a:spcPts val="0"/>
              </a:spcBef>
            </a:pPr>
            <a:r>
              <a:rPr lang="en-US" sz="1600" dirty="0" smtClean="0">
                <a:latin typeface="Courier New" pitchFamily="49" charset="0"/>
              </a:rPr>
              <a:t>   </a:t>
            </a:r>
            <a:r>
              <a:rPr lang="en-US" sz="1600" b="1" dirty="0">
                <a:solidFill>
                  <a:srgbClr val="003399"/>
                </a:solidFill>
                <a:latin typeface="Courier New" pitchFamily="49" charset="0"/>
              </a:rPr>
              <a:t>return</a:t>
            </a:r>
            <a:r>
              <a:rPr lang="en-US" sz="1600" dirty="0" smtClean="0">
                <a:latin typeface="Courier New" pitchFamily="49" charset="0"/>
              </a:rPr>
              <a:t> </a:t>
            </a:r>
            <a:r>
              <a:rPr lang="en-US" sz="1600" dirty="0">
                <a:latin typeface="Courier New" pitchFamily="49" charset="0"/>
              </a:rPr>
              <a:t>GCD(M, N % M);</a:t>
            </a:r>
          </a:p>
          <a:p>
            <a:pPr>
              <a:spcBef>
                <a:spcPts val="0"/>
              </a:spcBef>
            </a:pPr>
            <a:r>
              <a:rPr lang="en-US" sz="1600" dirty="0">
                <a:latin typeface="Courier New" pitchFamily="49" charset="0"/>
              </a:rPr>
              <a:t>}</a:t>
            </a:r>
          </a:p>
          <a:p>
            <a:pPr>
              <a:spcBef>
                <a:spcPts val="0"/>
              </a:spcBef>
            </a:pPr>
            <a:endParaRPr lang="en-US" sz="1600" dirty="0">
              <a:latin typeface="Courier New" pitchFamily="49" charset="0"/>
            </a:endParaRPr>
          </a:p>
          <a:p>
            <a:pPr>
              <a:spcBef>
                <a:spcPts val="0"/>
              </a:spcBef>
            </a:pPr>
            <a:r>
              <a:rPr lang="en-US" sz="1600" b="1" dirty="0" err="1">
                <a:solidFill>
                  <a:srgbClr val="003399"/>
                </a:solidFill>
                <a:latin typeface="Courier New" pitchFamily="49" charset="0"/>
              </a:rPr>
              <a:t>int</a:t>
            </a:r>
            <a:r>
              <a:rPr lang="en-US" sz="1600" dirty="0">
                <a:latin typeface="Courier New" pitchFamily="49" charset="0"/>
              </a:rPr>
              <a:t> </a:t>
            </a:r>
            <a:r>
              <a:rPr lang="en-US" sz="1600" b="1" dirty="0">
                <a:solidFill>
                  <a:srgbClr val="003399"/>
                </a:solidFill>
                <a:latin typeface="Courier New" pitchFamily="49" charset="0"/>
              </a:rPr>
              <a:t>main(</a:t>
            </a:r>
            <a:r>
              <a:rPr lang="en-US" sz="1600" b="1" dirty="0" err="1">
                <a:solidFill>
                  <a:srgbClr val="003399"/>
                </a:solidFill>
                <a:latin typeface="Courier New" pitchFamily="49" charset="0"/>
              </a:rPr>
              <a:t>int</a:t>
            </a:r>
            <a:r>
              <a:rPr lang="en-US" sz="1600" dirty="0">
                <a:latin typeface="Courier New" pitchFamily="49" charset="0"/>
              </a:rPr>
              <a:t> </a:t>
            </a:r>
            <a:r>
              <a:rPr lang="en-US" sz="1600" dirty="0" err="1">
                <a:latin typeface="Courier New" pitchFamily="49" charset="0"/>
              </a:rPr>
              <a:t>argc</a:t>
            </a:r>
            <a:r>
              <a:rPr lang="en-US" sz="1600" dirty="0">
                <a:latin typeface="Courier New" pitchFamily="49" charset="0"/>
              </a:rPr>
              <a:t>, </a:t>
            </a:r>
            <a:r>
              <a:rPr lang="en-US" sz="1600" b="1" dirty="0">
                <a:solidFill>
                  <a:srgbClr val="003399"/>
                </a:solidFill>
                <a:latin typeface="Courier New" pitchFamily="49" charset="0"/>
              </a:rPr>
              <a:t>char</a:t>
            </a:r>
            <a:r>
              <a:rPr lang="en-US" sz="1600" dirty="0">
                <a:latin typeface="Courier New" pitchFamily="49" charset="0"/>
              </a:rPr>
              <a:t>** </a:t>
            </a:r>
            <a:r>
              <a:rPr lang="en-US" sz="1600" dirty="0" err="1">
                <a:latin typeface="Courier New" pitchFamily="49" charset="0"/>
              </a:rPr>
              <a:t>argv</a:t>
            </a:r>
            <a:r>
              <a:rPr lang="en-US" sz="1600" dirty="0">
                <a:latin typeface="Courier New" pitchFamily="49" charset="0"/>
              </a:rPr>
              <a:t>) {</a:t>
            </a:r>
          </a:p>
          <a:p>
            <a:pPr>
              <a:spcBef>
                <a:spcPts val="0"/>
              </a:spcBef>
            </a:pPr>
            <a:r>
              <a:rPr lang="en-US" sz="1600" dirty="0">
                <a:latin typeface="Courier New" pitchFamily="49" charset="0"/>
              </a:rPr>
              <a:t>   </a:t>
            </a:r>
          </a:p>
          <a:p>
            <a:pPr>
              <a:spcBef>
                <a:spcPts val="0"/>
              </a:spcBef>
            </a:pPr>
            <a:r>
              <a:rPr lang="en-US" sz="1600" dirty="0">
                <a:latin typeface="Courier New" pitchFamily="49" charset="0"/>
              </a:rPr>
              <a:t>   </a:t>
            </a:r>
            <a:r>
              <a:rPr lang="en-US" sz="1600" b="1" dirty="0">
                <a:solidFill>
                  <a:srgbClr val="003399"/>
                </a:solidFill>
                <a:latin typeface="Courier New" pitchFamily="49" charset="0"/>
              </a:rPr>
              <a:t>if</a:t>
            </a:r>
            <a:r>
              <a:rPr lang="en-US" sz="1600" dirty="0">
                <a:latin typeface="Courier New" pitchFamily="49" charset="0"/>
              </a:rPr>
              <a:t> ( </a:t>
            </a:r>
            <a:r>
              <a:rPr lang="en-US" sz="1600" dirty="0" err="1">
                <a:latin typeface="Courier New" pitchFamily="49" charset="0"/>
              </a:rPr>
              <a:t>argc</a:t>
            </a:r>
            <a:r>
              <a:rPr lang="en-US" sz="1600" dirty="0">
                <a:latin typeface="Courier New" pitchFamily="49" charset="0"/>
              </a:rPr>
              <a:t> != 3 ) {</a:t>
            </a:r>
          </a:p>
          <a:p>
            <a:pPr>
              <a:spcBef>
                <a:spcPts val="0"/>
              </a:spcBef>
            </a:pPr>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a:t>
            </a:r>
            <a:r>
              <a:rPr lang="en-US" sz="1600" dirty="0" err="1">
                <a:latin typeface="Courier New" pitchFamily="49" charset="0"/>
              </a:rPr>
              <a:t>gcd</a:t>
            </a:r>
            <a:r>
              <a:rPr lang="en-US" sz="1600" dirty="0">
                <a:latin typeface="Courier New" pitchFamily="49" charset="0"/>
              </a:rPr>
              <a:t> X Y\n");</a:t>
            </a:r>
          </a:p>
          <a:p>
            <a:pPr>
              <a:spcBef>
                <a:spcPts val="0"/>
              </a:spcBef>
            </a:pPr>
            <a:r>
              <a:rPr lang="en-US" sz="1600" dirty="0">
                <a:latin typeface="Courier New" pitchFamily="49" charset="0"/>
              </a:rPr>
              <a:t>      </a:t>
            </a:r>
            <a:r>
              <a:rPr lang="en-US" sz="1600" b="1" dirty="0">
                <a:solidFill>
                  <a:srgbClr val="003399"/>
                </a:solidFill>
                <a:latin typeface="Courier New" pitchFamily="49" charset="0"/>
              </a:rPr>
              <a:t>return</a:t>
            </a:r>
            <a:r>
              <a:rPr lang="en-US" sz="1600" dirty="0">
                <a:latin typeface="Courier New" pitchFamily="49" charset="0"/>
              </a:rPr>
              <a:t> 1;</a:t>
            </a:r>
          </a:p>
          <a:p>
            <a:pPr>
              <a:spcBef>
                <a:spcPts val="0"/>
              </a:spcBef>
            </a:pPr>
            <a:r>
              <a:rPr lang="en-US" sz="1600" dirty="0">
                <a:latin typeface="Courier New" pitchFamily="49" charset="0"/>
              </a:rPr>
              <a:t>   }</a:t>
            </a:r>
          </a:p>
          <a:p>
            <a:pPr>
              <a:spcBef>
                <a:spcPts val="0"/>
              </a:spcBef>
            </a:pPr>
            <a:r>
              <a:rPr lang="en-US" sz="1600" dirty="0">
                <a:latin typeface="Courier New" pitchFamily="49" charset="0"/>
              </a:rPr>
              <a:t>   </a:t>
            </a:r>
          </a:p>
          <a:p>
            <a:pPr>
              <a:spcBef>
                <a:spcPts val="0"/>
              </a:spcBef>
            </a:pPr>
            <a:r>
              <a:rPr lang="en-US" sz="1600" dirty="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X = </a:t>
            </a:r>
            <a:r>
              <a:rPr lang="en-US" sz="1600" dirty="0" err="1">
                <a:latin typeface="Courier New" pitchFamily="49" charset="0"/>
              </a:rPr>
              <a:t>atoi</a:t>
            </a:r>
            <a:r>
              <a:rPr lang="en-US" sz="1600" dirty="0">
                <a:latin typeface="Courier New" pitchFamily="49" charset="0"/>
              </a:rPr>
              <a:t>(</a:t>
            </a:r>
            <a:r>
              <a:rPr lang="en-US" sz="1600" dirty="0" err="1">
                <a:latin typeface="Courier New" pitchFamily="49" charset="0"/>
              </a:rPr>
              <a:t>argv</a:t>
            </a:r>
            <a:r>
              <a:rPr lang="en-US" sz="1600" dirty="0">
                <a:latin typeface="Courier New" pitchFamily="49" charset="0"/>
              </a:rPr>
              <a:t>[1]);</a:t>
            </a:r>
          </a:p>
          <a:p>
            <a:pPr>
              <a:spcBef>
                <a:spcPts val="0"/>
              </a:spcBef>
            </a:pPr>
            <a:r>
              <a:rPr lang="en-US" sz="1600" dirty="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Y = </a:t>
            </a:r>
            <a:r>
              <a:rPr lang="en-US" sz="1600" dirty="0" err="1">
                <a:latin typeface="Courier New" pitchFamily="49" charset="0"/>
              </a:rPr>
              <a:t>atoi</a:t>
            </a:r>
            <a:r>
              <a:rPr lang="en-US" sz="1600" dirty="0">
                <a:latin typeface="Courier New" pitchFamily="49" charset="0"/>
              </a:rPr>
              <a:t>(</a:t>
            </a:r>
            <a:r>
              <a:rPr lang="en-US" sz="1600" dirty="0" err="1">
                <a:latin typeface="Courier New" pitchFamily="49" charset="0"/>
              </a:rPr>
              <a:t>argv</a:t>
            </a:r>
            <a:r>
              <a:rPr lang="en-US" sz="1600" dirty="0">
                <a:latin typeface="Courier New" pitchFamily="49" charset="0"/>
              </a:rPr>
              <a:t>[2]);</a:t>
            </a:r>
          </a:p>
          <a:p>
            <a:pPr>
              <a:spcBef>
                <a:spcPts val="0"/>
              </a:spcBef>
            </a:pPr>
            <a:r>
              <a:rPr lang="en-US" sz="1600" dirty="0">
                <a:latin typeface="Courier New" pitchFamily="49" charset="0"/>
              </a:rPr>
              <a:t>   </a:t>
            </a:r>
          </a:p>
          <a:p>
            <a:pPr>
              <a:spcBef>
                <a:spcPts val="0"/>
              </a:spcBef>
            </a:pPr>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("GCD is %d\n", GCD(X, Y));</a:t>
            </a:r>
          </a:p>
          <a:p>
            <a:pPr>
              <a:spcBef>
                <a:spcPts val="0"/>
              </a:spcBef>
            </a:pPr>
            <a:r>
              <a:rPr lang="en-US" sz="1600" dirty="0" smtClean="0">
                <a:latin typeface="Courier New" pitchFamily="49" charset="0"/>
              </a:rPr>
              <a:t>   </a:t>
            </a:r>
            <a:r>
              <a:rPr lang="en-US" sz="1600" b="1" dirty="0">
                <a:solidFill>
                  <a:srgbClr val="003399"/>
                </a:solidFill>
                <a:latin typeface="Courier New" pitchFamily="49" charset="0"/>
              </a:rPr>
              <a:t>return</a:t>
            </a:r>
            <a:r>
              <a:rPr lang="en-US" sz="1600" dirty="0">
                <a:latin typeface="Courier New" pitchFamily="49" charset="0"/>
              </a:rPr>
              <a:t> 0;</a:t>
            </a:r>
          </a:p>
          <a:p>
            <a:pPr>
              <a:spcBef>
                <a:spcPts val="0"/>
              </a:spcBef>
            </a:pPr>
            <a:r>
              <a:rPr lang="en-US" sz="1600" dirty="0">
                <a:latin typeface="Courier New" pitchFamily="49" charset="0"/>
              </a:rPr>
              <a:t>}</a:t>
            </a:r>
          </a:p>
        </p:txBody>
      </p:sp>
      <p:sp>
        <p:nvSpPr>
          <p:cNvPr id="7" name="Rectangle 6"/>
          <p:cNvSpPr/>
          <p:nvPr/>
        </p:nvSpPr>
        <p:spPr>
          <a:xfrm>
            <a:off x="5562600" y="2292727"/>
            <a:ext cx="3200400" cy="4031873"/>
          </a:xfrm>
          <a:prstGeom prst="rect">
            <a:avLst/>
          </a:prstGeom>
          <a:solidFill>
            <a:schemeClr val="bg1">
              <a:lumMod val="85000"/>
            </a:schemeClr>
          </a:solidFill>
        </p:spPr>
        <p:txBody>
          <a:bodyPr wrap="square">
            <a:spAutoFit/>
          </a:bodyPr>
          <a:lstStyle/>
          <a:p>
            <a:r>
              <a:rPr lang="en-US" sz="1600" dirty="0" smtClean="0">
                <a:latin typeface="Courier New" panose="02070309020205020404" pitchFamily="49" charset="0"/>
                <a:cs typeface="Courier New" panose="02070309020205020404" pitchFamily="49" charset="0"/>
              </a:rPr>
              <a:t>centos&gt; </a:t>
            </a:r>
            <a:r>
              <a:rPr lang="en-US" sz="1600" dirty="0" err="1">
                <a:latin typeface="Courier New" panose="02070309020205020404" pitchFamily="49" charset="0"/>
                <a:cs typeface="Courier New" panose="02070309020205020404" pitchFamily="49" charset="0"/>
              </a:rPr>
              <a:t>gcd</a:t>
            </a:r>
            <a:r>
              <a:rPr lang="en-US" sz="1600" dirty="0">
                <a:latin typeface="Courier New" panose="02070309020205020404" pitchFamily="49" charset="0"/>
                <a:cs typeface="Courier New" panose="02070309020205020404" pitchFamily="49" charset="0"/>
              </a:rPr>
              <a:t> 24060 87123</a:t>
            </a:r>
          </a:p>
          <a:p>
            <a:r>
              <a:rPr lang="en-US" sz="1600" dirty="0">
                <a:latin typeface="Courier New" panose="02070309020205020404" pitchFamily="49" charset="0"/>
                <a:cs typeface="Courier New" panose="02070309020205020404" pitchFamily="49" charset="0"/>
              </a:rPr>
              <a:t>N = 24060 and M = 87123</a:t>
            </a:r>
          </a:p>
          <a:p>
            <a:r>
              <a:rPr lang="en-US" sz="1600" dirty="0">
                <a:latin typeface="Courier New" panose="02070309020205020404" pitchFamily="49" charset="0"/>
                <a:cs typeface="Courier New" panose="02070309020205020404" pitchFamily="49" charset="0"/>
              </a:rPr>
              <a:t>N = 87123 and M = 24060</a:t>
            </a:r>
          </a:p>
          <a:p>
            <a:r>
              <a:rPr lang="en-US" sz="1600" dirty="0">
                <a:latin typeface="Courier New" panose="02070309020205020404" pitchFamily="49" charset="0"/>
                <a:cs typeface="Courier New" panose="02070309020205020404" pitchFamily="49" charset="0"/>
              </a:rPr>
              <a:t>N = 24060 and M = 14943</a:t>
            </a:r>
          </a:p>
          <a:p>
            <a:r>
              <a:rPr lang="en-US" sz="1600" dirty="0">
                <a:latin typeface="Courier New" panose="02070309020205020404" pitchFamily="49" charset="0"/>
                <a:cs typeface="Courier New" panose="02070309020205020404" pitchFamily="49" charset="0"/>
              </a:rPr>
              <a:t>N = 14943 and M =  9117</a:t>
            </a:r>
          </a:p>
          <a:p>
            <a:r>
              <a:rPr lang="en-US" sz="1600" dirty="0">
                <a:latin typeface="Courier New" panose="02070309020205020404" pitchFamily="49" charset="0"/>
                <a:cs typeface="Courier New" panose="02070309020205020404" pitchFamily="49" charset="0"/>
              </a:rPr>
              <a:t>N =  9117 and M =  5826</a:t>
            </a:r>
          </a:p>
          <a:p>
            <a:r>
              <a:rPr lang="en-US" sz="1600" dirty="0">
                <a:latin typeface="Courier New" panose="02070309020205020404" pitchFamily="49" charset="0"/>
                <a:cs typeface="Courier New" panose="02070309020205020404" pitchFamily="49" charset="0"/>
              </a:rPr>
              <a:t>N =  5826 and M =  3291</a:t>
            </a:r>
          </a:p>
          <a:p>
            <a:r>
              <a:rPr lang="en-US" sz="1600" dirty="0">
                <a:latin typeface="Courier New" panose="02070309020205020404" pitchFamily="49" charset="0"/>
                <a:cs typeface="Courier New" panose="02070309020205020404" pitchFamily="49" charset="0"/>
              </a:rPr>
              <a:t>N =  3291 and M =  2535</a:t>
            </a:r>
          </a:p>
          <a:p>
            <a:r>
              <a:rPr lang="en-US" sz="1600" dirty="0">
                <a:latin typeface="Courier New" panose="02070309020205020404" pitchFamily="49" charset="0"/>
                <a:cs typeface="Courier New" panose="02070309020205020404" pitchFamily="49" charset="0"/>
              </a:rPr>
              <a:t>N =  2535 and M =   756</a:t>
            </a:r>
          </a:p>
          <a:p>
            <a:r>
              <a:rPr lang="en-US" sz="1600" dirty="0">
                <a:latin typeface="Courier New" panose="02070309020205020404" pitchFamily="49" charset="0"/>
                <a:cs typeface="Courier New" panose="02070309020205020404" pitchFamily="49" charset="0"/>
              </a:rPr>
              <a:t>N =   756 and M =   267</a:t>
            </a:r>
          </a:p>
          <a:p>
            <a:r>
              <a:rPr lang="en-US" sz="1600" dirty="0">
                <a:latin typeface="Courier New" panose="02070309020205020404" pitchFamily="49" charset="0"/>
                <a:cs typeface="Courier New" panose="02070309020205020404" pitchFamily="49" charset="0"/>
              </a:rPr>
              <a:t>N =   267 and M =   222</a:t>
            </a:r>
          </a:p>
          <a:p>
            <a:r>
              <a:rPr lang="en-US" sz="1600" dirty="0">
                <a:latin typeface="Courier New" panose="02070309020205020404" pitchFamily="49" charset="0"/>
                <a:cs typeface="Courier New" panose="02070309020205020404" pitchFamily="49" charset="0"/>
              </a:rPr>
              <a:t>N =   222 and M =    45</a:t>
            </a:r>
          </a:p>
          <a:p>
            <a:r>
              <a:rPr lang="en-US" sz="1600" dirty="0">
                <a:latin typeface="Courier New" panose="02070309020205020404" pitchFamily="49" charset="0"/>
                <a:cs typeface="Courier New" panose="02070309020205020404" pitchFamily="49" charset="0"/>
              </a:rPr>
              <a:t>N =    45 and M =    42</a:t>
            </a:r>
          </a:p>
          <a:p>
            <a:r>
              <a:rPr lang="en-US" sz="1600" dirty="0">
                <a:latin typeface="Courier New" panose="02070309020205020404" pitchFamily="49" charset="0"/>
                <a:cs typeface="Courier New" panose="02070309020205020404" pitchFamily="49" charset="0"/>
              </a:rPr>
              <a:t>N =    42 and M =     3</a:t>
            </a:r>
          </a:p>
          <a:p>
            <a:r>
              <a:rPr lang="en-US" sz="1600" dirty="0">
                <a:latin typeface="Courier New" panose="02070309020205020404" pitchFamily="49" charset="0"/>
                <a:cs typeface="Courier New" panose="02070309020205020404" pitchFamily="49" charset="0"/>
              </a:rPr>
              <a:t>N =     3 and M =     0</a:t>
            </a:r>
          </a:p>
          <a:p>
            <a:r>
              <a:rPr lang="en-US" sz="1600" dirty="0">
                <a:latin typeface="Courier New" panose="02070309020205020404" pitchFamily="49" charset="0"/>
                <a:cs typeface="Courier New" panose="02070309020205020404" pitchFamily="49" charset="0"/>
              </a:rPr>
              <a:t>GCD is 3</a:t>
            </a:r>
          </a:p>
        </p:txBody>
      </p:sp>
    </p:spTree>
    <p:extLst>
      <p:ext uri="{BB962C8B-B14F-4D97-AF65-F5344CB8AC3E}">
        <p14:creationId xmlns:p14="http://schemas.microsoft.com/office/powerpoint/2010/main" val="3907614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6" name="Text Box 4"/>
          <p:cNvSpPr txBox="1">
            <a:spLocks noChangeArrowheads="1"/>
          </p:cNvSpPr>
          <p:nvPr/>
        </p:nvSpPr>
        <p:spPr bwMode="auto">
          <a:xfrm>
            <a:off x="457200" y="761286"/>
            <a:ext cx="5943600" cy="3970318"/>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0"/>
              </a:spcBef>
            </a:pPr>
            <a:r>
              <a:rPr lang="en-US" sz="1800" b="1" dirty="0">
                <a:latin typeface="Courier New" pitchFamily="49" charset="0"/>
              </a:rPr>
              <a:t>#</a:t>
            </a:r>
            <a:r>
              <a:rPr lang="en-US" sz="1800" b="1" dirty="0">
                <a:solidFill>
                  <a:srgbClr val="003399"/>
                </a:solidFill>
                <a:latin typeface="Courier New" pitchFamily="49" charset="0"/>
              </a:rPr>
              <a:t>include</a:t>
            </a:r>
            <a:r>
              <a:rPr lang="en-US" sz="1800" b="1" dirty="0">
                <a:latin typeface="Courier New" pitchFamily="49" charset="0"/>
              </a:rPr>
              <a:t> </a:t>
            </a:r>
            <a:r>
              <a:rPr lang="en-US" sz="1800" dirty="0">
                <a:latin typeface="Courier New" pitchFamily="49" charset="0"/>
              </a:rPr>
              <a:t>&lt;</a:t>
            </a:r>
            <a:r>
              <a:rPr lang="en-US" sz="1800" dirty="0" err="1">
                <a:latin typeface="Courier New" pitchFamily="49" charset="0"/>
              </a:rPr>
              <a:t>stdio.h</a:t>
            </a:r>
            <a:r>
              <a:rPr lang="en-US" sz="1800" dirty="0" smtClean="0">
                <a:latin typeface="Courier New" pitchFamily="49" charset="0"/>
              </a:rPr>
              <a:t>&gt;</a:t>
            </a:r>
          </a:p>
          <a:p>
            <a:pPr>
              <a:spcBef>
                <a:spcPts val="0"/>
              </a:spcBef>
            </a:pPr>
            <a:r>
              <a:rPr lang="en-US" sz="1800" b="1" dirty="0" smtClean="0">
                <a:latin typeface="Courier New" pitchFamily="49" charset="0"/>
              </a:rPr>
              <a:t>#</a:t>
            </a:r>
            <a:r>
              <a:rPr lang="en-US" sz="1800" b="1" dirty="0">
                <a:solidFill>
                  <a:srgbClr val="003399"/>
                </a:solidFill>
                <a:latin typeface="Courier New" pitchFamily="49" charset="0"/>
              </a:rPr>
              <a:t>include</a:t>
            </a:r>
            <a:r>
              <a:rPr lang="en-US" sz="1800" b="1" dirty="0" smtClean="0">
                <a:latin typeface="Courier New" pitchFamily="49" charset="0"/>
              </a:rPr>
              <a:t> </a:t>
            </a:r>
            <a:r>
              <a:rPr lang="en-US" sz="1800" dirty="0" smtClean="0">
                <a:latin typeface="Courier New" pitchFamily="49" charset="0"/>
              </a:rPr>
              <a:t>&lt;</a:t>
            </a:r>
            <a:r>
              <a:rPr lang="en-US" sz="1800" dirty="0" err="1" smtClean="0">
                <a:latin typeface="Courier New" pitchFamily="49" charset="0"/>
              </a:rPr>
              <a:t>math.h</a:t>
            </a:r>
            <a:r>
              <a:rPr lang="en-US" sz="1800" dirty="0" smtClean="0">
                <a:latin typeface="Courier New" pitchFamily="49" charset="0"/>
              </a:rPr>
              <a:t>&gt;    </a:t>
            </a:r>
            <a:r>
              <a:rPr lang="en-US" sz="1800" b="1" dirty="0" smtClean="0">
                <a:solidFill>
                  <a:srgbClr val="008000"/>
                </a:solidFill>
                <a:latin typeface="Courier New" pitchFamily="49" charset="0"/>
              </a:rPr>
              <a:t>// use –lm to compile</a:t>
            </a:r>
            <a:endParaRPr lang="en-US" sz="1800" b="1" dirty="0">
              <a:solidFill>
                <a:srgbClr val="008000"/>
              </a:solidFill>
              <a:latin typeface="Courier New" pitchFamily="49" charset="0"/>
            </a:endParaRPr>
          </a:p>
          <a:p>
            <a:pPr>
              <a:spcBef>
                <a:spcPts val="0"/>
              </a:spcBef>
            </a:pPr>
            <a:endParaRPr lang="en-US" sz="1800" b="1" dirty="0" smtClean="0">
              <a:latin typeface="Courier New" pitchFamily="49" charset="0"/>
            </a:endParaRPr>
          </a:p>
          <a:p>
            <a:pPr>
              <a:spcBef>
                <a:spcPts val="0"/>
              </a:spcBef>
            </a:pPr>
            <a:r>
              <a:rPr lang="en-US" sz="1800" b="1" dirty="0">
                <a:latin typeface="Courier New" pitchFamily="49" charset="0"/>
              </a:rPr>
              <a:t> </a:t>
            </a:r>
            <a:r>
              <a:rPr lang="en-US" sz="1800" b="1" dirty="0" smtClean="0">
                <a:latin typeface="Courier New" pitchFamily="49" charset="0"/>
              </a:rPr>
              <a:t>  . . .</a:t>
            </a:r>
            <a:endParaRPr lang="en-US" sz="1800" b="1" dirty="0">
              <a:latin typeface="Courier New" pitchFamily="49" charset="0"/>
            </a:endParaRPr>
          </a:p>
          <a:p>
            <a:pPr>
              <a:spcBef>
                <a:spcPts val="0"/>
              </a:spcBef>
            </a:pPr>
            <a:r>
              <a:rPr lang="en-US" sz="1800" b="1" dirty="0" smtClean="0">
                <a:latin typeface="Courier New" pitchFamily="49" charset="0"/>
              </a:rPr>
              <a:t>   </a:t>
            </a:r>
            <a:r>
              <a:rPr lang="en-US" sz="1800" b="1" dirty="0">
                <a:solidFill>
                  <a:srgbClr val="003399"/>
                </a:solidFill>
                <a:latin typeface="Courier New" pitchFamily="49" charset="0"/>
              </a:rPr>
              <a:t>double</a:t>
            </a:r>
            <a:r>
              <a:rPr lang="en-US" sz="1800" b="1" dirty="0">
                <a:latin typeface="Courier New" pitchFamily="49" charset="0"/>
              </a:rPr>
              <a:t> </a:t>
            </a:r>
            <a:r>
              <a:rPr lang="en-US" sz="1800" dirty="0">
                <a:latin typeface="Courier New" pitchFamily="49" charset="0"/>
              </a:rPr>
              <a:t>PI = 4.0 * </a:t>
            </a:r>
            <a:r>
              <a:rPr lang="en-US" sz="1800" dirty="0" err="1">
                <a:latin typeface="Courier New" pitchFamily="49" charset="0"/>
              </a:rPr>
              <a:t>atan</a:t>
            </a:r>
            <a:r>
              <a:rPr lang="en-US" sz="1800" dirty="0">
                <a:latin typeface="Courier New" pitchFamily="49" charset="0"/>
              </a:rPr>
              <a:t>(1.0</a:t>
            </a:r>
            <a:r>
              <a:rPr lang="en-US" sz="1800" dirty="0" smtClean="0">
                <a:latin typeface="Courier New" pitchFamily="49" charset="0"/>
              </a:rPr>
              <a:t>);</a:t>
            </a:r>
          </a:p>
          <a:p>
            <a:pPr>
              <a:spcBef>
                <a:spcPts val="0"/>
              </a:spcBef>
            </a:pPr>
            <a:endParaRPr lang="en-US" sz="1800" b="1" dirty="0">
              <a:latin typeface="Courier New" pitchFamily="49" charset="0"/>
            </a:endParaRP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("PI = %12.10f\n", PI</a:t>
            </a:r>
            <a:r>
              <a:rPr lang="en-US" sz="1800" dirty="0" smtClean="0">
                <a:latin typeface="Courier New" pitchFamily="49" charset="0"/>
              </a:rPr>
              <a:t>);</a:t>
            </a:r>
          </a:p>
          <a:p>
            <a:pPr>
              <a:spcBef>
                <a:spcPts val="0"/>
              </a:spcBef>
            </a:pPr>
            <a:endParaRPr lang="en-US" sz="1800" dirty="0">
              <a:latin typeface="Courier New" pitchFamily="49" charset="0"/>
            </a:endParaRP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("PI = %12.9f\n", PI);</a:t>
            </a:r>
          </a:p>
          <a:p>
            <a:pPr>
              <a:spcBef>
                <a:spcPts val="0"/>
              </a:spcBef>
            </a:pPr>
            <a:endParaRPr lang="en-US" sz="1800" dirty="0" smtClean="0">
              <a:latin typeface="Courier New" pitchFamily="49" charset="0"/>
            </a:endParaRPr>
          </a:p>
          <a:p>
            <a:pPr>
              <a:spcBef>
                <a:spcPts val="0"/>
              </a:spcBef>
            </a:pPr>
            <a:r>
              <a:rPr lang="en-US" sz="1800" dirty="0" smtClean="0">
                <a:latin typeface="Courier New" pitchFamily="49" charset="0"/>
              </a:rPr>
              <a:t>   </a:t>
            </a:r>
            <a:r>
              <a:rPr lang="en-US" sz="1800" dirty="0" err="1">
                <a:latin typeface="Courier New" pitchFamily="49" charset="0"/>
              </a:rPr>
              <a:t>printf</a:t>
            </a:r>
            <a:r>
              <a:rPr lang="en-US" sz="1800" dirty="0">
                <a:latin typeface="Courier New" pitchFamily="49" charset="0"/>
              </a:rPr>
              <a:t>("PI = %12.8f\n", PI);</a:t>
            </a:r>
          </a:p>
          <a:p>
            <a:pPr>
              <a:spcBef>
                <a:spcPts val="0"/>
              </a:spcBef>
            </a:pPr>
            <a:endParaRPr lang="en-US" sz="1800" dirty="0" smtClean="0">
              <a:latin typeface="Courier New" pitchFamily="49" charset="0"/>
            </a:endParaRPr>
          </a:p>
          <a:p>
            <a:pPr>
              <a:spcBef>
                <a:spcPts val="0"/>
              </a:spcBef>
            </a:pPr>
            <a:r>
              <a:rPr lang="en-US" sz="1800" dirty="0" smtClean="0">
                <a:latin typeface="Courier New" pitchFamily="49" charset="0"/>
              </a:rPr>
              <a:t>   </a:t>
            </a:r>
            <a:r>
              <a:rPr lang="en-US" sz="1800" dirty="0" err="1">
                <a:latin typeface="Courier New" pitchFamily="49" charset="0"/>
              </a:rPr>
              <a:t>printf</a:t>
            </a:r>
            <a:r>
              <a:rPr lang="en-US" sz="1800" dirty="0">
                <a:latin typeface="Courier New" pitchFamily="49" charset="0"/>
              </a:rPr>
              <a:t>("PI = %.4f\n", PI</a:t>
            </a:r>
            <a:r>
              <a:rPr lang="en-US" sz="1800" dirty="0" smtClean="0">
                <a:latin typeface="Courier New" pitchFamily="49" charset="0"/>
              </a:rPr>
              <a:t>);</a:t>
            </a:r>
          </a:p>
          <a:p>
            <a:pPr>
              <a:spcBef>
                <a:spcPts val="0"/>
              </a:spcBef>
            </a:pPr>
            <a:r>
              <a:rPr lang="en-US" sz="1800" b="1" dirty="0">
                <a:latin typeface="Courier New" pitchFamily="49" charset="0"/>
              </a:rPr>
              <a:t> </a:t>
            </a:r>
            <a:r>
              <a:rPr lang="en-US" sz="1800" b="1" dirty="0" smtClean="0">
                <a:latin typeface="Courier New" pitchFamily="49" charset="0"/>
              </a:rPr>
              <a:t>  . . .</a:t>
            </a:r>
            <a:endParaRPr lang="en-US" sz="1800" b="1" dirty="0">
              <a:latin typeface="Courier New" pitchFamily="49" charset="0"/>
            </a:endParaRPr>
          </a:p>
        </p:txBody>
      </p:sp>
      <p:sp>
        <p:nvSpPr>
          <p:cNvPr id="7" name="Rectangle 6"/>
          <p:cNvSpPr/>
          <p:nvPr/>
        </p:nvSpPr>
        <p:spPr>
          <a:xfrm>
            <a:off x="5638800" y="3762107"/>
            <a:ext cx="2514600" cy="1077218"/>
          </a:xfrm>
          <a:prstGeom prst="rect">
            <a:avLst/>
          </a:prstGeom>
          <a:solidFill>
            <a:schemeClr val="bg1">
              <a:lumMod val="85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PI = 3.1415926536</a:t>
            </a:r>
          </a:p>
          <a:p>
            <a:r>
              <a:rPr lang="en-US" sz="1600" dirty="0">
                <a:latin typeface="Courier New" panose="02070309020205020404" pitchFamily="49" charset="0"/>
                <a:cs typeface="Courier New" panose="02070309020205020404" pitchFamily="49" charset="0"/>
              </a:rPr>
              <a:t>PI =  3.141592654</a:t>
            </a:r>
          </a:p>
          <a:p>
            <a:r>
              <a:rPr lang="en-US" sz="1600" dirty="0">
                <a:latin typeface="Courier New" panose="02070309020205020404" pitchFamily="49" charset="0"/>
                <a:cs typeface="Courier New" panose="02070309020205020404" pitchFamily="49" charset="0"/>
              </a:rPr>
              <a:t>PI =   3.14159265</a:t>
            </a:r>
          </a:p>
          <a:p>
            <a:r>
              <a:rPr lang="en-US" sz="1600" dirty="0">
                <a:latin typeface="Courier New" panose="02070309020205020404" pitchFamily="49" charset="0"/>
                <a:cs typeface="Courier New" panose="02070309020205020404" pitchFamily="49" charset="0"/>
              </a:rPr>
              <a:t>PI = 3.1416</a:t>
            </a:r>
          </a:p>
        </p:txBody>
      </p:sp>
    </p:spTree>
    <p:extLst>
      <p:ext uri="{BB962C8B-B14F-4D97-AF65-F5344CB8AC3E}">
        <p14:creationId xmlns:p14="http://schemas.microsoft.com/office/powerpoint/2010/main" val="1605189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Format </a:t>
            </a:r>
            <a:r>
              <a:rPr lang="en-US" altLang="en-US" dirty="0" err="1" smtClean="0">
                <a:latin typeface="Arial" charset="0"/>
                <a:cs typeface="Arial" charset="0"/>
              </a:rPr>
              <a:t>Specifiers</a:t>
            </a:r>
            <a:r>
              <a:rPr lang="en-US" altLang="en-US" dirty="0" smtClean="0">
                <a:latin typeface="Arial" charset="0"/>
                <a:cs typeface="Arial" charset="0"/>
              </a:rPr>
              <a:t> for </a:t>
            </a:r>
            <a:r>
              <a:rPr lang="en-US" altLang="en-US" dirty="0" smtClean="0">
                <a:latin typeface="Courier New" pitchFamily="49" charset="0"/>
                <a:cs typeface="Arial" charset="0"/>
              </a:rPr>
              <a:t>&lt;</a:t>
            </a:r>
            <a:r>
              <a:rPr lang="en-US" altLang="en-US" dirty="0" err="1" smtClean="0">
                <a:latin typeface="Courier New" pitchFamily="49" charset="0"/>
                <a:cs typeface="Arial" charset="0"/>
              </a:rPr>
              <a:t>stdint.h</a:t>
            </a:r>
            <a:r>
              <a:rPr lang="en-US" altLang="en-US" dirty="0" smtClean="0">
                <a:latin typeface="Courier New" pitchFamily="49" charset="0"/>
                <a:cs typeface="Arial" charset="0"/>
              </a:rPr>
              <a:t>&gt;</a:t>
            </a:r>
          </a:p>
        </p:txBody>
      </p:sp>
      <p:sp>
        <p:nvSpPr>
          <p:cNvPr id="11267" name="Text Box 3"/>
          <p:cNvSpPr txBox="1">
            <a:spLocks noChangeArrowheads="1"/>
          </p:cNvSpPr>
          <p:nvPr/>
        </p:nvSpPr>
        <p:spPr bwMode="auto">
          <a:xfrm>
            <a:off x="457200" y="685800"/>
            <a:ext cx="8458200" cy="5043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a:t>The basic integer format codes will work with </a:t>
            </a:r>
            <a:r>
              <a:rPr lang="en-US" sz="1800" dirty="0">
                <a:latin typeface="Courier New" pitchFamily="49" charset="0"/>
              </a:rPr>
              <a:t>int32_t</a:t>
            </a:r>
            <a:r>
              <a:rPr lang="en-US" sz="1800" dirty="0"/>
              <a:t> and </a:t>
            </a:r>
            <a:r>
              <a:rPr lang="en-US" sz="1800" dirty="0">
                <a:latin typeface="Courier New" pitchFamily="49" charset="0"/>
              </a:rPr>
              <a:t>uint32_t</a:t>
            </a:r>
            <a:r>
              <a:rPr lang="en-US" sz="1800" dirty="0"/>
              <a:t> (with compiler warnings), but are not reliable with </a:t>
            </a:r>
            <a:r>
              <a:rPr lang="en-US" sz="1800" dirty="0">
                <a:latin typeface="Courier New" pitchFamily="49" charset="0"/>
              </a:rPr>
              <a:t>int64_t</a:t>
            </a:r>
            <a:r>
              <a:rPr lang="en-US" sz="1800" dirty="0"/>
              <a:t> and </a:t>
            </a:r>
            <a:r>
              <a:rPr lang="en-US" sz="1800" dirty="0">
                <a:latin typeface="Courier New" pitchFamily="49" charset="0"/>
              </a:rPr>
              <a:t>uint64_t</a:t>
            </a:r>
            <a:r>
              <a:rPr lang="en-US" sz="1800" dirty="0"/>
              <a:t>.</a:t>
            </a:r>
          </a:p>
          <a:p>
            <a:pPr>
              <a:spcBef>
                <a:spcPct val="50000"/>
              </a:spcBef>
            </a:pPr>
            <a:endParaRPr lang="en-US" sz="1800" dirty="0"/>
          </a:p>
          <a:p>
            <a:pPr>
              <a:spcBef>
                <a:spcPct val="50000"/>
              </a:spcBef>
            </a:pPr>
            <a:r>
              <a:rPr lang="en-US" sz="1800" dirty="0"/>
              <a:t>The header file </a:t>
            </a:r>
            <a:r>
              <a:rPr lang="en-US" sz="1800" dirty="0">
                <a:latin typeface="Courier New" pitchFamily="49" charset="0"/>
              </a:rPr>
              <a:t>&lt;</a:t>
            </a:r>
            <a:r>
              <a:rPr lang="en-US" sz="1800" dirty="0" err="1">
                <a:latin typeface="Courier New" pitchFamily="49" charset="0"/>
              </a:rPr>
              <a:t>inttypes.h</a:t>
            </a:r>
            <a:r>
              <a:rPr lang="en-US" sz="1800" dirty="0">
                <a:latin typeface="Courier New" pitchFamily="49" charset="0"/>
              </a:rPr>
              <a:t>&gt;</a:t>
            </a:r>
            <a:r>
              <a:rPr lang="en-US" sz="1800" dirty="0"/>
              <a:t> provides specialized format codes for the new integer types.</a:t>
            </a:r>
          </a:p>
          <a:p>
            <a:pPr>
              <a:spcBef>
                <a:spcPct val="50000"/>
              </a:spcBef>
            </a:pPr>
            <a:r>
              <a:rPr lang="en-US" sz="1800" dirty="0"/>
              <a:t>Here's a very brief description; see </a:t>
            </a:r>
            <a:r>
              <a:rPr lang="en-US" sz="1800" dirty="0" smtClean="0"/>
              <a:t>your C reference for </a:t>
            </a:r>
            <a:r>
              <a:rPr lang="en-US" sz="1800" dirty="0"/>
              <a:t>details.</a:t>
            </a:r>
          </a:p>
          <a:p>
            <a:pPr>
              <a:spcBef>
                <a:spcPct val="50000"/>
              </a:spcBef>
            </a:pPr>
            <a:endParaRPr lang="en-US" sz="1800" dirty="0"/>
          </a:p>
          <a:p>
            <a:pPr>
              <a:spcBef>
                <a:spcPct val="50000"/>
              </a:spcBef>
            </a:pPr>
            <a:r>
              <a:rPr lang="en-US" sz="1800" dirty="0"/>
              <a:t>	</a:t>
            </a:r>
            <a:r>
              <a:rPr lang="en-US" sz="1800" dirty="0" err="1"/>
              <a:t>PRId</a:t>
            </a:r>
            <a:r>
              <a:rPr lang="en-US" sz="1800" i="1" dirty="0" err="1"/>
              <a:t>N</a:t>
            </a:r>
            <a:r>
              <a:rPr lang="en-US" sz="1800" dirty="0"/>
              <a:t>	for signed integer types, </a:t>
            </a:r>
            <a:r>
              <a:rPr lang="en-US" sz="1800" i="1" dirty="0"/>
              <a:t>N</a:t>
            </a:r>
            <a:r>
              <a:rPr lang="en-US" sz="1800" dirty="0"/>
              <a:t> = 8, 16, 32, 64</a:t>
            </a:r>
          </a:p>
          <a:p>
            <a:pPr>
              <a:spcBef>
                <a:spcPct val="50000"/>
              </a:spcBef>
            </a:pPr>
            <a:r>
              <a:rPr lang="en-US" sz="1800" dirty="0"/>
              <a:t>	</a:t>
            </a:r>
            <a:r>
              <a:rPr lang="en-US" sz="1800" dirty="0" err="1"/>
              <a:t>PRIu</a:t>
            </a:r>
            <a:r>
              <a:rPr lang="en-US" sz="1800" i="1" dirty="0" err="1"/>
              <a:t>N</a:t>
            </a:r>
            <a:r>
              <a:rPr lang="en-US" sz="1800" dirty="0"/>
              <a:t>	for unsigned integer types</a:t>
            </a:r>
          </a:p>
          <a:p>
            <a:pPr>
              <a:spcBef>
                <a:spcPct val="50000"/>
              </a:spcBef>
            </a:pPr>
            <a:endParaRPr lang="en-US" sz="1800" dirty="0"/>
          </a:p>
          <a:p>
            <a:pPr>
              <a:spcBef>
                <a:spcPct val="50000"/>
              </a:spcBef>
            </a:pPr>
            <a:r>
              <a:rPr lang="en-US" sz="1800" dirty="0"/>
              <a:t>For example:</a:t>
            </a:r>
          </a:p>
          <a:p>
            <a:pPr>
              <a:spcBef>
                <a:spcPct val="50000"/>
              </a:spcBef>
            </a:pPr>
            <a:r>
              <a:rPr lang="en-US" sz="1800" dirty="0"/>
              <a:t>	</a:t>
            </a:r>
            <a:r>
              <a:rPr lang="en-US" sz="1800" dirty="0">
                <a:latin typeface="Courier New" pitchFamily="49" charset="0"/>
              </a:rPr>
              <a:t>uint64_t K = 123456789012345;</a:t>
            </a:r>
            <a:endParaRPr lang="en-US" sz="1800" dirty="0"/>
          </a:p>
          <a:p>
            <a:pPr>
              <a:spcBef>
                <a:spcPct val="50000"/>
              </a:spcBef>
            </a:pPr>
            <a:r>
              <a:rPr lang="en-US" sz="1800" dirty="0"/>
              <a:t>	</a:t>
            </a:r>
            <a:r>
              <a:rPr lang="en-US" sz="1800" dirty="0" err="1">
                <a:latin typeface="Courier New" pitchFamily="49" charset="0"/>
              </a:rPr>
              <a:t>printf</a:t>
            </a:r>
            <a:r>
              <a:rPr lang="en-US" sz="1800" dirty="0">
                <a:latin typeface="Courier New" pitchFamily="49" charset="0"/>
              </a:rPr>
              <a:t>("%15"PRIu64"\n", K);  // note use of quotes!!</a:t>
            </a:r>
            <a:endParaRPr lang="en-US" sz="18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6" name="Text Box 4"/>
          <p:cNvSpPr txBox="1">
            <a:spLocks noChangeArrowheads="1"/>
          </p:cNvSpPr>
          <p:nvPr/>
        </p:nvSpPr>
        <p:spPr bwMode="auto">
          <a:xfrm>
            <a:off x="457200" y="762000"/>
            <a:ext cx="5943600" cy="5355312"/>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0"/>
              </a:spcBef>
            </a:pPr>
            <a:r>
              <a:rPr lang="en-US" sz="1800" dirty="0">
                <a:latin typeface="Courier New" pitchFamily="49" charset="0"/>
              </a:rPr>
              <a:t>#</a:t>
            </a:r>
            <a:r>
              <a:rPr lang="en-US" sz="1800" b="1" dirty="0">
                <a:solidFill>
                  <a:srgbClr val="003399"/>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stdio.h</a:t>
            </a:r>
            <a:r>
              <a:rPr lang="en-US" sz="1800" dirty="0">
                <a:latin typeface="Courier New" pitchFamily="49" charset="0"/>
              </a:rPr>
              <a:t>&gt;</a:t>
            </a:r>
          </a:p>
          <a:p>
            <a:pPr>
              <a:spcBef>
                <a:spcPts val="0"/>
              </a:spcBef>
            </a:pPr>
            <a:r>
              <a:rPr lang="en-US" sz="1800" dirty="0">
                <a:latin typeface="Courier New" pitchFamily="49" charset="0"/>
              </a:rPr>
              <a:t>#</a:t>
            </a:r>
            <a:r>
              <a:rPr lang="en-US" sz="1800" b="1" dirty="0">
                <a:solidFill>
                  <a:srgbClr val="003399"/>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stdint.h</a:t>
            </a:r>
            <a:r>
              <a:rPr lang="en-US" sz="1800" dirty="0">
                <a:latin typeface="Courier New" pitchFamily="49" charset="0"/>
              </a:rPr>
              <a:t>&gt;</a:t>
            </a:r>
          </a:p>
          <a:p>
            <a:pPr>
              <a:spcBef>
                <a:spcPts val="0"/>
              </a:spcBef>
            </a:pPr>
            <a:r>
              <a:rPr lang="en-US" sz="1800" dirty="0">
                <a:latin typeface="Courier New" pitchFamily="49" charset="0"/>
              </a:rPr>
              <a:t>#</a:t>
            </a:r>
            <a:r>
              <a:rPr lang="en-US" sz="1800" b="1" dirty="0">
                <a:solidFill>
                  <a:srgbClr val="003399"/>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inttypes.h</a:t>
            </a:r>
            <a:r>
              <a:rPr lang="en-US" sz="1800" dirty="0">
                <a:latin typeface="Courier New" pitchFamily="49" charset="0"/>
              </a:rPr>
              <a:t>&gt;</a:t>
            </a:r>
          </a:p>
          <a:p>
            <a:pPr>
              <a:spcBef>
                <a:spcPts val="0"/>
              </a:spcBef>
            </a:pPr>
            <a:endParaRPr lang="en-US" sz="1800" dirty="0">
              <a:latin typeface="Courier New" pitchFamily="49" charset="0"/>
            </a:endParaRPr>
          </a:p>
          <a:p>
            <a:pPr>
              <a:spcBef>
                <a:spcPts val="0"/>
              </a:spcBef>
            </a:pPr>
            <a:r>
              <a:rPr lang="en-US" sz="1800" b="1" dirty="0" err="1">
                <a:solidFill>
                  <a:srgbClr val="003399"/>
                </a:solidFill>
                <a:latin typeface="Courier New" pitchFamily="49" charset="0"/>
              </a:rPr>
              <a:t>int</a:t>
            </a:r>
            <a:r>
              <a:rPr lang="en-US" sz="1800" dirty="0">
                <a:solidFill>
                  <a:srgbClr val="0070C0"/>
                </a:solidFill>
                <a:latin typeface="Courier New" pitchFamily="49" charset="0"/>
              </a:rPr>
              <a:t> </a:t>
            </a:r>
            <a:r>
              <a:rPr lang="en-US" sz="1800" dirty="0">
                <a:latin typeface="Courier New" pitchFamily="49" charset="0"/>
              </a:rPr>
              <a:t>main() {</a:t>
            </a:r>
          </a:p>
          <a:p>
            <a:pPr>
              <a:spcBef>
                <a:spcPts val="0"/>
              </a:spcBef>
            </a:pPr>
            <a:endParaRPr lang="en-US" sz="1800" dirty="0">
              <a:latin typeface="Courier New" pitchFamily="49" charset="0"/>
            </a:endParaRPr>
          </a:p>
          <a:p>
            <a:pPr>
              <a:spcBef>
                <a:spcPts val="0"/>
              </a:spcBef>
            </a:pPr>
            <a:r>
              <a:rPr lang="en-US" sz="1800" dirty="0">
                <a:latin typeface="Courier New" pitchFamily="49" charset="0"/>
              </a:rPr>
              <a:t>   int32_t N = INT32_MAX;</a:t>
            </a:r>
          </a:p>
          <a:p>
            <a:pPr>
              <a:spcBef>
                <a:spcPts val="0"/>
              </a:spcBef>
            </a:pPr>
            <a:r>
              <a:rPr lang="en-US" sz="1800" dirty="0">
                <a:latin typeface="Courier New" pitchFamily="49" charset="0"/>
              </a:rPr>
              <a:t>   uint8_t </a:t>
            </a:r>
            <a:r>
              <a:rPr lang="en-US" sz="1800" dirty="0" err="1">
                <a:latin typeface="Courier New" pitchFamily="49" charset="0"/>
              </a:rPr>
              <a:t>nDivisions</a:t>
            </a:r>
            <a:r>
              <a:rPr lang="en-US" sz="1800" dirty="0">
                <a:latin typeface="Courier New" pitchFamily="49" charset="0"/>
              </a:rPr>
              <a:t> = 0;</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b="1" dirty="0">
                <a:solidFill>
                  <a:srgbClr val="003399"/>
                </a:solidFill>
                <a:latin typeface="Courier New" pitchFamily="49" charset="0"/>
              </a:rPr>
              <a:t>while</a:t>
            </a:r>
            <a:r>
              <a:rPr lang="en-US" sz="1800" dirty="0">
                <a:solidFill>
                  <a:srgbClr val="0070C0"/>
                </a:solidFill>
                <a:latin typeface="Courier New" pitchFamily="49" charset="0"/>
              </a:rPr>
              <a:t> </a:t>
            </a:r>
            <a:r>
              <a:rPr lang="en-US" sz="1800" dirty="0">
                <a:latin typeface="Courier New" pitchFamily="49" charset="0"/>
              </a:rPr>
              <a:t>( (N = N / 2) &gt; 0 ) {</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dirty="0" err="1">
                <a:latin typeface="Courier New" pitchFamily="49" charset="0"/>
              </a:rPr>
              <a:t>nDivisions</a:t>
            </a:r>
            <a:r>
              <a:rPr lang="en-US" sz="1800" dirty="0" smtClean="0">
                <a:latin typeface="Courier New" pitchFamily="49" charset="0"/>
              </a:rPr>
              <a:t>;</a:t>
            </a:r>
          </a:p>
          <a:p>
            <a:pPr>
              <a:spcBef>
                <a:spcPts val="0"/>
              </a:spcBef>
            </a:pPr>
            <a:endParaRPr lang="en-US" sz="1800" dirty="0">
              <a:latin typeface="Courier New" pitchFamily="49" charset="0"/>
            </a:endParaRP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("%2"PRIu8"%12"PRId32"\n</a:t>
            </a:r>
            <a:r>
              <a:rPr lang="en-US" sz="1800" dirty="0" smtClean="0">
                <a:latin typeface="Courier New" pitchFamily="49" charset="0"/>
              </a:rPr>
              <a:t>",</a:t>
            </a:r>
          </a:p>
          <a:p>
            <a:pPr>
              <a:spcBef>
                <a:spcPts val="0"/>
              </a:spcBef>
            </a:pPr>
            <a:r>
              <a:rPr lang="en-US" sz="1800" dirty="0">
                <a:latin typeface="Courier New" pitchFamily="49" charset="0"/>
              </a:rPr>
              <a:t> </a:t>
            </a:r>
            <a:r>
              <a:rPr lang="en-US" sz="1800" dirty="0" smtClean="0">
                <a:latin typeface="Courier New" pitchFamily="49" charset="0"/>
              </a:rPr>
              <a:t>                </a:t>
            </a:r>
            <a:r>
              <a:rPr lang="en-US" sz="1800" dirty="0" err="1">
                <a:latin typeface="Courier New" pitchFamily="49" charset="0"/>
              </a:rPr>
              <a:t>nDivisions</a:t>
            </a:r>
            <a:r>
              <a:rPr lang="en-US" sz="1800" dirty="0">
                <a:latin typeface="Courier New" pitchFamily="49" charset="0"/>
              </a:rPr>
              <a:t>, N);</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b="1" dirty="0">
                <a:solidFill>
                  <a:srgbClr val="003399"/>
                </a:solidFill>
                <a:latin typeface="Courier New" pitchFamily="49" charset="0"/>
              </a:rPr>
              <a:t>return</a:t>
            </a:r>
            <a:r>
              <a:rPr lang="en-US" sz="1800" dirty="0">
                <a:solidFill>
                  <a:srgbClr val="0070C0"/>
                </a:solidFill>
                <a:latin typeface="Courier New" pitchFamily="49" charset="0"/>
              </a:rPr>
              <a:t> </a:t>
            </a:r>
            <a:r>
              <a:rPr lang="en-US" sz="1800" dirty="0">
                <a:latin typeface="Courier New" pitchFamily="49" charset="0"/>
              </a:rPr>
              <a:t>0;</a:t>
            </a:r>
          </a:p>
          <a:p>
            <a:pPr>
              <a:spcBef>
                <a:spcPts val="0"/>
              </a:spcBef>
            </a:pPr>
            <a:r>
              <a:rPr lang="en-US" sz="1800" dirty="0">
                <a:latin typeface="Courier New" pitchFamily="49" charset="0"/>
              </a:rPr>
              <a:t>}</a:t>
            </a:r>
          </a:p>
        </p:txBody>
      </p:sp>
      <p:sp>
        <p:nvSpPr>
          <p:cNvPr id="7" name="Rectangle 6"/>
          <p:cNvSpPr/>
          <p:nvPr/>
        </p:nvSpPr>
        <p:spPr>
          <a:xfrm>
            <a:off x="6629400" y="2133600"/>
            <a:ext cx="2057400" cy="4031873"/>
          </a:xfrm>
          <a:prstGeom prst="rect">
            <a:avLst/>
          </a:prstGeom>
          <a:solidFill>
            <a:schemeClr val="bg1">
              <a:lumMod val="85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 1  1073741823</a:t>
            </a:r>
          </a:p>
          <a:p>
            <a:r>
              <a:rPr lang="en-US" sz="1600" dirty="0">
                <a:latin typeface="Courier New" panose="02070309020205020404" pitchFamily="49" charset="0"/>
                <a:cs typeface="Courier New" panose="02070309020205020404" pitchFamily="49" charset="0"/>
              </a:rPr>
              <a:t> 2   536870911</a:t>
            </a:r>
          </a:p>
          <a:p>
            <a:r>
              <a:rPr lang="en-US" sz="1600" dirty="0">
                <a:latin typeface="Courier New" panose="02070309020205020404" pitchFamily="49" charset="0"/>
                <a:cs typeface="Courier New" panose="02070309020205020404" pitchFamily="49" charset="0"/>
              </a:rPr>
              <a:t> 3   268435455</a:t>
            </a:r>
          </a:p>
          <a:p>
            <a:r>
              <a:rPr lang="en-US" sz="1600" dirty="0">
                <a:latin typeface="Courier New" panose="02070309020205020404" pitchFamily="49" charset="0"/>
                <a:cs typeface="Courier New" panose="02070309020205020404" pitchFamily="49" charset="0"/>
              </a:rPr>
              <a:t> 4   134217727</a:t>
            </a:r>
          </a:p>
          <a:p>
            <a:r>
              <a:rPr lang="en-US" sz="1600" dirty="0">
                <a:latin typeface="Courier New" panose="02070309020205020404" pitchFamily="49" charset="0"/>
                <a:cs typeface="Courier New" panose="02070309020205020404" pitchFamily="49" charset="0"/>
              </a:rPr>
              <a:t> 5    67108863</a:t>
            </a:r>
          </a:p>
          <a:p>
            <a:r>
              <a:rPr lang="en-US" sz="1600" dirty="0">
                <a:latin typeface="Courier New" panose="02070309020205020404" pitchFamily="49" charset="0"/>
                <a:cs typeface="Courier New" panose="02070309020205020404" pitchFamily="49" charset="0"/>
              </a:rPr>
              <a:t> 6    33554431</a:t>
            </a:r>
          </a:p>
          <a:p>
            <a:r>
              <a:rPr lang="en-US" sz="1600" dirty="0">
                <a:latin typeface="Courier New" panose="02070309020205020404" pitchFamily="49" charset="0"/>
                <a:cs typeface="Courier New" panose="02070309020205020404" pitchFamily="49" charset="0"/>
              </a:rPr>
              <a:t> 7    </a:t>
            </a:r>
            <a:r>
              <a:rPr lang="en-US" sz="1600" dirty="0" smtClean="0">
                <a:latin typeface="Courier New" panose="02070309020205020404" pitchFamily="49" charset="0"/>
                <a:cs typeface="Courier New" panose="02070309020205020404" pitchFamily="49" charset="0"/>
              </a:rPr>
              <a:t>16777215</a:t>
            </a:r>
          </a:p>
          <a:p>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23         </a:t>
            </a:r>
            <a:r>
              <a:rPr lang="en-US" sz="1600" dirty="0">
                <a:latin typeface="Courier New" panose="02070309020205020404" pitchFamily="49" charset="0"/>
                <a:cs typeface="Courier New" panose="02070309020205020404" pitchFamily="49" charset="0"/>
              </a:rPr>
              <a:t>255</a:t>
            </a:r>
          </a:p>
          <a:p>
            <a:r>
              <a:rPr lang="en-US" sz="1600" dirty="0">
                <a:latin typeface="Courier New" panose="02070309020205020404" pitchFamily="49" charset="0"/>
                <a:cs typeface="Courier New" panose="02070309020205020404" pitchFamily="49" charset="0"/>
              </a:rPr>
              <a:t>24         127</a:t>
            </a:r>
          </a:p>
          <a:p>
            <a:r>
              <a:rPr lang="en-US" sz="1600" dirty="0">
                <a:latin typeface="Courier New" panose="02070309020205020404" pitchFamily="49" charset="0"/>
                <a:cs typeface="Courier New" panose="02070309020205020404" pitchFamily="49" charset="0"/>
              </a:rPr>
              <a:t>25          63</a:t>
            </a:r>
          </a:p>
          <a:p>
            <a:r>
              <a:rPr lang="en-US" sz="1600" dirty="0">
                <a:latin typeface="Courier New" panose="02070309020205020404" pitchFamily="49" charset="0"/>
                <a:cs typeface="Courier New" panose="02070309020205020404" pitchFamily="49" charset="0"/>
              </a:rPr>
              <a:t>26          31</a:t>
            </a:r>
          </a:p>
          <a:p>
            <a:r>
              <a:rPr lang="en-US" sz="1600" dirty="0">
                <a:latin typeface="Courier New" panose="02070309020205020404" pitchFamily="49" charset="0"/>
                <a:cs typeface="Courier New" panose="02070309020205020404" pitchFamily="49" charset="0"/>
              </a:rPr>
              <a:t>27          15</a:t>
            </a:r>
          </a:p>
          <a:p>
            <a:r>
              <a:rPr lang="en-US" sz="1600" dirty="0">
                <a:latin typeface="Courier New" panose="02070309020205020404" pitchFamily="49" charset="0"/>
                <a:cs typeface="Courier New" panose="02070309020205020404" pitchFamily="49" charset="0"/>
              </a:rPr>
              <a:t>28           7</a:t>
            </a:r>
          </a:p>
          <a:p>
            <a:r>
              <a:rPr lang="en-US" sz="1600" dirty="0">
                <a:latin typeface="Courier New" panose="02070309020205020404" pitchFamily="49" charset="0"/>
                <a:cs typeface="Courier New" panose="02070309020205020404" pitchFamily="49" charset="0"/>
              </a:rPr>
              <a:t>29           3</a:t>
            </a:r>
          </a:p>
          <a:p>
            <a:r>
              <a:rPr lang="en-US" sz="1600" dirty="0">
                <a:latin typeface="Courier New" panose="02070309020205020404" pitchFamily="49" charset="0"/>
                <a:cs typeface="Courier New" panose="02070309020205020404" pitchFamily="49" charset="0"/>
              </a:rPr>
              <a:t>30           1</a:t>
            </a:r>
          </a:p>
        </p:txBody>
      </p:sp>
    </p:spTree>
    <p:extLst>
      <p:ext uri="{BB962C8B-B14F-4D97-AF65-F5344CB8AC3E}">
        <p14:creationId xmlns:p14="http://schemas.microsoft.com/office/powerpoint/2010/main" val="3326377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Input with </a:t>
            </a:r>
            <a:r>
              <a:rPr lang="en-US" altLang="en-US" dirty="0" err="1" smtClean="0">
                <a:latin typeface="Courier New" pitchFamily="49" charset="0"/>
                <a:cs typeface="Arial" charset="0"/>
              </a:rPr>
              <a:t>scanf</a:t>
            </a:r>
            <a:r>
              <a:rPr lang="en-US" altLang="en-US" dirty="0" smtClean="0">
                <a:latin typeface="Courier New" pitchFamily="49" charset="0"/>
                <a:cs typeface="Arial" charset="0"/>
              </a:rPr>
              <a:t>()</a:t>
            </a:r>
          </a:p>
        </p:txBody>
      </p:sp>
      <p:sp>
        <p:nvSpPr>
          <p:cNvPr id="12291" name="Text Box 7"/>
          <p:cNvSpPr txBox="1">
            <a:spLocks noChangeArrowheads="1"/>
          </p:cNvSpPr>
          <p:nvPr/>
        </p:nvSpPr>
        <p:spPr bwMode="auto">
          <a:xfrm>
            <a:off x="381000" y="685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The Standard Library provides the </a:t>
            </a:r>
            <a:r>
              <a:rPr lang="en-US" sz="1800">
                <a:latin typeface="Courier New" pitchFamily="49" charset="0"/>
              </a:rPr>
              <a:t>scanf()</a:t>
            </a:r>
            <a:r>
              <a:rPr lang="en-US" sz="1800"/>
              <a:t> function which can be used to read formatted input from the standard input stream, </a:t>
            </a:r>
            <a:r>
              <a:rPr lang="en-US" sz="1800">
                <a:latin typeface="Courier New" pitchFamily="49" charset="0"/>
              </a:rPr>
              <a:t>stdin</a:t>
            </a:r>
            <a:r>
              <a:rPr lang="en-US" sz="1800"/>
              <a:t>.</a:t>
            </a:r>
          </a:p>
        </p:txBody>
      </p:sp>
      <p:sp>
        <p:nvSpPr>
          <p:cNvPr id="12292" name="Text Box 8"/>
          <p:cNvSpPr txBox="1">
            <a:spLocks noChangeArrowheads="1"/>
          </p:cNvSpPr>
          <p:nvPr/>
        </p:nvSpPr>
        <p:spPr bwMode="auto">
          <a:xfrm>
            <a:off x="1066800" y="1843088"/>
            <a:ext cx="693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err="1">
                <a:latin typeface="Courier New" pitchFamily="49" charset="0"/>
              </a:rPr>
              <a:t>scanf</a:t>
            </a:r>
            <a:r>
              <a:rPr lang="en-US" sz="1800" dirty="0">
                <a:latin typeface="Courier New" pitchFamily="49" charset="0"/>
              </a:rPr>
              <a:t>(</a:t>
            </a:r>
            <a:r>
              <a:rPr lang="en-US" sz="1800" b="1" dirty="0" err="1">
                <a:solidFill>
                  <a:srgbClr val="0000CC"/>
                </a:solidFill>
                <a:latin typeface="Courier New" pitchFamily="49" charset="0"/>
              </a:rPr>
              <a:t>const</a:t>
            </a:r>
            <a:r>
              <a:rPr lang="en-US" sz="1800" dirty="0">
                <a:solidFill>
                  <a:srgbClr val="0000CC"/>
                </a:solidFill>
                <a:latin typeface="Courier New" pitchFamily="49" charset="0"/>
              </a:rPr>
              <a:t> </a:t>
            </a:r>
            <a:r>
              <a:rPr lang="en-US" sz="1800" b="1" dirty="0">
                <a:solidFill>
                  <a:srgbClr val="0000CC"/>
                </a:solidFill>
                <a:latin typeface="Courier New" pitchFamily="49" charset="0"/>
              </a:rPr>
              <a:t>char</a:t>
            </a:r>
            <a:r>
              <a:rPr lang="en-US" sz="1800" dirty="0">
                <a:latin typeface="Courier New" pitchFamily="49" charset="0"/>
              </a:rPr>
              <a:t> * </a:t>
            </a:r>
            <a:r>
              <a:rPr lang="en-US" sz="1800" b="1" dirty="0">
                <a:solidFill>
                  <a:srgbClr val="0000CC"/>
                </a:solidFill>
                <a:latin typeface="Courier New" pitchFamily="49" charset="0"/>
              </a:rPr>
              <a:t>restrict</a:t>
            </a:r>
            <a:r>
              <a:rPr lang="en-US" sz="1800" dirty="0">
                <a:latin typeface="Courier New" pitchFamily="49" charset="0"/>
              </a:rPr>
              <a:t> format, . . .);</a:t>
            </a:r>
          </a:p>
        </p:txBody>
      </p:sp>
      <p:sp>
        <p:nvSpPr>
          <p:cNvPr id="12293" name="Text Box 9"/>
          <p:cNvSpPr txBox="1">
            <a:spLocks noChangeArrowheads="1"/>
          </p:cNvSpPr>
          <p:nvPr/>
        </p:nvSpPr>
        <p:spPr bwMode="auto">
          <a:xfrm>
            <a:off x="381000" y="2863850"/>
            <a:ext cx="84582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The first parameter is a string literal that specifies the formatting expected in the input stream.</a:t>
            </a:r>
          </a:p>
          <a:p>
            <a:pPr>
              <a:spcBef>
                <a:spcPct val="50000"/>
              </a:spcBef>
            </a:pPr>
            <a:r>
              <a:rPr lang="en-US" sz="1800"/>
              <a:t>The remaining parameters, if any, specify the variables that will receive the values that are read.</a:t>
            </a:r>
          </a:p>
          <a:p>
            <a:pPr>
              <a:spcBef>
                <a:spcPct val="50000"/>
              </a:spcBef>
            </a:pPr>
            <a:r>
              <a:rPr lang="en-US" sz="1800"/>
              <a:t>The return value is the number of values that were read, or the value of </a:t>
            </a:r>
            <a:r>
              <a:rPr lang="en-US" sz="1800">
                <a:latin typeface="Courier New" pitchFamily="49" charset="0"/>
              </a:rPr>
              <a:t>EOF</a:t>
            </a:r>
            <a:r>
              <a:rPr lang="en-US" sz="1800"/>
              <a:t> if an input failure occurs.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4"/>
          <p:cNvSpPr txBox="1">
            <a:spLocks noChangeArrowheads="1"/>
          </p:cNvSpPr>
          <p:nvPr/>
        </p:nvSpPr>
        <p:spPr bwMode="auto">
          <a:xfrm>
            <a:off x="6019800" y="3528971"/>
            <a:ext cx="2667000" cy="36671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17  42  3.14159625</a:t>
            </a:r>
          </a:p>
        </p:txBody>
      </p:sp>
      <p:sp>
        <p:nvSpPr>
          <p:cNvPr id="1331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Simple Integer Input</a:t>
            </a:r>
            <a:endParaRPr lang="en-US" altLang="en-US" dirty="0" smtClean="0">
              <a:latin typeface="Courier New" pitchFamily="49" charset="0"/>
              <a:cs typeface="Arial" charset="0"/>
            </a:endParaRPr>
          </a:p>
        </p:txBody>
      </p:sp>
      <p:sp>
        <p:nvSpPr>
          <p:cNvPr id="13315"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Suppose we have an input stream of the following form:</a:t>
            </a:r>
          </a:p>
        </p:txBody>
      </p:sp>
      <p:sp>
        <p:nvSpPr>
          <p:cNvPr id="13316" name="Text Box 4"/>
          <p:cNvSpPr txBox="1">
            <a:spLocks noChangeArrowheads="1"/>
          </p:cNvSpPr>
          <p:nvPr/>
        </p:nvSpPr>
        <p:spPr bwMode="auto">
          <a:xfrm>
            <a:off x="5791200" y="700088"/>
            <a:ext cx="2971800" cy="366712"/>
          </a:xfrm>
          <a:prstGeom prst="rect">
            <a:avLst/>
          </a:prstGeom>
          <a:solidFill>
            <a:schemeClr val="bg1">
              <a:lumMod val="85000"/>
            </a:schemeClr>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17  42  3.14159625</a:t>
            </a:r>
          </a:p>
        </p:txBody>
      </p:sp>
      <p:sp>
        <p:nvSpPr>
          <p:cNvPr id="13317" name="Text Box 6"/>
          <p:cNvSpPr txBox="1">
            <a:spLocks noChangeArrowheads="1"/>
          </p:cNvSpPr>
          <p:nvPr/>
        </p:nvSpPr>
        <p:spPr bwMode="auto">
          <a:xfrm>
            <a:off x="685800" y="1309688"/>
            <a:ext cx="6934200" cy="2031325"/>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3399"/>
                </a:solidFill>
                <a:latin typeface="Courier New" pitchFamily="49" charset="0"/>
              </a:rPr>
              <a:t>int</a:t>
            </a:r>
            <a:r>
              <a:rPr lang="en-US" sz="1800" dirty="0">
                <a:solidFill>
                  <a:srgbClr val="0070C0"/>
                </a:solidFill>
                <a:latin typeface="Courier New" pitchFamily="49" charset="0"/>
              </a:rPr>
              <a:t> </a:t>
            </a:r>
            <a:r>
              <a:rPr lang="en-US" sz="1800" dirty="0" err="1">
                <a:latin typeface="Courier New" pitchFamily="49" charset="0"/>
              </a:rPr>
              <a:t>i</a:t>
            </a:r>
            <a:r>
              <a:rPr lang="en-US" sz="1800" dirty="0">
                <a:latin typeface="Courier New" pitchFamily="49" charset="0"/>
              </a:rPr>
              <a:t> = 1, j = </a:t>
            </a:r>
            <a:r>
              <a:rPr lang="en-US" sz="1800" dirty="0" smtClean="0">
                <a:latin typeface="Courier New" pitchFamily="49" charset="0"/>
              </a:rPr>
              <a:t>1;</a:t>
            </a:r>
          </a:p>
          <a:p>
            <a:pPr>
              <a:spcBef>
                <a:spcPct val="50000"/>
              </a:spcBef>
            </a:pPr>
            <a:r>
              <a:rPr lang="en-US" sz="1800" b="1" dirty="0">
                <a:solidFill>
                  <a:srgbClr val="003399"/>
                </a:solidFill>
                <a:latin typeface="Courier New" pitchFamily="49" charset="0"/>
              </a:rPr>
              <a:t>double</a:t>
            </a:r>
            <a:r>
              <a:rPr lang="en-US" sz="1800" dirty="0" smtClean="0">
                <a:latin typeface="Courier New" pitchFamily="49" charset="0"/>
              </a:rPr>
              <a:t> k = 1.0;</a:t>
            </a:r>
          </a:p>
          <a:p>
            <a:pPr>
              <a:spcBef>
                <a:spcPct val="50000"/>
              </a:spcBef>
            </a:pPr>
            <a:endParaRPr lang="en-US" sz="1800" dirty="0">
              <a:latin typeface="Courier New" pitchFamily="49" charset="0"/>
            </a:endParaRPr>
          </a:p>
          <a:p>
            <a:pPr>
              <a:spcBef>
                <a:spcPct val="50000"/>
              </a:spcBef>
            </a:pPr>
            <a:r>
              <a:rPr lang="en-US" sz="1800" dirty="0" err="1" smtClean="0">
                <a:latin typeface="Courier New" pitchFamily="49" charset="0"/>
              </a:rPr>
              <a:t>scanf</a:t>
            </a:r>
            <a:r>
              <a:rPr lang="en-US" sz="1800" dirty="0">
                <a:latin typeface="Courier New" pitchFamily="49" charset="0"/>
              </a:rPr>
              <a:t>("%d %d </a:t>
            </a:r>
            <a:r>
              <a:rPr lang="en-US" sz="1800" dirty="0" smtClean="0">
                <a:latin typeface="Courier New" pitchFamily="49" charset="0"/>
              </a:rPr>
              <a:t>%d", </a:t>
            </a:r>
            <a:r>
              <a:rPr lang="en-US" sz="1800" dirty="0">
                <a:latin typeface="Courier New" pitchFamily="49" charset="0"/>
              </a:rPr>
              <a:t>&amp;</a:t>
            </a:r>
            <a:r>
              <a:rPr lang="en-US" sz="1800" dirty="0" err="1">
                <a:latin typeface="Courier New" pitchFamily="49" charset="0"/>
              </a:rPr>
              <a:t>i</a:t>
            </a:r>
            <a:r>
              <a:rPr lang="en-US" sz="1800" dirty="0">
                <a:latin typeface="Courier New" pitchFamily="49" charset="0"/>
              </a:rPr>
              <a:t>, &amp;j, </a:t>
            </a:r>
            <a:r>
              <a:rPr lang="en-US" sz="1800" dirty="0" smtClean="0">
                <a:latin typeface="Courier New" pitchFamily="49" charset="0"/>
              </a:rPr>
              <a:t>&amp;k);</a:t>
            </a:r>
            <a:endParaRPr lang="en-US" sz="1800" dirty="0">
              <a:latin typeface="Courier New" pitchFamily="49" charset="0"/>
            </a:endParaRPr>
          </a:p>
          <a:p>
            <a:pPr>
              <a:spcBef>
                <a:spcPct val="50000"/>
              </a:spcBef>
            </a:pPr>
            <a:r>
              <a:rPr lang="en-US" sz="1800" dirty="0" err="1">
                <a:latin typeface="Courier New" pitchFamily="49" charset="0"/>
              </a:rPr>
              <a:t>printf</a:t>
            </a:r>
            <a:r>
              <a:rPr lang="en-US" sz="1800" dirty="0">
                <a:latin typeface="Courier New" pitchFamily="49" charset="0"/>
              </a:rPr>
              <a:t>("%5d  %5d  </a:t>
            </a:r>
            <a:r>
              <a:rPr lang="en-US" sz="1800" dirty="0" smtClean="0">
                <a:latin typeface="Courier New" pitchFamily="49" charset="0"/>
              </a:rPr>
              <a:t>%5d\n</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 j, </a:t>
            </a:r>
            <a:r>
              <a:rPr lang="en-US" sz="1800" dirty="0" smtClean="0">
                <a:latin typeface="Courier New" pitchFamily="49" charset="0"/>
              </a:rPr>
              <a:t>k);</a:t>
            </a:r>
            <a:endParaRPr lang="en-US" sz="1800" dirty="0">
              <a:latin typeface="Courier New" pitchFamily="49" charset="0"/>
            </a:endParaRPr>
          </a:p>
        </p:txBody>
      </p:sp>
      <p:sp>
        <p:nvSpPr>
          <p:cNvPr id="11" name="Text Box 6"/>
          <p:cNvSpPr txBox="1">
            <a:spLocks noChangeArrowheads="1"/>
          </p:cNvSpPr>
          <p:nvPr/>
        </p:nvSpPr>
        <p:spPr bwMode="auto">
          <a:xfrm>
            <a:off x="685800" y="4988439"/>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scanf</a:t>
            </a:r>
            <a:r>
              <a:rPr lang="en-US" sz="1800" dirty="0">
                <a:latin typeface="Courier New" pitchFamily="49" charset="0"/>
              </a:rPr>
              <a:t>("%d %d </a:t>
            </a:r>
            <a:r>
              <a:rPr lang="en-US" sz="1800" dirty="0" smtClean="0">
                <a:latin typeface="Courier New" pitchFamily="49" charset="0"/>
              </a:rPr>
              <a:t>%d", </a:t>
            </a:r>
            <a:r>
              <a:rPr lang="en-US" sz="1800" dirty="0">
                <a:latin typeface="Courier New" pitchFamily="49" charset="0"/>
              </a:rPr>
              <a:t>&amp;</a:t>
            </a:r>
            <a:r>
              <a:rPr lang="en-US" sz="1800" dirty="0" err="1">
                <a:latin typeface="Courier New" pitchFamily="49" charset="0"/>
              </a:rPr>
              <a:t>i</a:t>
            </a:r>
            <a:r>
              <a:rPr lang="en-US" sz="1800" dirty="0">
                <a:latin typeface="Courier New" pitchFamily="49" charset="0"/>
              </a:rPr>
              <a:t>, &amp;j, </a:t>
            </a:r>
            <a:r>
              <a:rPr lang="en-US" sz="1800" dirty="0" smtClean="0">
                <a:latin typeface="Courier New" pitchFamily="49" charset="0"/>
              </a:rPr>
              <a:t>&amp;k);</a:t>
            </a:r>
            <a:endParaRPr lang="en-US" sz="1800" dirty="0">
              <a:latin typeface="Courier New" pitchFamily="49" charset="0"/>
            </a:endParaRPr>
          </a:p>
        </p:txBody>
      </p:sp>
      <p:sp>
        <p:nvSpPr>
          <p:cNvPr id="3" name="Freeform 2"/>
          <p:cNvSpPr/>
          <p:nvPr/>
        </p:nvSpPr>
        <p:spPr bwMode="auto">
          <a:xfrm>
            <a:off x="1927952" y="5317376"/>
            <a:ext cx="1509311" cy="473824"/>
          </a:xfrm>
          <a:custGeom>
            <a:avLst/>
            <a:gdLst>
              <a:gd name="connsiteX0" fmla="*/ 0 w 1509311"/>
              <a:gd name="connsiteY0" fmla="*/ 33050 h 473824"/>
              <a:gd name="connsiteX1" fmla="*/ 440675 w 1509311"/>
              <a:gd name="connsiteY1" fmla="*/ 473725 h 473824"/>
              <a:gd name="connsiteX2" fmla="*/ 1509311 w 1509311"/>
              <a:gd name="connsiteY2" fmla="*/ 0 h 473824"/>
            </a:gdLst>
            <a:ahLst/>
            <a:cxnLst>
              <a:cxn ang="0">
                <a:pos x="connsiteX0" y="connsiteY0"/>
              </a:cxn>
              <a:cxn ang="0">
                <a:pos x="connsiteX1" y="connsiteY1"/>
              </a:cxn>
              <a:cxn ang="0">
                <a:pos x="connsiteX2" y="connsiteY2"/>
              </a:cxn>
            </a:cxnLst>
            <a:rect l="l" t="t" r="r" b="b"/>
            <a:pathLst>
              <a:path w="1509311" h="473824">
                <a:moveTo>
                  <a:pt x="0" y="33050"/>
                </a:moveTo>
                <a:cubicBezTo>
                  <a:pt x="94561" y="256141"/>
                  <a:pt x="189123" y="479233"/>
                  <a:pt x="440675" y="473725"/>
                </a:cubicBezTo>
                <a:cubicBezTo>
                  <a:pt x="692227" y="468217"/>
                  <a:pt x="1100769" y="234108"/>
                  <a:pt x="1509311"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4" name="Freeform 3"/>
          <p:cNvSpPr/>
          <p:nvPr/>
        </p:nvSpPr>
        <p:spPr bwMode="auto">
          <a:xfrm>
            <a:off x="2357610" y="5317376"/>
            <a:ext cx="1575412" cy="419300"/>
          </a:xfrm>
          <a:custGeom>
            <a:avLst/>
            <a:gdLst>
              <a:gd name="connsiteX0" fmla="*/ 0 w 1575412"/>
              <a:gd name="connsiteY0" fmla="*/ 77118 h 419300"/>
              <a:gd name="connsiteX1" fmla="*/ 561860 w 1575412"/>
              <a:gd name="connsiteY1" fmla="*/ 418641 h 419300"/>
              <a:gd name="connsiteX2" fmla="*/ 1575412 w 1575412"/>
              <a:gd name="connsiteY2" fmla="*/ 0 h 419300"/>
            </a:gdLst>
            <a:ahLst/>
            <a:cxnLst>
              <a:cxn ang="0">
                <a:pos x="connsiteX0" y="connsiteY0"/>
              </a:cxn>
              <a:cxn ang="0">
                <a:pos x="connsiteX1" y="connsiteY1"/>
              </a:cxn>
              <a:cxn ang="0">
                <a:pos x="connsiteX2" y="connsiteY2"/>
              </a:cxn>
            </a:cxnLst>
            <a:rect l="l" t="t" r="r" b="b"/>
            <a:pathLst>
              <a:path w="1575412" h="419300">
                <a:moveTo>
                  <a:pt x="0" y="77118"/>
                </a:moveTo>
                <a:cubicBezTo>
                  <a:pt x="149645" y="254306"/>
                  <a:pt x="299291" y="431494"/>
                  <a:pt x="561860" y="418641"/>
                </a:cubicBezTo>
                <a:cubicBezTo>
                  <a:pt x="824429" y="405788"/>
                  <a:pt x="1408323" y="71610"/>
                  <a:pt x="1575412"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5" name="Freeform 4"/>
          <p:cNvSpPr/>
          <p:nvPr/>
        </p:nvSpPr>
        <p:spPr bwMode="auto">
          <a:xfrm>
            <a:off x="2776251" y="5284325"/>
            <a:ext cx="1784732" cy="418666"/>
          </a:xfrm>
          <a:custGeom>
            <a:avLst/>
            <a:gdLst>
              <a:gd name="connsiteX0" fmla="*/ 0 w 1784732"/>
              <a:gd name="connsiteY0" fmla="*/ 0 h 418666"/>
              <a:gd name="connsiteX1" fmla="*/ 661012 w 1784732"/>
              <a:gd name="connsiteY1" fmla="*/ 418641 h 418666"/>
              <a:gd name="connsiteX2" fmla="*/ 1784732 w 1784732"/>
              <a:gd name="connsiteY2" fmla="*/ 22034 h 418666"/>
            </a:gdLst>
            <a:ahLst/>
            <a:cxnLst>
              <a:cxn ang="0">
                <a:pos x="connsiteX0" y="connsiteY0"/>
              </a:cxn>
              <a:cxn ang="0">
                <a:pos x="connsiteX1" y="connsiteY1"/>
              </a:cxn>
              <a:cxn ang="0">
                <a:pos x="connsiteX2" y="connsiteY2"/>
              </a:cxn>
            </a:cxnLst>
            <a:rect l="l" t="t" r="r" b="b"/>
            <a:pathLst>
              <a:path w="1784732" h="418666">
                <a:moveTo>
                  <a:pt x="0" y="0"/>
                </a:moveTo>
                <a:cubicBezTo>
                  <a:pt x="181778" y="207484"/>
                  <a:pt x="363557" y="414969"/>
                  <a:pt x="661012" y="418641"/>
                </a:cubicBezTo>
                <a:cubicBezTo>
                  <a:pt x="958467" y="422313"/>
                  <a:pt x="1784732" y="22034"/>
                  <a:pt x="1784732" y="22034"/>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6" name="Freeform 5"/>
          <p:cNvSpPr/>
          <p:nvPr/>
        </p:nvSpPr>
        <p:spPr bwMode="auto">
          <a:xfrm>
            <a:off x="2016087" y="3797048"/>
            <a:ext cx="4078995" cy="1200839"/>
          </a:xfrm>
          <a:custGeom>
            <a:avLst/>
            <a:gdLst>
              <a:gd name="connsiteX0" fmla="*/ 4351662 w 4351662"/>
              <a:gd name="connsiteY0" fmla="*/ 0 h 1200839"/>
              <a:gd name="connsiteX1" fmla="*/ 2038120 w 4351662"/>
              <a:gd name="connsiteY1" fmla="*/ 231354 h 1200839"/>
              <a:gd name="connsiteX2" fmla="*/ 0 w 4351662"/>
              <a:gd name="connsiteY2" fmla="*/ 1200839 h 1200839"/>
            </a:gdLst>
            <a:ahLst/>
            <a:cxnLst>
              <a:cxn ang="0">
                <a:pos x="connsiteX0" y="connsiteY0"/>
              </a:cxn>
              <a:cxn ang="0">
                <a:pos x="connsiteX1" y="connsiteY1"/>
              </a:cxn>
              <a:cxn ang="0">
                <a:pos x="connsiteX2" y="connsiteY2"/>
              </a:cxn>
            </a:cxnLst>
            <a:rect l="l" t="t" r="r" b="b"/>
            <a:pathLst>
              <a:path w="4351662" h="1200839">
                <a:moveTo>
                  <a:pt x="4351662" y="0"/>
                </a:moveTo>
                <a:cubicBezTo>
                  <a:pt x="3557529" y="15607"/>
                  <a:pt x="2763397" y="31214"/>
                  <a:pt x="2038120" y="231354"/>
                </a:cubicBezTo>
                <a:cubicBezTo>
                  <a:pt x="1312843" y="431494"/>
                  <a:pt x="656421" y="816166"/>
                  <a:pt x="0" y="1200839"/>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7" name="Freeform 6"/>
          <p:cNvSpPr/>
          <p:nvPr/>
        </p:nvSpPr>
        <p:spPr bwMode="auto">
          <a:xfrm>
            <a:off x="2434728" y="3808065"/>
            <a:ext cx="4172638" cy="1211855"/>
          </a:xfrm>
          <a:custGeom>
            <a:avLst/>
            <a:gdLst>
              <a:gd name="connsiteX0" fmla="*/ 4649118 w 4649118"/>
              <a:gd name="connsiteY0" fmla="*/ 0 h 1211855"/>
              <a:gd name="connsiteX1" fmla="*/ 3723701 w 4649118"/>
              <a:gd name="connsiteY1" fmla="*/ 297455 h 1211855"/>
              <a:gd name="connsiteX2" fmla="*/ 2027103 w 4649118"/>
              <a:gd name="connsiteY2" fmla="*/ 429658 h 1211855"/>
              <a:gd name="connsiteX3" fmla="*/ 0 w 4649118"/>
              <a:gd name="connsiteY3" fmla="*/ 1211855 h 1211855"/>
            </a:gdLst>
            <a:ahLst/>
            <a:cxnLst>
              <a:cxn ang="0">
                <a:pos x="connsiteX0" y="connsiteY0"/>
              </a:cxn>
              <a:cxn ang="0">
                <a:pos x="connsiteX1" y="connsiteY1"/>
              </a:cxn>
              <a:cxn ang="0">
                <a:pos x="connsiteX2" y="connsiteY2"/>
              </a:cxn>
              <a:cxn ang="0">
                <a:pos x="connsiteX3" y="connsiteY3"/>
              </a:cxn>
            </a:cxnLst>
            <a:rect l="l" t="t" r="r" b="b"/>
            <a:pathLst>
              <a:path w="4649118" h="1211855">
                <a:moveTo>
                  <a:pt x="4649118" y="0"/>
                </a:moveTo>
                <a:cubicBezTo>
                  <a:pt x="4404910" y="112922"/>
                  <a:pt x="4160703" y="225845"/>
                  <a:pt x="3723701" y="297455"/>
                </a:cubicBezTo>
                <a:cubicBezTo>
                  <a:pt x="3286699" y="369065"/>
                  <a:pt x="2647720" y="277258"/>
                  <a:pt x="2027103" y="429658"/>
                </a:cubicBezTo>
                <a:cubicBezTo>
                  <a:pt x="1406486" y="582058"/>
                  <a:pt x="703243" y="896956"/>
                  <a:pt x="0" y="1211855"/>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8" name="Freeform 7"/>
          <p:cNvSpPr/>
          <p:nvPr/>
        </p:nvSpPr>
        <p:spPr bwMode="auto">
          <a:xfrm>
            <a:off x="2798285" y="3808065"/>
            <a:ext cx="4669316" cy="1167788"/>
          </a:xfrm>
          <a:custGeom>
            <a:avLst/>
            <a:gdLst>
              <a:gd name="connsiteX0" fmla="*/ 4825388 w 4920995"/>
              <a:gd name="connsiteY0" fmla="*/ 0 h 1167788"/>
              <a:gd name="connsiteX1" fmla="*/ 4594034 w 4920995"/>
              <a:gd name="connsiteY1" fmla="*/ 495759 h 1167788"/>
              <a:gd name="connsiteX2" fmla="*/ 2137273 w 4920995"/>
              <a:gd name="connsiteY2" fmla="*/ 848299 h 1167788"/>
              <a:gd name="connsiteX3" fmla="*/ 969485 w 4920995"/>
              <a:gd name="connsiteY3" fmla="*/ 826265 h 1167788"/>
              <a:gd name="connsiteX4" fmla="*/ 0 w 4920995"/>
              <a:gd name="connsiteY4" fmla="*/ 1167788 h 1167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0995" h="1167788">
                <a:moveTo>
                  <a:pt x="4825388" y="0"/>
                </a:moveTo>
                <a:cubicBezTo>
                  <a:pt x="4933720" y="177188"/>
                  <a:pt x="5042053" y="354376"/>
                  <a:pt x="4594034" y="495759"/>
                </a:cubicBezTo>
                <a:cubicBezTo>
                  <a:pt x="4146015" y="637142"/>
                  <a:pt x="2741364" y="793215"/>
                  <a:pt x="2137273" y="848299"/>
                </a:cubicBezTo>
                <a:cubicBezTo>
                  <a:pt x="1533181" y="903383"/>
                  <a:pt x="1325697" y="773017"/>
                  <a:pt x="969485" y="826265"/>
                </a:cubicBezTo>
                <a:cubicBezTo>
                  <a:pt x="613273" y="879513"/>
                  <a:pt x="306636" y="1023650"/>
                  <a:pt x="0" y="1167788"/>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9" name="Oval 8"/>
          <p:cNvSpPr/>
          <p:nvPr/>
        </p:nvSpPr>
        <p:spPr bwMode="auto">
          <a:xfrm>
            <a:off x="6095082" y="3514167"/>
            <a:ext cx="3837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 name="Oval 19"/>
          <p:cNvSpPr/>
          <p:nvPr/>
        </p:nvSpPr>
        <p:spPr bwMode="auto">
          <a:xfrm>
            <a:off x="6607366" y="3514684"/>
            <a:ext cx="3837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 name="Oval 21"/>
          <p:cNvSpPr/>
          <p:nvPr/>
        </p:nvSpPr>
        <p:spPr bwMode="auto">
          <a:xfrm>
            <a:off x="7162800" y="3528971"/>
            <a:ext cx="2313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Freeform 9"/>
          <p:cNvSpPr/>
          <p:nvPr/>
        </p:nvSpPr>
        <p:spPr bwMode="auto">
          <a:xfrm>
            <a:off x="1166327" y="2248678"/>
            <a:ext cx="4721289" cy="946635"/>
          </a:xfrm>
          <a:custGeom>
            <a:avLst/>
            <a:gdLst>
              <a:gd name="connsiteX0" fmla="*/ 0 w 4721289"/>
              <a:gd name="connsiteY0" fmla="*/ 634481 h 946635"/>
              <a:gd name="connsiteX1" fmla="*/ 1035697 w 4721289"/>
              <a:gd name="connsiteY1" fmla="*/ 933061 h 946635"/>
              <a:gd name="connsiteX2" fmla="*/ 3844212 w 4721289"/>
              <a:gd name="connsiteY2" fmla="*/ 242595 h 946635"/>
              <a:gd name="connsiteX3" fmla="*/ 4721289 w 4721289"/>
              <a:gd name="connsiteY3" fmla="*/ 0 h 946635"/>
            </a:gdLst>
            <a:ahLst/>
            <a:cxnLst>
              <a:cxn ang="0">
                <a:pos x="connsiteX0" y="connsiteY0"/>
              </a:cxn>
              <a:cxn ang="0">
                <a:pos x="connsiteX1" y="connsiteY1"/>
              </a:cxn>
              <a:cxn ang="0">
                <a:pos x="connsiteX2" y="connsiteY2"/>
              </a:cxn>
              <a:cxn ang="0">
                <a:pos x="connsiteX3" y="connsiteY3"/>
              </a:cxn>
            </a:cxnLst>
            <a:rect l="l" t="t" r="r" b="b"/>
            <a:pathLst>
              <a:path w="4721289" h="946635">
                <a:moveTo>
                  <a:pt x="0" y="634481"/>
                </a:moveTo>
                <a:cubicBezTo>
                  <a:pt x="197497" y="816428"/>
                  <a:pt x="394995" y="998375"/>
                  <a:pt x="1035697" y="933061"/>
                </a:cubicBezTo>
                <a:cubicBezTo>
                  <a:pt x="1676399" y="867747"/>
                  <a:pt x="3229947" y="398105"/>
                  <a:pt x="3844212" y="242595"/>
                </a:cubicBezTo>
                <a:cubicBezTo>
                  <a:pt x="4458477" y="87085"/>
                  <a:pt x="4589883" y="43542"/>
                  <a:pt x="4721289"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19" name="Text Box 4"/>
          <p:cNvSpPr txBox="1">
            <a:spLocks noChangeArrowheads="1"/>
          </p:cNvSpPr>
          <p:nvPr/>
        </p:nvSpPr>
        <p:spPr bwMode="auto">
          <a:xfrm>
            <a:off x="5867400" y="2133600"/>
            <a:ext cx="2971800" cy="366712"/>
          </a:xfrm>
          <a:prstGeom prst="rect">
            <a:avLst/>
          </a:prstGeom>
          <a:solidFill>
            <a:schemeClr val="bg1">
              <a:lumMod val="85000"/>
            </a:schemeClr>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17  42  3.14159625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1" grpId="0" animBg="1"/>
      <p:bldP spid="3" grpId="0" animBg="1"/>
      <p:bldP spid="4" grpId="0" animBg="1"/>
      <p:bldP spid="5" grpId="0" animBg="1"/>
      <p:bldP spid="6" grpId="0" animBg="1"/>
      <p:bldP spid="7" grpId="0" animBg="1"/>
      <p:bldP spid="8" grpId="0" animBg="1"/>
      <p:bldP spid="9" grpId="0" animBg="1"/>
      <p:bldP spid="20" grpId="0" animBg="1"/>
      <p:bldP spid="22"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Floating-point Input</a:t>
            </a:r>
            <a:endParaRPr lang="en-US" altLang="en-US" dirty="0" smtClean="0">
              <a:latin typeface="Courier New" pitchFamily="49" charset="0"/>
              <a:cs typeface="Arial" charset="0"/>
            </a:endParaRPr>
          </a:p>
        </p:txBody>
      </p:sp>
      <p:sp>
        <p:nvSpPr>
          <p:cNvPr id="13319" name="Text Box 8"/>
          <p:cNvSpPr txBox="1">
            <a:spLocks noChangeArrowheads="1"/>
          </p:cNvSpPr>
          <p:nvPr/>
        </p:nvSpPr>
        <p:spPr bwMode="auto">
          <a:xfrm>
            <a:off x="685800" y="1290638"/>
            <a:ext cx="6934200" cy="160496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 = 1, j = 1;</a:t>
            </a:r>
          </a:p>
          <a:p>
            <a:pPr>
              <a:spcBef>
                <a:spcPct val="50000"/>
              </a:spcBef>
            </a:pPr>
            <a:r>
              <a:rPr lang="en-US" sz="1800" b="1" dirty="0">
                <a:solidFill>
                  <a:srgbClr val="0000CC"/>
                </a:solidFill>
                <a:latin typeface="Courier New" pitchFamily="49" charset="0"/>
              </a:rPr>
              <a:t>double</a:t>
            </a:r>
            <a:r>
              <a:rPr lang="en-US" sz="1800" dirty="0">
                <a:latin typeface="Courier New" pitchFamily="49" charset="0"/>
              </a:rPr>
              <a:t> x = 1.5;</a:t>
            </a:r>
          </a:p>
          <a:p>
            <a:pPr>
              <a:spcBef>
                <a:spcPct val="50000"/>
              </a:spcBef>
            </a:pPr>
            <a:r>
              <a:rPr lang="en-US" sz="1800" dirty="0" err="1">
                <a:latin typeface="Courier New" pitchFamily="49" charset="0"/>
              </a:rPr>
              <a:t>scanf</a:t>
            </a:r>
            <a:r>
              <a:rPr lang="en-US" sz="1800" dirty="0">
                <a:latin typeface="Courier New" pitchFamily="49" charset="0"/>
              </a:rPr>
              <a:t>("%d, %d, %f", &amp;</a:t>
            </a:r>
            <a:r>
              <a:rPr lang="en-US" sz="1800" dirty="0" err="1">
                <a:latin typeface="Courier New" pitchFamily="49" charset="0"/>
              </a:rPr>
              <a:t>i</a:t>
            </a:r>
            <a:r>
              <a:rPr lang="en-US" sz="1800" dirty="0">
                <a:latin typeface="Courier New" pitchFamily="49" charset="0"/>
              </a:rPr>
              <a:t>, &amp;j, &amp;x);</a:t>
            </a:r>
          </a:p>
          <a:p>
            <a:pPr>
              <a:spcBef>
                <a:spcPct val="50000"/>
              </a:spcBef>
            </a:pPr>
            <a:r>
              <a:rPr lang="en-US" sz="1800" dirty="0" err="1">
                <a:latin typeface="Courier New" pitchFamily="49" charset="0"/>
              </a:rPr>
              <a:t>printf</a:t>
            </a:r>
            <a:r>
              <a:rPr lang="en-US" sz="1800" dirty="0">
                <a:latin typeface="Courier New" pitchFamily="49" charset="0"/>
              </a:rPr>
              <a:t>("%5d  %5d  %7.4f\n", </a:t>
            </a:r>
            <a:r>
              <a:rPr lang="en-US" sz="1800" dirty="0" err="1">
                <a:latin typeface="Courier New" pitchFamily="49" charset="0"/>
              </a:rPr>
              <a:t>i</a:t>
            </a:r>
            <a:r>
              <a:rPr lang="en-US" sz="1800" dirty="0">
                <a:latin typeface="Courier New" pitchFamily="49" charset="0"/>
              </a:rPr>
              <a:t>, j, x);</a:t>
            </a:r>
          </a:p>
        </p:txBody>
      </p:sp>
      <p:sp>
        <p:nvSpPr>
          <p:cNvPr id="13320" name="Text Box 9"/>
          <p:cNvSpPr txBox="1">
            <a:spLocks noChangeArrowheads="1"/>
          </p:cNvSpPr>
          <p:nvPr/>
        </p:nvSpPr>
        <p:spPr bwMode="auto">
          <a:xfrm>
            <a:off x="381000" y="8382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Suppose we have an input stream of the following form:</a:t>
            </a:r>
          </a:p>
        </p:txBody>
      </p:sp>
      <p:sp>
        <p:nvSpPr>
          <p:cNvPr id="13321" name="Text Box 10"/>
          <p:cNvSpPr txBox="1">
            <a:spLocks noChangeArrowheads="1"/>
          </p:cNvSpPr>
          <p:nvPr/>
        </p:nvSpPr>
        <p:spPr bwMode="auto">
          <a:xfrm>
            <a:off x="5791200" y="852488"/>
            <a:ext cx="2971800" cy="366712"/>
          </a:xfrm>
          <a:prstGeom prst="rect">
            <a:avLst/>
          </a:prstGeom>
          <a:solidFill>
            <a:schemeClr val="bg1">
              <a:lumMod val="85000"/>
            </a:schemeClr>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17, 42, 3.14159625</a:t>
            </a:r>
          </a:p>
        </p:txBody>
      </p:sp>
      <p:sp>
        <p:nvSpPr>
          <p:cNvPr id="13322" name="Text Box 11"/>
          <p:cNvSpPr txBox="1">
            <a:spLocks noChangeArrowheads="1"/>
          </p:cNvSpPr>
          <p:nvPr/>
        </p:nvSpPr>
        <p:spPr bwMode="auto">
          <a:xfrm>
            <a:off x="5943600" y="3214688"/>
            <a:ext cx="2819400" cy="366712"/>
          </a:xfrm>
          <a:prstGeom prst="rect">
            <a:avLst/>
          </a:prstGeom>
          <a:solidFill>
            <a:schemeClr val="bg1">
              <a:lumMod val="85000"/>
            </a:schemeClr>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   17   42 3.1416</a:t>
            </a:r>
          </a:p>
        </p:txBody>
      </p:sp>
    </p:spTree>
    <p:extLst>
      <p:ext uri="{BB962C8B-B14F-4D97-AF65-F5344CB8AC3E}">
        <p14:creationId xmlns:p14="http://schemas.microsoft.com/office/powerpoint/2010/main" val="88359816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Writing Output with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p>
        </p:txBody>
      </p:sp>
      <p:sp>
        <p:nvSpPr>
          <p:cNvPr id="5123" name="Text Box 3"/>
          <p:cNvSpPr txBox="1">
            <a:spLocks noChangeArrowheads="1"/>
          </p:cNvSpPr>
          <p:nvPr/>
        </p:nvSpPr>
        <p:spPr bwMode="auto">
          <a:xfrm>
            <a:off x="381000" y="685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The Standard Library provides the </a:t>
            </a:r>
            <a:r>
              <a:rPr lang="en-US" sz="1800">
                <a:latin typeface="Courier New" pitchFamily="49" charset="0"/>
              </a:rPr>
              <a:t>printf()</a:t>
            </a:r>
            <a:r>
              <a:rPr lang="en-US" sz="1800"/>
              <a:t> function which can be used to write formatted output to the standard output stream, </a:t>
            </a:r>
            <a:r>
              <a:rPr lang="en-US" sz="1800">
                <a:latin typeface="Courier New" pitchFamily="49" charset="0"/>
              </a:rPr>
              <a:t>stdout</a:t>
            </a:r>
            <a:r>
              <a:rPr lang="en-US" sz="1800"/>
              <a:t>.</a:t>
            </a:r>
          </a:p>
        </p:txBody>
      </p:sp>
      <p:sp>
        <p:nvSpPr>
          <p:cNvPr id="5124" name="Text Box 6"/>
          <p:cNvSpPr txBox="1">
            <a:spLocks noChangeArrowheads="1"/>
          </p:cNvSpPr>
          <p:nvPr/>
        </p:nvSpPr>
        <p:spPr bwMode="auto">
          <a:xfrm>
            <a:off x="1066800" y="1843088"/>
            <a:ext cx="693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a:t>
            </a:r>
            <a:r>
              <a:rPr lang="en-US" sz="1800" b="1" dirty="0" err="1">
                <a:solidFill>
                  <a:srgbClr val="0000CC"/>
                </a:solidFill>
                <a:latin typeface="Courier New" pitchFamily="49" charset="0"/>
              </a:rPr>
              <a:t>const</a:t>
            </a:r>
            <a:r>
              <a:rPr lang="en-US" sz="1800" dirty="0">
                <a:solidFill>
                  <a:srgbClr val="0000CC"/>
                </a:solidFill>
                <a:latin typeface="Courier New" pitchFamily="49" charset="0"/>
              </a:rPr>
              <a:t> </a:t>
            </a:r>
            <a:r>
              <a:rPr lang="en-US" sz="1800" b="1" dirty="0">
                <a:solidFill>
                  <a:srgbClr val="0000CC"/>
                </a:solidFill>
                <a:latin typeface="Courier New" pitchFamily="49" charset="0"/>
              </a:rPr>
              <a:t>char</a:t>
            </a:r>
            <a:r>
              <a:rPr lang="en-US" sz="1800" dirty="0">
                <a:latin typeface="Courier New" pitchFamily="49" charset="0"/>
              </a:rPr>
              <a:t> * </a:t>
            </a:r>
            <a:r>
              <a:rPr lang="en-US" sz="1800" b="1" dirty="0">
                <a:solidFill>
                  <a:srgbClr val="0000CC"/>
                </a:solidFill>
                <a:latin typeface="Courier New" pitchFamily="49" charset="0"/>
              </a:rPr>
              <a:t>restrict</a:t>
            </a:r>
            <a:r>
              <a:rPr lang="en-US" sz="1800" dirty="0">
                <a:latin typeface="Courier New" pitchFamily="49" charset="0"/>
              </a:rPr>
              <a:t> format, . . .);</a:t>
            </a:r>
          </a:p>
        </p:txBody>
      </p:sp>
      <p:sp>
        <p:nvSpPr>
          <p:cNvPr id="5125" name="Text Box 7"/>
          <p:cNvSpPr txBox="1">
            <a:spLocks noChangeArrowheads="1"/>
          </p:cNvSpPr>
          <p:nvPr/>
        </p:nvSpPr>
        <p:spPr bwMode="auto">
          <a:xfrm>
            <a:off x="381000" y="2863850"/>
            <a:ext cx="8458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The first parameter is a string literal that specifies the formatting to be used.</a:t>
            </a:r>
          </a:p>
          <a:p>
            <a:pPr>
              <a:spcBef>
                <a:spcPct val="50000"/>
              </a:spcBef>
            </a:pPr>
            <a:r>
              <a:rPr lang="en-US" sz="1800"/>
              <a:t>The remaining parameters, if any, specify the values to be written.</a:t>
            </a:r>
          </a:p>
          <a:p>
            <a:pPr>
              <a:spcBef>
                <a:spcPct val="50000"/>
              </a:spcBef>
            </a:pPr>
            <a:r>
              <a:rPr lang="en-US" sz="1800"/>
              <a:t>The return value is the number of characters that were written, or a negative value if an error was encountered.</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Formatted Input</a:t>
            </a:r>
            <a:endParaRPr lang="en-US" altLang="en-US" dirty="0" smtClean="0">
              <a:latin typeface="Courier New" pitchFamily="49" charset="0"/>
              <a:cs typeface="Arial" charset="0"/>
            </a:endParaRPr>
          </a:p>
        </p:txBody>
      </p:sp>
      <p:sp>
        <p:nvSpPr>
          <p:cNvPr id="13315"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Suppose we have an input stream of the following form:</a:t>
            </a:r>
          </a:p>
        </p:txBody>
      </p:sp>
      <p:sp>
        <p:nvSpPr>
          <p:cNvPr id="13316" name="Text Box 4"/>
          <p:cNvSpPr txBox="1">
            <a:spLocks noChangeArrowheads="1"/>
          </p:cNvSpPr>
          <p:nvPr/>
        </p:nvSpPr>
        <p:spPr bwMode="auto">
          <a:xfrm>
            <a:off x="5794310" y="700088"/>
            <a:ext cx="1752600" cy="36671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3.14159625</a:t>
            </a:r>
            <a:endParaRPr lang="en-US" sz="1800" dirty="0">
              <a:latin typeface="Courier New" pitchFamily="49" charset="0"/>
            </a:endParaRPr>
          </a:p>
        </p:txBody>
      </p:sp>
      <p:sp>
        <p:nvSpPr>
          <p:cNvPr id="13317" name="Text Box 6"/>
          <p:cNvSpPr txBox="1">
            <a:spLocks noChangeArrowheads="1"/>
          </p:cNvSpPr>
          <p:nvPr/>
        </p:nvSpPr>
        <p:spPr bwMode="auto">
          <a:xfrm>
            <a:off x="688910" y="1309688"/>
            <a:ext cx="6934200" cy="1200329"/>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a:solidFill>
                  <a:srgbClr val="0000CC"/>
                </a:solidFill>
                <a:latin typeface="Courier New" pitchFamily="49" charset="0"/>
              </a:rPr>
              <a:t>int</a:t>
            </a:r>
            <a:r>
              <a:rPr lang="en-US" sz="1800" dirty="0">
                <a:latin typeface="Courier New" pitchFamily="49" charset="0"/>
              </a:rPr>
              <a:t> </a:t>
            </a:r>
            <a:r>
              <a:rPr lang="en-US" sz="1800" dirty="0" err="1" smtClean="0">
                <a:latin typeface="Courier New" pitchFamily="49" charset="0"/>
              </a:rPr>
              <a:t>iPart</a:t>
            </a:r>
            <a:r>
              <a:rPr lang="en-US" sz="1800" dirty="0" smtClean="0">
                <a:latin typeface="Courier New" pitchFamily="49" charset="0"/>
              </a:rPr>
              <a:t> </a:t>
            </a:r>
            <a:r>
              <a:rPr lang="en-US" sz="1800" dirty="0">
                <a:latin typeface="Courier New" pitchFamily="49" charset="0"/>
              </a:rPr>
              <a:t>= 1, </a:t>
            </a:r>
            <a:r>
              <a:rPr lang="en-US" sz="1800" dirty="0" err="1" smtClean="0">
                <a:latin typeface="Courier New" pitchFamily="49" charset="0"/>
              </a:rPr>
              <a:t>dPart</a:t>
            </a:r>
            <a:r>
              <a:rPr lang="en-US" sz="1800" dirty="0" smtClean="0">
                <a:latin typeface="Courier New" pitchFamily="49" charset="0"/>
              </a:rPr>
              <a:t> </a:t>
            </a:r>
            <a:r>
              <a:rPr lang="en-US" sz="1800" dirty="0">
                <a:latin typeface="Courier New" pitchFamily="49" charset="0"/>
              </a:rPr>
              <a:t>= 1;</a:t>
            </a:r>
          </a:p>
          <a:p>
            <a:pPr>
              <a:spcBef>
                <a:spcPct val="50000"/>
              </a:spcBef>
            </a:pPr>
            <a:r>
              <a:rPr lang="en-US" sz="1800" dirty="0" err="1" smtClean="0">
                <a:latin typeface="Courier New" pitchFamily="49" charset="0"/>
              </a:rPr>
              <a:t>scanf</a:t>
            </a:r>
            <a:r>
              <a:rPr lang="en-US" sz="1800" dirty="0">
                <a:latin typeface="Courier New" pitchFamily="49" charset="0"/>
              </a:rPr>
              <a:t>("%</a:t>
            </a:r>
            <a:r>
              <a:rPr lang="en-US" sz="1800" dirty="0" err="1" smtClean="0">
                <a:latin typeface="Courier New" pitchFamily="49" charset="0"/>
              </a:rPr>
              <a:t>d.%</a:t>
            </a:r>
            <a:r>
              <a:rPr lang="en-US" sz="1800" dirty="0" err="1">
                <a:latin typeface="Courier New" pitchFamily="49" charset="0"/>
              </a:rPr>
              <a:t>d</a:t>
            </a:r>
            <a:r>
              <a:rPr lang="en-US" sz="1800" dirty="0" smtClean="0">
                <a:latin typeface="Courier New" pitchFamily="49" charset="0"/>
              </a:rPr>
              <a:t>", &amp;</a:t>
            </a:r>
            <a:r>
              <a:rPr lang="en-US" sz="1800" dirty="0" err="1" smtClean="0">
                <a:latin typeface="Courier New" pitchFamily="49" charset="0"/>
              </a:rPr>
              <a:t>iPart</a:t>
            </a:r>
            <a:r>
              <a:rPr lang="en-US" sz="1800" dirty="0">
                <a:latin typeface="Courier New" pitchFamily="49" charset="0"/>
              </a:rPr>
              <a:t>, </a:t>
            </a:r>
            <a:r>
              <a:rPr lang="en-US" sz="1800" dirty="0" smtClean="0">
                <a:latin typeface="Courier New" pitchFamily="49" charset="0"/>
              </a:rPr>
              <a:t>&amp;</a:t>
            </a:r>
            <a:r>
              <a:rPr lang="en-US" sz="1800" dirty="0" err="1" smtClean="0">
                <a:latin typeface="Courier New" pitchFamily="49" charset="0"/>
              </a:rPr>
              <a:t>dPart</a:t>
            </a:r>
            <a:r>
              <a:rPr lang="en-US" sz="1800" dirty="0">
                <a:latin typeface="Courier New" pitchFamily="49" charset="0"/>
              </a:rPr>
              <a:t>);</a:t>
            </a:r>
          </a:p>
          <a:p>
            <a:pPr>
              <a:spcBef>
                <a:spcPct val="50000"/>
              </a:spcBef>
            </a:pPr>
            <a:r>
              <a:rPr lang="en-US" sz="1800" dirty="0" err="1">
                <a:latin typeface="Courier New" pitchFamily="49" charset="0"/>
              </a:rPr>
              <a:t>printf</a:t>
            </a:r>
            <a:r>
              <a:rPr lang="en-US" sz="1800" dirty="0" smtClean="0">
                <a:latin typeface="Courier New" pitchFamily="49" charset="0"/>
              </a:rPr>
              <a:t>("%d\</a:t>
            </a:r>
            <a:r>
              <a:rPr lang="en-US" sz="1800" dirty="0" err="1" smtClean="0">
                <a:latin typeface="Courier New" pitchFamily="49" charset="0"/>
              </a:rPr>
              <a:t>n%d</a:t>
            </a:r>
            <a:r>
              <a:rPr lang="en-US" sz="1800" dirty="0" smtClean="0">
                <a:latin typeface="Courier New" pitchFamily="49" charset="0"/>
              </a:rPr>
              <a:t>\n</a:t>
            </a:r>
            <a:r>
              <a:rPr lang="en-US" sz="1800" dirty="0">
                <a:latin typeface="Courier New" pitchFamily="49" charset="0"/>
              </a:rPr>
              <a:t>", </a:t>
            </a:r>
            <a:r>
              <a:rPr lang="en-US" sz="1800" dirty="0" err="1">
                <a:latin typeface="Courier New" pitchFamily="49" charset="0"/>
              </a:rPr>
              <a:t>iPart</a:t>
            </a:r>
            <a:r>
              <a:rPr lang="en-US" sz="1800" dirty="0">
                <a:latin typeface="Courier New" pitchFamily="49" charset="0"/>
              </a:rPr>
              <a:t>, </a:t>
            </a:r>
            <a:r>
              <a:rPr lang="en-US" sz="1800" dirty="0" err="1">
                <a:latin typeface="Courier New" pitchFamily="49" charset="0"/>
              </a:rPr>
              <a:t>dPart</a:t>
            </a:r>
            <a:r>
              <a:rPr lang="en-US" sz="1800" dirty="0">
                <a:latin typeface="Courier New" pitchFamily="49" charset="0"/>
              </a:rPr>
              <a:t>);</a:t>
            </a:r>
          </a:p>
        </p:txBody>
      </p:sp>
      <p:sp>
        <p:nvSpPr>
          <p:cNvPr id="13318" name="Text Box 7"/>
          <p:cNvSpPr txBox="1">
            <a:spLocks noChangeArrowheads="1"/>
          </p:cNvSpPr>
          <p:nvPr/>
        </p:nvSpPr>
        <p:spPr bwMode="auto">
          <a:xfrm>
            <a:off x="6324600" y="1586686"/>
            <a:ext cx="1905000" cy="646331"/>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   </a:t>
            </a:r>
            <a:r>
              <a:rPr lang="en-US" sz="1800" dirty="0" smtClean="0">
                <a:latin typeface="Courier New" pitchFamily="49" charset="0"/>
              </a:rPr>
              <a:t>3</a:t>
            </a:r>
            <a:br>
              <a:rPr lang="en-US" sz="1800" dirty="0" smtClean="0">
                <a:latin typeface="Courier New" pitchFamily="49" charset="0"/>
              </a:rPr>
            </a:br>
            <a:r>
              <a:rPr lang="en-US" sz="1800" dirty="0" smtClean="0">
                <a:latin typeface="Courier New" pitchFamily="49" charset="0"/>
              </a:rPr>
              <a:t>   14159625</a:t>
            </a:r>
            <a:endParaRPr lang="en-US" sz="1800" dirty="0">
              <a:latin typeface="Courier New" pitchFamily="49" charset="0"/>
            </a:endParaRPr>
          </a:p>
        </p:txBody>
      </p:sp>
      <p:sp>
        <p:nvSpPr>
          <p:cNvPr id="2" name="Freeform 1"/>
          <p:cNvSpPr/>
          <p:nvPr/>
        </p:nvSpPr>
        <p:spPr bwMode="auto">
          <a:xfrm>
            <a:off x="4953000" y="1996750"/>
            <a:ext cx="1307841" cy="594049"/>
          </a:xfrm>
          <a:custGeom>
            <a:avLst/>
            <a:gdLst>
              <a:gd name="connsiteX0" fmla="*/ 0 w 1968759"/>
              <a:gd name="connsiteY0" fmla="*/ 382555 h 465884"/>
              <a:gd name="connsiteX1" fmla="*/ 513183 w 1968759"/>
              <a:gd name="connsiteY1" fmla="*/ 438539 h 465884"/>
              <a:gd name="connsiteX2" fmla="*/ 1968759 w 1968759"/>
              <a:gd name="connsiteY2" fmla="*/ 0 h 465884"/>
            </a:gdLst>
            <a:ahLst/>
            <a:cxnLst>
              <a:cxn ang="0">
                <a:pos x="connsiteX0" y="connsiteY0"/>
              </a:cxn>
              <a:cxn ang="0">
                <a:pos x="connsiteX1" y="connsiteY1"/>
              </a:cxn>
              <a:cxn ang="0">
                <a:pos x="connsiteX2" y="connsiteY2"/>
              </a:cxn>
            </a:cxnLst>
            <a:rect l="l" t="t" r="r" b="b"/>
            <a:pathLst>
              <a:path w="1968759" h="465884">
                <a:moveTo>
                  <a:pt x="0" y="382555"/>
                </a:moveTo>
                <a:cubicBezTo>
                  <a:pt x="92528" y="442426"/>
                  <a:pt x="185057" y="502298"/>
                  <a:pt x="513183" y="438539"/>
                </a:cubicBezTo>
                <a:cubicBezTo>
                  <a:pt x="841310" y="374780"/>
                  <a:pt x="1730828" y="82420"/>
                  <a:pt x="1968759"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8" name="Text Box 4"/>
          <p:cNvSpPr txBox="1">
            <a:spLocks noChangeArrowheads="1"/>
          </p:cNvSpPr>
          <p:nvPr/>
        </p:nvSpPr>
        <p:spPr bwMode="auto">
          <a:xfrm>
            <a:off x="5791200" y="3447871"/>
            <a:ext cx="1752600" cy="36671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3.14159625</a:t>
            </a:r>
            <a:endParaRPr lang="en-US" sz="1800" dirty="0">
              <a:latin typeface="Courier New" pitchFamily="49" charset="0"/>
            </a:endParaRPr>
          </a:p>
        </p:txBody>
      </p:sp>
      <p:sp>
        <p:nvSpPr>
          <p:cNvPr id="9" name="Text Box 6"/>
          <p:cNvSpPr txBox="1">
            <a:spLocks noChangeArrowheads="1"/>
          </p:cNvSpPr>
          <p:nvPr/>
        </p:nvSpPr>
        <p:spPr bwMode="auto">
          <a:xfrm>
            <a:off x="693575" y="4202668"/>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scanf</a:t>
            </a:r>
            <a:r>
              <a:rPr lang="en-US" sz="1800" dirty="0">
                <a:latin typeface="Courier New" pitchFamily="49" charset="0"/>
              </a:rPr>
              <a:t>("%</a:t>
            </a:r>
            <a:r>
              <a:rPr lang="en-US" sz="1800" dirty="0" err="1" smtClean="0">
                <a:latin typeface="Courier New" pitchFamily="49" charset="0"/>
              </a:rPr>
              <a:t>d.%</a:t>
            </a:r>
            <a:r>
              <a:rPr lang="en-US" sz="1800" dirty="0" err="1">
                <a:latin typeface="Courier New" pitchFamily="49" charset="0"/>
              </a:rPr>
              <a:t>d</a:t>
            </a:r>
            <a:r>
              <a:rPr lang="en-US" sz="1800" dirty="0" smtClean="0">
                <a:latin typeface="Courier New" pitchFamily="49" charset="0"/>
              </a:rPr>
              <a:t>", &amp;</a:t>
            </a:r>
            <a:r>
              <a:rPr lang="en-US" sz="1800" dirty="0" err="1" smtClean="0">
                <a:latin typeface="Courier New" pitchFamily="49" charset="0"/>
              </a:rPr>
              <a:t>iPart</a:t>
            </a:r>
            <a:r>
              <a:rPr lang="en-US" sz="1800" dirty="0">
                <a:latin typeface="Courier New" pitchFamily="49" charset="0"/>
              </a:rPr>
              <a:t>, </a:t>
            </a:r>
            <a:r>
              <a:rPr lang="en-US" sz="1800" dirty="0" smtClean="0">
                <a:latin typeface="Courier New" pitchFamily="49" charset="0"/>
              </a:rPr>
              <a:t>&amp;</a:t>
            </a:r>
            <a:r>
              <a:rPr lang="en-US" sz="1800" dirty="0" err="1" smtClean="0">
                <a:latin typeface="Courier New" pitchFamily="49" charset="0"/>
              </a:rPr>
              <a:t>dPart</a:t>
            </a:r>
            <a:r>
              <a:rPr lang="en-US" sz="1800" dirty="0">
                <a:latin typeface="Courier New" pitchFamily="49" charset="0"/>
              </a:rPr>
              <a:t>);</a:t>
            </a:r>
          </a:p>
        </p:txBody>
      </p:sp>
      <p:sp>
        <p:nvSpPr>
          <p:cNvPr id="10" name="Oval 9"/>
          <p:cNvSpPr/>
          <p:nvPr/>
        </p:nvSpPr>
        <p:spPr bwMode="auto">
          <a:xfrm>
            <a:off x="5817991" y="3429000"/>
            <a:ext cx="2313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6105329" y="3379014"/>
            <a:ext cx="1362271" cy="480971"/>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Freeform 2"/>
          <p:cNvSpPr/>
          <p:nvPr/>
        </p:nvSpPr>
        <p:spPr bwMode="auto">
          <a:xfrm>
            <a:off x="1950098" y="3255118"/>
            <a:ext cx="3900196" cy="999641"/>
          </a:xfrm>
          <a:custGeom>
            <a:avLst/>
            <a:gdLst>
              <a:gd name="connsiteX0" fmla="*/ 3900196 w 3900196"/>
              <a:gd name="connsiteY0" fmla="*/ 309176 h 999641"/>
              <a:gd name="connsiteX1" fmla="*/ 2593910 w 3900196"/>
              <a:gd name="connsiteY1" fmla="*/ 1266 h 999641"/>
              <a:gd name="connsiteX2" fmla="*/ 522514 w 3900196"/>
              <a:gd name="connsiteY2" fmla="*/ 234531 h 999641"/>
              <a:gd name="connsiteX3" fmla="*/ 0 w 3900196"/>
              <a:gd name="connsiteY3" fmla="*/ 999641 h 999641"/>
            </a:gdLst>
            <a:ahLst/>
            <a:cxnLst>
              <a:cxn ang="0">
                <a:pos x="connsiteX0" y="connsiteY0"/>
              </a:cxn>
              <a:cxn ang="0">
                <a:pos x="connsiteX1" y="connsiteY1"/>
              </a:cxn>
              <a:cxn ang="0">
                <a:pos x="connsiteX2" y="connsiteY2"/>
              </a:cxn>
              <a:cxn ang="0">
                <a:pos x="connsiteX3" y="connsiteY3"/>
              </a:cxn>
            </a:cxnLst>
            <a:rect l="l" t="t" r="r" b="b"/>
            <a:pathLst>
              <a:path w="3900196" h="999641">
                <a:moveTo>
                  <a:pt x="3900196" y="309176"/>
                </a:moveTo>
                <a:cubicBezTo>
                  <a:pt x="3528526" y="161441"/>
                  <a:pt x="3156857" y="13707"/>
                  <a:pt x="2593910" y="1266"/>
                </a:cubicBezTo>
                <a:cubicBezTo>
                  <a:pt x="2030963" y="-11175"/>
                  <a:pt x="954832" y="68135"/>
                  <a:pt x="522514" y="234531"/>
                </a:cubicBezTo>
                <a:cubicBezTo>
                  <a:pt x="90196" y="400927"/>
                  <a:pt x="45098" y="700284"/>
                  <a:pt x="0" y="999641"/>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4" name="Freeform 3"/>
          <p:cNvSpPr/>
          <p:nvPr/>
        </p:nvSpPr>
        <p:spPr bwMode="auto">
          <a:xfrm>
            <a:off x="2351314" y="2791018"/>
            <a:ext cx="4338735" cy="1491734"/>
          </a:xfrm>
          <a:custGeom>
            <a:avLst/>
            <a:gdLst>
              <a:gd name="connsiteX0" fmla="*/ 4338735 w 4338735"/>
              <a:gd name="connsiteY0" fmla="*/ 586665 h 1491734"/>
              <a:gd name="connsiteX1" fmla="*/ 2705878 w 4338735"/>
              <a:gd name="connsiteY1" fmla="*/ 73481 h 1491734"/>
              <a:gd name="connsiteX2" fmla="*/ 858417 w 4338735"/>
              <a:gd name="connsiteY2" fmla="*/ 157457 h 1491734"/>
              <a:gd name="connsiteX3" fmla="*/ 0 w 4338735"/>
              <a:gd name="connsiteY3" fmla="*/ 1491734 h 1491734"/>
            </a:gdLst>
            <a:ahLst/>
            <a:cxnLst>
              <a:cxn ang="0">
                <a:pos x="connsiteX0" y="connsiteY0"/>
              </a:cxn>
              <a:cxn ang="0">
                <a:pos x="connsiteX1" y="connsiteY1"/>
              </a:cxn>
              <a:cxn ang="0">
                <a:pos x="connsiteX2" y="connsiteY2"/>
              </a:cxn>
              <a:cxn ang="0">
                <a:pos x="connsiteX3" y="connsiteY3"/>
              </a:cxn>
            </a:cxnLst>
            <a:rect l="l" t="t" r="r" b="b"/>
            <a:pathLst>
              <a:path w="4338735" h="1491734">
                <a:moveTo>
                  <a:pt x="4338735" y="586665"/>
                </a:moveTo>
                <a:cubicBezTo>
                  <a:pt x="3812333" y="365840"/>
                  <a:pt x="3285931" y="145016"/>
                  <a:pt x="2705878" y="73481"/>
                </a:cubicBezTo>
                <a:cubicBezTo>
                  <a:pt x="2125825" y="1946"/>
                  <a:pt x="1309397" y="-78919"/>
                  <a:pt x="858417" y="157457"/>
                </a:cubicBezTo>
                <a:cubicBezTo>
                  <a:pt x="407437" y="393833"/>
                  <a:pt x="203718" y="942783"/>
                  <a:pt x="0" y="1491734"/>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5" name="Freeform 4"/>
          <p:cNvSpPr/>
          <p:nvPr/>
        </p:nvSpPr>
        <p:spPr bwMode="auto">
          <a:xfrm>
            <a:off x="2099388" y="3732245"/>
            <a:ext cx="4039840" cy="1358201"/>
          </a:xfrm>
          <a:custGeom>
            <a:avLst/>
            <a:gdLst>
              <a:gd name="connsiteX0" fmla="*/ 4002832 w 4039840"/>
              <a:gd name="connsiteY0" fmla="*/ 0 h 1358201"/>
              <a:gd name="connsiteX1" fmla="*/ 3881534 w 4039840"/>
              <a:gd name="connsiteY1" fmla="*/ 737118 h 1358201"/>
              <a:gd name="connsiteX2" fmla="*/ 2743200 w 4039840"/>
              <a:gd name="connsiteY2" fmla="*/ 1212979 h 1358201"/>
              <a:gd name="connsiteX3" fmla="*/ 699796 w 4039840"/>
              <a:gd name="connsiteY3" fmla="*/ 1334277 h 1358201"/>
              <a:gd name="connsiteX4" fmla="*/ 0 w 4039840"/>
              <a:gd name="connsiteY4" fmla="*/ 802433 h 1358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9840" h="1358201">
                <a:moveTo>
                  <a:pt x="4002832" y="0"/>
                </a:moveTo>
                <a:cubicBezTo>
                  <a:pt x="4047152" y="267477"/>
                  <a:pt x="4091473" y="534955"/>
                  <a:pt x="3881534" y="737118"/>
                </a:cubicBezTo>
                <a:cubicBezTo>
                  <a:pt x="3671595" y="939281"/>
                  <a:pt x="3273490" y="1113453"/>
                  <a:pt x="2743200" y="1212979"/>
                </a:cubicBezTo>
                <a:cubicBezTo>
                  <a:pt x="2212910" y="1312506"/>
                  <a:pt x="1156996" y="1402701"/>
                  <a:pt x="699796" y="1334277"/>
                </a:cubicBezTo>
                <a:cubicBezTo>
                  <a:pt x="242596" y="1265853"/>
                  <a:pt x="116633" y="894184"/>
                  <a:pt x="0" y="802433"/>
                </a:cubicBezTo>
              </a:path>
            </a:pathLst>
          </a:custGeom>
          <a:noFill/>
          <a:ln w="25400" cap="flat" cmpd="sng" algn="ctr">
            <a:solidFill>
              <a:srgbClr val="0070C0"/>
            </a:solidFill>
            <a:prstDash val="sysDash"/>
            <a:round/>
            <a:headEnd type="none" w="med" len="med"/>
            <a:tailEnd type="none" w="lg" len="lg"/>
          </a:ln>
          <a:effectLst/>
        </p:spPr>
        <p:txBody>
          <a:bodyPr rtlCol="0" anchor="ctr"/>
          <a:lstStyle/>
          <a:p>
            <a:pPr algn="ctr"/>
            <a:endParaRPr lang="en-US"/>
          </a:p>
        </p:txBody>
      </p:sp>
    </p:spTree>
    <p:extLst>
      <p:ext uri="{BB962C8B-B14F-4D97-AF65-F5344CB8AC3E}">
        <p14:creationId xmlns:p14="http://schemas.microsoft.com/office/powerpoint/2010/main" val="6963797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3" grpId="0" animBg="1"/>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Input with Width </a:t>
            </a:r>
            <a:r>
              <a:rPr lang="en-US" altLang="en-US" dirty="0" err="1" smtClean="0">
                <a:latin typeface="Arial" charset="0"/>
                <a:cs typeface="Arial" charset="0"/>
              </a:rPr>
              <a:t>Specifier</a:t>
            </a:r>
            <a:endParaRPr lang="en-US" altLang="en-US" dirty="0" smtClean="0">
              <a:latin typeface="Courier New" pitchFamily="49" charset="0"/>
              <a:cs typeface="Arial" charset="0"/>
            </a:endParaRPr>
          </a:p>
        </p:txBody>
      </p:sp>
      <p:sp>
        <p:nvSpPr>
          <p:cNvPr id="13315"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Suppose we have an input stream of the following form:</a:t>
            </a:r>
          </a:p>
        </p:txBody>
      </p:sp>
      <p:sp>
        <p:nvSpPr>
          <p:cNvPr id="13316" name="Text Box 4"/>
          <p:cNvSpPr txBox="1">
            <a:spLocks noChangeArrowheads="1"/>
          </p:cNvSpPr>
          <p:nvPr/>
        </p:nvSpPr>
        <p:spPr bwMode="auto">
          <a:xfrm>
            <a:off x="5794310" y="700088"/>
            <a:ext cx="1752600" cy="36671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3.14159625</a:t>
            </a:r>
            <a:endParaRPr lang="en-US" sz="1800" dirty="0">
              <a:latin typeface="Courier New" pitchFamily="49" charset="0"/>
            </a:endParaRPr>
          </a:p>
        </p:txBody>
      </p:sp>
      <p:sp>
        <p:nvSpPr>
          <p:cNvPr id="13317" name="Text Box 6"/>
          <p:cNvSpPr txBox="1">
            <a:spLocks noChangeArrowheads="1"/>
          </p:cNvSpPr>
          <p:nvPr/>
        </p:nvSpPr>
        <p:spPr bwMode="auto">
          <a:xfrm>
            <a:off x="688910" y="1309688"/>
            <a:ext cx="6934200" cy="1200329"/>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err="1" smtClean="0">
                <a:latin typeface="Courier New" pitchFamily="49" charset="0"/>
              </a:rPr>
              <a:t>iPart</a:t>
            </a:r>
            <a:r>
              <a:rPr lang="en-US" sz="1800" dirty="0" smtClean="0">
                <a:latin typeface="Courier New" pitchFamily="49" charset="0"/>
              </a:rPr>
              <a:t> </a:t>
            </a:r>
            <a:r>
              <a:rPr lang="en-US" sz="1800" dirty="0">
                <a:latin typeface="Courier New" pitchFamily="49" charset="0"/>
              </a:rPr>
              <a:t>= 1, </a:t>
            </a:r>
            <a:r>
              <a:rPr lang="en-US" sz="1800" dirty="0" err="1" smtClean="0">
                <a:latin typeface="Courier New" pitchFamily="49" charset="0"/>
              </a:rPr>
              <a:t>dPart</a:t>
            </a:r>
            <a:r>
              <a:rPr lang="en-US" sz="1800" dirty="0" smtClean="0">
                <a:latin typeface="Courier New" pitchFamily="49" charset="0"/>
              </a:rPr>
              <a:t> </a:t>
            </a:r>
            <a:r>
              <a:rPr lang="en-US" sz="1800" dirty="0">
                <a:latin typeface="Courier New" pitchFamily="49" charset="0"/>
              </a:rPr>
              <a:t>= 1;</a:t>
            </a:r>
          </a:p>
          <a:p>
            <a:pPr>
              <a:spcBef>
                <a:spcPct val="50000"/>
              </a:spcBef>
            </a:pPr>
            <a:r>
              <a:rPr lang="en-US" sz="1800" dirty="0" err="1" smtClean="0">
                <a:latin typeface="Courier New" pitchFamily="49" charset="0"/>
              </a:rPr>
              <a:t>scanf</a:t>
            </a:r>
            <a:r>
              <a:rPr lang="en-US" sz="1800" dirty="0">
                <a:latin typeface="Courier New" pitchFamily="49" charset="0"/>
              </a:rPr>
              <a:t>("%</a:t>
            </a:r>
            <a:r>
              <a:rPr lang="en-US" sz="1800" dirty="0" smtClean="0">
                <a:latin typeface="Courier New" pitchFamily="49" charset="0"/>
              </a:rPr>
              <a:t>d.%3d", &amp;</a:t>
            </a:r>
            <a:r>
              <a:rPr lang="en-US" sz="1800" dirty="0" err="1" smtClean="0">
                <a:latin typeface="Courier New" pitchFamily="49" charset="0"/>
              </a:rPr>
              <a:t>iPart</a:t>
            </a:r>
            <a:r>
              <a:rPr lang="en-US" sz="1800" dirty="0" smtClean="0">
                <a:latin typeface="Courier New" pitchFamily="49" charset="0"/>
              </a:rPr>
              <a:t>, &amp;</a:t>
            </a:r>
            <a:r>
              <a:rPr lang="en-US" sz="1800" dirty="0" err="1" smtClean="0">
                <a:latin typeface="Courier New" pitchFamily="49" charset="0"/>
              </a:rPr>
              <a:t>dPart</a:t>
            </a:r>
            <a:r>
              <a:rPr lang="en-US" sz="1800" dirty="0" smtClean="0">
                <a:latin typeface="Courier New" pitchFamily="49" charset="0"/>
              </a:rPr>
              <a:t>);</a:t>
            </a:r>
            <a:endParaRPr lang="en-US" sz="1800" dirty="0">
              <a:latin typeface="Courier New" pitchFamily="49" charset="0"/>
            </a:endParaRPr>
          </a:p>
          <a:p>
            <a:pPr>
              <a:spcBef>
                <a:spcPct val="50000"/>
              </a:spcBef>
            </a:pPr>
            <a:r>
              <a:rPr lang="en-US" sz="1800" dirty="0" err="1">
                <a:latin typeface="Courier New" pitchFamily="49" charset="0"/>
              </a:rPr>
              <a:t>printf</a:t>
            </a:r>
            <a:r>
              <a:rPr lang="en-US" sz="1800" dirty="0" smtClean="0">
                <a:latin typeface="Courier New" pitchFamily="49" charset="0"/>
              </a:rPr>
              <a:t>("%d</a:t>
            </a:r>
            <a:r>
              <a:rPr lang="en-US" sz="1800" dirty="0">
                <a:latin typeface="Courier New" pitchFamily="49" charset="0"/>
              </a:rPr>
              <a:t> </a:t>
            </a:r>
            <a:r>
              <a:rPr lang="en-US" sz="1800" dirty="0" smtClean="0">
                <a:latin typeface="Courier New" pitchFamily="49" charset="0"/>
              </a:rPr>
              <a:t> %d\n</a:t>
            </a:r>
            <a:r>
              <a:rPr lang="en-US" sz="1800" dirty="0">
                <a:latin typeface="Courier New" pitchFamily="49" charset="0"/>
              </a:rPr>
              <a:t>", </a:t>
            </a:r>
            <a:r>
              <a:rPr lang="en-US" sz="1800" dirty="0" err="1" smtClean="0">
                <a:latin typeface="Courier New" pitchFamily="49" charset="0"/>
              </a:rPr>
              <a:t>iPart</a:t>
            </a:r>
            <a:r>
              <a:rPr lang="en-US" sz="1800" dirty="0" smtClean="0">
                <a:latin typeface="Courier New" pitchFamily="49" charset="0"/>
              </a:rPr>
              <a:t>, </a:t>
            </a:r>
            <a:r>
              <a:rPr lang="en-US" sz="1800" dirty="0" err="1" smtClean="0">
                <a:latin typeface="Courier New" pitchFamily="49" charset="0"/>
              </a:rPr>
              <a:t>dPart</a:t>
            </a:r>
            <a:r>
              <a:rPr lang="en-US" sz="1800" dirty="0" smtClean="0">
                <a:latin typeface="Courier New" pitchFamily="49" charset="0"/>
              </a:rPr>
              <a:t>);</a:t>
            </a:r>
            <a:endParaRPr lang="en-US" sz="1800" dirty="0">
              <a:latin typeface="Courier New" pitchFamily="49" charset="0"/>
            </a:endParaRPr>
          </a:p>
        </p:txBody>
      </p:sp>
      <p:sp>
        <p:nvSpPr>
          <p:cNvPr id="13318" name="Text Box 7"/>
          <p:cNvSpPr txBox="1">
            <a:spLocks noChangeArrowheads="1"/>
          </p:cNvSpPr>
          <p:nvPr/>
        </p:nvSpPr>
        <p:spPr bwMode="auto">
          <a:xfrm>
            <a:off x="6324600" y="1586686"/>
            <a:ext cx="1066800" cy="36933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3  141</a:t>
            </a:r>
            <a:endParaRPr lang="en-US" sz="1800" dirty="0">
              <a:latin typeface="Courier New" pitchFamily="49" charset="0"/>
            </a:endParaRPr>
          </a:p>
        </p:txBody>
      </p:sp>
      <p:sp>
        <p:nvSpPr>
          <p:cNvPr id="2" name="Freeform 1"/>
          <p:cNvSpPr/>
          <p:nvPr/>
        </p:nvSpPr>
        <p:spPr bwMode="auto">
          <a:xfrm>
            <a:off x="4953000" y="1922102"/>
            <a:ext cx="1307841" cy="670249"/>
          </a:xfrm>
          <a:custGeom>
            <a:avLst/>
            <a:gdLst>
              <a:gd name="connsiteX0" fmla="*/ 0 w 1968759"/>
              <a:gd name="connsiteY0" fmla="*/ 382555 h 465884"/>
              <a:gd name="connsiteX1" fmla="*/ 513183 w 1968759"/>
              <a:gd name="connsiteY1" fmla="*/ 438539 h 465884"/>
              <a:gd name="connsiteX2" fmla="*/ 1968759 w 1968759"/>
              <a:gd name="connsiteY2" fmla="*/ 0 h 465884"/>
            </a:gdLst>
            <a:ahLst/>
            <a:cxnLst>
              <a:cxn ang="0">
                <a:pos x="connsiteX0" y="connsiteY0"/>
              </a:cxn>
              <a:cxn ang="0">
                <a:pos x="connsiteX1" y="connsiteY1"/>
              </a:cxn>
              <a:cxn ang="0">
                <a:pos x="connsiteX2" y="connsiteY2"/>
              </a:cxn>
            </a:cxnLst>
            <a:rect l="l" t="t" r="r" b="b"/>
            <a:pathLst>
              <a:path w="1968759" h="465884">
                <a:moveTo>
                  <a:pt x="0" y="382555"/>
                </a:moveTo>
                <a:cubicBezTo>
                  <a:pt x="92528" y="442426"/>
                  <a:pt x="185057" y="502298"/>
                  <a:pt x="513183" y="438539"/>
                </a:cubicBezTo>
                <a:cubicBezTo>
                  <a:pt x="841310" y="374780"/>
                  <a:pt x="1730828" y="82420"/>
                  <a:pt x="1968759"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8" name="Text Box 4"/>
          <p:cNvSpPr txBox="1">
            <a:spLocks noChangeArrowheads="1"/>
          </p:cNvSpPr>
          <p:nvPr/>
        </p:nvSpPr>
        <p:spPr bwMode="auto">
          <a:xfrm>
            <a:off x="5791200" y="3447871"/>
            <a:ext cx="1676400" cy="36933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3.14159625</a:t>
            </a:r>
            <a:endParaRPr lang="en-US" sz="1800" dirty="0">
              <a:latin typeface="Courier New" pitchFamily="49" charset="0"/>
            </a:endParaRPr>
          </a:p>
        </p:txBody>
      </p:sp>
      <p:sp>
        <p:nvSpPr>
          <p:cNvPr id="9" name="Text Box 6"/>
          <p:cNvSpPr txBox="1">
            <a:spLocks noChangeArrowheads="1"/>
          </p:cNvSpPr>
          <p:nvPr/>
        </p:nvSpPr>
        <p:spPr bwMode="auto">
          <a:xfrm>
            <a:off x="693575" y="4202668"/>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scanf</a:t>
            </a:r>
            <a:r>
              <a:rPr lang="en-US" sz="1800" dirty="0">
                <a:latin typeface="Courier New" pitchFamily="49" charset="0"/>
              </a:rPr>
              <a:t>("%</a:t>
            </a:r>
            <a:r>
              <a:rPr lang="en-US" sz="1800" dirty="0" smtClean="0">
                <a:latin typeface="Courier New" pitchFamily="49" charset="0"/>
              </a:rPr>
              <a:t>d.%3d", &amp;</a:t>
            </a:r>
            <a:r>
              <a:rPr lang="en-US" sz="1800" dirty="0" err="1" smtClean="0">
                <a:latin typeface="Courier New" pitchFamily="49" charset="0"/>
              </a:rPr>
              <a:t>iPart</a:t>
            </a:r>
            <a:r>
              <a:rPr lang="en-US" sz="1800" dirty="0" smtClean="0">
                <a:latin typeface="Courier New" pitchFamily="49" charset="0"/>
              </a:rPr>
              <a:t>, &amp;</a:t>
            </a:r>
            <a:r>
              <a:rPr lang="en-US" sz="1800" dirty="0" err="1" smtClean="0">
                <a:latin typeface="Courier New" pitchFamily="49" charset="0"/>
              </a:rPr>
              <a:t>dPart</a:t>
            </a:r>
            <a:r>
              <a:rPr lang="en-US" sz="1800" dirty="0" smtClean="0">
                <a:latin typeface="Courier New" pitchFamily="49" charset="0"/>
              </a:rPr>
              <a:t>);</a:t>
            </a:r>
            <a:endParaRPr lang="en-US" sz="1800" dirty="0">
              <a:latin typeface="Courier New" pitchFamily="49" charset="0"/>
            </a:endParaRPr>
          </a:p>
        </p:txBody>
      </p:sp>
      <p:sp>
        <p:nvSpPr>
          <p:cNvPr id="10" name="Oval 9"/>
          <p:cNvSpPr/>
          <p:nvPr/>
        </p:nvSpPr>
        <p:spPr bwMode="auto">
          <a:xfrm>
            <a:off x="5817991" y="3429000"/>
            <a:ext cx="2313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6123991" y="3379014"/>
            <a:ext cx="447871" cy="480971"/>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Freeform 2"/>
          <p:cNvSpPr/>
          <p:nvPr/>
        </p:nvSpPr>
        <p:spPr bwMode="auto">
          <a:xfrm>
            <a:off x="1950098" y="3255118"/>
            <a:ext cx="3900196" cy="999641"/>
          </a:xfrm>
          <a:custGeom>
            <a:avLst/>
            <a:gdLst>
              <a:gd name="connsiteX0" fmla="*/ 3900196 w 3900196"/>
              <a:gd name="connsiteY0" fmla="*/ 309176 h 999641"/>
              <a:gd name="connsiteX1" fmla="*/ 2593910 w 3900196"/>
              <a:gd name="connsiteY1" fmla="*/ 1266 h 999641"/>
              <a:gd name="connsiteX2" fmla="*/ 522514 w 3900196"/>
              <a:gd name="connsiteY2" fmla="*/ 234531 h 999641"/>
              <a:gd name="connsiteX3" fmla="*/ 0 w 3900196"/>
              <a:gd name="connsiteY3" fmla="*/ 999641 h 999641"/>
            </a:gdLst>
            <a:ahLst/>
            <a:cxnLst>
              <a:cxn ang="0">
                <a:pos x="connsiteX0" y="connsiteY0"/>
              </a:cxn>
              <a:cxn ang="0">
                <a:pos x="connsiteX1" y="connsiteY1"/>
              </a:cxn>
              <a:cxn ang="0">
                <a:pos x="connsiteX2" y="connsiteY2"/>
              </a:cxn>
              <a:cxn ang="0">
                <a:pos x="connsiteX3" y="connsiteY3"/>
              </a:cxn>
            </a:cxnLst>
            <a:rect l="l" t="t" r="r" b="b"/>
            <a:pathLst>
              <a:path w="3900196" h="999641">
                <a:moveTo>
                  <a:pt x="3900196" y="309176"/>
                </a:moveTo>
                <a:cubicBezTo>
                  <a:pt x="3528526" y="161441"/>
                  <a:pt x="3156857" y="13707"/>
                  <a:pt x="2593910" y="1266"/>
                </a:cubicBezTo>
                <a:cubicBezTo>
                  <a:pt x="2030963" y="-11175"/>
                  <a:pt x="954832" y="68135"/>
                  <a:pt x="522514" y="234531"/>
                </a:cubicBezTo>
                <a:cubicBezTo>
                  <a:pt x="90196" y="400927"/>
                  <a:pt x="45098" y="700284"/>
                  <a:pt x="0" y="999641"/>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4" name="Freeform 3"/>
          <p:cNvSpPr/>
          <p:nvPr/>
        </p:nvSpPr>
        <p:spPr bwMode="auto">
          <a:xfrm>
            <a:off x="2351315" y="2791018"/>
            <a:ext cx="3973286" cy="1491734"/>
          </a:xfrm>
          <a:custGeom>
            <a:avLst/>
            <a:gdLst>
              <a:gd name="connsiteX0" fmla="*/ 4338735 w 4338735"/>
              <a:gd name="connsiteY0" fmla="*/ 586665 h 1491734"/>
              <a:gd name="connsiteX1" fmla="*/ 2705878 w 4338735"/>
              <a:gd name="connsiteY1" fmla="*/ 73481 h 1491734"/>
              <a:gd name="connsiteX2" fmla="*/ 858417 w 4338735"/>
              <a:gd name="connsiteY2" fmla="*/ 157457 h 1491734"/>
              <a:gd name="connsiteX3" fmla="*/ 0 w 4338735"/>
              <a:gd name="connsiteY3" fmla="*/ 1491734 h 1491734"/>
            </a:gdLst>
            <a:ahLst/>
            <a:cxnLst>
              <a:cxn ang="0">
                <a:pos x="connsiteX0" y="connsiteY0"/>
              </a:cxn>
              <a:cxn ang="0">
                <a:pos x="connsiteX1" y="connsiteY1"/>
              </a:cxn>
              <a:cxn ang="0">
                <a:pos x="connsiteX2" y="connsiteY2"/>
              </a:cxn>
              <a:cxn ang="0">
                <a:pos x="connsiteX3" y="connsiteY3"/>
              </a:cxn>
            </a:cxnLst>
            <a:rect l="l" t="t" r="r" b="b"/>
            <a:pathLst>
              <a:path w="4338735" h="1491734">
                <a:moveTo>
                  <a:pt x="4338735" y="586665"/>
                </a:moveTo>
                <a:cubicBezTo>
                  <a:pt x="3812333" y="365840"/>
                  <a:pt x="3285931" y="145016"/>
                  <a:pt x="2705878" y="73481"/>
                </a:cubicBezTo>
                <a:cubicBezTo>
                  <a:pt x="2125825" y="1946"/>
                  <a:pt x="1309397" y="-78919"/>
                  <a:pt x="858417" y="157457"/>
                </a:cubicBezTo>
                <a:cubicBezTo>
                  <a:pt x="407437" y="393833"/>
                  <a:pt x="203718" y="942783"/>
                  <a:pt x="0" y="1491734"/>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5" name="Freeform 4"/>
          <p:cNvSpPr/>
          <p:nvPr/>
        </p:nvSpPr>
        <p:spPr bwMode="auto">
          <a:xfrm>
            <a:off x="2099388" y="3732245"/>
            <a:ext cx="4039840" cy="1358201"/>
          </a:xfrm>
          <a:custGeom>
            <a:avLst/>
            <a:gdLst>
              <a:gd name="connsiteX0" fmla="*/ 4002832 w 4039840"/>
              <a:gd name="connsiteY0" fmla="*/ 0 h 1358201"/>
              <a:gd name="connsiteX1" fmla="*/ 3881534 w 4039840"/>
              <a:gd name="connsiteY1" fmla="*/ 737118 h 1358201"/>
              <a:gd name="connsiteX2" fmla="*/ 2743200 w 4039840"/>
              <a:gd name="connsiteY2" fmla="*/ 1212979 h 1358201"/>
              <a:gd name="connsiteX3" fmla="*/ 699796 w 4039840"/>
              <a:gd name="connsiteY3" fmla="*/ 1334277 h 1358201"/>
              <a:gd name="connsiteX4" fmla="*/ 0 w 4039840"/>
              <a:gd name="connsiteY4" fmla="*/ 802433 h 1358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9840" h="1358201">
                <a:moveTo>
                  <a:pt x="4002832" y="0"/>
                </a:moveTo>
                <a:cubicBezTo>
                  <a:pt x="4047152" y="267477"/>
                  <a:pt x="4091473" y="534955"/>
                  <a:pt x="3881534" y="737118"/>
                </a:cubicBezTo>
                <a:cubicBezTo>
                  <a:pt x="3671595" y="939281"/>
                  <a:pt x="3273490" y="1113453"/>
                  <a:pt x="2743200" y="1212979"/>
                </a:cubicBezTo>
                <a:cubicBezTo>
                  <a:pt x="2212910" y="1312506"/>
                  <a:pt x="1156996" y="1402701"/>
                  <a:pt x="699796" y="1334277"/>
                </a:cubicBezTo>
                <a:cubicBezTo>
                  <a:pt x="242596" y="1265853"/>
                  <a:pt x="116633" y="894184"/>
                  <a:pt x="0" y="802433"/>
                </a:cubicBezTo>
              </a:path>
            </a:pathLst>
          </a:custGeom>
          <a:noFill/>
          <a:ln w="25400" cap="flat" cmpd="sng" algn="ctr">
            <a:solidFill>
              <a:srgbClr val="0070C0"/>
            </a:solidFill>
            <a:prstDash val="sysDash"/>
            <a:round/>
            <a:headEnd type="none" w="med" len="med"/>
            <a:tailEnd type="none" w="lg" len="lg"/>
          </a:ln>
          <a:effectLst/>
        </p:spPr>
        <p:txBody>
          <a:bodyPr rtlCol="0" anchor="ctr"/>
          <a:lstStyle/>
          <a:p>
            <a:pPr algn="ctr"/>
            <a:endParaRPr lang="en-US"/>
          </a:p>
        </p:txBody>
      </p:sp>
    </p:spTree>
    <p:extLst>
      <p:ext uri="{BB962C8B-B14F-4D97-AF65-F5344CB8AC3E}">
        <p14:creationId xmlns:p14="http://schemas.microsoft.com/office/powerpoint/2010/main" val="12555537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3" grpId="0" animBg="1"/>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scanf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14339" name="Text Box 3"/>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a:t>The general form of a </a:t>
            </a:r>
            <a:r>
              <a:rPr lang="en-US" sz="1800">
                <a:latin typeface="Courier New" pitchFamily="49" charset="0"/>
              </a:rPr>
              <a:t>scanf()</a:t>
            </a:r>
            <a:r>
              <a:rPr lang="en-US" sz="1800"/>
              <a:t> specifier is:</a:t>
            </a:r>
          </a:p>
        </p:txBody>
      </p:sp>
      <p:graphicFrame>
        <p:nvGraphicFramePr>
          <p:cNvPr id="36900" name="Group 36"/>
          <p:cNvGraphicFramePr>
            <a:graphicFrameLocks noGrp="1"/>
          </p:cNvGraphicFramePr>
          <p:nvPr>
            <p:ph idx="1"/>
          </p:nvPr>
        </p:nvGraphicFramePr>
        <p:xfrm>
          <a:off x="1981200" y="2057400"/>
          <a:ext cx="3429000" cy="365238"/>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354" name="Text Box 27"/>
          <p:cNvSpPr txBox="1">
            <a:spLocks noChangeArrowheads="1"/>
          </p:cNvSpPr>
          <p:nvPr/>
        </p:nvSpPr>
        <p:spPr bwMode="auto">
          <a:xfrm rot="-2743605">
            <a:off x="3430587" y="1370013"/>
            <a:ext cx="1247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max width</a:t>
            </a:r>
          </a:p>
        </p:txBody>
      </p:sp>
      <p:sp>
        <p:nvSpPr>
          <p:cNvPr id="14355" name="Text Box 29"/>
          <p:cNvSpPr txBox="1">
            <a:spLocks noChangeArrowheads="1"/>
          </p:cNvSpPr>
          <p:nvPr/>
        </p:nvSpPr>
        <p:spPr bwMode="auto">
          <a:xfrm rot="-2743605">
            <a:off x="397192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
        <p:nvSpPr>
          <p:cNvPr id="14356" name="Text Box 30"/>
          <p:cNvSpPr txBox="1">
            <a:spLocks noChangeArrowheads="1"/>
          </p:cNvSpPr>
          <p:nvPr/>
        </p:nvSpPr>
        <p:spPr bwMode="auto">
          <a:xfrm rot="-2743605">
            <a:off x="4745831" y="921544"/>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
        <p:nvSpPr>
          <p:cNvPr id="14357" name="Text Box 33"/>
          <p:cNvSpPr txBox="1">
            <a:spLocks noChangeArrowheads="1"/>
          </p:cNvSpPr>
          <p:nvPr/>
        </p:nvSpPr>
        <p:spPr bwMode="auto">
          <a:xfrm>
            <a:off x="457200" y="39004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2743200" algn="l"/>
              </a:tabLst>
              <a:defRPr sz="2400">
                <a:solidFill>
                  <a:schemeClr val="tx1"/>
                </a:solidFill>
                <a:latin typeface="Times New Roman" pitchFamily="18" charset="0"/>
              </a:defRPr>
            </a:lvl1pPr>
            <a:lvl2pPr marL="742950" indent="-285750">
              <a:tabLst>
                <a:tab pos="1371600" algn="l"/>
                <a:tab pos="2743200" algn="l"/>
              </a:tabLst>
              <a:defRPr sz="2400">
                <a:solidFill>
                  <a:schemeClr val="tx1"/>
                </a:solidFill>
                <a:latin typeface="Times New Roman" pitchFamily="18" charset="0"/>
              </a:defRPr>
            </a:lvl2pPr>
            <a:lvl3pPr marL="1143000" indent="-228600">
              <a:tabLst>
                <a:tab pos="1371600" algn="l"/>
                <a:tab pos="2743200" algn="l"/>
              </a:tabLst>
              <a:defRPr sz="2400">
                <a:solidFill>
                  <a:schemeClr val="tx1"/>
                </a:solidFill>
                <a:latin typeface="Times New Roman" pitchFamily="18" charset="0"/>
              </a:defRPr>
            </a:lvl3pPr>
            <a:lvl4pPr marL="1600200" indent="-228600">
              <a:tabLst>
                <a:tab pos="1371600" algn="l"/>
                <a:tab pos="2743200" algn="l"/>
              </a:tabLst>
              <a:defRPr sz="2400">
                <a:solidFill>
                  <a:schemeClr val="tx1"/>
                </a:solidFill>
                <a:latin typeface="Times New Roman" pitchFamily="18" charset="0"/>
              </a:defRPr>
            </a:lvl4pPr>
            <a:lvl5pPr marL="2057400" indent="-228600">
              <a:tabLst>
                <a:tab pos="1371600" algn="l"/>
                <a:tab pos="2743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9pPr>
          </a:lstStyle>
          <a:p>
            <a:pPr>
              <a:spcBef>
                <a:spcPct val="50000"/>
              </a:spcBef>
            </a:pPr>
            <a:r>
              <a:rPr lang="en-US" sz="1800" b="1" dirty="0">
                <a:latin typeface="Arial" panose="020B0604020202020204" pitchFamily="34" charset="0"/>
                <a:cs typeface="Arial" panose="020B0604020202020204" pitchFamily="34" charset="0"/>
              </a:rPr>
              <a:t>max width</a:t>
            </a:r>
            <a:r>
              <a:rPr lang="en-US" sz="1800" dirty="0"/>
              <a:t>:	optional, leading whitespace doesn't count</a:t>
            </a:r>
          </a:p>
        </p:txBody>
      </p:sp>
      <p:sp>
        <p:nvSpPr>
          <p:cNvPr id="14358" name="Text Box 38"/>
          <p:cNvSpPr txBox="1">
            <a:spLocks noChangeArrowheads="1"/>
          </p:cNvSpPr>
          <p:nvPr/>
        </p:nvSpPr>
        <p:spPr bwMode="auto">
          <a:xfrm>
            <a:off x="457200" y="31242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2743200" algn="l"/>
              </a:tabLst>
              <a:defRPr sz="2400">
                <a:solidFill>
                  <a:schemeClr val="tx1"/>
                </a:solidFill>
                <a:latin typeface="Times New Roman" pitchFamily="18" charset="0"/>
              </a:defRPr>
            </a:lvl1pPr>
            <a:lvl2pPr marL="742950" indent="-285750">
              <a:tabLst>
                <a:tab pos="1371600" algn="l"/>
                <a:tab pos="2743200" algn="l"/>
              </a:tabLst>
              <a:defRPr sz="2400">
                <a:solidFill>
                  <a:schemeClr val="tx1"/>
                </a:solidFill>
                <a:latin typeface="Times New Roman" pitchFamily="18" charset="0"/>
              </a:defRPr>
            </a:lvl2pPr>
            <a:lvl3pPr marL="1143000" indent="-228600">
              <a:tabLst>
                <a:tab pos="1371600" algn="l"/>
                <a:tab pos="2743200" algn="l"/>
              </a:tabLst>
              <a:defRPr sz="2400">
                <a:solidFill>
                  <a:schemeClr val="tx1"/>
                </a:solidFill>
                <a:latin typeface="Times New Roman" pitchFamily="18" charset="0"/>
              </a:defRPr>
            </a:lvl3pPr>
            <a:lvl4pPr marL="1600200" indent="-228600">
              <a:tabLst>
                <a:tab pos="1371600" algn="l"/>
                <a:tab pos="2743200" algn="l"/>
              </a:tabLst>
              <a:defRPr sz="2400">
                <a:solidFill>
                  <a:schemeClr val="tx1"/>
                </a:solidFill>
                <a:latin typeface="Times New Roman" pitchFamily="18" charset="0"/>
              </a:defRPr>
            </a:lvl4pPr>
            <a:lvl5pPr marL="2057400" indent="-228600">
              <a:tabLst>
                <a:tab pos="1371600" algn="l"/>
                <a:tab pos="2743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9pPr>
          </a:lstStyle>
          <a:p>
            <a:pPr>
              <a:spcBef>
                <a:spcPct val="50000"/>
              </a:spcBef>
            </a:pPr>
            <a:r>
              <a:rPr lang="en-US" sz="1800" b="1" dirty="0">
                <a:latin typeface="Arial" panose="020B0604020202020204" pitchFamily="34" charset="0"/>
                <a:cs typeface="Arial" panose="020B0604020202020204" pitchFamily="34" charset="0"/>
              </a:rPr>
              <a:t>*</a:t>
            </a:r>
            <a:r>
              <a:rPr lang="en-US" sz="1800" dirty="0"/>
              <a:t>:	optional, read but do not assign value to an object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scanf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15363" name="Text Box 3"/>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a:t>The general form of a </a:t>
            </a:r>
            <a:r>
              <a:rPr lang="en-US" sz="1800">
                <a:latin typeface="Courier New" pitchFamily="49" charset="0"/>
              </a:rPr>
              <a:t>scanf()</a:t>
            </a:r>
            <a:r>
              <a:rPr lang="en-US" sz="1800"/>
              <a:t> specifier is:</a:t>
            </a:r>
          </a:p>
        </p:txBody>
      </p:sp>
      <p:graphicFrame>
        <p:nvGraphicFramePr>
          <p:cNvPr id="72708" name="Group 4"/>
          <p:cNvGraphicFramePr>
            <a:graphicFrameLocks noGrp="1"/>
          </p:cNvGraphicFramePr>
          <p:nvPr>
            <p:ph idx="1"/>
          </p:nvPr>
        </p:nvGraphicFramePr>
        <p:xfrm>
          <a:off x="1981200" y="2057400"/>
          <a:ext cx="3429000" cy="365238"/>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5379" name="Text Box 19"/>
          <p:cNvSpPr txBox="1">
            <a:spLocks noChangeArrowheads="1"/>
          </p:cNvSpPr>
          <p:nvPr/>
        </p:nvSpPr>
        <p:spPr bwMode="auto">
          <a:xfrm rot="-2743605">
            <a:off x="397192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
        <p:nvSpPr>
          <p:cNvPr id="15380" name="Text Box 20"/>
          <p:cNvSpPr txBox="1">
            <a:spLocks noChangeArrowheads="1"/>
          </p:cNvSpPr>
          <p:nvPr/>
        </p:nvSpPr>
        <p:spPr bwMode="auto">
          <a:xfrm rot="-2743605">
            <a:off x="4745831" y="921544"/>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
        <p:nvSpPr>
          <p:cNvPr id="15381" name="Text Box 23"/>
          <p:cNvSpPr txBox="1">
            <a:spLocks noChangeArrowheads="1"/>
          </p:cNvSpPr>
          <p:nvPr/>
        </p:nvSpPr>
        <p:spPr bwMode="auto">
          <a:xfrm>
            <a:off x="457200" y="2909888"/>
            <a:ext cx="845820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1943100" algn="l"/>
              </a:tabLst>
              <a:defRPr sz="2400">
                <a:solidFill>
                  <a:schemeClr val="tx1"/>
                </a:solidFill>
                <a:latin typeface="Times New Roman" pitchFamily="18" charset="0"/>
              </a:defRPr>
            </a:lvl1pPr>
            <a:lvl2pPr marL="742950" indent="-285750">
              <a:tabLst>
                <a:tab pos="1371600" algn="l"/>
                <a:tab pos="1943100" algn="l"/>
              </a:tabLst>
              <a:defRPr sz="2400">
                <a:solidFill>
                  <a:schemeClr val="tx1"/>
                </a:solidFill>
                <a:latin typeface="Times New Roman" pitchFamily="18" charset="0"/>
              </a:defRPr>
            </a:lvl2pPr>
            <a:lvl3pPr marL="1143000" indent="-228600">
              <a:tabLst>
                <a:tab pos="1371600" algn="l"/>
                <a:tab pos="1943100" algn="l"/>
              </a:tabLst>
              <a:defRPr sz="2400">
                <a:solidFill>
                  <a:schemeClr val="tx1"/>
                </a:solidFill>
                <a:latin typeface="Times New Roman" pitchFamily="18" charset="0"/>
              </a:defRPr>
            </a:lvl3pPr>
            <a:lvl4pPr marL="1600200" indent="-228600">
              <a:tabLst>
                <a:tab pos="1371600" algn="l"/>
                <a:tab pos="1943100" algn="l"/>
              </a:tabLst>
              <a:defRPr sz="2400">
                <a:solidFill>
                  <a:schemeClr val="tx1"/>
                </a:solidFill>
                <a:latin typeface="Times New Roman" pitchFamily="18" charset="0"/>
              </a:defRPr>
            </a:lvl4pPr>
            <a:lvl5pPr marL="2057400" indent="-228600">
              <a:tabLst>
                <a:tab pos="1371600" algn="l"/>
                <a:tab pos="19431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9pPr>
          </a:lstStyle>
          <a:p>
            <a:pPr marL="1939925" indent="-1939925">
              <a:spcBef>
                <a:spcPct val="50000"/>
              </a:spcBef>
            </a:pPr>
            <a:r>
              <a:rPr lang="en-US" sz="1800" b="1" dirty="0" smtClean="0">
                <a:latin typeface="Arial" panose="020B0604020202020204" pitchFamily="34" charset="0"/>
                <a:cs typeface="Arial" panose="020B0604020202020204" pitchFamily="34" charset="0"/>
              </a:rPr>
              <a:t>length modifier</a:t>
            </a:r>
            <a:r>
              <a:rPr lang="en-US" sz="1800" dirty="0"/>
              <a:t>:	optional, indicates object that will receive value has a type that's longer or shorter than is normal for a particular conversion specifier (see following)</a:t>
            </a:r>
          </a:p>
          <a:p>
            <a:pPr>
              <a:spcBef>
                <a:spcPct val="50000"/>
              </a:spcBef>
            </a:pPr>
            <a:r>
              <a:rPr lang="en-US" sz="1800" dirty="0"/>
              <a:t>	see reference for more</a:t>
            </a:r>
            <a:r>
              <a:rPr lang="en-US" sz="1800" dirty="0" smtClean="0"/>
              <a:t>…</a:t>
            </a:r>
            <a:endParaRPr lang="en-US" sz="1800" dirty="0"/>
          </a:p>
        </p:txBody>
      </p:sp>
      <p:sp>
        <p:nvSpPr>
          <p:cNvPr id="15382" name="Text Box 24"/>
          <p:cNvSpPr txBox="1">
            <a:spLocks noChangeArrowheads="1"/>
          </p:cNvSpPr>
          <p:nvPr/>
        </p:nvSpPr>
        <p:spPr bwMode="auto">
          <a:xfrm>
            <a:off x="457200" y="4694553"/>
            <a:ext cx="84582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3200400" algn="l"/>
              </a:tabLst>
              <a:defRPr sz="2400">
                <a:solidFill>
                  <a:schemeClr val="tx1"/>
                </a:solidFill>
                <a:latin typeface="Times New Roman" pitchFamily="18" charset="0"/>
              </a:defRPr>
            </a:lvl1pPr>
            <a:lvl2pPr marL="742950" indent="-285750">
              <a:tabLst>
                <a:tab pos="1371600" algn="l"/>
                <a:tab pos="3200400" algn="l"/>
              </a:tabLst>
              <a:defRPr sz="2400">
                <a:solidFill>
                  <a:schemeClr val="tx1"/>
                </a:solidFill>
                <a:latin typeface="Times New Roman" pitchFamily="18" charset="0"/>
              </a:defRPr>
            </a:lvl2pPr>
            <a:lvl3pPr marL="1143000" indent="-228600">
              <a:tabLst>
                <a:tab pos="1371600" algn="l"/>
                <a:tab pos="3200400" algn="l"/>
              </a:tabLst>
              <a:defRPr sz="2400">
                <a:solidFill>
                  <a:schemeClr val="tx1"/>
                </a:solidFill>
                <a:latin typeface="Times New Roman" pitchFamily="18" charset="0"/>
              </a:defRPr>
            </a:lvl3pPr>
            <a:lvl4pPr marL="1600200" indent="-228600">
              <a:tabLst>
                <a:tab pos="1371600" algn="l"/>
                <a:tab pos="3200400" algn="l"/>
              </a:tabLst>
              <a:defRPr sz="2400">
                <a:solidFill>
                  <a:schemeClr val="tx1"/>
                </a:solidFill>
                <a:latin typeface="Times New Roman" pitchFamily="18" charset="0"/>
              </a:defRPr>
            </a:lvl4pPr>
            <a:lvl5pPr marL="2057400" indent="-228600">
              <a:tabLst>
                <a:tab pos="1371600" algn="l"/>
                <a:tab pos="32004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9pPr>
          </a:lstStyle>
          <a:p>
            <a:pPr marL="2290763" indent="-2290763">
              <a:spcBef>
                <a:spcPct val="50000"/>
              </a:spcBef>
              <a:tabLst>
                <a:tab pos="3200400" algn="l"/>
              </a:tabLst>
            </a:pPr>
            <a:r>
              <a:rPr lang="en-US" sz="1800" b="1" dirty="0" smtClean="0">
                <a:latin typeface="Arial" panose="020B0604020202020204" pitchFamily="34" charset="0"/>
                <a:cs typeface="Arial" panose="020B0604020202020204" pitchFamily="34" charset="0"/>
              </a:rPr>
              <a:t>conversion specifier</a:t>
            </a:r>
            <a:r>
              <a:rPr lang="en-US" sz="1800" dirty="0" smtClean="0"/>
              <a:t>:	mandatory</a:t>
            </a:r>
            <a:endParaRPr lang="en-US" sz="1800" dirty="0"/>
          </a:p>
          <a:p>
            <a:pPr>
              <a:spcBef>
                <a:spcPct val="50000"/>
              </a:spcBef>
            </a:pPr>
            <a:r>
              <a:rPr lang="en-US" sz="1800" dirty="0"/>
              <a:t>	see reference for more</a:t>
            </a:r>
            <a:r>
              <a:rPr lang="en-US" sz="1800" dirty="0" smtClean="0"/>
              <a:t>…</a:t>
            </a:r>
            <a:endParaRPr lang="en-US" sz="18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6" name="Text Box 4"/>
          <p:cNvSpPr txBox="1">
            <a:spLocks noChangeArrowheads="1"/>
          </p:cNvSpPr>
          <p:nvPr/>
        </p:nvSpPr>
        <p:spPr bwMode="auto">
          <a:xfrm>
            <a:off x="457200" y="685800"/>
            <a:ext cx="8229600" cy="5509200"/>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0"/>
              </a:spcBef>
            </a:pPr>
            <a:r>
              <a:rPr lang="en-US" sz="1600" b="1" dirty="0" err="1" smtClean="0">
                <a:solidFill>
                  <a:srgbClr val="003399"/>
                </a:solidFill>
                <a:latin typeface="Courier New" pitchFamily="49" charset="0"/>
              </a:rPr>
              <a:t>const</a:t>
            </a:r>
            <a:r>
              <a:rPr lang="en-US" sz="1600" dirty="0" smtClean="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a:t>
            </a:r>
            <a:r>
              <a:rPr lang="en-US" sz="1600" dirty="0" err="1">
                <a:latin typeface="Courier New" pitchFamily="49" charset="0"/>
              </a:rPr>
              <a:t>secondsPerMinute</a:t>
            </a:r>
            <a:r>
              <a:rPr lang="en-US" sz="1600" dirty="0">
                <a:latin typeface="Courier New" pitchFamily="49" charset="0"/>
              </a:rPr>
              <a:t> = 60;</a:t>
            </a:r>
          </a:p>
          <a:p>
            <a:pPr>
              <a:spcBef>
                <a:spcPts val="0"/>
              </a:spcBef>
            </a:pPr>
            <a:r>
              <a:rPr lang="en-US" sz="1600" b="1" dirty="0" err="1">
                <a:solidFill>
                  <a:srgbClr val="003399"/>
                </a:solidFill>
                <a:latin typeface="Courier New" pitchFamily="49" charset="0"/>
              </a:rPr>
              <a:t>const</a:t>
            </a:r>
            <a:r>
              <a:rPr lang="en-US" sz="1600" dirty="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a:t>
            </a:r>
            <a:r>
              <a:rPr lang="en-US" sz="1600" dirty="0" err="1">
                <a:latin typeface="Courier New" pitchFamily="49" charset="0"/>
              </a:rPr>
              <a:t>minutesPerHour</a:t>
            </a:r>
            <a:r>
              <a:rPr lang="en-US" sz="1600" dirty="0">
                <a:latin typeface="Courier New" pitchFamily="49" charset="0"/>
              </a:rPr>
              <a:t>   = 60;</a:t>
            </a:r>
          </a:p>
          <a:p>
            <a:pPr>
              <a:spcBef>
                <a:spcPts val="0"/>
              </a:spcBef>
            </a:pPr>
            <a:endParaRPr lang="en-US" sz="1600" dirty="0">
              <a:latin typeface="Courier New" pitchFamily="49" charset="0"/>
            </a:endParaRPr>
          </a:p>
          <a:p>
            <a:pPr>
              <a:spcBef>
                <a:spcPts val="0"/>
              </a:spcBef>
            </a:pPr>
            <a:r>
              <a:rPr lang="en-US" sz="1600" b="1" dirty="0">
                <a:solidFill>
                  <a:srgbClr val="003399"/>
                </a:solidFill>
                <a:latin typeface="Courier New" pitchFamily="49" charset="0"/>
              </a:rPr>
              <a:t>void</a:t>
            </a:r>
            <a:r>
              <a:rPr lang="en-US" sz="1600" dirty="0">
                <a:latin typeface="Courier New" pitchFamily="49" charset="0"/>
              </a:rPr>
              <a:t> </a:t>
            </a:r>
            <a:r>
              <a:rPr lang="en-US" sz="1600" dirty="0" err="1">
                <a:latin typeface="Courier New" pitchFamily="49" charset="0"/>
              </a:rPr>
              <a:t>sumTimes</a:t>
            </a:r>
            <a:r>
              <a:rPr lang="en-US" sz="1600" dirty="0">
                <a:latin typeface="Courier New" pitchFamily="49" charset="0"/>
              </a:rPr>
              <a:t>() {</a:t>
            </a:r>
          </a:p>
          <a:p>
            <a:pPr>
              <a:spcBef>
                <a:spcPts val="0"/>
              </a:spcBef>
            </a:pPr>
            <a:endParaRPr lang="en-US" sz="1600" dirty="0">
              <a:latin typeface="Courier New" pitchFamily="49" charset="0"/>
            </a:endParaRPr>
          </a:p>
          <a:p>
            <a:pPr>
              <a:spcBef>
                <a:spcPts val="0"/>
              </a:spcBef>
            </a:pPr>
            <a:r>
              <a:rPr lang="en-US" sz="1600" dirty="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a:t>
            </a:r>
            <a:r>
              <a:rPr lang="en-US" sz="1600" dirty="0" err="1">
                <a:latin typeface="Courier New" pitchFamily="49" charset="0"/>
              </a:rPr>
              <a:t>sumOfSeconds</a:t>
            </a:r>
            <a:r>
              <a:rPr lang="en-US" sz="1600" dirty="0">
                <a:latin typeface="Courier New" pitchFamily="49" charset="0"/>
              </a:rPr>
              <a:t> = 0;</a:t>
            </a:r>
          </a:p>
          <a:p>
            <a:pPr>
              <a:spcBef>
                <a:spcPts val="0"/>
              </a:spcBef>
            </a:pPr>
            <a:r>
              <a:rPr lang="en-US" sz="1600" dirty="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minutes;</a:t>
            </a:r>
          </a:p>
          <a:p>
            <a:pPr>
              <a:spcBef>
                <a:spcPts val="0"/>
              </a:spcBef>
            </a:pPr>
            <a:r>
              <a:rPr lang="en-US" sz="1600" dirty="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seconds;</a:t>
            </a:r>
          </a:p>
          <a:p>
            <a:pPr>
              <a:spcBef>
                <a:spcPts val="0"/>
              </a:spcBef>
            </a:pPr>
            <a:r>
              <a:rPr lang="en-US" sz="1600" dirty="0">
                <a:latin typeface="Courier New" pitchFamily="49" charset="0"/>
              </a:rPr>
              <a:t>   </a:t>
            </a:r>
          </a:p>
          <a:p>
            <a:pPr>
              <a:spcBef>
                <a:spcPts val="0"/>
              </a:spcBef>
            </a:pPr>
            <a:r>
              <a:rPr lang="en-US" sz="1600" dirty="0">
                <a:latin typeface="Courier New" pitchFamily="49" charset="0"/>
              </a:rPr>
              <a:t>   </a:t>
            </a:r>
            <a:r>
              <a:rPr lang="en-US" sz="1600" b="1" dirty="0">
                <a:solidFill>
                  <a:srgbClr val="003399"/>
                </a:solidFill>
                <a:latin typeface="Courier New" pitchFamily="49" charset="0"/>
              </a:rPr>
              <a:t>while</a:t>
            </a:r>
            <a:r>
              <a:rPr lang="en-US" sz="1600" dirty="0">
                <a:latin typeface="Courier New" pitchFamily="49" charset="0"/>
              </a:rPr>
              <a:t> ( </a:t>
            </a:r>
            <a:r>
              <a:rPr lang="en-US" sz="1600" dirty="0" err="1">
                <a:latin typeface="Courier New" pitchFamily="49" charset="0"/>
              </a:rPr>
              <a:t>scanf</a:t>
            </a:r>
            <a:r>
              <a:rPr lang="en-US" sz="1600" dirty="0">
                <a:latin typeface="Courier New" pitchFamily="49" charset="0"/>
              </a:rPr>
              <a:t>("%d:%d\n", &amp;minutes, &amp;seconds) == 2 ) {</a:t>
            </a:r>
          </a:p>
          <a:p>
            <a:pPr>
              <a:spcBef>
                <a:spcPts val="0"/>
              </a:spcBef>
            </a:pPr>
            <a:r>
              <a:rPr lang="en-US" sz="1600" dirty="0">
                <a:latin typeface="Courier New" pitchFamily="49" charset="0"/>
              </a:rPr>
              <a:t>      </a:t>
            </a:r>
            <a:r>
              <a:rPr lang="en-US" sz="1600" dirty="0" err="1">
                <a:latin typeface="Courier New" pitchFamily="49" charset="0"/>
              </a:rPr>
              <a:t>sumOfSeconds</a:t>
            </a:r>
            <a:r>
              <a:rPr lang="en-US" sz="1600" dirty="0">
                <a:latin typeface="Courier New" pitchFamily="49" charset="0"/>
              </a:rPr>
              <a:t> += seconds + </a:t>
            </a:r>
            <a:r>
              <a:rPr lang="en-US" sz="1600" dirty="0" err="1">
                <a:latin typeface="Courier New" pitchFamily="49" charset="0"/>
              </a:rPr>
              <a:t>secondsPerMinute</a:t>
            </a:r>
            <a:r>
              <a:rPr lang="en-US" sz="1600" dirty="0">
                <a:latin typeface="Courier New" pitchFamily="49" charset="0"/>
              </a:rPr>
              <a:t>*minutes;</a:t>
            </a:r>
          </a:p>
          <a:p>
            <a:pPr>
              <a:spcBef>
                <a:spcPts val="0"/>
              </a:spcBef>
            </a:pPr>
            <a:r>
              <a:rPr lang="en-US" sz="1600" dirty="0">
                <a:latin typeface="Courier New" pitchFamily="49" charset="0"/>
              </a:rPr>
              <a:t>   }</a:t>
            </a:r>
          </a:p>
          <a:p>
            <a:pPr>
              <a:spcBef>
                <a:spcPts val="0"/>
              </a:spcBef>
            </a:pPr>
            <a:r>
              <a:rPr lang="en-US" sz="1600" dirty="0">
                <a:latin typeface="Courier New" pitchFamily="49" charset="0"/>
              </a:rPr>
              <a:t>   </a:t>
            </a:r>
          </a:p>
          <a:p>
            <a:pPr>
              <a:spcBef>
                <a:spcPts val="0"/>
              </a:spcBef>
            </a:pPr>
            <a:r>
              <a:rPr lang="en-US" sz="1600" dirty="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a:t>
            </a:r>
            <a:r>
              <a:rPr lang="en-US" sz="1600" dirty="0" err="1">
                <a:latin typeface="Courier New" pitchFamily="49" charset="0"/>
              </a:rPr>
              <a:t>totalSeconds</a:t>
            </a:r>
            <a:r>
              <a:rPr lang="en-US" sz="1600" dirty="0">
                <a:latin typeface="Courier New" pitchFamily="49" charset="0"/>
              </a:rPr>
              <a:t> = </a:t>
            </a:r>
            <a:r>
              <a:rPr lang="en-US" sz="1600" dirty="0" err="1">
                <a:latin typeface="Courier New" pitchFamily="49" charset="0"/>
              </a:rPr>
              <a:t>sumOfSeconds</a:t>
            </a:r>
            <a:r>
              <a:rPr lang="en-US" sz="1600" dirty="0">
                <a:latin typeface="Courier New" pitchFamily="49" charset="0"/>
              </a:rPr>
              <a:t> % </a:t>
            </a:r>
            <a:r>
              <a:rPr lang="en-US" sz="1600" dirty="0" err="1">
                <a:latin typeface="Courier New" pitchFamily="49" charset="0"/>
              </a:rPr>
              <a:t>secondsPerMinute</a:t>
            </a:r>
            <a:r>
              <a:rPr lang="en-US" sz="1600" dirty="0">
                <a:latin typeface="Courier New" pitchFamily="49" charset="0"/>
              </a:rPr>
              <a:t>;</a:t>
            </a:r>
          </a:p>
          <a:p>
            <a:pPr>
              <a:spcBef>
                <a:spcPts val="0"/>
              </a:spcBef>
            </a:pPr>
            <a:r>
              <a:rPr lang="en-US" sz="1600" dirty="0">
                <a:latin typeface="Courier New" pitchFamily="49" charset="0"/>
              </a:rPr>
              <a:t>   </a:t>
            </a:r>
            <a:r>
              <a:rPr lang="en-US" sz="1600" dirty="0" err="1">
                <a:latin typeface="Courier New" pitchFamily="49" charset="0"/>
              </a:rPr>
              <a:t>sumOfSeconds</a:t>
            </a:r>
            <a:r>
              <a:rPr lang="en-US" sz="1600" dirty="0">
                <a:latin typeface="Courier New" pitchFamily="49" charset="0"/>
              </a:rPr>
              <a:t> /= </a:t>
            </a:r>
            <a:r>
              <a:rPr lang="en-US" sz="1600" dirty="0" err="1">
                <a:latin typeface="Courier New" pitchFamily="49" charset="0"/>
              </a:rPr>
              <a:t>secondsPerMinute</a:t>
            </a:r>
            <a:r>
              <a:rPr lang="en-US" sz="1600" dirty="0">
                <a:latin typeface="Courier New" pitchFamily="49" charset="0"/>
              </a:rPr>
              <a:t>;</a:t>
            </a:r>
          </a:p>
          <a:p>
            <a:pPr>
              <a:spcBef>
                <a:spcPts val="0"/>
              </a:spcBef>
            </a:pPr>
            <a:r>
              <a:rPr lang="en-US" sz="1600" dirty="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a:t>
            </a:r>
            <a:r>
              <a:rPr lang="en-US" sz="1600" dirty="0" err="1">
                <a:latin typeface="Courier New" pitchFamily="49" charset="0"/>
              </a:rPr>
              <a:t>totalMinutes</a:t>
            </a:r>
            <a:r>
              <a:rPr lang="en-US" sz="1600" dirty="0">
                <a:latin typeface="Courier New" pitchFamily="49" charset="0"/>
              </a:rPr>
              <a:t> = </a:t>
            </a:r>
            <a:r>
              <a:rPr lang="en-US" sz="1600" dirty="0" err="1">
                <a:latin typeface="Courier New" pitchFamily="49" charset="0"/>
              </a:rPr>
              <a:t>sumOfSeconds</a:t>
            </a:r>
            <a:r>
              <a:rPr lang="en-US" sz="1600" dirty="0">
                <a:latin typeface="Courier New" pitchFamily="49" charset="0"/>
              </a:rPr>
              <a:t> % </a:t>
            </a:r>
            <a:r>
              <a:rPr lang="en-US" sz="1600" dirty="0" err="1">
                <a:latin typeface="Courier New" pitchFamily="49" charset="0"/>
              </a:rPr>
              <a:t>minutesPerHour</a:t>
            </a:r>
            <a:r>
              <a:rPr lang="en-US" sz="1600" dirty="0">
                <a:latin typeface="Courier New" pitchFamily="49" charset="0"/>
              </a:rPr>
              <a:t>;</a:t>
            </a:r>
          </a:p>
          <a:p>
            <a:pPr>
              <a:spcBef>
                <a:spcPts val="0"/>
              </a:spcBef>
            </a:pPr>
            <a:r>
              <a:rPr lang="en-US" sz="1600" dirty="0">
                <a:latin typeface="Courier New" pitchFamily="49" charset="0"/>
              </a:rPr>
              <a:t>   </a:t>
            </a:r>
            <a:r>
              <a:rPr lang="en-US" sz="1600" b="1" dirty="0" err="1">
                <a:solidFill>
                  <a:srgbClr val="003399"/>
                </a:solidFill>
                <a:latin typeface="Courier New" pitchFamily="49" charset="0"/>
              </a:rPr>
              <a:t>int</a:t>
            </a:r>
            <a:r>
              <a:rPr lang="en-US" sz="1600" dirty="0">
                <a:latin typeface="Courier New" pitchFamily="49" charset="0"/>
              </a:rPr>
              <a:t> </a:t>
            </a:r>
            <a:r>
              <a:rPr lang="en-US" sz="1600" dirty="0" err="1">
                <a:latin typeface="Courier New" pitchFamily="49" charset="0"/>
              </a:rPr>
              <a:t>totalHours</a:t>
            </a:r>
            <a:r>
              <a:rPr lang="en-US" sz="1600" dirty="0">
                <a:latin typeface="Courier New" pitchFamily="49" charset="0"/>
              </a:rPr>
              <a:t> = </a:t>
            </a:r>
            <a:r>
              <a:rPr lang="en-US" sz="1600" dirty="0" err="1">
                <a:latin typeface="Courier New" pitchFamily="49" charset="0"/>
              </a:rPr>
              <a:t>sumOfSeconds</a:t>
            </a:r>
            <a:r>
              <a:rPr lang="en-US" sz="1600" dirty="0">
                <a:latin typeface="Courier New" pitchFamily="49" charset="0"/>
              </a:rPr>
              <a:t> / </a:t>
            </a:r>
            <a:r>
              <a:rPr lang="en-US" sz="1600" dirty="0" err="1">
                <a:latin typeface="Courier New" pitchFamily="49" charset="0"/>
              </a:rPr>
              <a:t>minutesPerHour</a:t>
            </a:r>
            <a:r>
              <a:rPr lang="en-US" sz="1600" dirty="0">
                <a:latin typeface="Courier New" pitchFamily="49" charset="0"/>
              </a:rPr>
              <a:t>;</a:t>
            </a:r>
          </a:p>
          <a:p>
            <a:pPr>
              <a:spcBef>
                <a:spcPts val="0"/>
              </a:spcBef>
            </a:pPr>
            <a:r>
              <a:rPr lang="en-US" sz="1600" dirty="0">
                <a:latin typeface="Courier New" pitchFamily="49" charset="0"/>
              </a:rPr>
              <a:t>   </a:t>
            </a:r>
          </a:p>
          <a:p>
            <a:pPr>
              <a:spcBef>
                <a:spcPts val="0"/>
              </a:spcBef>
            </a:pPr>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("Total time: %d:%02d:%02d\n", </a:t>
            </a:r>
            <a:r>
              <a:rPr lang="en-US" sz="1600" dirty="0" err="1">
                <a:latin typeface="Courier New" pitchFamily="49" charset="0"/>
              </a:rPr>
              <a:t>totalHours</a:t>
            </a:r>
            <a:r>
              <a:rPr lang="en-US" sz="1600" dirty="0">
                <a:latin typeface="Courier New" pitchFamily="49" charset="0"/>
              </a:rPr>
              <a:t>, </a:t>
            </a:r>
            <a:endParaRPr lang="en-US" sz="1600" dirty="0" smtClean="0">
              <a:latin typeface="Courier New" pitchFamily="49" charset="0"/>
            </a:endParaRPr>
          </a:p>
          <a:p>
            <a:pPr>
              <a:spcBef>
                <a:spcPts val="0"/>
              </a:spcBef>
            </a:pPr>
            <a:r>
              <a:rPr lang="en-US" sz="1600" dirty="0">
                <a:latin typeface="Courier New" pitchFamily="49" charset="0"/>
              </a:rPr>
              <a:t> </a:t>
            </a:r>
            <a:r>
              <a:rPr lang="en-US" sz="1600" dirty="0" smtClean="0">
                <a:latin typeface="Courier New" pitchFamily="49" charset="0"/>
              </a:rPr>
              <a:t>                                       </a:t>
            </a:r>
            <a:r>
              <a:rPr lang="en-US" sz="1600" dirty="0" err="1" smtClean="0">
                <a:latin typeface="Courier New" pitchFamily="49" charset="0"/>
              </a:rPr>
              <a:t>totalMinutes</a:t>
            </a:r>
            <a:r>
              <a:rPr lang="en-US" sz="1600" dirty="0" smtClean="0">
                <a:latin typeface="Courier New" pitchFamily="49" charset="0"/>
              </a:rPr>
              <a:t>,</a:t>
            </a:r>
          </a:p>
          <a:p>
            <a:pPr>
              <a:spcBef>
                <a:spcPts val="0"/>
              </a:spcBef>
            </a:pPr>
            <a:r>
              <a:rPr lang="en-US" sz="1600" dirty="0">
                <a:latin typeface="Courier New" pitchFamily="49" charset="0"/>
              </a:rPr>
              <a:t> </a:t>
            </a:r>
            <a:r>
              <a:rPr lang="en-US" sz="1600" dirty="0" smtClean="0">
                <a:latin typeface="Courier New" pitchFamily="49" charset="0"/>
              </a:rPr>
              <a:t>                                       </a:t>
            </a:r>
            <a:r>
              <a:rPr lang="en-US" sz="1600" dirty="0" err="1">
                <a:latin typeface="Courier New" pitchFamily="49" charset="0"/>
              </a:rPr>
              <a:t>totalSeconds</a:t>
            </a:r>
            <a:r>
              <a:rPr lang="en-US" sz="1600" dirty="0">
                <a:latin typeface="Courier New" pitchFamily="49" charset="0"/>
              </a:rPr>
              <a:t>);</a:t>
            </a:r>
          </a:p>
          <a:p>
            <a:pPr>
              <a:spcBef>
                <a:spcPts val="0"/>
              </a:spcBef>
            </a:pPr>
            <a:r>
              <a:rPr lang="en-US" sz="1600" dirty="0" smtClean="0">
                <a:latin typeface="Courier New" pitchFamily="49" charset="0"/>
              </a:rPr>
              <a:t>}</a:t>
            </a:r>
            <a:endParaRPr lang="en-US" sz="1600" dirty="0">
              <a:latin typeface="Courier New" pitchFamily="49" charset="0"/>
            </a:endParaRPr>
          </a:p>
        </p:txBody>
      </p:sp>
      <p:sp>
        <p:nvSpPr>
          <p:cNvPr id="7" name="Rectangle 6"/>
          <p:cNvSpPr/>
          <p:nvPr/>
        </p:nvSpPr>
        <p:spPr>
          <a:xfrm>
            <a:off x="7835621" y="990600"/>
            <a:ext cx="990600" cy="1077218"/>
          </a:xfrm>
          <a:prstGeom prst="rect">
            <a:avLst/>
          </a:prstGeom>
          <a:solidFill>
            <a:schemeClr val="bg1">
              <a:lumMod val="85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14:32</a:t>
            </a:r>
          </a:p>
          <a:p>
            <a:r>
              <a:rPr lang="en-US" sz="1600" dirty="0">
                <a:latin typeface="Courier New" panose="02070309020205020404" pitchFamily="49" charset="0"/>
                <a:cs typeface="Courier New" panose="02070309020205020404" pitchFamily="49" charset="0"/>
              </a:rPr>
              <a:t> 7:42</a:t>
            </a:r>
          </a:p>
          <a:p>
            <a:r>
              <a:rPr lang="en-US" sz="1600" dirty="0">
                <a:latin typeface="Courier New" panose="02070309020205020404" pitchFamily="49" charset="0"/>
                <a:cs typeface="Courier New" panose="02070309020205020404" pitchFamily="49" charset="0"/>
              </a:rPr>
              <a:t>29:17</a:t>
            </a:r>
          </a:p>
          <a:p>
            <a:r>
              <a:rPr lang="en-US" sz="1600" dirty="0">
                <a:latin typeface="Courier New" panose="02070309020205020404" pitchFamily="49" charset="0"/>
                <a:cs typeface="Courier New" panose="02070309020205020404" pitchFamily="49" charset="0"/>
              </a:rPr>
              <a:t>10:00</a:t>
            </a:r>
          </a:p>
        </p:txBody>
      </p:sp>
      <p:sp>
        <p:nvSpPr>
          <p:cNvPr id="5" name="Rectangle 4"/>
          <p:cNvSpPr/>
          <p:nvPr/>
        </p:nvSpPr>
        <p:spPr>
          <a:xfrm>
            <a:off x="6210300" y="6005657"/>
            <a:ext cx="2590800" cy="338554"/>
          </a:xfrm>
          <a:prstGeom prst="rect">
            <a:avLst/>
          </a:prstGeom>
          <a:solidFill>
            <a:schemeClr val="bg1">
              <a:lumMod val="85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Total time: 1:01:31</a:t>
            </a:r>
          </a:p>
        </p:txBody>
      </p:sp>
    </p:spTree>
    <p:extLst>
      <p:ext uri="{BB962C8B-B14F-4D97-AF65-F5344CB8AC3E}">
        <p14:creationId xmlns:p14="http://schemas.microsoft.com/office/powerpoint/2010/main" val="1676593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Opening Files</a:t>
            </a:r>
            <a:endParaRPr lang="en-US" altLang="en-US" dirty="0" smtClean="0">
              <a:latin typeface="Courier New" pitchFamily="49" charset="0"/>
              <a:cs typeface="Arial" charset="0"/>
            </a:endParaRPr>
          </a:p>
        </p:txBody>
      </p:sp>
      <p:sp>
        <p:nvSpPr>
          <p:cNvPr id="16387" name="Rectangle 5"/>
          <p:cNvSpPr>
            <a:spLocks noChangeArrowheads="1"/>
          </p:cNvSpPr>
          <p:nvPr/>
        </p:nvSpPr>
        <p:spPr bwMode="auto">
          <a:xfrm>
            <a:off x="457200" y="692150"/>
            <a:ext cx="83820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spcBef>
                <a:spcPct val="20000"/>
              </a:spcBef>
              <a:buClr>
                <a:schemeClr val="bg2"/>
              </a:buClr>
              <a:buSzPct val="75000"/>
              <a:buFont typeface="Monotype Sorts" pitchFamily="2" charset="2"/>
              <a:buNone/>
              <a:tabLst>
                <a:tab pos="457200" algn="l"/>
                <a:tab pos="1778000" algn="l"/>
              </a:tabLst>
            </a:pPr>
            <a:r>
              <a:rPr lang="en-US" altLang="en-US" sz="1800" dirty="0"/>
              <a:t>File I/O is almost identical to I/O with </a:t>
            </a:r>
            <a:r>
              <a:rPr lang="en-US" altLang="en-US" sz="1800" dirty="0" err="1">
                <a:latin typeface="Courier New" pitchFamily="49" charset="0"/>
              </a:rPr>
              <a:t>stdin</a:t>
            </a:r>
            <a:r>
              <a:rPr lang="en-US" altLang="en-US" sz="1800" dirty="0"/>
              <a:t> and </a:t>
            </a:r>
            <a:r>
              <a:rPr lang="en-US" altLang="en-US" sz="1800" dirty="0" err="1">
                <a:latin typeface="Courier New" pitchFamily="49" charset="0"/>
              </a:rPr>
              <a:t>stdout</a:t>
            </a:r>
            <a:r>
              <a:rPr lang="en-US" altLang="en-US" sz="1800" dirty="0"/>
              <a:t>.</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t>You must make a call in order to associate a </a:t>
            </a:r>
            <a:r>
              <a:rPr lang="en-US" altLang="en-US" sz="1800" dirty="0">
                <a:latin typeface="Courier New" pitchFamily="49" charset="0"/>
              </a:rPr>
              <a:t>FILE</a:t>
            </a:r>
            <a:r>
              <a:rPr lang="en-US" altLang="en-US" sz="1800" dirty="0"/>
              <a:t> pointer with a particular file:</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FILE *</a:t>
            </a:r>
            <a:r>
              <a:rPr lang="en-US" altLang="en-US" sz="1800" dirty="0" err="1">
                <a:latin typeface="Courier New" pitchFamily="49" charset="0"/>
              </a:rPr>
              <a:t>fopen</a:t>
            </a:r>
            <a:r>
              <a:rPr lang="en-US" altLang="en-US" sz="1800" dirty="0">
                <a:latin typeface="Courier New" pitchFamily="49" charset="0"/>
              </a:rPr>
              <a:t>(</a:t>
            </a:r>
            <a:r>
              <a:rPr lang="en-US" altLang="en-US" sz="1800" b="1" dirty="0" err="1">
                <a:solidFill>
                  <a:srgbClr val="0000CC"/>
                </a:solidFill>
                <a:latin typeface="Courier New" pitchFamily="49" charset="0"/>
              </a:rPr>
              <a:t>const</a:t>
            </a:r>
            <a:r>
              <a:rPr lang="en-US" altLang="en-US" sz="1800" dirty="0">
                <a:solidFill>
                  <a:srgbClr val="0000CC"/>
                </a:solidFill>
                <a:latin typeface="Courier New" pitchFamily="49" charset="0"/>
              </a:rPr>
              <a:t> </a:t>
            </a:r>
            <a:r>
              <a:rPr lang="en-US" altLang="en-US" sz="1800" b="1" dirty="0">
                <a:solidFill>
                  <a:srgbClr val="0000CC"/>
                </a:solidFill>
                <a:latin typeface="Courier New" pitchFamily="49" charset="0"/>
              </a:rPr>
              <a:t>char</a:t>
            </a:r>
            <a:r>
              <a:rPr lang="en-US" altLang="en-US" sz="1800" dirty="0">
                <a:latin typeface="Courier New" pitchFamily="49" charset="0"/>
              </a:rPr>
              <a:t>* </a:t>
            </a:r>
            <a:r>
              <a:rPr lang="en-US" altLang="en-US" sz="1800" b="1" dirty="0">
                <a:solidFill>
                  <a:srgbClr val="0000CC"/>
                </a:solidFill>
                <a:latin typeface="Courier New" pitchFamily="49" charset="0"/>
              </a:rPr>
              <a:t>restrict</a:t>
            </a:r>
            <a:r>
              <a:rPr lang="en-US" altLang="en-US" sz="1800" dirty="0">
                <a:latin typeface="Courier New" pitchFamily="49" charset="0"/>
              </a:rPr>
              <a:t> filename,</a:t>
            </a: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a:t>
            </a:r>
            <a:r>
              <a:rPr lang="en-US" altLang="en-US" sz="1800" b="1" dirty="0" err="1">
                <a:solidFill>
                  <a:srgbClr val="0000CC"/>
                </a:solidFill>
                <a:latin typeface="Courier New" pitchFamily="49" charset="0"/>
              </a:rPr>
              <a:t>const</a:t>
            </a:r>
            <a:r>
              <a:rPr lang="en-US" altLang="en-US" sz="1800" dirty="0">
                <a:solidFill>
                  <a:srgbClr val="0000CC"/>
                </a:solidFill>
                <a:latin typeface="Courier New" pitchFamily="49" charset="0"/>
              </a:rPr>
              <a:t> </a:t>
            </a:r>
            <a:r>
              <a:rPr lang="en-US" altLang="en-US" sz="1800" b="1" dirty="0">
                <a:solidFill>
                  <a:srgbClr val="0000CC"/>
                </a:solidFill>
                <a:latin typeface="Courier New" pitchFamily="49" charset="0"/>
              </a:rPr>
              <a:t>char</a:t>
            </a:r>
            <a:r>
              <a:rPr lang="en-US" altLang="en-US" sz="1800" dirty="0">
                <a:latin typeface="Courier New" pitchFamily="49" charset="0"/>
              </a:rPr>
              <a:t>* </a:t>
            </a:r>
            <a:r>
              <a:rPr lang="en-US" altLang="en-US" sz="1800" b="1" dirty="0">
                <a:solidFill>
                  <a:srgbClr val="0000CC"/>
                </a:solidFill>
                <a:latin typeface="Courier New" pitchFamily="49" charset="0"/>
              </a:rPr>
              <a:t>restrict</a:t>
            </a:r>
            <a:r>
              <a:rPr lang="en-US" altLang="en-US" sz="1800" dirty="0">
                <a:latin typeface="Courier New" pitchFamily="49" charset="0"/>
              </a:rPr>
              <a:t> mode);</a:t>
            </a:r>
          </a:p>
          <a:p>
            <a:pPr>
              <a:spcBef>
                <a:spcPct val="20000"/>
              </a:spcBef>
              <a:buClr>
                <a:schemeClr val="bg2"/>
              </a:buClr>
              <a:buSzPct val="75000"/>
              <a:buFont typeface="Monotype Sorts" pitchFamily="2" charset="2"/>
              <a:buNone/>
              <a:tabLst>
                <a:tab pos="457200" algn="l"/>
                <a:tab pos="1778000" algn="l"/>
              </a:tabLst>
            </a:pPr>
            <a:endParaRPr lang="en-US" altLang="en-US" sz="1800" dirty="0">
              <a:latin typeface="Courier New" pitchFamily="49" charset="0"/>
            </a:endParaRP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filename	</a:t>
            </a:r>
            <a:r>
              <a:rPr lang="en-US" altLang="en-US" sz="1800" dirty="0"/>
              <a:t>path/name of file to be opened</a:t>
            </a:r>
            <a:endParaRPr lang="en-US" altLang="en-US" sz="1800" dirty="0">
              <a:latin typeface="Courier New" pitchFamily="49" charset="0"/>
            </a:endParaRP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mode	"r"   "w"   "a"</a:t>
            </a: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a:t>
            </a:r>
            <a:r>
              <a:rPr lang="en-US" altLang="en-US" sz="1800" dirty="0" err="1">
                <a:latin typeface="Courier New" pitchFamily="49" charset="0"/>
              </a:rPr>
              <a:t>rb</a:t>
            </a:r>
            <a:r>
              <a:rPr lang="en-US" altLang="en-US" sz="1800" dirty="0">
                <a:latin typeface="Courier New" pitchFamily="49" charset="0"/>
              </a:rPr>
              <a:t>"  "</a:t>
            </a:r>
            <a:r>
              <a:rPr lang="en-US" altLang="en-US" sz="1800" dirty="0" err="1">
                <a:latin typeface="Courier New" pitchFamily="49" charset="0"/>
              </a:rPr>
              <a:t>wb</a:t>
            </a:r>
            <a:r>
              <a:rPr lang="en-US" altLang="en-US" sz="1800" dirty="0">
                <a:latin typeface="Courier New" pitchFamily="49" charset="0"/>
              </a:rPr>
              <a:t>"  "ab"</a:t>
            </a: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"r+"  "w+"  "a+"   </a:t>
            </a:r>
            <a:r>
              <a:rPr lang="en-US" altLang="en-US" sz="1800" dirty="0"/>
              <a:t>see reference for more</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t>Return value is valid </a:t>
            </a:r>
            <a:r>
              <a:rPr lang="en-US" altLang="en-US" sz="1800" dirty="0">
                <a:latin typeface="Courier New" pitchFamily="49" charset="0"/>
              </a:rPr>
              <a:t>FILE</a:t>
            </a:r>
            <a:r>
              <a:rPr lang="en-US" altLang="en-US" sz="1800" dirty="0"/>
              <a:t> pointer if successful and </a:t>
            </a:r>
            <a:r>
              <a:rPr lang="en-US" altLang="en-US" sz="1800" dirty="0">
                <a:latin typeface="Courier New" pitchFamily="49" charset="0"/>
              </a:rPr>
              <a:t>NULL</a:t>
            </a:r>
            <a:r>
              <a:rPr lang="en-US" altLang="en-US" sz="1800" dirty="0"/>
              <a:t> otherwise.</a:t>
            </a:r>
            <a:endParaRPr lang="en-US" altLang="en-US" sz="1800" dirty="0">
              <a:latin typeface="Courier New" pitchFamily="49"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File I/O</a:t>
            </a:r>
            <a:endParaRPr lang="en-US" altLang="en-US" dirty="0" smtClean="0">
              <a:latin typeface="Courier New" pitchFamily="49" charset="0"/>
              <a:cs typeface="Arial" charset="0"/>
            </a:endParaRPr>
          </a:p>
        </p:txBody>
      </p:sp>
      <p:sp>
        <p:nvSpPr>
          <p:cNvPr id="17411" name="Rectangle 3"/>
          <p:cNvSpPr>
            <a:spLocks noChangeArrowheads="1"/>
          </p:cNvSpPr>
          <p:nvPr/>
        </p:nvSpPr>
        <p:spPr bwMode="auto">
          <a:xfrm>
            <a:off x="457200" y="692150"/>
            <a:ext cx="8382000" cy="304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spcBef>
                <a:spcPct val="20000"/>
              </a:spcBef>
              <a:buClr>
                <a:schemeClr val="bg2"/>
              </a:buClr>
              <a:buSzPct val="75000"/>
              <a:buFont typeface="Monotype Sorts" pitchFamily="2" charset="2"/>
              <a:buNone/>
              <a:tabLst>
                <a:tab pos="457200" algn="l"/>
                <a:tab pos="1778000" algn="l"/>
              </a:tabLst>
            </a:pPr>
            <a:r>
              <a:rPr lang="en-US" altLang="en-US" sz="1800" dirty="0"/>
              <a:t>File I/O is accomplished using variations of </a:t>
            </a:r>
            <a:r>
              <a:rPr lang="en-US" altLang="en-US" sz="1800" dirty="0" err="1">
                <a:latin typeface="Courier New" pitchFamily="49" charset="0"/>
              </a:rPr>
              <a:t>printf</a:t>
            </a:r>
            <a:r>
              <a:rPr lang="en-US" altLang="en-US" sz="1800" dirty="0">
                <a:latin typeface="Courier New" pitchFamily="49" charset="0"/>
              </a:rPr>
              <a:t>()</a:t>
            </a:r>
            <a:r>
              <a:rPr lang="en-US" altLang="en-US" sz="1800" dirty="0"/>
              <a:t> and </a:t>
            </a:r>
            <a:r>
              <a:rPr lang="en-US" altLang="en-US" sz="1800" dirty="0" err="1">
                <a:latin typeface="Courier New" pitchFamily="49" charset="0"/>
              </a:rPr>
              <a:t>scanf</a:t>
            </a:r>
            <a:r>
              <a:rPr lang="en-US" altLang="en-US" sz="1800" dirty="0">
                <a:latin typeface="Courier New" pitchFamily="49" charset="0"/>
              </a:rPr>
              <a:t>()</a:t>
            </a:r>
            <a:r>
              <a:rPr lang="en-US" altLang="en-US" sz="1800" dirty="0"/>
              <a:t>:</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a:t>
            </a:r>
            <a:r>
              <a:rPr lang="en-US" sz="1800" b="1" dirty="0" err="1">
                <a:solidFill>
                  <a:srgbClr val="0000CC"/>
                </a:solidFill>
                <a:latin typeface="Courier New" pitchFamily="49" charset="0"/>
              </a:rPr>
              <a:t>int</a:t>
            </a:r>
            <a:r>
              <a:rPr lang="en-US" sz="1800" dirty="0">
                <a:latin typeface="Courier New" pitchFamily="49" charset="0"/>
              </a:rPr>
              <a:t> </a:t>
            </a:r>
            <a:r>
              <a:rPr lang="en-US" sz="1800" dirty="0" err="1">
                <a:latin typeface="Courier New" pitchFamily="49" charset="0"/>
              </a:rPr>
              <a:t>fprintf</a:t>
            </a:r>
            <a:r>
              <a:rPr lang="en-US" sz="1800" dirty="0">
                <a:latin typeface="Courier New" pitchFamily="49" charset="0"/>
              </a:rPr>
              <a:t>(FILE * </a:t>
            </a:r>
            <a:r>
              <a:rPr lang="en-US" sz="1800" b="1" dirty="0">
                <a:solidFill>
                  <a:srgbClr val="0000CC"/>
                </a:solidFill>
                <a:latin typeface="Courier New" pitchFamily="49" charset="0"/>
              </a:rPr>
              <a:t>restrict</a:t>
            </a:r>
            <a:r>
              <a:rPr lang="en-US" sz="1800" dirty="0">
                <a:latin typeface="Courier New" pitchFamily="49" charset="0"/>
              </a:rPr>
              <a:t> stream,</a:t>
            </a:r>
          </a:p>
          <a:p>
            <a:pPr>
              <a:spcBef>
                <a:spcPct val="20000"/>
              </a:spcBef>
              <a:buClr>
                <a:schemeClr val="bg2"/>
              </a:buClr>
              <a:buSzPct val="75000"/>
              <a:buFont typeface="Monotype Sorts" pitchFamily="2" charset="2"/>
              <a:buNone/>
              <a:tabLst>
                <a:tab pos="457200" algn="l"/>
                <a:tab pos="1778000" algn="l"/>
              </a:tabLst>
            </a:pPr>
            <a:r>
              <a:rPr lang="en-US" sz="1800" dirty="0">
                <a:latin typeface="Courier New" pitchFamily="49" charset="0"/>
              </a:rPr>
              <a:t>                </a:t>
            </a:r>
            <a:r>
              <a:rPr lang="en-US" sz="1800" b="1" dirty="0" err="1">
                <a:solidFill>
                  <a:srgbClr val="0000CC"/>
                </a:solidFill>
                <a:latin typeface="Courier New" pitchFamily="49" charset="0"/>
              </a:rPr>
              <a:t>const</a:t>
            </a:r>
            <a:r>
              <a:rPr lang="en-US" sz="1800" dirty="0">
                <a:solidFill>
                  <a:srgbClr val="0000CC"/>
                </a:solidFill>
                <a:latin typeface="Courier New" pitchFamily="49" charset="0"/>
              </a:rPr>
              <a:t> </a:t>
            </a:r>
            <a:r>
              <a:rPr lang="en-US" sz="1800" b="1" dirty="0">
                <a:solidFill>
                  <a:srgbClr val="0000CC"/>
                </a:solidFill>
                <a:latin typeface="Courier New" pitchFamily="49" charset="0"/>
              </a:rPr>
              <a:t>char</a:t>
            </a:r>
            <a:r>
              <a:rPr lang="en-US" sz="1800" dirty="0">
                <a:latin typeface="Courier New" pitchFamily="49" charset="0"/>
              </a:rPr>
              <a:t> * </a:t>
            </a:r>
            <a:r>
              <a:rPr lang="en-US" sz="1800" b="1" dirty="0">
                <a:solidFill>
                  <a:srgbClr val="0000CC"/>
                </a:solidFill>
                <a:latin typeface="Courier New" pitchFamily="49" charset="0"/>
              </a:rPr>
              <a:t>restrict</a:t>
            </a:r>
            <a:r>
              <a:rPr lang="en-US" sz="1800" dirty="0">
                <a:latin typeface="Courier New" pitchFamily="49" charset="0"/>
              </a:rPr>
              <a:t> format, . . .);</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t>	</a:t>
            </a:r>
            <a:r>
              <a:rPr lang="en-US" altLang="en-US" sz="1800" b="1" dirty="0" err="1">
                <a:solidFill>
                  <a:srgbClr val="0000CC"/>
                </a:solidFill>
                <a:latin typeface="Courier New" pitchFamily="49" charset="0"/>
              </a:rPr>
              <a:t>int</a:t>
            </a:r>
            <a:r>
              <a:rPr lang="en-US" altLang="en-US" sz="1800" dirty="0">
                <a:latin typeface="Courier New" pitchFamily="49" charset="0"/>
              </a:rPr>
              <a:t> </a:t>
            </a:r>
            <a:r>
              <a:rPr lang="en-US" altLang="en-US" sz="1800" dirty="0" err="1">
                <a:latin typeface="Courier New" pitchFamily="49" charset="0"/>
              </a:rPr>
              <a:t>fscanf</a:t>
            </a:r>
            <a:r>
              <a:rPr lang="en-US" altLang="en-US" sz="1800" dirty="0">
                <a:latin typeface="Courier New" pitchFamily="49" charset="0"/>
              </a:rPr>
              <a:t>(FILE * </a:t>
            </a:r>
            <a:r>
              <a:rPr lang="en-US" altLang="en-US" sz="1800" b="1" dirty="0">
                <a:solidFill>
                  <a:srgbClr val="0000CC"/>
                </a:solidFill>
                <a:latin typeface="Courier New" pitchFamily="49" charset="0"/>
              </a:rPr>
              <a:t>restrict</a:t>
            </a:r>
            <a:r>
              <a:rPr lang="en-US" altLang="en-US" sz="1800" dirty="0">
                <a:latin typeface="Courier New" pitchFamily="49" charset="0"/>
              </a:rPr>
              <a:t> stream,</a:t>
            </a: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a:t>
            </a:r>
            <a:r>
              <a:rPr lang="en-US" altLang="en-US" sz="1800" b="1" dirty="0" err="1">
                <a:solidFill>
                  <a:srgbClr val="0000CC"/>
                </a:solidFill>
                <a:latin typeface="Courier New" pitchFamily="49" charset="0"/>
              </a:rPr>
              <a:t>const</a:t>
            </a:r>
            <a:r>
              <a:rPr lang="en-US" altLang="en-US" sz="1800" dirty="0">
                <a:solidFill>
                  <a:srgbClr val="0000CC"/>
                </a:solidFill>
                <a:latin typeface="Courier New" pitchFamily="49" charset="0"/>
              </a:rPr>
              <a:t> </a:t>
            </a:r>
            <a:r>
              <a:rPr lang="en-US" altLang="en-US" sz="1800" b="1" dirty="0">
                <a:solidFill>
                  <a:srgbClr val="0000CC"/>
                </a:solidFill>
                <a:latin typeface="Courier New" pitchFamily="49" charset="0"/>
              </a:rPr>
              <a:t>char</a:t>
            </a:r>
            <a:r>
              <a:rPr lang="en-US" altLang="en-US" sz="1800" dirty="0">
                <a:latin typeface="Courier New" pitchFamily="49" charset="0"/>
              </a:rPr>
              <a:t> *  </a:t>
            </a:r>
            <a:r>
              <a:rPr lang="en-US" altLang="en-US" sz="1800" b="1" dirty="0">
                <a:solidFill>
                  <a:srgbClr val="0000CC"/>
                </a:solidFill>
                <a:latin typeface="Courier New" pitchFamily="49" charset="0"/>
              </a:rPr>
              <a:t>restrict</a:t>
            </a:r>
            <a:r>
              <a:rPr lang="en-US" altLang="en-US" sz="1800" dirty="0">
                <a:latin typeface="Courier New" pitchFamily="49" charset="0"/>
              </a:rPr>
              <a:t> format, . . .);</a:t>
            </a:r>
          </a:p>
          <a:p>
            <a:pPr>
              <a:spcBef>
                <a:spcPct val="20000"/>
              </a:spcBef>
              <a:buClr>
                <a:schemeClr val="bg2"/>
              </a:buClr>
              <a:buSzPct val="75000"/>
              <a:buFont typeface="Monotype Sorts" pitchFamily="2" charset="2"/>
              <a:buNone/>
              <a:tabLst>
                <a:tab pos="457200" algn="l"/>
                <a:tab pos="1778000" algn="l"/>
              </a:tabLst>
            </a:pPr>
            <a:endParaRPr lang="en-US" altLang="en-US" sz="1800" dirty="0">
              <a:latin typeface="Courier New" pitchFamily="49" charset="0"/>
            </a:endParaRPr>
          </a:p>
          <a:p>
            <a:pPr>
              <a:spcBef>
                <a:spcPct val="20000"/>
              </a:spcBef>
              <a:buClr>
                <a:schemeClr val="bg2"/>
              </a:buClr>
              <a:buSzPct val="75000"/>
              <a:buFont typeface="Monotype Sorts" pitchFamily="2" charset="2"/>
              <a:buNone/>
              <a:tabLst>
                <a:tab pos="457200" algn="l"/>
                <a:tab pos="1778000" algn="l"/>
              </a:tabLst>
            </a:pPr>
            <a:r>
              <a:rPr lang="en-US" altLang="en-US" sz="1800" dirty="0"/>
              <a:t>These are used in the same way as their counterparts, aside from taking a </a:t>
            </a:r>
            <a:r>
              <a:rPr lang="en-US" altLang="en-US" sz="1800" dirty="0">
                <a:latin typeface="Courier New" pitchFamily="49" charset="0"/>
              </a:rPr>
              <a:t>FILE*</a:t>
            </a:r>
            <a:r>
              <a:rPr lang="en-US" altLang="en-US" sz="1800" dirty="0"/>
              <a: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Closing Files</a:t>
            </a:r>
          </a:p>
        </p:txBody>
      </p:sp>
      <p:sp>
        <p:nvSpPr>
          <p:cNvPr id="18435" name="Text Box 3"/>
          <p:cNvSpPr txBox="1">
            <a:spLocks noChangeArrowheads="1"/>
          </p:cNvSpPr>
          <p:nvPr/>
        </p:nvSpPr>
        <p:spPr bwMode="auto">
          <a:xfrm>
            <a:off x="457200" y="685800"/>
            <a:ext cx="8458200" cy="284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a:t>When done with a file, you should close the file:</a:t>
            </a:r>
          </a:p>
          <a:p>
            <a:pPr>
              <a:spcBef>
                <a:spcPct val="50000"/>
              </a:spcBef>
            </a:pPr>
            <a:endParaRPr lang="en-US" sz="1800" dirty="0"/>
          </a:p>
          <a:p>
            <a:pPr>
              <a:spcBef>
                <a:spcPct val="50000"/>
              </a:spcBef>
            </a:pPr>
            <a:r>
              <a:rPr lang="en-US" sz="1800" dirty="0"/>
              <a:t>	</a:t>
            </a:r>
            <a:r>
              <a:rPr lang="en-US" sz="1800" b="1" dirty="0" err="1">
                <a:solidFill>
                  <a:srgbClr val="0000CC"/>
                </a:solidFill>
                <a:latin typeface="Courier New" pitchFamily="49" charset="0"/>
              </a:rPr>
              <a:t>int</a:t>
            </a:r>
            <a:r>
              <a:rPr lang="en-US" sz="1800" dirty="0">
                <a:latin typeface="Courier New" pitchFamily="49" charset="0"/>
              </a:rPr>
              <a:t> </a:t>
            </a:r>
            <a:r>
              <a:rPr lang="en-US" sz="1800" dirty="0" err="1">
                <a:latin typeface="Courier New" pitchFamily="49" charset="0"/>
              </a:rPr>
              <a:t>fclose</a:t>
            </a:r>
            <a:r>
              <a:rPr lang="en-US" sz="1800" dirty="0">
                <a:latin typeface="Courier New" pitchFamily="49" charset="0"/>
              </a:rPr>
              <a:t>(FILE *stream);</a:t>
            </a:r>
          </a:p>
          <a:p>
            <a:pPr>
              <a:spcBef>
                <a:spcPct val="50000"/>
              </a:spcBef>
            </a:pPr>
            <a:endParaRPr lang="en-US" sz="1800" dirty="0">
              <a:latin typeface="Courier New" pitchFamily="49" charset="0"/>
            </a:endParaRPr>
          </a:p>
          <a:p>
            <a:pPr>
              <a:spcBef>
                <a:spcPct val="50000"/>
              </a:spcBef>
            </a:pPr>
            <a:r>
              <a:rPr lang="en-US" sz="1800" dirty="0"/>
              <a:t>Any unwritten buffered data will be delivered to the host environment.</a:t>
            </a:r>
          </a:p>
          <a:p>
            <a:pPr>
              <a:spcBef>
                <a:spcPct val="50000"/>
              </a:spcBef>
            </a:pPr>
            <a:r>
              <a:rPr lang="en-US" sz="1800" dirty="0"/>
              <a:t>Any unread buffered data will be discarded.</a:t>
            </a:r>
          </a:p>
          <a:p>
            <a:pPr>
              <a:spcBef>
                <a:spcPct val="50000"/>
              </a:spcBef>
            </a:pPr>
            <a:r>
              <a:rPr lang="en-US" sz="1800" dirty="0"/>
              <a:t>Returns </a:t>
            </a:r>
            <a:r>
              <a:rPr lang="en-US" sz="1800" dirty="0">
                <a:latin typeface="Courier New" pitchFamily="49" charset="0"/>
              </a:rPr>
              <a:t>0</a:t>
            </a:r>
            <a:r>
              <a:rPr lang="en-US" sz="1800" dirty="0"/>
              <a:t> on success and </a:t>
            </a:r>
            <a:r>
              <a:rPr lang="en-US" sz="1800" dirty="0">
                <a:latin typeface="Courier New" pitchFamily="49" charset="0"/>
              </a:rPr>
              <a:t>EOF</a:t>
            </a:r>
            <a:r>
              <a:rPr lang="en-US" sz="1800" dirty="0"/>
              <a:t> otherwise.</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dirty="0" smtClean="0">
                <a:latin typeface="Arial" charset="0"/>
                <a:cs typeface="Arial" charset="0"/>
              </a:rPr>
              <a:t>Example:  Caesar Cipher</a:t>
            </a:r>
          </a:p>
        </p:txBody>
      </p:sp>
      <p:sp>
        <p:nvSpPr>
          <p:cNvPr id="19459" name="Text Box 3"/>
          <p:cNvSpPr txBox="1">
            <a:spLocks noChangeArrowheads="1"/>
          </p:cNvSpPr>
          <p:nvPr/>
        </p:nvSpPr>
        <p:spPr bwMode="auto">
          <a:xfrm>
            <a:off x="457200" y="685800"/>
            <a:ext cx="845820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a:t>The Caesar Cipher is an </a:t>
            </a:r>
            <a:r>
              <a:rPr lang="en-US" sz="1800" dirty="0" smtClean="0"/>
              <a:t>ancient, weak </a:t>
            </a:r>
            <a:r>
              <a:rPr lang="en-US" sz="1800" dirty="0"/>
              <a:t>scheme for encrypting text.</a:t>
            </a:r>
          </a:p>
          <a:p>
            <a:pPr>
              <a:spcBef>
                <a:spcPct val="50000"/>
              </a:spcBef>
            </a:pPr>
            <a:r>
              <a:rPr lang="en-US" sz="1800" dirty="0"/>
              <a:t>The basic idea is quite simple:  create the </a:t>
            </a:r>
            <a:r>
              <a:rPr lang="en-US" sz="1800" i="1" dirty="0" err="1"/>
              <a:t>ciphertext</a:t>
            </a:r>
            <a:r>
              <a:rPr lang="en-US" sz="1800" dirty="0"/>
              <a:t> by replacing each letter in the unencrypted text (</a:t>
            </a:r>
            <a:r>
              <a:rPr lang="en-US" sz="1800" i="1" dirty="0"/>
              <a:t>plaintext</a:t>
            </a:r>
            <a:r>
              <a:rPr lang="en-US" sz="1800" dirty="0"/>
              <a:t>) with a letter that is a fixed position from it in the alphabet, wrapping around the ends of the alphabet as necessary.</a:t>
            </a:r>
          </a:p>
          <a:p>
            <a:pPr>
              <a:spcBef>
                <a:spcPct val="50000"/>
              </a:spcBef>
            </a:pPr>
            <a:endParaRPr lang="en-US" sz="1800" dirty="0"/>
          </a:p>
          <a:p>
            <a:pPr>
              <a:spcBef>
                <a:spcPct val="50000"/>
              </a:spcBef>
            </a:pPr>
            <a:r>
              <a:rPr lang="en-US" sz="1800" dirty="0"/>
              <a:t>For example, using a shift of 3 positions, we'd use the following substitution table:</a:t>
            </a:r>
          </a:p>
          <a:p>
            <a:pPr algn="ctr">
              <a:spcBef>
                <a:spcPct val="50000"/>
              </a:spcBef>
            </a:pPr>
            <a:r>
              <a:rPr lang="en-US" sz="1800" dirty="0">
                <a:latin typeface="Courier New" pitchFamily="49" charset="0"/>
                <a:cs typeface="Courier New" pitchFamily="49" charset="0"/>
              </a:rPr>
              <a:t>a b c d e f g h </a:t>
            </a:r>
            <a:r>
              <a:rPr lang="en-US" sz="1800" dirty="0" err="1">
                <a:latin typeface="Courier New" pitchFamily="49" charset="0"/>
                <a:cs typeface="Courier New" pitchFamily="49" charset="0"/>
              </a:rPr>
              <a:t>i</a:t>
            </a:r>
            <a:r>
              <a:rPr lang="en-US" sz="1800" dirty="0">
                <a:latin typeface="Courier New" pitchFamily="49" charset="0"/>
                <a:cs typeface="Courier New" pitchFamily="49" charset="0"/>
              </a:rPr>
              <a:t> j k l m n o p q r s t u v w x y z</a:t>
            </a:r>
          </a:p>
          <a:p>
            <a:pPr algn="ctr">
              <a:spcBef>
                <a:spcPct val="50000"/>
              </a:spcBef>
            </a:pPr>
            <a:r>
              <a:rPr lang="en-US" sz="1800" dirty="0">
                <a:latin typeface="Courier New" pitchFamily="49" charset="0"/>
                <a:cs typeface="Courier New" pitchFamily="49" charset="0"/>
              </a:rPr>
              <a:t>d e f g h </a:t>
            </a:r>
            <a:r>
              <a:rPr lang="en-US" sz="1800" dirty="0" err="1">
                <a:latin typeface="Courier New" pitchFamily="49" charset="0"/>
                <a:cs typeface="Courier New" pitchFamily="49" charset="0"/>
              </a:rPr>
              <a:t>i</a:t>
            </a:r>
            <a:r>
              <a:rPr lang="en-US" sz="1800" dirty="0">
                <a:latin typeface="Courier New" pitchFamily="49" charset="0"/>
                <a:cs typeface="Courier New" pitchFamily="49" charset="0"/>
              </a:rPr>
              <a:t> j k l m n o p q r s t u v w x y z a b c</a:t>
            </a:r>
          </a:p>
        </p:txBody>
      </p:sp>
      <p:sp>
        <p:nvSpPr>
          <p:cNvPr id="4" name="Text Box 3"/>
          <p:cNvSpPr txBox="1">
            <a:spLocks noChangeArrowheads="1"/>
          </p:cNvSpPr>
          <p:nvPr/>
        </p:nvSpPr>
        <p:spPr bwMode="auto">
          <a:xfrm>
            <a:off x="457200" y="3810000"/>
            <a:ext cx="8458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t>So,</a:t>
            </a:r>
          </a:p>
          <a:p>
            <a:pPr algn="ctr">
              <a:spcBef>
                <a:spcPct val="50000"/>
              </a:spcBef>
              <a:defRPr/>
            </a:pPr>
            <a:r>
              <a:rPr lang="en-US" sz="1800" dirty="0" smtClean="0">
                <a:latin typeface="Courier New" pitchFamily="49" charset="0"/>
                <a:cs typeface="Courier New" pitchFamily="49" charset="0"/>
              </a:rPr>
              <a:t>computer organization</a:t>
            </a:r>
          </a:p>
          <a:p>
            <a:pPr>
              <a:spcBef>
                <a:spcPct val="50000"/>
              </a:spcBef>
              <a:defRPr/>
            </a:pPr>
            <a:r>
              <a:rPr lang="en-US" sz="1800" dirty="0" smtClean="0">
                <a:latin typeface="+mn-lt"/>
                <a:cs typeface="Courier New" pitchFamily="49" charset="0"/>
              </a:rPr>
              <a:t>would be encrypted as</a:t>
            </a:r>
          </a:p>
          <a:p>
            <a:pPr algn="ctr">
              <a:spcBef>
                <a:spcPct val="50000"/>
              </a:spcBef>
              <a:defRPr/>
            </a:pPr>
            <a:r>
              <a:rPr lang="en-US" sz="1800" dirty="0" err="1" smtClean="0">
                <a:latin typeface="Courier New" pitchFamily="49" charset="0"/>
                <a:cs typeface="Courier New" pitchFamily="49" charset="0"/>
              </a:rPr>
              <a:t>frpsxwhu</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rujdqlcdwlrq</a:t>
            </a:r>
            <a:endParaRPr lang="en-US" sz="18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r>
              <a:rPr lang="en-US" dirty="0" smtClean="0">
                <a:latin typeface="Arial" charset="0"/>
                <a:cs typeface="Arial" charset="0"/>
              </a:rPr>
              <a:t>Example:  Analysis of Problem</a:t>
            </a:r>
          </a:p>
        </p:txBody>
      </p:sp>
      <p:sp>
        <p:nvSpPr>
          <p:cNvPr id="3" name="Text Box 3"/>
          <p:cNvSpPr txBox="1">
            <a:spLocks noChangeArrowheads="1"/>
          </p:cNvSpPr>
          <p:nvPr/>
        </p:nvSpPr>
        <p:spPr bwMode="auto">
          <a:xfrm>
            <a:off x="381000" y="685800"/>
            <a:ext cx="86106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t>Let's consider implementing a C program that will apply the Caesar Cipher to a given text sample.</a:t>
            </a:r>
            <a:endParaRPr lang="en-US" sz="1800" dirty="0" smtClean="0">
              <a:latin typeface="+mn-lt"/>
              <a:cs typeface="Courier New" pitchFamily="49" charset="0"/>
            </a:endParaRPr>
          </a:p>
        </p:txBody>
      </p:sp>
      <p:sp>
        <p:nvSpPr>
          <p:cNvPr id="4" name="Text Box 3"/>
          <p:cNvSpPr txBox="1">
            <a:spLocks noChangeArrowheads="1"/>
          </p:cNvSpPr>
          <p:nvPr/>
        </p:nvSpPr>
        <p:spPr bwMode="auto">
          <a:xfrm>
            <a:off x="381000" y="1524000"/>
            <a:ext cx="861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latin typeface="+mn-lt"/>
                <a:cs typeface="Courier New" pitchFamily="49" charset="0"/>
              </a:rPr>
              <a:t>Let's assume the user will want to specify the shift amount and the text to be encrypted.</a:t>
            </a:r>
          </a:p>
        </p:txBody>
      </p:sp>
      <p:sp>
        <p:nvSpPr>
          <p:cNvPr id="5" name="Text Box 3"/>
          <p:cNvSpPr txBox="1">
            <a:spLocks noChangeArrowheads="1"/>
          </p:cNvSpPr>
          <p:nvPr/>
        </p:nvSpPr>
        <p:spPr bwMode="auto">
          <a:xfrm>
            <a:off x="381000" y="2070100"/>
            <a:ext cx="86106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latin typeface="+mn-lt"/>
                <a:cs typeface="Courier New" pitchFamily="49" charset="0"/>
              </a:rPr>
              <a:t>Let's also assume the user will want the case of the original text to be preserved, but that only letters should be changed (in accord with what we know about the original approach).</a:t>
            </a:r>
          </a:p>
        </p:txBody>
      </p:sp>
      <p:sp>
        <p:nvSpPr>
          <p:cNvPr id="6" name="Text Box 3"/>
          <p:cNvSpPr txBox="1">
            <a:spLocks noChangeArrowheads="1"/>
          </p:cNvSpPr>
          <p:nvPr/>
        </p:nvSpPr>
        <p:spPr bwMode="auto">
          <a:xfrm>
            <a:off x="381000" y="2971800"/>
            <a:ext cx="861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latin typeface="+mn-lt"/>
                <a:cs typeface="Courier New" pitchFamily="49" charset="0"/>
              </a:rPr>
              <a:t>Let's mandate the interface:  </a:t>
            </a:r>
            <a:r>
              <a:rPr lang="en-US" sz="1800" dirty="0" err="1" smtClean="0">
                <a:latin typeface="Courier New" pitchFamily="49" charset="0"/>
                <a:cs typeface="Courier New" pitchFamily="49" charset="0"/>
              </a:rPr>
              <a:t>caesar</a:t>
            </a:r>
            <a:r>
              <a:rPr lang="en-US" sz="1800" dirty="0" smtClean="0">
                <a:latin typeface="Courier New" pitchFamily="49" charset="0"/>
                <a:cs typeface="Courier New" pitchFamily="49" charset="0"/>
              </a:rPr>
              <a:t> &lt;shift amount&gt; &lt;plaintext file&gt;</a:t>
            </a:r>
            <a:endParaRPr lang="en-US" sz="1800" dirty="0" smtClean="0">
              <a:latin typeface="+mn-lt"/>
              <a:cs typeface="Courier New"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Printing</a:t>
            </a:r>
            <a:r>
              <a:rPr lang="en-US" altLang="en-US" baseline="0" dirty="0" smtClean="0">
                <a:latin typeface="Arial" charset="0"/>
                <a:cs typeface="Arial" charset="0"/>
              </a:rPr>
              <a:t> Integer Values</a:t>
            </a:r>
            <a:endParaRPr lang="en-US" altLang="en-US" dirty="0" smtClean="0">
              <a:latin typeface="Courier New" pitchFamily="49" charset="0"/>
              <a:cs typeface="Arial" charset="0"/>
            </a:endParaRPr>
          </a:p>
        </p:txBody>
      </p:sp>
      <p:sp>
        <p:nvSpPr>
          <p:cNvPr id="6147"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The specification of </a:t>
            </a:r>
            <a:r>
              <a:rPr lang="en-US" sz="1800" dirty="0" smtClean="0"/>
              <a:t>formatting </a:t>
            </a:r>
            <a:r>
              <a:rPr lang="en-US" sz="1800" dirty="0"/>
              <a:t>is mildly complex:</a:t>
            </a:r>
          </a:p>
        </p:txBody>
      </p:sp>
      <p:sp>
        <p:nvSpPr>
          <p:cNvPr id="6148" name="Text Box 4"/>
          <p:cNvSpPr txBox="1">
            <a:spLocks noChangeArrowheads="1"/>
          </p:cNvSpPr>
          <p:nvPr/>
        </p:nvSpPr>
        <p:spPr bwMode="auto">
          <a:xfrm>
            <a:off x="685800" y="1309688"/>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smtClean="0">
                <a:latin typeface="Courier New" pitchFamily="49" charset="0"/>
              </a:rPr>
              <a:t>a </a:t>
            </a:r>
            <a:r>
              <a:rPr lang="en-US" sz="1800" dirty="0">
                <a:latin typeface="Courier New" pitchFamily="49" charset="0"/>
              </a:rPr>
              <a:t>= 42, </a:t>
            </a:r>
            <a:r>
              <a:rPr lang="en-US" sz="1800" dirty="0" smtClean="0">
                <a:latin typeface="Courier New" pitchFamily="49" charset="0"/>
              </a:rPr>
              <a:t>b </a:t>
            </a:r>
            <a:r>
              <a:rPr lang="en-US" sz="1800" dirty="0">
                <a:latin typeface="Courier New" pitchFamily="49" charset="0"/>
              </a:rPr>
              <a:t>= </a:t>
            </a:r>
            <a:r>
              <a:rPr lang="en-US" sz="1800" dirty="0" smtClean="0">
                <a:latin typeface="Courier New" pitchFamily="49" charset="0"/>
              </a:rPr>
              <a:t>-17;</a:t>
            </a:r>
            <a:endParaRPr lang="en-US" sz="1800" dirty="0">
              <a:latin typeface="Courier New" pitchFamily="49" charset="0"/>
            </a:endParaRPr>
          </a:p>
        </p:txBody>
      </p:sp>
      <p:sp>
        <p:nvSpPr>
          <p:cNvPr id="6150" name="Text Box 6"/>
          <p:cNvSpPr txBox="1">
            <a:spLocks noChangeArrowheads="1"/>
          </p:cNvSpPr>
          <p:nvPr/>
        </p:nvSpPr>
        <p:spPr bwMode="auto">
          <a:xfrm>
            <a:off x="6324600" y="2328446"/>
            <a:ext cx="2019300" cy="3385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pl-PL" sz="1600" dirty="0" smtClean="0">
                <a:latin typeface="Courier New" pitchFamily="49" charset="0"/>
              </a:rPr>
              <a:t>42 </a:t>
            </a:r>
            <a:r>
              <a:rPr lang="en-US" sz="1600" dirty="0" smtClean="0">
                <a:latin typeface="Courier New" pitchFamily="49" charset="0"/>
              </a:rPr>
              <a:t>*</a:t>
            </a:r>
            <a:r>
              <a:rPr lang="pl-PL" sz="1600" dirty="0" smtClean="0">
                <a:latin typeface="Courier New" pitchFamily="49" charset="0"/>
              </a:rPr>
              <a:t> </a:t>
            </a:r>
            <a:r>
              <a:rPr lang="en-US" sz="1600" dirty="0" smtClean="0">
                <a:latin typeface="Courier New" pitchFamily="49" charset="0"/>
              </a:rPr>
              <a:t>-</a:t>
            </a:r>
            <a:r>
              <a:rPr lang="pl-PL" sz="1600" dirty="0" smtClean="0">
                <a:latin typeface="Courier New" pitchFamily="49" charset="0"/>
              </a:rPr>
              <a:t>17</a:t>
            </a:r>
            <a:r>
              <a:rPr lang="en-US" sz="1600" dirty="0" smtClean="0">
                <a:latin typeface="Courier New" pitchFamily="49" charset="0"/>
              </a:rPr>
              <a:t> = -714</a:t>
            </a:r>
            <a:endParaRPr lang="en-US" sz="1600" dirty="0">
              <a:latin typeface="Courier New" pitchFamily="49" charset="0"/>
            </a:endParaRPr>
          </a:p>
        </p:txBody>
      </p:sp>
      <p:sp>
        <p:nvSpPr>
          <p:cNvPr id="9" name="Text Box 4"/>
          <p:cNvSpPr txBox="1">
            <a:spLocks noChangeArrowheads="1"/>
          </p:cNvSpPr>
          <p:nvPr/>
        </p:nvSpPr>
        <p:spPr bwMode="auto">
          <a:xfrm>
            <a:off x="685800" y="1892999"/>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printf</a:t>
            </a:r>
            <a:r>
              <a:rPr lang="en-US" sz="1800" dirty="0" smtClean="0">
                <a:latin typeface="Courier New" pitchFamily="49" charset="0"/>
              </a:rPr>
              <a:t>("%d * %d = %d\n</a:t>
            </a:r>
            <a:r>
              <a:rPr lang="en-US" sz="1800" dirty="0">
                <a:latin typeface="Courier New" pitchFamily="49" charset="0"/>
              </a:rPr>
              <a:t>", </a:t>
            </a:r>
            <a:r>
              <a:rPr lang="en-US" sz="1800" dirty="0" smtClean="0">
                <a:latin typeface="Courier New" pitchFamily="49" charset="0"/>
              </a:rPr>
              <a:t>a, b, a*b);</a:t>
            </a:r>
            <a:endParaRPr lang="en-US" sz="1800" dirty="0">
              <a:latin typeface="Courier New" pitchFamily="49" charset="0"/>
            </a:endParaRPr>
          </a:p>
        </p:txBody>
      </p:sp>
      <p:sp>
        <p:nvSpPr>
          <p:cNvPr id="2" name="Freeform 1"/>
          <p:cNvSpPr/>
          <p:nvPr/>
        </p:nvSpPr>
        <p:spPr bwMode="auto">
          <a:xfrm>
            <a:off x="3774094" y="2214390"/>
            <a:ext cx="2384335" cy="341134"/>
          </a:xfrm>
          <a:custGeom>
            <a:avLst/>
            <a:gdLst>
              <a:gd name="connsiteX0" fmla="*/ 81810 w 2384335"/>
              <a:gd name="connsiteY0" fmla="*/ 0 h 341134"/>
              <a:gd name="connsiteX1" fmla="*/ 280113 w 2384335"/>
              <a:gd name="connsiteY1" fmla="*/ 319490 h 341134"/>
              <a:gd name="connsiteX2" fmla="*/ 2384335 w 2384335"/>
              <a:gd name="connsiteY2" fmla="*/ 286439 h 341134"/>
            </a:gdLst>
            <a:ahLst/>
            <a:cxnLst>
              <a:cxn ang="0">
                <a:pos x="connsiteX0" y="connsiteY0"/>
              </a:cxn>
              <a:cxn ang="0">
                <a:pos x="connsiteX1" y="connsiteY1"/>
              </a:cxn>
              <a:cxn ang="0">
                <a:pos x="connsiteX2" y="connsiteY2"/>
              </a:cxn>
            </a:cxnLst>
            <a:rect l="l" t="t" r="r" b="b"/>
            <a:pathLst>
              <a:path w="2384335" h="341134">
                <a:moveTo>
                  <a:pt x="81810" y="0"/>
                </a:moveTo>
                <a:cubicBezTo>
                  <a:pt x="-10916" y="135875"/>
                  <a:pt x="-103641" y="271750"/>
                  <a:pt x="280113" y="319490"/>
                </a:cubicBezTo>
                <a:cubicBezTo>
                  <a:pt x="663867" y="367230"/>
                  <a:pt x="1524101" y="326834"/>
                  <a:pt x="2384335" y="286439"/>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 name="Text Box 4"/>
          <p:cNvSpPr txBox="1">
            <a:spLocks noChangeArrowheads="1"/>
          </p:cNvSpPr>
          <p:nvPr/>
        </p:nvSpPr>
        <p:spPr bwMode="auto">
          <a:xfrm>
            <a:off x="1537771" y="3886200"/>
            <a:ext cx="53202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printf</a:t>
            </a:r>
            <a:r>
              <a:rPr lang="en-US" sz="1800" dirty="0" smtClean="0">
                <a:latin typeface="Courier New" pitchFamily="49" charset="0"/>
              </a:rPr>
              <a:t>("%d * %d = %d\n</a:t>
            </a:r>
            <a:r>
              <a:rPr lang="en-US" sz="1800" dirty="0">
                <a:latin typeface="Courier New" pitchFamily="49" charset="0"/>
              </a:rPr>
              <a:t>", </a:t>
            </a:r>
            <a:r>
              <a:rPr lang="en-US" sz="1800" dirty="0" smtClean="0">
                <a:latin typeface="Courier New" pitchFamily="49" charset="0"/>
              </a:rPr>
              <a:t>a, b, a*b);</a:t>
            </a:r>
            <a:endParaRPr lang="en-US" sz="1800" dirty="0">
              <a:latin typeface="Courier New" pitchFamily="49" charset="0"/>
            </a:endParaRPr>
          </a:p>
        </p:txBody>
      </p:sp>
      <p:sp>
        <p:nvSpPr>
          <p:cNvPr id="20" name="Text Box 6"/>
          <p:cNvSpPr txBox="1">
            <a:spLocks noChangeArrowheads="1"/>
          </p:cNvSpPr>
          <p:nvPr/>
        </p:nvSpPr>
        <p:spPr bwMode="auto">
          <a:xfrm>
            <a:off x="2962619" y="3234370"/>
            <a:ext cx="1402815" cy="338554"/>
          </a:xfrm>
          <a:prstGeom prst="rect">
            <a:avLst/>
          </a:prstGeom>
          <a:noFill/>
          <a:ln w="9525">
            <a:noFill/>
            <a:miter lim="800000"/>
            <a:headEnd/>
            <a:tailEnd/>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Arial" panose="020B0604020202020204" pitchFamily="34" charset="0"/>
                <a:cs typeface="Arial" panose="020B0604020202020204" pitchFamily="34" charset="0"/>
              </a:rPr>
              <a:t>format string</a:t>
            </a:r>
            <a:endParaRPr lang="en-US" sz="1600" dirty="0">
              <a:latin typeface="Arial" panose="020B0604020202020204" pitchFamily="34" charset="0"/>
              <a:cs typeface="Arial" panose="020B0604020202020204" pitchFamily="34" charset="0"/>
            </a:endParaRPr>
          </a:p>
        </p:txBody>
      </p:sp>
      <p:sp>
        <p:nvSpPr>
          <p:cNvPr id="21" name="Text Box 6"/>
          <p:cNvSpPr txBox="1">
            <a:spLocks noChangeArrowheads="1"/>
          </p:cNvSpPr>
          <p:nvPr/>
        </p:nvSpPr>
        <p:spPr bwMode="auto">
          <a:xfrm>
            <a:off x="976369" y="4800600"/>
            <a:ext cx="1799422" cy="338554"/>
          </a:xfrm>
          <a:prstGeom prst="rect">
            <a:avLst/>
          </a:prstGeom>
          <a:noFill/>
          <a:ln w="9525">
            <a:noFill/>
            <a:miter lim="800000"/>
            <a:headEnd/>
            <a:tailEnd/>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Arial" panose="020B0604020202020204" pitchFamily="34" charset="0"/>
                <a:cs typeface="Arial" panose="020B0604020202020204" pitchFamily="34" charset="0"/>
              </a:rPr>
              <a:t>format </a:t>
            </a:r>
            <a:r>
              <a:rPr lang="en-US" sz="1600" dirty="0" err="1" smtClean="0">
                <a:latin typeface="Arial" panose="020B0604020202020204" pitchFamily="34" charset="0"/>
                <a:cs typeface="Arial" panose="020B0604020202020204" pitchFamily="34" charset="0"/>
              </a:rPr>
              <a:t>specifiers</a:t>
            </a:r>
            <a:endParaRPr lang="en-US" sz="1600" dirty="0">
              <a:latin typeface="Arial" panose="020B0604020202020204" pitchFamily="34" charset="0"/>
              <a:cs typeface="Arial" panose="020B0604020202020204" pitchFamily="34" charset="0"/>
            </a:endParaRPr>
          </a:p>
        </p:txBody>
      </p:sp>
      <p:sp>
        <p:nvSpPr>
          <p:cNvPr id="5" name="Left Brace 4"/>
          <p:cNvSpPr/>
          <p:nvPr/>
        </p:nvSpPr>
        <p:spPr bwMode="auto">
          <a:xfrm rot="5400000">
            <a:off x="3512665" y="2653243"/>
            <a:ext cx="304801" cy="2118667"/>
          </a:xfrm>
          <a:prstGeom prst="leftBrace">
            <a:avLst>
              <a:gd name="adj1" fmla="val 0"/>
              <a:gd name="adj2" fmla="val 50000"/>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7" name="Straight Arrow Connector 6"/>
          <p:cNvCxnSpPr>
            <a:stCxn id="21" idx="0"/>
          </p:cNvCxnSpPr>
          <p:nvPr/>
        </p:nvCxnSpPr>
        <p:spPr bwMode="auto">
          <a:xfrm flipV="1">
            <a:off x="1876080" y="4191000"/>
            <a:ext cx="899711" cy="609600"/>
          </a:xfrm>
          <a:prstGeom prst="straightConnector1">
            <a:avLst/>
          </a:prstGeom>
          <a:solidFill>
            <a:schemeClr val="accent1"/>
          </a:solidFill>
          <a:ln w="25400" cap="flat" cmpd="sng" algn="ctr">
            <a:solidFill>
              <a:srgbClr val="0070C0"/>
            </a:solidFill>
            <a:prstDash val="solid"/>
            <a:round/>
            <a:headEnd type="none" w="med" len="med"/>
            <a:tailEnd type="stealth" w="lg" len="lg"/>
          </a:ln>
          <a:effectLst/>
        </p:spPr>
      </p:cxnSp>
      <p:cxnSp>
        <p:nvCxnSpPr>
          <p:cNvPr id="16" name="Straight Arrow Connector 15"/>
          <p:cNvCxnSpPr>
            <a:stCxn id="21" idx="0"/>
          </p:cNvCxnSpPr>
          <p:nvPr/>
        </p:nvCxnSpPr>
        <p:spPr bwMode="auto">
          <a:xfrm flipV="1">
            <a:off x="1876080" y="4191000"/>
            <a:ext cx="1552920" cy="609600"/>
          </a:xfrm>
          <a:prstGeom prst="straightConnector1">
            <a:avLst/>
          </a:prstGeom>
          <a:solidFill>
            <a:schemeClr val="accent1"/>
          </a:solidFill>
          <a:ln w="25400" cap="flat" cmpd="sng" algn="ctr">
            <a:solidFill>
              <a:srgbClr val="0070C0"/>
            </a:solidFill>
            <a:prstDash val="solid"/>
            <a:round/>
            <a:headEnd type="none" w="med" len="med"/>
            <a:tailEnd type="arrow"/>
          </a:ln>
          <a:effectLst/>
        </p:spPr>
      </p:cxnSp>
      <p:cxnSp>
        <p:nvCxnSpPr>
          <p:cNvPr id="18" name="Straight Arrow Connector 17"/>
          <p:cNvCxnSpPr>
            <a:stCxn id="21" idx="0"/>
          </p:cNvCxnSpPr>
          <p:nvPr/>
        </p:nvCxnSpPr>
        <p:spPr bwMode="auto">
          <a:xfrm flipV="1">
            <a:off x="1876080" y="4191000"/>
            <a:ext cx="2162520" cy="609600"/>
          </a:xfrm>
          <a:prstGeom prst="straightConnector1">
            <a:avLst/>
          </a:prstGeom>
          <a:solidFill>
            <a:schemeClr val="accent1"/>
          </a:solidFill>
          <a:ln w="25400" cap="flat" cmpd="sng" algn="ctr">
            <a:solidFill>
              <a:srgbClr val="0070C0"/>
            </a:solidFill>
            <a:prstDash val="solid"/>
            <a:round/>
            <a:headEnd type="none" w="med" len="med"/>
            <a:tailEnd type="arrow"/>
          </a:ln>
          <a:effectLst/>
        </p:spPr>
      </p:cxnSp>
      <p:sp>
        <p:nvSpPr>
          <p:cNvPr id="24" name="Freeform 23"/>
          <p:cNvSpPr/>
          <p:nvPr/>
        </p:nvSpPr>
        <p:spPr bwMode="auto">
          <a:xfrm>
            <a:off x="2941504" y="4186410"/>
            <a:ext cx="2159306" cy="670774"/>
          </a:xfrm>
          <a:custGeom>
            <a:avLst/>
            <a:gdLst>
              <a:gd name="connsiteX0" fmla="*/ 2159306 w 2159306"/>
              <a:gd name="connsiteY0" fmla="*/ 0 h 670774"/>
              <a:gd name="connsiteX1" fmla="*/ 1707614 w 2159306"/>
              <a:gd name="connsiteY1" fmla="*/ 374573 h 670774"/>
              <a:gd name="connsiteX2" fmla="*/ 594910 w 2159306"/>
              <a:gd name="connsiteY2" fmla="*/ 661012 h 670774"/>
              <a:gd name="connsiteX3" fmla="*/ 0 w 2159306"/>
              <a:gd name="connsiteY3" fmla="*/ 11017 h 670774"/>
            </a:gdLst>
            <a:ahLst/>
            <a:cxnLst>
              <a:cxn ang="0">
                <a:pos x="connsiteX0" y="connsiteY0"/>
              </a:cxn>
              <a:cxn ang="0">
                <a:pos x="connsiteX1" y="connsiteY1"/>
              </a:cxn>
              <a:cxn ang="0">
                <a:pos x="connsiteX2" y="connsiteY2"/>
              </a:cxn>
              <a:cxn ang="0">
                <a:pos x="connsiteX3" y="connsiteY3"/>
              </a:cxn>
            </a:cxnLst>
            <a:rect l="l" t="t" r="r" b="b"/>
            <a:pathLst>
              <a:path w="2159306" h="670774">
                <a:moveTo>
                  <a:pt x="2159306" y="0"/>
                </a:moveTo>
                <a:cubicBezTo>
                  <a:pt x="2063826" y="132202"/>
                  <a:pt x="1968347" y="264404"/>
                  <a:pt x="1707614" y="374573"/>
                </a:cubicBezTo>
                <a:cubicBezTo>
                  <a:pt x="1446881" y="484742"/>
                  <a:pt x="879512" y="721605"/>
                  <a:pt x="594910" y="661012"/>
                </a:cubicBezTo>
                <a:cubicBezTo>
                  <a:pt x="310308" y="600419"/>
                  <a:pt x="155154" y="305718"/>
                  <a:pt x="0" y="11017"/>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25" name="Freeform 24"/>
          <p:cNvSpPr/>
          <p:nvPr/>
        </p:nvSpPr>
        <p:spPr bwMode="auto">
          <a:xfrm>
            <a:off x="3624549" y="4197427"/>
            <a:ext cx="1916935" cy="605935"/>
          </a:xfrm>
          <a:custGeom>
            <a:avLst/>
            <a:gdLst>
              <a:gd name="connsiteX0" fmla="*/ 1916935 w 1916935"/>
              <a:gd name="connsiteY0" fmla="*/ 0 h 605935"/>
              <a:gd name="connsiteX1" fmla="*/ 1509311 w 1916935"/>
              <a:gd name="connsiteY1" fmla="*/ 605927 h 605935"/>
              <a:gd name="connsiteX2" fmla="*/ 0 w 1916935"/>
              <a:gd name="connsiteY2" fmla="*/ 11016 h 605935"/>
            </a:gdLst>
            <a:ahLst/>
            <a:cxnLst>
              <a:cxn ang="0">
                <a:pos x="connsiteX0" y="connsiteY0"/>
              </a:cxn>
              <a:cxn ang="0">
                <a:pos x="connsiteX1" y="connsiteY1"/>
              </a:cxn>
              <a:cxn ang="0">
                <a:pos x="connsiteX2" y="connsiteY2"/>
              </a:cxn>
            </a:cxnLst>
            <a:rect l="l" t="t" r="r" b="b"/>
            <a:pathLst>
              <a:path w="1916935" h="605935">
                <a:moveTo>
                  <a:pt x="1916935" y="0"/>
                </a:moveTo>
                <a:cubicBezTo>
                  <a:pt x="1872867" y="302045"/>
                  <a:pt x="1828800" y="604091"/>
                  <a:pt x="1509311" y="605927"/>
                </a:cubicBezTo>
                <a:cubicBezTo>
                  <a:pt x="1189822" y="607763"/>
                  <a:pt x="594911" y="309389"/>
                  <a:pt x="0" y="11016"/>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27" name="Freeform 26"/>
          <p:cNvSpPr/>
          <p:nvPr/>
        </p:nvSpPr>
        <p:spPr bwMode="auto">
          <a:xfrm>
            <a:off x="4384713" y="4219460"/>
            <a:ext cx="1787863" cy="672036"/>
          </a:xfrm>
          <a:custGeom>
            <a:avLst/>
            <a:gdLst>
              <a:gd name="connsiteX0" fmla="*/ 1729648 w 1787863"/>
              <a:gd name="connsiteY0" fmla="*/ 0 h 672036"/>
              <a:gd name="connsiteX1" fmla="*/ 1575412 w 1787863"/>
              <a:gd name="connsiteY1" fmla="*/ 672029 h 672036"/>
              <a:gd name="connsiteX2" fmla="*/ 0 w 1787863"/>
              <a:gd name="connsiteY2" fmla="*/ 11017 h 672036"/>
            </a:gdLst>
            <a:ahLst/>
            <a:cxnLst>
              <a:cxn ang="0">
                <a:pos x="connsiteX0" y="connsiteY0"/>
              </a:cxn>
              <a:cxn ang="0">
                <a:pos x="connsiteX1" y="connsiteY1"/>
              </a:cxn>
              <a:cxn ang="0">
                <a:pos x="connsiteX2" y="connsiteY2"/>
              </a:cxn>
            </a:cxnLst>
            <a:rect l="l" t="t" r="r" b="b"/>
            <a:pathLst>
              <a:path w="1787863" h="672036">
                <a:moveTo>
                  <a:pt x="1729648" y="0"/>
                </a:moveTo>
                <a:cubicBezTo>
                  <a:pt x="1796667" y="335096"/>
                  <a:pt x="1863687" y="670193"/>
                  <a:pt x="1575412" y="672029"/>
                </a:cubicBezTo>
                <a:cubicBezTo>
                  <a:pt x="1287137" y="673865"/>
                  <a:pt x="643568" y="342441"/>
                  <a:pt x="0" y="11017"/>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35" name="Text Box 4"/>
          <p:cNvSpPr txBox="1">
            <a:spLocks noChangeArrowheads="1"/>
          </p:cNvSpPr>
          <p:nvPr/>
        </p:nvSpPr>
        <p:spPr bwMode="auto">
          <a:xfrm>
            <a:off x="3048000" y="5931932"/>
            <a:ext cx="5791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%d</a:t>
            </a:r>
            <a:r>
              <a:rPr lang="en-US" sz="1800" dirty="0" smtClean="0">
                <a:latin typeface="+mn-lt"/>
              </a:rPr>
              <a:t> means print the corresponding value as a base-10 integer</a:t>
            </a:r>
            <a:endParaRPr lang="en-US" sz="1800" dirty="0">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6"/>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nimBg="1"/>
      <p:bldP spid="9" grpId="0" animBg="1"/>
      <p:bldP spid="2" grpId="0" animBg="1"/>
      <p:bldP spid="19" grpId="0"/>
      <p:bldP spid="20" grpId="0"/>
      <p:bldP spid="21" grpId="0"/>
      <p:bldP spid="5" grpId="0" animBg="1"/>
      <p:bldP spid="24" grpId="0" animBg="1"/>
      <p:bldP spid="25" grpId="0" animBg="1"/>
      <p:bldP spid="2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p:txBody>
          <a:bodyPr/>
          <a:lstStyle/>
          <a:p>
            <a:r>
              <a:rPr lang="en-US" dirty="0" smtClean="0">
                <a:latin typeface="Arial" charset="0"/>
                <a:cs typeface="Arial" charset="0"/>
              </a:rPr>
              <a:t>Example:  Procedural Decomposition</a:t>
            </a:r>
          </a:p>
        </p:txBody>
      </p:sp>
      <p:sp>
        <p:nvSpPr>
          <p:cNvPr id="3" name="Text Box 3"/>
          <p:cNvSpPr txBox="1">
            <a:spLocks noChangeArrowheads="1"/>
          </p:cNvSpPr>
          <p:nvPr/>
        </p:nvSpPr>
        <p:spPr bwMode="auto">
          <a:xfrm>
            <a:off x="381000" y="685800"/>
            <a:ext cx="861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t>I identify the following tasks that need to be carried out:</a:t>
            </a:r>
            <a:endParaRPr lang="en-US" sz="1800" dirty="0" smtClean="0">
              <a:latin typeface="+mn-lt"/>
              <a:cs typeface="Courier New" pitchFamily="49" charset="0"/>
            </a:endParaRPr>
          </a:p>
        </p:txBody>
      </p:sp>
      <p:sp>
        <p:nvSpPr>
          <p:cNvPr id="4" name="Text Box 3"/>
          <p:cNvSpPr txBox="1">
            <a:spLocks noChangeArrowheads="1"/>
          </p:cNvSpPr>
          <p:nvPr/>
        </p:nvSpPr>
        <p:spPr bwMode="auto">
          <a:xfrm>
            <a:off x="838200" y="1258888"/>
            <a:ext cx="81534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validate the command-line parameters</a:t>
            </a:r>
            <a:endParaRPr lang="en-US" sz="1800" dirty="0" smtClean="0">
              <a:latin typeface="+mn-lt"/>
              <a:cs typeface="Courier New" pitchFamily="49" charset="0"/>
            </a:endParaRPr>
          </a:p>
        </p:txBody>
      </p:sp>
      <p:sp>
        <p:nvSpPr>
          <p:cNvPr id="5" name="Text Box 3"/>
          <p:cNvSpPr txBox="1">
            <a:spLocks noChangeArrowheads="1"/>
          </p:cNvSpPr>
          <p:nvPr/>
        </p:nvSpPr>
        <p:spPr bwMode="auto">
          <a:xfrm>
            <a:off x="838200" y="1600200"/>
            <a:ext cx="8153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process the input file</a:t>
            </a:r>
            <a:endParaRPr lang="en-US" sz="1800" dirty="0" smtClean="0">
              <a:latin typeface="+mn-lt"/>
              <a:cs typeface="Courier New" pitchFamily="49" charset="0"/>
            </a:endParaRPr>
          </a:p>
        </p:txBody>
      </p:sp>
      <p:sp>
        <p:nvSpPr>
          <p:cNvPr id="6" name="Text Box 3"/>
          <p:cNvSpPr txBox="1">
            <a:spLocks noChangeArrowheads="1"/>
          </p:cNvSpPr>
          <p:nvPr/>
        </p:nvSpPr>
        <p:spPr bwMode="auto">
          <a:xfrm>
            <a:off x="838200" y="1981200"/>
            <a:ext cx="8153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exit</a:t>
            </a:r>
            <a:endParaRPr lang="en-US" sz="1800" dirty="0" smtClean="0">
              <a:latin typeface="+mn-lt"/>
              <a:cs typeface="Courier New" pitchFamily="49" charset="0"/>
            </a:endParaRPr>
          </a:p>
        </p:txBody>
      </p:sp>
      <p:sp>
        <p:nvSpPr>
          <p:cNvPr id="7" name="Text Box 3"/>
          <p:cNvSpPr txBox="1">
            <a:spLocks noChangeArrowheads="1"/>
          </p:cNvSpPr>
          <p:nvPr/>
        </p:nvSpPr>
        <p:spPr bwMode="auto">
          <a:xfrm>
            <a:off x="1905000" y="3759200"/>
            <a:ext cx="4572000" cy="2032000"/>
          </a:xfrm>
          <a:prstGeom prst="rect">
            <a:avLst/>
          </a:prstGeom>
          <a:solidFill>
            <a:srgbClr val="00B0F0"/>
          </a:solidFill>
          <a:ln w="9525" algn="ctr">
            <a:solidFill>
              <a:schemeClr val="tx1"/>
            </a:solidFill>
            <a:miter lim="800000"/>
            <a:headEnd/>
            <a:tailEnd/>
          </a:ln>
          <a:effec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open input file</a:t>
            </a:r>
          </a:p>
          <a:p>
            <a:pPr>
              <a:spcBef>
                <a:spcPct val="50000"/>
              </a:spcBef>
              <a:tabLst>
                <a:tab pos="225425" algn="l"/>
                <a:tab pos="465138" algn="l"/>
              </a:tabLst>
              <a:defRPr/>
            </a:pPr>
            <a:r>
              <a:rPr lang="en-US" sz="1800" dirty="0" smtClean="0">
                <a:latin typeface="+mn-lt"/>
                <a:cs typeface="Courier New" pitchFamily="49" charset="0"/>
              </a:rPr>
              <a:t>	-	read next input char until no more exist</a:t>
            </a:r>
          </a:p>
          <a:p>
            <a:pPr>
              <a:spcBef>
                <a:spcPct val="50000"/>
              </a:spcBef>
              <a:tabLst>
                <a:tab pos="225425" algn="l"/>
                <a:tab pos="465138" algn="l"/>
                <a:tab pos="688975" algn="l"/>
              </a:tabLst>
              <a:defRPr/>
            </a:pPr>
            <a:r>
              <a:rPr lang="en-US" sz="1800" dirty="0" smtClean="0">
                <a:latin typeface="+mn-lt"/>
                <a:cs typeface="Courier New" pitchFamily="49" charset="0"/>
              </a:rPr>
              <a:t>		+	if char is a letter compute its shift target</a:t>
            </a:r>
          </a:p>
          <a:p>
            <a:pPr>
              <a:spcBef>
                <a:spcPct val="50000"/>
              </a:spcBef>
              <a:tabLst>
                <a:tab pos="225425" algn="l"/>
                <a:tab pos="465138" algn="l"/>
                <a:tab pos="688975" algn="l"/>
              </a:tabLst>
              <a:defRPr/>
            </a:pPr>
            <a:r>
              <a:rPr lang="en-US" sz="1800" dirty="0" smtClean="0">
                <a:latin typeface="+mn-lt"/>
                <a:cs typeface="Courier New" pitchFamily="49" charset="0"/>
              </a:rPr>
              <a:t>		+	write shift target (where?)</a:t>
            </a:r>
          </a:p>
          <a:p>
            <a:pPr>
              <a:spcBef>
                <a:spcPct val="50000"/>
              </a:spcBef>
              <a:tabLst>
                <a:tab pos="225425" algn="l"/>
                <a:tab pos="465138" algn="l"/>
                <a:tab pos="688975" algn="l"/>
              </a:tabLst>
              <a:defRPr/>
            </a:pPr>
            <a:r>
              <a:rPr lang="en-US" sz="1800" dirty="0" smtClean="0">
                <a:latin typeface="+mn-lt"/>
                <a:cs typeface="Courier New" pitchFamily="49" charset="0"/>
              </a:rPr>
              <a:t>	-	close input file</a:t>
            </a:r>
          </a:p>
        </p:txBody>
      </p:sp>
      <p:sp>
        <p:nvSpPr>
          <p:cNvPr id="8" name="Text Box 3"/>
          <p:cNvSpPr txBox="1">
            <a:spLocks noChangeArrowheads="1"/>
          </p:cNvSpPr>
          <p:nvPr/>
        </p:nvSpPr>
        <p:spPr bwMode="auto">
          <a:xfrm>
            <a:off x="4191000" y="2000250"/>
            <a:ext cx="4191000" cy="1200150"/>
          </a:xfrm>
          <a:prstGeom prst="rect">
            <a:avLst/>
          </a:prstGeom>
          <a:solidFill>
            <a:srgbClr val="FFFF00"/>
          </a:solidFill>
          <a:ln w="9525" algn="ctr">
            <a:solidFill>
              <a:schemeClr val="tx1"/>
            </a:solidFill>
            <a:miter lim="800000"/>
            <a:headEnd/>
            <a:tailEnd/>
          </a:ln>
          <a:effec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verify number of parameters supplied</a:t>
            </a:r>
          </a:p>
          <a:p>
            <a:pPr>
              <a:spcBef>
                <a:spcPct val="50000"/>
              </a:spcBef>
              <a:tabLst>
                <a:tab pos="225425" algn="l"/>
                <a:tab pos="465138" algn="l"/>
              </a:tabLst>
              <a:defRPr/>
            </a:pPr>
            <a:r>
              <a:rPr lang="en-US" sz="1800" dirty="0" smtClean="0">
                <a:latin typeface="+mn-lt"/>
                <a:cs typeface="Courier New" pitchFamily="49" charset="0"/>
              </a:rPr>
              <a:t>	-	verify shift amount is sensible</a:t>
            </a:r>
          </a:p>
          <a:p>
            <a:pPr>
              <a:spcBef>
                <a:spcPct val="50000"/>
              </a:spcBef>
              <a:tabLst>
                <a:tab pos="225425" algn="l"/>
                <a:tab pos="465138" algn="l"/>
                <a:tab pos="688975" algn="l"/>
              </a:tabLst>
              <a:defRPr/>
            </a:pPr>
            <a:r>
              <a:rPr lang="en-US" sz="1800" dirty="0" smtClean="0">
                <a:latin typeface="+mn-lt"/>
                <a:cs typeface="Courier New" pitchFamily="49" charset="0"/>
              </a:rPr>
              <a:t>	-	verify input file exists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r>
              <a:rPr lang="en-US" dirty="0" smtClean="0">
                <a:latin typeface="Arial" charset="0"/>
                <a:cs typeface="Arial" charset="0"/>
              </a:rPr>
              <a:t>Example:  Front End</a:t>
            </a:r>
          </a:p>
        </p:txBody>
      </p:sp>
      <p:sp>
        <p:nvSpPr>
          <p:cNvPr id="22531" name="Text Box 3"/>
          <p:cNvSpPr txBox="1">
            <a:spLocks noChangeArrowheads="1"/>
          </p:cNvSpPr>
          <p:nvPr/>
        </p:nvSpPr>
        <p:spPr bwMode="auto">
          <a:xfrm>
            <a:off x="457200" y="709613"/>
            <a:ext cx="8382000" cy="4524375"/>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main(</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argc</a:t>
            </a:r>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argv</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ckStatus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 </a:t>
            </a:r>
            <a:r>
              <a:rPr lang="en-US" sz="1600" dirty="0" err="1">
                <a:latin typeface="Courier New" pitchFamily="49" charset="0"/>
                <a:cs typeface="Courier New" pitchFamily="49" charset="0"/>
              </a:rPr>
              <a:t>ckStatus</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checkParams</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argc</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argv</a:t>
            </a:r>
            <a:r>
              <a:rPr lang="en-US" sz="1600" dirty="0">
                <a:latin typeface="Courier New" pitchFamily="49" charset="0"/>
                <a:cs typeface="Courier New" pitchFamily="49" charset="0"/>
              </a:rPr>
              <a:t>) ) != 0 )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ckStatus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setShiftAmt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argv</a:t>
            </a:r>
            <a:r>
              <a:rPr lang="en-US" sz="1600" dirty="0">
                <a:latin typeface="Courier New" pitchFamily="49" charset="0"/>
                <a:cs typeface="Courier New" pitchFamily="49" charset="0"/>
              </a:rPr>
              <a:t>[1]);</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("Shifting alphabetic input text by %d positions.\n",</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charsShifted</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processFile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argv</a:t>
            </a:r>
            <a:r>
              <a:rPr lang="en-US" sz="1600" dirty="0">
                <a:latin typeface="Courier New" pitchFamily="49" charset="0"/>
                <a:cs typeface="Courier New" pitchFamily="49" charset="0"/>
              </a:rPr>
              <a:t>[2]);</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("Shifted %d alphabetic characters.\n", </a:t>
            </a:r>
            <a:r>
              <a:rPr lang="en-US" sz="1600" dirty="0" err="1">
                <a:latin typeface="Courier New" pitchFamily="49" charset="0"/>
                <a:cs typeface="Courier New" pitchFamily="49" charset="0"/>
              </a:rPr>
              <a:t>charsShifted</a:t>
            </a:r>
            <a:r>
              <a:rPr lang="en-US" sz="1600" dirty="0">
                <a:latin typeface="Courier New" pitchFamily="49" charset="0"/>
                <a:cs typeface="Courier New" pitchFamily="49" charset="0"/>
              </a:rPr>
              <a:t>);</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0;</a:t>
            </a:r>
          </a:p>
          <a:p>
            <a:r>
              <a:rPr lang="en-US" sz="1600" dirty="0">
                <a:latin typeface="Courier New" pitchFamily="49" charset="0"/>
                <a:cs typeface="Courier New" pitchFamily="49" charset="0"/>
              </a:rPr>
              <a:t>}</a:t>
            </a:r>
          </a:p>
        </p:txBody>
      </p:sp>
      <p:sp>
        <p:nvSpPr>
          <p:cNvPr id="22532" name="Text Box 3"/>
          <p:cNvSpPr txBox="1">
            <a:spLocks noChangeArrowheads="1"/>
          </p:cNvSpPr>
          <p:nvPr/>
        </p:nvSpPr>
        <p:spPr bwMode="auto">
          <a:xfrm>
            <a:off x="3900488" y="4724400"/>
            <a:ext cx="5029200" cy="1570038"/>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setShiftAmt</a:t>
            </a:r>
            <a:r>
              <a:rPr lang="en-US" sz="1600" dirty="0">
                <a:latin typeface="Courier New" pitchFamily="49" charset="0"/>
                <a:cs typeface="Courier New" pitchFamily="49" charset="0"/>
              </a:rPr>
              <a:t>(</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src</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*p;</a:t>
            </a: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strtol</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src</a:t>
            </a:r>
            <a:r>
              <a:rPr lang="en-US" sz="1600" dirty="0">
                <a:latin typeface="Courier New" pitchFamily="49" charset="0"/>
                <a:cs typeface="Courier New" pitchFamily="49" charset="0"/>
              </a:rPr>
              <a:t>, &amp;p, 10);</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r>
              <a:rPr lang="en-US" dirty="0" smtClean="0">
                <a:latin typeface="Arial" charset="0"/>
                <a:cs typeface="Arial" charset="0"/>
              </a:rPr>
              <a:t>Example:  Comments</a:t>
            </a:r>
          </a:p>
        </p:txBody>
      </p:sp>
      <p:sp>
        <p:nvSpPr>
          <p:cNvPr id="22531" name="Text Box 3"/>
          <p:cNvSpPr txBox="1">
            <a:spLocks noChangeArrowheads="1"/>
          </p:cNvSpPr>
          <p:nvPr/>
        </p:nvSpPr>
        <p:spPr bwMode="auto">
          <a:xfrm>
            <a:off x="457200" y="709613"/>
            <a:ext cx="8382000" cy="1569660"/>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smtClean="0">
                <a:solidFill>
                  <a:srgbClr val="0070C0"/>
                </a:solidFill>
                <a:latin typeface="Courier New" pitchFamily="49" charset="0"/>
                <a:cs typeface="Courier New" pitchFamily="49" charset="0"/>
              </a:rPr>
              <a:t>   . . .</a:t>
            </a:r>
          </a:p>
          <a:p>
            <a:r>
              <a:rPr lang="en-US" sz="1600" b="1" dirty="0" smtClean="0">
                <a:solidFill>
                  <a:srgbClr val="0070C0"/>
                </a:solidFill>
                <a:latin typeface="Courier New" pitchFamily="49" charset="0"/>
                <a:cs typeface="Courier New" pitchFamily="49" charset="0"/>
              </a:rPr>
              <a:t>   </a:t>
            </a:r>
            <a:r>
              <a:rPr lang="en-US" sz="1600" b="1" dirty="0" err="1" smtClean="0">
                <a:solidFill>
                  <a:srgbClr val="0070C0"/>
                </a:solidFill>
                <a:latin typeface="Courier New" pitchFamily="49" charset="0"/>
                <a:cs typeface="Courier New" pitchFamily="49" charset="0"/>
              </a:rPr>
              <a:t>int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ckStatus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 </a:t>
            </a:r>
            <a:r>
              <a:rPr lang="en-US" sz="1600" dirty="0" err="1">
                <a:latin typeface="Courier New" pitchFamily="49" charset="0"/>
                <a:cs typeface="Courier New" pitchFamily="49" charset="0"/>
              </a:rPr>
              <a:t>ckStatus</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checkParams</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argc</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argv</a:t>
            </a:r>
            <a:r>
              <a:rPr lang="en-US" sz="1600" dirty="0">
                <a:latin typeface="Courier New" pitchFamily="49" charset="0"/>
                <a:cs typeface="Courier New" pitchFamily="49" charset="0"/>
              </a:rPr>
              <a:t>) ) != 0 )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ckStatus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endParaRPr lang="en-US" sz="1600" dirty="0">
              <a:latin typeface="Courier New" pitchFamily="49" charset="0"/>
              <a:cs typeface="Courier New" pitchFamily="49" charset="0"/>
            </a:endParaRPr>
          </a:p>
        </p:txBody>
      </p:sp>
      <p:sp>
        <p:nvSpPr>
          <p:cNvPr id="5" name="Text Box 3"/>
          <p:cNvSpPr txBox="1">
            <a:spLocks noChangeArrowheads="1"/>
          </p:cNvSpPr>
          <p:nvPr/>
        </p:nvSpPr>
        <p:spPr bwMode="auto">
          <a:xfrm>
            <a:off x="381000" y="2667000"/>
            <a:ext cx="8610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t>The test in the </a:t>
            </a:r>
            <a:r>
              <a:rPr lang="en-US" sz="1800" b="1" dirty="0" smtClean="0">
                <a:solidFill>
                  <a:srgbClr val="003399"/>
                </a:solidFill>
                <a:latin typeface="Courier New" panose="02070309020205020404" pitchFamily="49" charset="0"/>
                <a:cs typeface="Courier New" panose="02070309020205020404" pitchFamily="49" charset="0"/>
              </a:rPr>
              <a:t>if</a:t>
            </a:r>
            <a:r>
              <a:rPr lang="en-US" sz="1800" dirty="0" smtClean="0"/>
              <a:t> statement is classic C idiom:</a:t>
            </a:r>
          </a:p>
          <a:p>
            <a:pPr marL="682625" indent="-220663">
              <a:spcBef>
                <a:spcPct val="50000"/>
              </a:spcBef>
              <a:tabLst>
                <a:tab pos="2286000" algn="l"/>
              </a:tabLst>
              <a:defRPr/>
            </a:pPr>
            <a:r>
              <a:rPr lang="en-US" sz="1800" dirty="0" smtClean="0">
                <a:latin typeface="+mn-lt"/>
                <a:cs typeface="Courier New" pitchFamily="49" charset="0"/>
              </a:rPr>
              <a:t>-	assign the result of a function call to a local variable</a:t>
            </a:r>
          </a:p>
          <a:p>
            <a:pPr marL="682625" indent="-220663">
              <a:spcBef>
                <a:spcPct val="50000"/>
              </a:spcBef>
              <a:tabLst>
                <a:tab pos="2286000" algn="l"/>
              </a:tabLst>
              <a:defRPr/>
            </a:pPr>
            <a:r>
              <a:rPr lang="en-US" sz="1800" dirty="0" smtClean="0">
                <a:latin typeface="+mn-lt"/>
                <a:cs typeface="Courier New" pitchFamily="49" charset="0"/>
              </a:rPr>
              <a:t>-	test the value of the assignment to determine whether to enter the </a:t>
            </a:r>
            <a:r>
              <a:rPr lang="en-US" sz="1800" b="1" dirty="0" smtClean="0">
                <a:solidFill>
                  <a:srgbClr val="003399"/>
                </a:solidFill>
                <a:latin typeface="Courier New" panose="02070309020205020404" pitchFamily="49" charset="0"/>
                <a:cs typeface="Courier New" panose="02070309020205020404" pitchFamily="49" charset="0"/>
              </a:rPr>
              <a:t>if</a:t>
            </a:r>
          </a:p>
          <a:p>
            <a:pPr marL="682625" indent="-220663">
              <a:spcBef>
                <a:spcPct val="50000"/>
              </a:spcBef>
              <a:tabLst>
                <a:tab pos="2286000" algn="l"/>
              </a:tabLst>
              <a:defRPr/>
            </a:pPr>
            <a:r>
              <a:rPr lang="en-US" sz="1800" dirty="0" smtClean="0">
                <a:latin typeface="+mn-lt"/>
                <a:cs typeface="Courier New" pitchFamily="49" charset="0"/>
              </a:rPr>
              <a:t>-	the value of an assignment is the value that's copied to the left side</a:t>
            </a:r>
          </a:p>
        </p:txBody>
      </p:sp>
    </p:spTree>
    <p:extLst>
      <p:ext uri="{BB962C8B-B14F-4D97-AF65-F5344CB8AC3E}">
        <p14:creationId xmlns:p14="http://schemas.microsoft.com/office/powerpoint/2010/main" val="1027735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r>
              <a:rPr lang="en-US" dirty="0" smtClean="0">
                <a:latin typeface="Arial" charset="0"/>
                <a:cs typeface="Arial" charset="0"/>
              </a:rPr>
              <a:t>Example:  Validating Parameters</a:t>
            </a:r>
          </a:p>
        </p:txBody>
      </p:sp>
      <p:sp>
        <p:nvSpPr>
          <p:cNvPr id="23555" name="Text Box 3"/>
          <p:cNvSpPr txBox="1">
            <a:spLocks noChangeArrowheads="1"/>
          </p:cNvSpPr>
          <p:nvPr/>
        </p:nvSpPr>
        <p:spPr bwMode="auto">
          <a:xfrm>
            <a:off x="457200" y="709613"/>
            <a:ext cx="8382000" cy="5262562"/>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checkParams</a:t>
            </a:r>
            <a:r>
              <a:rPr lang="en-US" sz="1600" dirty="0">
                <a:latin typeface="Courier New" pitchFamily="49" charset="0"/>
                <a:cs typeface="Courier New" pitchFamily="49" charset="0"/>
              </a:rPr>
              <a:t>(</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nparams</a:t>
            </a:r>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params</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nparams</a:t>
            </a:r>
            <a:r>
              <a:rPr lang="en-US" sz="1600" dirty="0">
                <a:latin typeface="Courier New" pitchFamily="49" charset="0"/>
                <a:cs typeface="Courier New" pitchFamily="49" charset="0"/>
              </a:rPr>
              <a:t> != 3 )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("Invoke as: </a:t>
            </a:r>
            <a:r>
              <a:rPr lang="en-US" sz="1600" dirty="0" err="1">
                <a:latin typeface="Courier New" pitchFamily="49" charset="0"/>
                <a:cs typeface="Courier New" pitchFamily="49" charset="0"/>
              </a:rPr>
              <a:t>caesar</a:t>
            </a:r>
            <a:r>
              <a:rPr lang="en-US" sz="1600" dirty="0">
                <a:latin typeface="Courier New" pitchFamily="49" charset="0"/>
                <a:cs typeface="Courier New" pitchFamily="49" charset="0"/>
              </a:rPr>
              <a:t> &lt;shift distance&gt; &lt;file name&gt;\n");</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WRONG_NUMBER_OF_PARAMS;</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checkShiftAmt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params</a:t>
            </a:r>
            <a:r>
              <a:rPr lang="en-US" sz="1600" dirty="0">
                <a:latin typeface="Courier New" pitchFamily="49" charset="0"/>
                <a:cs typeface="Courier New" pitchFamily="49" charset="0"/>
              </a:rPr>
              <a:t>[1]) ) {</a:t>
            </a:r>
          </a:p>
          <a:p>
            <a:r>
              <a:rPr lang="en-US" sz="1600" dirty="0">
                <a:latin typeface="Courier New" pitchFamily="49" charset="0"/>
                <a:cs typeface="Courier New" pitchFamily="49" charset="0"/>
              </a:rPr>
              <a:t>      return INVALID_SHIFT_SPECIFIED;</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FILE* </a:t>
            </a:r>
            <a:r>
              <a:rPr lang="en-US" sz="1600" dirty="0" err="1">
                <a:latin typeface="Courier New" pitchFamily="49" charset="0"/>
                <a:cs typeface="Courier New" pitchFamily="49" charset="0"/>
              </a:rPr>
              <a:t>fp</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fp</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fopen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params</a:t>
            </a:r>
            <a:r>
              <a:rPr lang="en-US" sz="1600" dirty="0">
                <a:latin typeface="Courier New" pitchFamily="49" charset="0"/>
                <a:cs typeface="Courier New" pitchFamily="49" charset="0"/>
              </a:rPr>
              <a:t>[2], "r") ) == </a:t>
            </a:r>
            <a:r>
              <a:rPr lang="en-US" sz="1600" dirty="0" smtClean="0">
                <a:latin typeface="Courier New" pitchFamily="49" charset="0"/>
                <a:cs typeface="Courier New" pitchFamily="49" charset="0"/>
              </a:rPr>
              <a:t>NULL </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("The file %s could not be found.\n", </a:t>
            </a:r>
            <a:r>
              <a:rPr lang="en-US" sz="1600" dirty="0" err="1">
                <a:latin typeface="Courier New" pitchFamily="49" charset="0"/>
                <a:cs typeface="Courier New" pitchFamily="49" charset="0"/>
              </a:rPr>
              <a:t>params</a:t>
            </a:r>
            <a:r>
              <a:rPr lang="en-US" sz="1600" dirty="0">
                <a:latin typeface="Courier New" pitchFamily="49" charset="0"/>
                <a:cs typeface="Courier New" pitchFamily="49" charset="0"/>
              </a:rPr>
              <a:t>[2]);</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FILE_NOT_FOUND;</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else</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fclose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fp</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0;</a:t>
            </a:r>
          </a:p>
          <a:p>
            <a:r>
              <a:rPr lang="en-US" sz="1600" dirty="0">
                <a:latin typeface="Courier New" pitchFamily="49" charset="0"/>
                <a:cs typeface="Courier New" pitchFamily="49" charset="0"/>
              </a:rPr>
              <a:t>}</a:t>
            </a:r>
          </a:p>
        </p:txBody>
      </p:sp>
      <p:sp>
        <p:nvSpPr>
          <p:cNvPr id="4" name="Text Box 3"/>
          <p:cNvSpPr txBox="1">
            <a:spLocks noChangeArrowheads="1"/>
          </p:cNvSpPr>
          <p:nvPr/>
        </p:nvSpPr>
        <p:spPr bwMode="auto">
          <a:xfrm>
            <a:off x="4343400" y="5328503"/>
            <a:ext cx="4572000" cy="830997"/>
          </a:xfrm>
          <a:prstGeom prst="rect">
            <a:avLst/>
          </a:prstGeom>
          <a:solidFill>
            <a:srgbClr val="FFFFE0"/>
          </a:solidFill>
          <a:ln w="9525">
            <a:solidFill>
              <a:schemeClr val="tx1"/>
            </a:solidFill>
            <a:miter lim="800000"/>
            <a:headEnd/>
            <a:tailEnd/>
          </a:ln>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dirty="0">
                <a:latin typeface="Courier New" pitchFamily="49" charset="0"/>
                <a:cs typeface="Courier New" pitchFamily="49" charset="0"/>
              </a:rPr>
              <a:t>#</a:t>
            </a:r>
            <a:r>
              <a:rPr lang="en-US" sz="1600" b="1" dirty="0">
                <a:solidFill>
                  <a:srgbClr val="003399"/>
                </a:solidFill>
                <a:latin typeface="Courier New" pitchFamily="49" charset="0"/>
                <a:cs typeface="Courier New" pitchFamily="49" charset="0"/>
              </a:rPr>
              <a:t>define</a:t>
            </a:r>
            <a:r>
              <a:rPr lang="en-US" sz="1600" dirty="0">
                <a:latin typeface="Courier New" pitchFamily="49" charset="0"/>
                <a:cs typeface="Courier New" pitchFamily="49" charset="0"/>
              </a:rPr>
              <a:t> WRONG_NUMBER_OF_PARAMS    1</a:t>
            </a:r>
          </a:p>
          <a:p>
            <a:r>
              <a:rPr lang="en-US" sz="1600" dirty="0" smtClean="0">
                <a:latin typeface="Courier New" pitchFamily="49" charset="0"/>
                <a:cs typeface="Courier New" pitchFamily="49" charset="0"/>
              </a:rPr>
              <a:t>#</a:t>
            </a:r>
            <a:r>
              <a:rPr lang="en-US" sz="1600" b="1" dirty="0">
                <a:solidFill>
                  <a:srgbClr val="003399"/>
                </a:solidFill>
                <a:latin typeface="Courier New" pitchFamily="49" charset="0"/>
                <a:cs typeface="Courier New" pitchFamily="49" charset="0"/>
              </a:rPr>
              <a:t>define</a:t>
            </a:r>
            <a:r>
              <a:rPr lang="en-US" sz="1600" dirty="0">
                <a:latin typeface="Courier New" pitchFamily="49" charset="0"/>
                <a:cs typeface="Courier New" pitchFamily="49" charset="0"/>
              </a:rPr>
              <a:t> INVALID_SHIFT_SPECIFIED   2</a:t>
            </a:r>
          </a:p>
          <a:p>
            <a:r>
              <a:rPr lang="en-US" sz="1600" dirty="0" smtClean="0">
                <a:latin typeface="Courier New" pitchFamily="49" charset="0"/>
                <a:cs typeface="Courier New" pitchFamily="49" charset="0"/>
              </a:rPr>
              <a:t>#</a:t>
            </a:r>
            <a:r>
              <a:rPr lang="en-US" sz="1600" b="1" dirty="0">
                <a:solidFill>
                  <a:srgbClr val="003399"/>
                </a:solidFill>
                <a:latin typeface="Courier New" pitchFamily="49" charset="0"/>
                <a:cs typeface="Courier New" pitchFamily="49" charset="0"/>
              </a:rPr>
              <a:t>define</a:t>
            </a:r>
            <a:r>
              <a:rPr lang="en-US" sz="1600" dirty="0">
                <a:latin typeface="Courier New" pitchFamily="49" charset="0"/>
                <a:cs typeface="Courier New" pitchFamily="49" charset="0"/>
              </a:rPr>
              <a:t> FILE_NOT_FOUND            3</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r>
              <a:rPr lang="en-US" dirty="0" smtClean="0">
                <a:latin typeface="Arial" charset="0"/>
                <a:cs typeface="Arial" charset="0"/>
              </a:rPr>
              <a:t>Example:  Processing the File</a:t>
            </a:r>
          </a:p>
        </p:txBody>
      </p:sp>
      <p:sp>
        <p:nvSpPr>
          <p:cNvPr id="24579" name="Text Box 3"/>
          <p:cNvSpPr txBox="1">
            <a:spLocks noChangeArrowheads="1"/>
          </p:cNvSpPr>
          <p:nvPr/>
        </p:nvSpPr>
        <p:spPr bwMode="auto">
          <a:xfrm>
            <a:off x="457200" y="709613"/>
            <a:ext cx="6629400" cy="5262562"/>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processFile</a:t>
            </a:r>
            <a:r>
              <a:rPr lang="en-US" sz="1600" dirty="0">
                <a:latin typeface="Courier New" pitchFamily="49" charset="0"/>
                <a:cs typeface="Courier New" pitchFamily="49" charset="0"/>
              </a:rPr>
              <a:t>(</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fileName</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nChars</a:t>
            </a:r>
            <a:r>
              <a:rPr lang="en-US" sz="1600" dirty="0">
                <a:latin typeface="Courier New" pitchFamily="49" charset="0"/>
                <a:cs typeface="Courier New" pitchFamily="49" charset="0"/>
              </a:rPr>
              <a:t> = 0;</a:t>
            </a:r>
          </a:p>
          <a:p>
            <a:r>
              <a:rPr lang="en-US" sz="1600" dirty="0">
                <a:latin typeface="Courier New" pitchFamily="49" charset="0"/>
                <a:cs typeface="Courier New" pitchFamily="49" charset="0"/>
              </a:rPr>
              <a:t>   FILE *In = </a:t>
            </a:r>
            <a:r>
              <a:rPr lang="en-US" sz="1600" dirty="0" err="1">
                <a:latin typeface="Courier New" pitchFamily="49" charset="0"/>
                <a:cs typeface="Courier New" pitchFamily="49" charset="0"/>
              </a:rPr>
              <a:t>fopen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fileName</a:t>
            </a:r>
            <a:r>
              <a:rPr lang="en-US" sz="1600" dirty="0">
                <a:latin typeface="Courier New" pitchFamily="49" charset="0"/>
                <a:cs typeface="Courier New" pitchFamily="49" charset="0"/>
              </a:rPr>
              <a:t>, "r");</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nextOut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while</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fscanf</a:t>
            </a:r>
            <a:r>
              <a:rPr lang="en-US" sz="1600" dirty="0">
                <a:latin typeface="Courier New" pitchFamily="49" charset="0"/>
                <a:cs typeface="Courier New" pitchFamily="49" charset="0"/>
              </a:rPr>
              <a:t>(In, "%c", &amp;</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 == 1 )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isalpha</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 )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nChars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nextOut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applyShift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else</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nextOut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("%c", </a:t>
            </a:r>
            <a:r>
              <a:rPr lang="en-US" sz="1600" dirty="0" err="1">
                <a:latin typeface="Courier New" pitchFamily="49" charset="0"/>
                <a:cs typeface="Courier New" pitchFamily="49" charset="0"/>
              </a:rPr>
              <a:t>nextOut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fclose</a:t>
            </a:r>
            <a:r>
              <a:rPr lang="en-US" sz="1600" dirty="0">
                <a:latin typeface="Courier New" pitchFamily="49" charset="0"/>
                <a:cs typeface="Courier New" pitchFamily="49" charset="0"/>
              </a:rPr>
              <a:t>(In);</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nChars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a:t>
            </a:r>
          </a:p>
        </p:txBody>
      </p:sp>
      <p:sp>
        <p:nvSpPr>
          <p:cNvPr id="24580" name="Text Box 3"/>
          <p:cNvSpPr txBox="1">
            <a:spLocks noChangeArrowheads="1"/>
          </p:cNvSpPr>
          <p:nvPr/>
        </p:nvSpPr>
        <p:spPr bwMode="auto">
          <a:xfrm>
            <a:off x="4495800" y="4343400"/>
            <a:ext cx="4343400" cy="1816100"/>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applyShift</a:t>
            </a:r>
            <a:r>
              <a:rPr lang="en-US" sz="1600" dirty="0">
                <a:latin typeface="Courier New" pitchFamily="49" charset="0"/>
                <a:cs typeface="Courier New" pitchFamily="49" charset="0"/>
              </a:rPr>
              <a:t>(</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Original, </a:t>
            </a: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Modified = Original;</a:t>
            </a:r>
          </a:p>
          <a:p>
            <a:r>
              <a:rPr lang="en-US" sz="1600" dirty="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Modified;</a:t>
            </a:r>
          </a:p>
          <a:p>
            <a:r>
              <a:rPr lang="en-US" sz="1600" dirty="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r>
              <a:rPr lang="en-US" dirty="0" smtClean="0">
                <a:latin typeface="Arial" charset="0"/>
                <a:cs typeface="Arial" charset="0"/>
              </a:rPr>
              <a:t>Executing the Caesar Cipher Program</a:t>
            </a:r>
          </a:p>
        </p:txBody>
      </p:sp>
      <p:sp>
        <p:nvSpPr>
          <p:cNvPr id="25603" name="Text Box 3"/>
          <p:cNvSpPr txBox="1">
            <a:spLocks noChangeArrowheads="1"/>
          </p:cNvSpPr>
          <p:nvPr/>
        </p:nvSpPr>
        <p:spPr bwMode="auto">
          <a:xfrm>
            <a:off x="457200" y="2762250"/>
            <a:ext cx="4648200" cy="1815882"/>
          </a:xfrm>
          <a:prstGeom prst="rect">
            <a:avLst/>
          </a:prstGeom>
          <a:solidFill>
            <a:srgbClr val="EEE685"/>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dirty="0">
                <a:latin typeface="Courier New" pitchFamily="49" charset="0"/>
                <a:cs typeface="Courier New" pitchFamily="49" charset="0"/>
              </a:rPr>
              <a:t>A Man's a Man for A' That</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Is there for honest Poverty </a:t>
            </a:r>
          </a:p>
          <a:p>
            <a:r>
              <a:rPr lang="en-US" sz="1600" dirty="0">
                <a:latin typeface="Courier New" pitchFamily="49" charset="0"/>
                <a:cs typeface="Courier New" pitchFamily="49" charset="0"/>
              </a:rPr>
              <a:t>   That </a:t>
            </a:r>
            <a:r>
              <a:rPr lang="en-US" sz="1600" dirty="0" err="1">
                <a:latin typeface="Courier New" pitchFamily="49" charset="0"/>
                <a:cs typeface="Courier New" pitchFamily="49" charset="0"/>
              </a:rPr>
              <a:t>hings</a:t>
            </a:r>
            <a:r>
              <a:rPr lang="en-US" sz="1600" dirty="0">
                <a:latin typeface="Courier New" pitchFamily="49" charset="0"/>
                <a:cs typeface="Courier New" pitchFamily="49" charset="0"/>
              </a:rPr>
              <a:t> his head, an' a' that; </a:t>
            </a:r>
          </a:p>
          <a:p>
            <a:r>
              <a:rPr lang="en-US" sz="1600" dirty="0">
                <a:latin typeface="Courier New" pitchFamily="49" charset="0"/>
                <a:cs typeface="Courier New" pitchFamily="49" charset="0"/>
              </a:rPr>
              <a:t>The coward slave we pass him by, </a:t>
            </a:r>
          </a:p>
          <a:p>
            <a:r>
              <a:rPr lang="en-US" sz="1600" dirty="0">
                <a:latin typeface="Courier New" pitchFamily="49" charset="0"/>
                <a:cs typeface="Courier New" pitchFamily="49" charset="0"/>
              </a:rPr>
              <a:t>   We dare be poor for a' that! </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 . .</a:t>
            </a:r>
            <a:endParaRPr lang="en-US" sz="1600" dirty="0">
              <a:latin typeface="Courier New" pitchFamily="49" charset="0"/>
              <a:cs typeface="Courier New" pitchFamily="49" charset="0"/>
            </a:endParaRPr>
          </a:p>
        </p:txBody>
      </p:sp>
      <p:sp>
        <p:nvSpPr>
          <p:cNvPr id="25604" name="Text Box 3"/>
          <p:cNvSpPr txBox="1">
            <a:spLocks noChangeArrowheads="1"/>
          </p:cNvSpPr>
          <p:nvPr/>
        </p:nvSpPr>
        <p:spPr bwMode="auto">
          <a:xfrm>
            <a:off x="4191000" y="4495800"/>
            <a:ext cx="4648200" cy="1815882"/>
          </a:xfrm>
          <a:prstGeom prst="rect">
            <a:avLst/>
          </a:prstGeom>
          <a:solidFill>
            <a:srgbClr val="EEE685"/>
          </a:solidFill>
          <a:ln w="9525">
            <a:solidFill>
              <a:schemeClr val="tx1"/>
            </a:solidFill>
            <a:miter lim="800000"/>
            <a:headEnd/>
            <a:tailEnd/>
          </a:ln>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dirty="0">
                <a:latin typeface="Courier New" pitchFamily="49" charset="0"/>
                <a:cs typeface="Courier New" pitchFamily="49" charset="0"/>
              </a:rPr>
              <a:t>D </a:t>
            </a:r>
            <a:r>
              <a:rPr lang="en-US" sz="1600" dirty="0" err="1">
                <a:latin typeface="Courier New" pitchFamily="49" charset="0"/>
                <a:cs typeface="Courier New" pitchFamily="49" charset="0"/>
              </a:rPr>
              <a:t>Pdq'v</a:t>
            </a:r>
            <a:r>
              <a:rPr lang="en-US" sz="1600" dirty="0">
                <a:latin typeface="Courier New" pitchFamily="49" charset="0"/>
                <a:cs typeface="Courier New" pitchFamily="49" charset="0"/>
              </a:rPr>
              <a:t> d Pdq </a:t>
            </a:r>
            <a:r>
              <a:rPr lang="en-US" sz="1600" dirty="0" err="1">
                <a:latin typeface="Courier New" pitchFamily="49" charset="0"/>
                <a:cs typeface="Courier New" pitchFamily="49" charset="0"/>
              </a:rPr>
              <a:t>iru</a:t>
            </a:r>
            <a:r>
              <a:rPr lang="en-US" sz="1600" dirty="0">
                <a:latin typeface="Courier New" pitchFamily="49" charset="0"/>
                <a:cs typeface="Courier New" pitchFamily="49" charset="0"/>
              </a:rPr>
              <a:t> D' </a:t>
            </a:r>
            <a:r>
              <a:rPr lang="en-US" sz="1600" dirty="0" err="1">
                <a:latin typeface="Courier New" pitchFamily="49" charset="0"/>
                <a:cs typeface="Courier New" pitchFamily="49" charset="0"/>
              </a:rPr>
              <a:t>Wkdw</a:t>
            </a:r>
            <a:endParaRPr lang="en-US" sz="1600" dirty="0">
              <a:latin typeface="Courier New" pitchFamily="49" charset="0"/>
              <a:cs typeface="Courier New" pitchFamily="49" charset="0"/>
            </a:endParaRPr>
          </a:p>
          <a:p>
            <a:endParaRPr lang="en-US" sz="1600" dirty="0">
              <a:latin typeface="Courier New" pitchFamily="49" charset="0"/>
              <a:cs typeface="Courier New" pitchFamily="49" charset="0"/>
            </a:endParaRPr>
          </a:p>
          <a:p>
            <a:r>
              <a:rPr lang="en-US" sz="1600" dirty="0" err="1">
                <a:latin typeface="Courier New" pitchFamily="49" charset="0"/>
                <a:cs typeface="Courier New" pitchFamily="49" charset="0"/>
              </a:rPr>
              <a:t>Lv</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wkhuh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iru</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krqhvw</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Sryhuwu</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Wkdw</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klqjv</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klv</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khdg</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dq</a:t>
            </a:r>
            <a:r>
              <a:rPr lang="en-US" sz="1600" dirty="0">
                <a:latin typeface="Courier New" pitchFamily="49" charset="0"/>
                <a:cs typeface="Courier New" pitchFamily="49" charset="0"/>
              </a:rPr>
              <a:t>' d' </a:t>
            </a:r>
            <a:r>
              <a:rPr lang="en-US" sz="1600" dirty="0" err="1">
                <a:latin typeface="Courier New" pitchFamily="49" charset="0"/>
                <a:cs typeface="Courier New" pitchFamily="49" charset="0"/>
              </a:rPr>
              <a:t>wkdw</a:t>
            </a:r>
            <a:r>
              <a:rPr lang="en-US" sz="1600" dirty="0">
                <a:latin typeface="Courier New" pitchFamily="49" charset="0"/>
                <a:cs typeface="Courier New" pitchFamily="49" charset="0"/>
              </a:rPr>
              <a:t>; </a:t>
            </a:r>
          </a:p>
          <a:p>
            <a:r>
              <a:rPr lang="en-US" sz="1600" dirty="0" err="1">
                <a:latin typeface="Courier New" pitchFamily="49" charset="0"/>
                <a:cs typeface="Courier New" pitchFamily="49" charset="0"/>
              </a:rPr>
              <a:t>Wkh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frzdug</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vodyh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zh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sdvv</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klp</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eu</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Zh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gduh</a:t>
            </a:r>
            <a:r>
              <a:rPr lang="en-US" sz="1600" dirty="0">
                <a:latin typeface="Courier New" pitchFamily="49" charset="0"/>
                <a:cs typeface="Courier New" pitchFamily="49" charset="0"/>
              </a:rPr>
              <a:t> eh </a:t>
            </a:r>
            <a:r>
              <a:rPr lang="en-US" sz="1600" dirty="0" err="1">
                <a:latin typeface="Courier New" pitchFamily="49" charset="0"/>
                <a:cs typeface="Courier New" pitchFamily="49" charset="0"/>
              </a:rPr>
              <a:t>srru</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iru</a:t>
            </a:r>
            <a:r>
              <a:rPr lang="en-US" sz="1600" dirty="0">
                <a:latin typeface="Courier New" pitchFamily="49" charset="0"/>
                <a:cs typeface="Courier New" pitchFamily="49" charset="0"/>
              </a:rPr>
              <a:t> d' </a:t>
            </a:r>
            <a:r>
              <a:rPr lang="en-US" sz="1600" dirty="0" err="1">
                <a:latin typeface="Courier New" pitchFamily="49" charset="0"/>
                <a:cs typeface="Courier New" pitchFamily="49" charset="0"/>
              </a:rPr>
              <a:t>wkdw</a:t>
            </a:r>
            <a:r>
              <a:rPr lang="en-US" sz="1600" dirty="0">
                <a:latin typeface="Courier New" pitchFamily="49" charset="0"/>
                <a:cs typeface="Courier New" pitchFamily="49" charset="0"/>
              </a:rPr>
              <a:t>! </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 . .</a:t>
            </a:r>
            <a:endParaRPr lang="en-US" sz="1600" dirty="0">
              <a:latin typeface="Courier New" pitchFamily="49" charset="0"/>
              <a:cs typeface="Courier New" pitchFamily="49" charset="0"/>
            </a:endParaRPr>
          </a:p>
        </p:txBody>
      </p:sp>
      <p:sp>
        <p:nvSpPr>
          <p:cNvPr id="6" name="Text Box 3"/>
          <p:cNvSpPr txBox="1">
            <a:spLocks noChangeArrowheads="1"/>
          </p:cNvSpPr>
          <p:nvPr/>
        </p:nvSpPr>
        <p:spPr bwMode="auto">
          <a:xfrm>
            <a:off x="457200" y="659840"/>
            <a:ext cx="8305800" cy="2062103"/>
          </a:xfrm>
          <a:prstGeom prst="rect">
            <a:avLst/>
          </a:prstGeom>
          <a:solidFill>
            <a:schemeClr val="bg1"/>
          </a:solidFill>
          <a:ln w="9525">
            <a:solidFill>
              <a:schemeClr val="tx1"/>
            </a:solidFill>
            <a:miter lim="800000"/>
            <a:headEnd/>
            <a:tailEnd/>
          </a:ln>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dirty="0" smtClean="0">
                <a:latin typeface="Courier New" pitchFamily="49" charset="0"/>
                <a:cs typeface="Courier New" pitchFamily="49" charset="0"/>
              </a:rPr>
              <a:t>centos&gt; </a:t>
            </a:r>
            <a:r>
              <a:rPr lang="en-US" sz="1600" dirty="0" err="1">
                <a:latin typeface="Courier New" pitchFamily="49" charset="0"/>
                <a:cs typeface="Courier New" pitchFamily="49" charset="0"/>
              </a:rPr>
              <a:t>caesar</a:t>
            </a:r>
            <a:r>
              <a:rPr lang="en-US" sz="1600" dirty="0">
                <a:latin typeface="Courier New" pitchFamily="49" charset="0"/>
                <a:cs typeface="Courier New" pitchFamily="49" charset="0"/>
              </a:rPr>
              <a:t> 3 AMansAManForAThat.txt</a:t>
            </a:r>
          </a:p>
          <a:p>
            <a:r>
              <a:rPr lang="en-US" sz="1600" dirty="0">
                <a:latin typeface="Courier New" pitchFamily="49" charset="0"/>
                <a:cs typeface="Courier New" pitchFamily="49" charset="0"/>
              </a:rPr>
              <a:t>Shifting alphabetic input text by 3 positions.</a:t>
            </a:r>
          </a:p>
          <a:p>
            <a:r>
              <a:rPr lang="en-US" sz="1600" dirty="0">
                <a:latin typeface="Courier New" pitchFamily="49" charset="0"/>
                <a:cs typeface="Courier New" pitchFamily="49" charset="0"/>
              </a:rPr>
              <a:t>D </a:t>
            </a:r>
            <a:r>
              <a:rPr lang="en-US" sz="1600" dirty="0" err="1">
                <a:latin typeface="Courier New" pitchFamily="49" charset="0"/>
                <a:cs typeface="Courier New" pitchFamily="49" charset="0"/>
              </a:rPr>
              <a:t>Pdq'v</a:t>
            </a:r>
            <a:r>
              <a:rPr lang="en-US" sz="1600" dirty="0">
                <a:latin typeface="Courier New" pitchFamily="49" charset="0"/>
                <a:cs typeface="Courier New" pitchFamily="49" charset="0"/>
              </a:rPr>
              <a:t> d Pdq </a:t>
            </a:r>
            <a:r>
              <a:rPr lang="en-US" sz="1600" dirty="0" err="1">
                <a:latin typeface="Courier New" pitchFamily="49" charset="0"/>
                <a:cs typeface="Courier New" pitchFamily="49" charset="0"/>
              </a:rPr>
              <a:t>iru</a:t>
            </a:r>
            <a:r>
              <a:rPr lang="en-US" sz="1600" dirty="0">
                <a:latin typeface="Courier New" pitchFamily="49" charset="0"/>
                <a:cs typeface="Courier New" pitchFamily="49" charset="0"/>
              </a:rPr>
              <a:t> D' </a:t>
            </a:r>
            <a:r>
              <a:rPr lang="en-US" sz="1600" dirty="0" err="1">
                <a:latin typeface="Courier New" pitchFamily="49" charset="0"/>
                <a:cs typeface="Courier New" pitchFamily="49" charset="0"/>
              </a:rPr>
              <a:t>Wkdw</a:t>
            </a:r>
            <a:endParaRPr lang="en-US" sz="1600" dirty="0">
              <a:latin typeface="Courier New" pitchFamily="49" charset="0"/>
              <a:cs typeface="Courier New" pitchFamily="49" charset="0"/>
            </a:endParaRPr>
          </a:p>
          <a:p>
            <a:endParaRPr lang="en-US" sz="1600" dirty="0">
              <a:latin typeface="Courier New" pitchFamily="49" charset="0"/>
              <a:cs typeface="Courier New" pitchFamily="49" charset="0"/>
            </a:endParaRPr>
          </a:p>
          <a:p>
            <a:r>
              <a:rPr lang="en-US" sz="1600" dirty="0" err="1">
                <a:latin typeface="Courier New" pitchFamily="49" charset="0"/>
                <a:cs typeface="Courier New" pitchFamily="49" charset="0"/>
              </a:rPr>
              <a:t>Lv</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wkhuh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iru</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krqhvw</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Sryhuwu</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Wkdw</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klqjv</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klv</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khdg</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dq</a:t>
            </a:r>
            <a:r>
              <a:rPr lang="en-US" sz="1600" dirty="0">
                <a:latin typeface="Courier New" pitchFamily="49" charset="0"/>
                <a:cs typeface="Courier New" pitchFamily="49" charset="0"/>
              </a:rPr>
              <a:t>' d' </a:t>
            </a:r>
            <a:r>
              <a:rPr lang="en-US" sz="1600" dirty="0" err="1">
                <a:latin typeface="Courier New" pitchFamily="49" charset="0"/>
                <a:cs typeface="Courier New" pitchFamily="49" charset="0"/>
              </a:rPr>
              <a:t>wkdw</a:t>
            </a:r>
            <a:r>
              <a:rPr lang="en-US" sz="1600" dirty="0">
                <a:latin typeface="Courier New" pitchFamily="49" charset="0"/>
                <a:cs typeface="Courier New" pitchFamily="49" charset="0"/>
              </a:rPr>
              <a:t>; </a:t>
            </a:r>
          </a:p>
          <a:p>
            <a:r>
              <a:rPr lang="en-US" sz="1600" dirty="0" err="1">
                <a:latin typeface="Courier New" pitchFamily="49" charset="0"/>
                <a:cs typeface="Courier New" pitchFamily="49" charset="0"/>
              </a:rPr>
              <a:t>Wkh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frzdug</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vodyh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zh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sdvv</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klp</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eu</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Zh</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gduh</a:t>
            </a:r>
            <a:r>
              <a:rPr lang="en-US" sz="1600" dirty="0">
                <a:latin typeface="Courier New" pitchFamily="49" charset="0"/>
                <a:cs typeface="Courier New" pitchFamily="49" charset="0"/>
              </a:rPr>
              <a:t> eh </a:t>
            </a:r>
            <a:r>
              <a:rPr lang="en-US" sz="1600" dirty="0" err="1">
                <a:latin typeface="Courier New" pitchFamily="49" charset="0"/>
                <a:cs typeface="Courier New" pitchFamily="49" charset="0"/>
              </a:rPr>
              <a:t>srru</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iru</a:t>
            </a:r>
            <a:r>
              <a:rPr lang="en-US" sz="1600" dirty="0">
                <a:latin typeface="Courier New" pitchFamily="49" charset="0"/>
                <a:cs typeface="Courier New" pitchFamily="49" charset="0"/>
              </a:rPr>
              <a:t> d' </a:t>
            </a:r>
            <a:r>
              <a:rPr lang="en-US" sz="1600" dirty="0" err="1">
                <a:latin typeface="Courier New" pitchFamily="49" charset="0"/>
                <a:cs typeface="Courier New" pitchFamily="49" charset="0"/>
              </a:rPr>
              <a:t>wkdw</a:t>
            </a:r>
            <a:r>
              <a:rPr lang="en-US" sz="1600" dirty="0">
                <a:latin typeface="Courier New" pitchFamily="49" charset="0"/>
                <a:cs typeface="Courier New" pitchFamily="49"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Printing Integer Values</a:t>
            </a:r>
            <a:endParaRPr lang="en-US" altLang="en-US" dirty="0" smtClean="0">
              <a:latin typeface="Courier New" pitchFamily="49" charset="0"/>
              <a:cs typeface="Arial" charset="0"/>
            </a:endParaRPr>
          </a:p>
        </p:txBody>
      </p:sp>
      <p:sp>
        <p:nvSpPr>
          <p:cNvPr id="6147"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The specification of </a:t>
            </a:r>
            <a:r>
              <a:rPr lang="en-US" sz="1800" dirty="0" smtClean="0"/>
              <a:t>formatting </a:t>
            </a:r>
            <a:r>
              <a:rPr lang="en-US" sz="1800" dirty="0"/>
              <a:t>is mildly complex:</a:t>
            </a:r>
          </a:p>
        </p:txBody>
      </p:sp>
      <p:sp>
        <p:nvSpPr>
          <p:cNvPr id="6148" name="Text Box 4"/>
          <p:cNvSpPr txBox="1">
            <a:spLocks noChangeArrowheads="1"/>
          </p:cNvSpPr>
          <p:nvPr/>
        </p:nvSpPr>
        <p:spPr bwMode="auto">
          <a:xfrm>
            <a:off x="685800" y="1309688"/>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smtClean="0">
                <a:latin typeface="Courier New" pitchFamily="49" charset="0"/>
              </a:rPr>
              <a:t>a </a:t>
            </a:r>
            <a:r>
              <a:rPr lang="en-US" sz="1800" dirty="0">
                <a:latin typeface="Courier New" pitchFamily="49" charset="0"/>
              </a:rPr>
              <a:t>= 42, </a:t>
            </a:r>
            <a:r>
              <a:rPr lang="en-US" sz="1800" dirty="0" smtClean="0">
                <a:latin typeface="Courier New" pitchFamily="49" charset="0"/>
              </a:rPr>
              <a:t>b </a:t>
            </a:r>
            <a:r>
              <a:rPr lang="en-US" sz="1800" dirty="0">
                <a:latin typeface="Courier New" pitchFamily="49" charset="0"/>
              </a:rPr>
              <a:t>= </a:t>
            </a:r>
            <a:r>
              <a:rPr lang="en-US" sz="1800" dirty="0" smtClean="0">
                <a:latin typeface="Courier New" pitchFamily="49" charset="0"/>
              </a:rPr>
              <a:t>-17;</a:t>
            </a:r>
            <a:endParaRPr lang="en-US" sz="1800" dirty="0">
              <a:latin typeface="Courier New" pitchFamily="49" charset="0"/>
            </a:endParaRPr>
          </a:p>
        </p:txBody>
      </p:sp>
      <p:sp>
        <p:nvSpPr>
          <p:cNvPr id="10" name="Text Box 4"/>
          <p:cNvSpPr txBox="1">
            <a:spLocks noChangeArrowheads="1"/>
          </p:cNvSpPr>
          <p:nvPr/>
        </p:nvSpPr>
        <p:spPr bwMode="auto">
          <a:xfrm>
            <a:off x="685800" y="2118717"/>
            <a:ext cx="7924800" cy="369332"/>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printf</a:t>
            </a:r>
            <a:r>
              <a:rPr lang="en-US" sz="1800" dirty="0" smtClean="0">
                <a:latin typeface="Courier New" pitchFamily="49" charset="0"/>
              </a:rPr>
              <a:t>("The absolute value of %d is %d.\n", b, abs(b) );</a:t>
            </a:r>
            <a:endParaRPr lang="en-US" sz="1800" dirty="0">
              <a:latin typeface="Courier New" pitchFamily="49" charset="0"/>
            </a:endParaRPr>
          </a:p>
        </p:txBody>
      </p:sp>
      <p:sp>
        <p:nvSpPr>
          <p:cNvPr id="11" name="Text Box 6"/>
          <p:cNvSpPr txBox="1">
            <a:spLocks noChangeArrowheads="1"/>
          </p:cNvSpPr>
          <p:nvPr/>
        </p:nvSpPr>
        <p:spPr bwMode="auto">
          <a:xfrm>
            <a:off x="4267200" y="2792849"/>
            <a:ext cx="4114800" cy="3385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The absolute value of </a:t>
            </a:r>
            <a:r>
              <a:rPr lang="en-US" sz="1600" dirty="0" smtClean="0">
                <a:latin typeface="Courier New" pitchFamily="49" charset="0"/>
              </a:rPr>
              <a:t>-17 </a:t>
            </a:r>
            <a:r>
              <a:rPr lang="en-US" sz="1600" dirty="0">
                <a:latin typeface="Courier New" pitchFamily="49" charset="0"/>
              </a:rPr>
              <a:t>is </a:t>
            </a:r>
            <a:r>
              <a:rPr lang="en-US" sz="1600" dirty="0" smtClean="0">
                <a:latin typeface="Courier New" pitchFamily="49" charset="0"/>
              </a:rPr>
              <a:t>17.</a:t>
            </a:r>
            <a:endParaRPr lang="en-US" sz="1600" dirty="0">
              <a:latin typeface="Courier New" pitchFamily="49" charset="0"/>
            </a:endParaRPr>
          </a:p>
        </p:txBody>
      </p:sp>
      <p:sp>
        <p:nvSpPr>
          <p:cNvPr id="12" name="Text Box 4"/>
          <p:cNvSpPr txBox="1">
            <a:spLocks noChangeArrowheads="1"/>
          </p:cNvSpPr>
          <p:nvPr/>
        </p:nvSpPr>
        <p:spPr bwMode="auto">
          <a:xfrm>
            <a:off x="685800" y="3828871"/>
            <a:ext cx="7924800" cy="369332"/>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a:latin typeface="Courier New" pitchFamily="49" charset="0"/>
              </a:rPr>
              <a:t>printf</a:t>
            </a:r>
            <a:r>
              <a:rPr lang="en-US" sz="1800" dirty="0" smtClean="0">
                <a:latin typeface="Courier New" pitchFamily="49" charset="0"/>
              </a:rPr>
              <a:t>("%d\n+ </a:t>
            </a:r>
            <a:r>
              <a:rPr lang="en-US" sz="1800" dirty="0">
                <a:latin typeface="Courier New" pitchFamily="49" charset="0"/>
              </a:rPr>
              <a:t>%</a:t>
            </a:r>
            <a:r>
              <a:rPr lang="en-US" sz="1800" dirty="0" smtClean="0">
                <a:latin typeface="Courier New" pitchFamily="49" charset="0"/>
              </a:rPr>
              <a:t>d\n= </a:t>
            </a:r>
            <a:r>
              <a:rPr lang="en-US" sz="1800" dirty="0">
                <a:latin typeface="Courier New" pitchFamily="49" charset="0"/>
              </a:rPr>
              <a:t>%d\n", a, b, a + b);</a:t>
            </a:r>
          </a:p>
        </p:txBody>
      </p:sp>
      <p:sp>
        <p:nvSpPr>
          <p:cNvPr id="15" name="Text Box 6"/>
          <p:cNvSpPr txBox="1">
            <a:spLocks noChangeArrowheads="1"/>
          </p:cNvSpPr>
          <p:nvPr/>
        </p:nvSpPr>
        <p:spPr bwMode="auto">
          <a:xfrm>
            <a:off x="6324600" y="4426803"/>
            <a:ext cx="2019300" cy="83099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42</a:t>
            </a:r>
          </a:p>
          <a:p>
            <a:r>
              <a:rPr lang="en-US" sz="1600" dirty="0">
                <a:latin typeface="Courier New" pitchFamily="49" charset="0"/>
              </a:rPr>
              <a:t>+ -17</a:t>
            </a:r>
          </a:p>
          <a:p>
            <a:r>
              <a:rPr lang="en-US" sz="1600" dirty="0">
                <a:latin typeface="Courier New" pitchFamily="49" charset="0"/>
              </a:rPr>
              <a:t>= 25</a:t>
            </a:r>
          </a:p>
        </p:txBody>
      </p:sp>
      <p:sp>
        <p:nvSpPr>
          <p:cNvPr id="3" name="Freeform 2"/>
          <p:cNvSpPr/>
          <p:nvPr/>
        </p:nvSpPr>
        <p:spPr bwMode="auto">
          <a:xfrm>
            <a:off x="2874261" y="2497933"/>
            <a:ext cx="1268081" cy="497107"/>
          </a:xfrm>
          <a:custGeom>
            <a:avLst/>
            <a:gdLst>
              <a:gd name="connsiteX0" fmla="*/ 111310 w 1268081"/>
              <a:gd name="connsiteY0" fmla="*/ 0 h 497107"/>
              <a:gd name="connsiteX1" fmla="*/ 111310 w 1268081"/>
              <a:gd name="connsiteY1" fmla="*/ 429658 h 497107"/>
              <a:gd name="connsiteX2" fmla="*/ 1268081 w 1268081"/>
              <a:gd name="connsiteY2" fmla="*/ 495759 h 497107"/>
            </a:gdLst>
            <a:ahLst/>
            <a:cxnLst>
              <a:cxn ang="0">
                <a:pos x="connsiteX0" y="connsiteY0"/>
              </a:cxn>
              <a:cxn ang="0">
                <a:pos x="connsiteX1" y="connsiteY1"/>
              </a:cxn>
              <a:cxn ang="0">
                <a:pos x="connsiteX2" y="connsiteY2"/>
              </a:cxn>
            </a:cxnLst>
            <a:rect l="l" t="t" r="r" b="b"/>
            <a:pathLst>
              <a:path w="1268081" h="497107">
                <a:moveTo>
                  <a:pt x="111310" y="0"/>
                </a:moveTo>
                <a:cubicBezTo>
                  <a:pt x="14912" y="173516"/>
                  <a:pt x="-81485" y="347032"/>
                  <a:pt x="111310" y="429658"/>
                </a:cubicBezTo>
                <a:cubicBezTo>
                  <a:pt x="304105" y="512284"/>
                  <a:pt x="1268081" y="495759"/>
                  <a:pt x="1268081" y="495759"/>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Freeform 3"/>
          <p:cNvSpPr/>
          <p:nvPr/>
        </p:nvSpPr>
        <p:spPr bwMode="auto">
          <a:xfrm>
            <a:off x="3693824" y="4222991"/>
            <a:ext cx="2508672" cy="710104"/>
          </a:xfrm>
          <a:custGeom>
            <a:avLst/>
            <a:gdLst>
              <a:gd name="connsiteX0" fmla="*/ 29877 w 2508672"/>
              <a:gd name="connsiteY0" fmla="*/ 0 h 710104"/>
              <a:gd name="connsiteX1" fmla="*/ 349366 w 2508672"/>
              <a:gd name="connsiteY1" fmla="*/ 683046 h 710104"/>
              <a:gd name="connsiteX2" fmla="*/ 2508672 w 2508672"/>
              <a:gd name="connsiteY2" fmla="*/ 583894 h 710104"/>
            </a:gdLst>
            <a:ahLst/>
            <a:cxnLst>
              <a:cxn ang="0">
                <a:pos x="connsiteX0" y="connsiteY0"/>
              </a:cxn>
              <a:cxn ang="0">
                <a:pos x="connsiteX1" y="connsiteY1"/>
              </a:cxn>
              <a:cxn ang="0">
                <a:pos x="connsiteX2" y="connsiteY2"/>
              </a:cxn>
            </a:cxnLst>
            <a:rect l="l" t="t" r="r" b="b"/>
            <a:pathLst>
              <a:path w="2508672" h="710104">
                <a:moveTo>
                  <a:pt x="29877" y="0"/>
                </a:moveTo>
                <a:cubicBezTo>
                  <a:pt x="-16945" y="292865"/>
                  <a:pt x="-63766" y="585730"/>
                  <a:pt x="349366" y="683046"/>
                </a:cubicBezTo>
                <a:cubicBezTo>
                  <a:pt x="762498" y="780362"/>
                  <a:pt x="2508672" y="583894"/>
                  <a:pt x="2508672" y="583894"/>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Text Box 3"/>
          <p:cNvSpPr txBox="1">
            <a:spLocks noChangeArrowheads="1"/>
          </p:cNvSpPr>
          <p:nvPr/>
        </p:nvSpPr>
        <p:spPr bwMode="auto">
          <a:xfrm>
            <a:off x="381000" y="5881687"/>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The </a:t>
            </a:r>
            <a:r>
              <a:rPr lang="en-US" sz="1800" dirty="0" smtClean="0"/>
              <a:t>alignment of the last one isn't ideal; fortunately, we can specify field widths...</a:t>
            </a:r>
            <a:endParaRPr lang="en-US" sz="1800" dirty="0"/>
          </a:p>
        </p:txBody>
      </p:sp>
      <p:sp>
        <p:nvSpPr>
          <p:cNvPr id="16" name="Text Box 6"/>
          <p:cNvSpPr txBox="1">
            <a:spLocks noChangeArrowheads="1"/>
          </p:cNvSpPr>
          <p:nvPr/>
        </p:nvSpPr>
        <p:spPr bwMode="auto">
          <a:xfrm>
            <a:off x="7791220" y="839688"/>
            <a:ext cx="1047980" cy="307777"/>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dirty="0" smtClean="0">
                <a:latin typeface="Arial" panose="020B0604020202020204" pitchFamily="34" charset="0"/>
                <a:cs typeface="Arial" panose="020B0604020202020204" pitchFamily="34" charset="0"/>
              </a:rPr>
              <a:t>&lt;</a:t>
            </a:r>
            <a:r>
              <a:rPr lang="en-US" sz="1400" b="1" dirty="0" err="1" smtClean="0">
                <a:latin typeface="Arial" panose="020B0604020202020204" pitchFamily="34" charset="0"/>
                <a:cs typeface="Arial" panose="020B0604020202020204" pitchFamily="34" charset="0"/>
              </a:rPr>
              <a:t>stdlib.h</a:t>
            </a:r>
            <a:r>
              <a:rPr lang="en-US" sz="1400" b="1" dirty="0" smtClean="0">
                <a:latin typeface="Arial" panose="020B0604020202020204" pitchFamily="34" charset="0"/>
                <a:cs typeface="Arial" panose="020B0604020202020204" pitchFamily="34" charset="0"/>
              </a:rPr>
              <a:t>&gt;</a:t>
            </a:r>
            <a:endParaRPr lang="en-US" sz="1400" b="1" dirty="0">
              <a:latin typeface="Arial" panose="020B0604020202020204" pitchFamily="34" charset="0"/>
              <a:cs typeface="Arial" panose="020B0604020202020204" pitchFamily="34" charset="0"/>
            </a:endParaRPr>
          </a:p>
        </p:txBody>
      </p:sp>
      <p:sp>
        <p:nvSpPr>
          <p:cNvPr id="5" name="Freeform 4"/>
          <p:cNvSpPr/>
          <p:nvPr/>
        </p:nvSpPr>
        <p:spPr bwMode="auto">
          <a:xfrm>
            <a:off x="7443162" y="1167788"/>
            <a:ext cx="488983" cy="947451"/>
          </a:xfrm>
          <a:custGeom>
            <a:avLst/>
            <a:gdLst>
              <a:gd name="connsiteX0" fmla="*/ 4240 w 488983"/>
              <a:gd name="connsiteY0" fmla="*/ 947451 h 947451"/>
              <a:gd name="connsiteX1" fmla="*/ 70342 w 488983"/>
              <a:gd name="connsiteY1" fmla="*/ 341523 h 947451"/>
              <a:gd name="connsiteX2" fmla="*/ 488983 w 488983"/>
              <a:gd name="connsiteY2" fmla="*/ 0 h 947451"/>
            </a:gdLst>
            <a:ahLst/>
            <a:cxnLst>
              <a:cxn ang="0">
                <a:pos x="connsiteX0" y="connsiteY0"/>
              </a:cxn>
              <a:cxn ang="0">
                <a:pos x="connsiteX1" y="connsiteY1"/>
              </a:cxn>
              <a:cxn ang="0">
                <a:pos x="connsiteX2" y="connsiteY2"/>
              </a:cxn>
            </a:cxnLst>
            <a:rect l="l" t="t" r="r" b="b"/>
            <a:pathLst>
              <a:path w="488983" h="947451">
                <a:moveTo>
                  <a:pt x="4240" y="947451"/>
                </a:moveTo>
                <a:cubicBezTo>
                  <a:pt x="-3105" y="723441"/>
                  <a:pt x="-10449" y="499431"/>
                  <a:pt x="70342" y="341523"/>
                </a:cubicBezTo>
                <a:cubicBezTo>
                  <a:pt x="151133" y="183614"/>
                  <a:pt x="320058" y="91807"/>
                  <a:pt x="488983"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Tree>
    <p:extLst>
      <p:ext uri="{BB962C8B-B14F-4D97-AF65-F5344CB8AC3E}">
        <p14:creationId xmlns:p14="http://schemas.microsoft.com/office/powerpoint/2010/main" val="39750299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5" grpId="0" animBg="1"/>
      <p:bldP spid="3" grpId="0" animBg="1"/>
      <p:bldP spid="4" grpId="0" animBg="1"/>
      <p:bldP spid="14"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Aligning</a:t>
            </a:r>
            <a:r>
              <a:rPr lang="en-US" altLang="en-US" baseline="0" dirty="0" smtClean="0">
                <a:latin typeface="Arial" charset="0"/>
                <a:cs typeface="Arial" charset="0"/>
              </a:rPr>
              <a:t> Output</a:t>
            </a:r>
            <a:endParaRPr lang="en-US" altLang="en-US" dirty="0" smtClean="0">
              <a:latin typeface="Courier New" pitchFamily="49" charset="0"/>
              <a:cs typeface="Arial" charset="0"/>
            </a:endParaRPr>
          </a:p>
        </p:txBody>
      </p:sp>
      <p:sp>
        <p:nvSpPr>
          <p:cNvPr id="12" name="Text Box 4"/>
          <p:cNvSpPr txBox="1">
            <a:spLocks noChangeArrowheads="1"/>
          </p:cNvSpPr>
          <p:nvPr/>
        </p:nvSpPr>
        <p:spPr bwMode="auto">
          <a:xfrm>
            <a:off x="685800" y="1542871"/>
            <a:ext cx="7924800" cy="369332"/>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a:latin typeface="Courier New" pitchFamily="49" charset="0"/>
              </a:rPr>
              <a:t>printf</a:t>
            </a:r>
            <a:r>
              <a:rPr lang="en-US" sz="1800" dirty="0" smtClean="0">
                <a:latin typeface="Courier New" pitchFamily="49" charset="0"/>
              </a:rPr>
              <a:t>("%7d\n+ %5d\n= %5d\n</a:t>
            </a:r>
            <a:r>
              <a:rPr lang="en-US" sz="1800" dirty="0">
                <a:latin typeface="Courier New" pitchFamily="49" charset="0"/>
              </a:rPr>
              <a:t>", a, b, a + b);</a:t>
            </a:r>
          </a:p>
        </p:txBody>
      </p:sp>
      <p:sp>
        <p:nvSpPr>
          <p:cNvPr id="15" name="Text Box 6"/>
          <p:cNvSpPr txBox="1">
            <a:spLocks noChangeArrowheads="1"/>
          </p:cNvSpPr>
          <p:nvPr/>
        </p:nvSpPr>
        <p:spPr bwMode="auto">
          <a:xfrm>
            <a:off x="6324600" y="2140803"/>
            <a:ext cx="1295400" cy="83099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 </a:t>
            </a:r>
            <a:r>
              <a:rPr lang="en-US" sz="1600" dirty="0" smtClean="0">
                <a:latin typeface="Courier New" pitchFamily="49" charset="0"/>
              </a:rPr>
              <a:t>    42</a:t>
            </a:r>
            <a:endParaRPr lang="en-US" sz="1600" dirty="0">
              <a:latin typeface="Courier New" pitchFamily="49" charset="0"/>
            </a:endParaRPr>
          </a:p>
          <a:p>
            <a:r>
              <a:rPr lang="en-US" sz="1600" dirty="0">
                <a:latin typeface="Courier New" pitchFamily="49" charset="0"/>
              </a:rPr>
              <a:t>+   -17</a:t>
            </a:r>
          </a:p>
          <a:p>
            <a:r>
              <a:rPr lang="en-US" sz="1600" dirty="0">
                <a:latin typeface="Courier New" pitchFamily="49" charset="0"/>
              </a:rPr>
              <a:t>=    25</a:t>
            </a:r>
          </a:p>
        </p:txBody>
      </p:sp>
      <p:sp>
        <p:nvSpPr>
          <p:cNvPr id="4" name="Freeform 3"/>
          <p:cNvSpPr/>
          <p:nvPr/>
        </p:nvSpPr>
        <p:spPr bwMode="auto">
          <a:xfrm>
            <a:off x="3693824" y="1936991"/>
            <a:ext cx="2508672" cy="710104"/>
          </a:xfrm>
          <a:custGeom>
            <a:avLst/>
            <a:gdLst>
              <a:gd name="connsiteX0" fmla="*/ 29877 w 2508672"/>
              <a:gd name="connsiteY0" fmla="*/ 0 h 710104"/>
              <a:gd name="connsiteX1" fmla="*/ 349366 w 2508672"/>
              <a:gd name="connsiteY1" fmla="*/ 683046 h 710104"/>
              <a:gd name="connsiteX2" fmla="*/ 2508672 w 2508672"/>
              <a:gd name="connsiteY2" fmla="*/ 583894 h 710104"/>
            </a:gdLst>
            <a:ahLst/>
            <a:cxnLst>
              <a:cxn ang="0">
                <a:pos x="connsiteX0" y="connsiteY0"/>
              </a:cxn>
              <a:cxn ang="0">
                <a:pos x="connsiteX1" y="connsiteY1"/>
              </a:cxn>
              <a:cxn ang="0">
                <a:pos x="connsiteX2" y="connsiteY2"/>
              </a:cxn>
            </a:cxnLst>
            <a:rect l="l" t="t" r="r" b="b"/>
            <a:pathLst>
              <a:path w="2508672" h="710104">
                <a:moveTo>
                  <a:pt x="29877" y="0"/>
                </a:moveTo>
                <a:cubicBezTo>
                  <a:pt x="-16945" y="292865"/>
                  <a:pt x="-63766" y="585730"/>
                  <a:pt x="349366" y="683046"/>
                </a:cubicBezTo>
                <a:cubicBezTo>
                  <a:pt x="762498" y="780362"/>
                  <a:pt x="2508672" y="583894"/>
                  <a:pt x="2508672" y="583894"/>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Text Box 4"/>
          <p:cNvSpPr txBox="1">
            <a:spLocks noChangeArrowheads="1"/>
          </p:cNvSpPr>
          <p:nvPr/>
        </p:nvSpPr>
        <p:spPr bwMode="auto">
          <a:xfrm>
            <a:off x="457200" y="694135"/>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a:t>
            </a:r>
            <a:r>
              <a:rPr lang="en-US" sz="1800" dirty="0" err="1" smtClean="0">
                <a:latin typeface="Courier New" pitchFamily="49" charset="0"/>
              </a:rPr>
              <a:t>Wd</a:t>
            </a:r>
            <a:r>
              <a:rPr lang="en-US" sz="1800" dirty="0" smtClean="0">
                <a:latin typeface="+mn-lt"/>
              </a:rPr>
              <a:t> means print the corresponding value as a base-10 integer, right-aligned in W columns:</a:t>
            </a:r>
            <a:endParaRPr lang="en-US" sz="1800" dirty="0">
              <a:latin typeface="Courier New" pitchFamily="49" charset="0"/>
            </a:endParaRPr>
          </a:p>
        </p:txBody>
      </p:sp>
      <p:sp>
        <p:nvSpPr>
          <p:cNvPr id="16" name="Text Box 4"/>
          <p:cNvSpPr txBox="1">
            <a:spLocks noChangeArrowheads="1"/>
          </p:cNvSpPr>
          <p:nvPr/>
        </p:nvSpPr>
        <p:spPr bwMode="auto">
          <a:xfrm>
            <a:off x="457200" y="3392269"/>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mn-lt"/>
              </a:rPr>
              <a:t>If the value requires more than the specified number of columns, then the width specifier is ignored and the entire value is printed.</a:t>
            </a:r>
            <a:endParaRPr lang="en-US" sz="1800" dirty="0">
              <a:latin typeface="Courier New" pitchFamily="49" charset="0"/>
            </a:endParaRPr>
          </a:p>
        </p:txBody>
      </p:sp>
    </p:spTree>
    <p:extLst>
      <p:ext uri="{BB962C8B-B14F-4D97-AF65-F5344CB8AC3E}">
        <p14:creationId xmlns:p14="http://schemas.microsoft.com/office/powerpoint/2010/main" val="7697974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Printing Floating-point</a:t>
            </a:r>
            <a:r>
              <a:rPr lang="en-US" altLang="en-US" baseline="0" dirty="0" smtClean="0">
                <a:latin typeface="Arial" charset="0"/>
                <a:cs typeface="Arial" charset="0"/>
              </a:rPr>
              <a:t> Values</a:t>
            </a:r>
            <a:endParaRPr lang="en-US" altLang="en-US" dirty="0" smtClean="0">
              <a:latin typeface="Courier New" pitchFamily="49" charset="0"/>
              <a:cs typeface="Arial" charset="0"/>
            </a:endParaRPr>
          </a:p>
        </p:txBody>
      </p:sp>
      <p:sp>
        <p:nvSpPr>
          <p:cNvPr id="6147"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t>There are different format </a:t>
            </a:r>
            <a:r>
              <a:rPr lang="en-US" sz="1800" dirty="0" err="1" smtClean="0"/>
              <a:t>specifiers</a:t>
            </a:r>
            <a:r>
              <a:rPr lang="en-US" sz="1800" dirty="0" smtClean="0"/>
              <a:t> for different data types:</a:t>
            </a:r>
            <a:endParaRPr lang="en-US" sz="1800" dirty="0"/>
          </a:p>
        </p:txBody>
      </p:sp>
      <p:sp>
        <p:nvSpPr>
          <p:cNvPr id="6148" name="Text Box 4"/>
          <p:cNvSpPr txBox="1">
            <a:spLocks noChangeArrowheads="1"/>
          </p:cNvSpPr>
          <p:nvPr/>
        </p:nvSpPr>
        <p:spPr bwMode="auto">
          <a:xfrm>
            <a:off x="457200" y="1309688"/>
            <a:ext cx="6934200" cy="784830"/>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FR" sz="1800" b="1" dirty="0">
                <a:solidFill>
                  <a:srgbClr val="0000CC"/>
                </a:solidFill>
                <a:latin typeface="Courier New" pitchFamily="49" charset="0"/>
              </a:rPr>
              <a:t>double </a:t>
            </a:r>
            <a:r>
              <a:rPr lang="fr-FR" sz="1800" dirty="0">
                <a:latin typeface="Courier New" pitchFamily="49" charset="0"/>
              </a:rPr>
              <a:t>r  = 2.0;</a:t>
            </a:r>
          </a:p>
          <a:p>
            <a:pPr>
              <a:spcBef>
                <a:spcPct val="50000"/>
              </a:spcBef>
            </a:pPr>
            <a:r>
              <a:rPr lang="fr-FR" sz="1800" b="1" dirty="0" smtClean="0">
                <a:solidFill>
                  <a:srgbClr val="0000CC"/>
                </a:solidFill>
                <a:latin typeface="Courier New" pitchFamily="49" charset="0"/>
              </a:rPr>
              <a:t>double </a:t>
            </a:r>
            <a:r>
              <a:rPr lang="fr-FR" sz="1800" dirty="0">
                <a:latin typeface="Courier New" pitchFamily="49" charset="0"/>
              </a:rPr>
              <a:t>pi = 3.141592;</a:t>
            </a:r>
            <a:endParaRPr lang="en-US" sz="1800" dirty="0">
              <a:latin typeface="Courier New" pitchFamily="49" charset="0"/>
            </a:endParaRPr>
          </a:p>
        </p:txBody>
      </p:sp>
      <p:sp>
        <p:nvSpPr>
          <p:cNvPr id="6150" name="Text Box 6"/>
          <p:cNvSpPr txBox="1">
            <a:spLocks noChangeArrowheads="1"/>
          </p:cNvSpPr>
          <p:nvPr/>
        </p:nvSpPr>
        <p:spPr bwMode="auto">
          <a:xfrm>
            <a:off x="1828800" y="3657600"/>
            <a:ext cx="6858000" cy="3385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The area of a circle of radius 2.00 is about 12.5664</a:t>
            </a:r>
          </a:p>
        </p:txBody>
      </p:sp>
      <p:sp>
        <p:nvSpPr>
          <p:cNvPr id="9" name="Text Box 4"/>
          <p:cNvSpPr txBox="1">
            <a:spLocks noChangeArrowheads="1"/>
          </p:cNvSpPr>
          <p:nvPr/>
        </p:nvSpPr>
        <p:spPr bwMode="auto">
          <a:xfrm>
            <a:off x="457200" y="2297668"/>
            <a:ext cx="8534400" cy="784830"/>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a:latin typeface="Courier New" pitchFamily="49" charset="0"/>
              </a:rPr>
              <a:t>printf</a:t>
            </a:r>
            <a:r>
              <a:rPr lang="en-US" sz="1800" dirty="0">
                <a:latin typeface="Courier New" pitchFamily="49" charset="0"/>
              </a:rPr>
              <a:t>("The area of a circle of radius %.2f is about %.4f\n</a:t>
            </a:r>
            <a:r>
              <a:rPr lang="en-US" sz="1800" dirty="0" smtClean="0">
                <a:latin typeface="Courier New" pitchFamily="49" charset="0"/>
              </a:rPr>
              <a:t>",</a:t>
            </a:r>
          </a:p>
          <a:p>
            <a:pPr>
              <a:spcBef>
                <a:spcPct val="50000"/>
              </a:spcBef>
            </a:pPr>
            <a:r>
              <a:rPr lang="en-US" sz="1800" dirty="0">
                <a:latin typeface="Courier New" pitchFamily="49" charset="0"/>
              </a:rPr>
              <a:t> </a:t>
            </a:r>
            <a:r>
              <a:rPr lang="en-US" sz="1800" dirty="0" smtClean="0">
                <a:latin typeface="Courier New" pitchFamily="49" charset="0"/>
              </a:rPr>
              <a:t>        </a:t>
            </a:r>
            <a:r>
              <a:rPr lang="en-US" sz="1800" dirty="0">
                <a:latin typeface="Courier New" pitchFamily="49" charset="0"/>
              </a:rPr>
              <a:t>r, pi * r * r);</a:t>
            </a:r>
          </a:p>
        </p:txBody>
      </p:sp>
      <p:sp>
        <p:nvSpPr>
          <p:cNvPr id="2" name="Freeform 1"/>
          <p:cNvSpPr/>
          <p:nvPr/>
        </p:nvSpPr>
        <p:spPr bwMode="auto">
          <a:xfrm>
            <a:off x="640241" y="2633031"/>
            <a:ext cx="1100424" cy="1200839"/>
          </a:xfrm>
          <a:custGeom>
            <a:avLst/>
            <a:gdLst>
              <a:gd name="connsiteX0" fmla="*/ 307210 w 1100424"/>
              <a:gd name="connsiteY0" fmla="*/ 0 h 1200839"/>
              <a:gd name="connsiteX1" fmla="*/ 42805 w 1100424"/>
              <a:gd name="connsiteY1" fmla="*/ 749147 h 1200839"/>
              <a:gd name="connsiteX2" fmla="*/ 1100424 w 1100424"/>
              <a:gd name="connsiteY2" fmla="*/ 1200839 h 1200839"/>
            </a:gdLst>
            <a:ahLst/>
            <a:cxnLst>
              <a:cxn ang="0">
                <a:pos x="connsiteX0" y="connsiteY0"/>
              </a:cxn>
              <a:cxn ang="0">
                <a:pos x="connsiteX1" y="connsiteY1"/>
              </a:cxn>
              <a:cxn ang="0">
                <a:pos x="connsiteX2" y="connsiteY2"/>
              </a:cxn>
            </a:cxnLst>
            <a:rect l="l" t="t" r="r" b="b"/>
            <a:pathLst>
              <a:path w="1100424" h="1200839">
                <a:moveTo>
                  <a:pt x="307210" y="0"/>
                </a:moveTo>
                <a:cubicBezTo>
                  <a:pt x="108906" y="274503"/>
                  <a:pt x="-89397" y="549007"/>
                  <a:pt x="42805" y="749147"/>
                </a:cubicBezTo>
                <a:cubicBezTo>
                  <a:pt x="175007" y="949287"/>
                  <a:pt x="637715" y="1075063"/>
                  <a:pt x="1100424" y="1200839"/>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11" name="Text Box 4"/>
          <p:cNvSpPr txBox="1">
            <a:spLocks noChangeArrowheads="1"/>
          </p:cNvSpPr>
          <p:nvPr/>
        </p:nvSpPr>
        <p:spPr bwMode="auto">
          <a:xfrm>
            <a:off x="1600200" y="5410200"/>
            <a:ext cx="72390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%f</a:t>
            </a:r>
            <a:r>
              <a:rPr lang="en-US" sz="1800" dirty="0" smtClean="0">
                <a:latin typeface="+mn-lt"/>
              </a:rPr>
              <a:t> means print the corresponding value as a base-10 decimal value</a:t>
            </a:r>
          </a:p>
          <a:p>
            <a:pPr marL="738188" indent="-738188">
              <a:spcBef>
                <a:spcPct val="50000"/>
              </a:spcBef>
            </a:pPr>
            <a:r>
              <a:rPr lang="en-US" sz="1800" dirty="0" smtClean="0">
                <a:latin typeface="Courier New" pitchFamily="49" charset="0"/>
              </a:rPr>
              <a:t>%</a:t>
            </a:r>
            <a:r>
              <a:rPr lang="en-US" sz="1800" dirty="0" err="1" smtClean="0">
                <a:latin typeface="Courier New" pitchFamily="49" charset="0"/>
              </a:rPr>
              <a:t>W.Pf</a:t>
            </a:r>
            <a:r>
              <a:rPr lang="en-US" sz="1800" dirty="0" smtClean="0"/>
              <a:t> </a:t>
            </a:r>
            <a:r>
              <a:rPr lang="en-US" sz="1800" dirty="0"/>
              <a:t>means print the </a:t>
            </a:r>
            <a:r>
              <a:rPr lang="en-US" sz="1800" dirty="0" smtClean="0"/>
              <a:t>corresponding value right-aligned in W columns and show P digits after the decimal point</a:t>
            </a:r>
            <a:endParaRPr lang="en-US" sz="1800" dirty="0">
              <a:latin typeface="Courier New" pitchFamily="49" charset="0"/>
            </a:endParaRPr>
          </a:p>
        </p:txBody>
      </p:sp>
    </p:spTree>
    <p:extLst>
      <p:ext uri="{BB962C8B-B14F-4D97-AF65-F5344CB8AC3E}">
        <p14:creationId xmlns:p14="http://schemas.microsoft.com/office/powerpoint/2010/main" val="241511815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Printing</a:t>
            </a:r>
            <a:r>
              <a:rPr lang="en-US" baseline="0" dirty="0" smtClean="0"/>
              <a:t> a Table</a:t>
            </a:r>
            <a:endParaRPr lang="en-US" dirty="0"/>
          </a:p>
        </p:txBody>
      </p:sp>
      <p:sp>
        <p:nvSpPr>
          <p:cNvPr id="3" name="Text Box 4"/>
          <p:cNvSpPr txBox="1">
            <a:spLocks noChangeArrowheads="1"/>
          </p:cNvSpPr>
          <p:nvPr/>
        </p:nvSpPr>
        <p:spPr bwMode="auto">
          <a:xfrm>
            <a:off x="457200" y="762000"/>
            <a:ext cx="5943600" cy="4524315"/>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0"/>
              </a:spcBef>
            </a:pPr>
            <a:r>
              <a:rPr lang="en-US" sz="1800" dirty="0">
                <a:latin typeface="Courier New" pitchFamily="49" charset="0"/>
              </a:rPr>
              <a:t>#</a:t>
            </a:r>
            <a:r>
              <a:rPr lang="en-US" sz="1800" b="1" dirty="0">
                <a:solidFill>
                  <a:srgbClr val="0070C0"/>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stdio.h</a:t>
            </a:r>
            <a:r>
              <a:rPr lang="en-US" sz="1800" dirty="0">
                <a:latin typeface="Courier New" pitchFamily="49" charset="0"/>
              </a:rPr>
              <a:t>&gt;</a:t>
            </a:r>
          </a:p>
          <a:p>
            <a:pPr>
              <a:spcBef>
                <a:spcPts val="0"/>
              </a:spcBef>
            </a:pPr>
            <a:r>
              <a:rPr lang="en-US" sz="1800" dirty="0" smtClean="0">
                <a:latin typeface="Courier New" pitchFamily="49" charset="0"/>
              </a:rPr>
              <a:t>#</a:t>
            </a:r>
            <a:r>
              <a:rPr lang="en-US" sz="1800" b="1" dirty="0">
                <a:solidFill>
                  <a:srgbClr val="0070C0"/>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math.h</a:t>
            </a:r>
            <a:r>
              <a:rPr lang="en-US" sz="1800" dirty="0">
                <a:latin typeface="Courier New" pitchFamily="49" charset="0"/>
              </a:rPr>
              <a:t>&gt;</a:t>
            </a:r>
          </a:p>
          <a:p>
            <a:pPr>
              <a:spcBef>
                <a:spcPts val="0"/>
              </a:spcBef>
            </a:pPr>
            <a:endParaRPr lang="en-US" sz="1800" dirty="0">
              <a:latin typeface="Courier New" pitchFamily="49" charset="0"/>
            </a:endParaRPr>
          </a:p>
          <a:p>
            <a:pPr>
              <a:spcBef>
                <a:spcPts val="0"/>
              </a:spcBef>
            </a:pPr>
            <a:r>
              <a:rPr lang="en-US" sz="1800" b="1" dirty="0" err="1">
                <a:solidFill>
                  <a:srgbClr val="0070C0"/>
                </a:solidFill>
                <a:latin typeface="Courier New" pitchFamily="49" charset="0"/>
              </a:rPr>
              <a:t>int</a:t>
            </a:r>
            <a:r>
              <a:rPr lang="en-US" sz="1800" dirty="0">
                <a:solidFill>
                  <a:srgbClr val="0070C0"/>
                </a:solidFill>
                <a:latin typeface="Courier New" pitchFamily="49" charset="0"/>
              </a:rPr>
              <a:t> </a:t>
            </a:r>
            <a:r>
              <a:rPr lang="en-US" sz="1800" dirty="0">
                <a:latin typeface="Courier New" pitchFamily="49" charset="0"/>
              </a:rPr>
              <a:t>main() {</a:t>
            </a:r>
          </a:p>
          <a:p>
            <a:pPr>
              <a:spcBef>
                <a:spcPts val="0"/>
              </a:spcBef>
            </a:pPr>
            <a:endParaRPr lang="en-US" sz="1800" dirty="0">
              <a:latin typeface="Courier New" pitchFamily="49" charset="0"/>
            </a:endParaRPr>
          </a:p>
          <a:p>
            <a:pPr>
              <a:spcBef>
                <a:spcPts val="0"/>
              </a:spcBef>
            </a:pPr>
            <a:endParaRPr lang="en-US" sz="1800" dirty="0">
              <a:latin typeface="Courier New" pitchFamily="49" charset="0"/>
            </a:endParaRP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  x   </a:t>
            </a:r>
            <a:r>
              <a:rPr lang="en-US" sz="1800" dirty="0" err="1">
                <a:latin typeface="Courier New" pitchFamily="49" charset="0"/>
              </a:rPr>
              <a:t>sqrt</a:t>
            </a:r>
            <a:r>
              <a:rPr lang="en-US" sz="1800" dirty="0">
                <a:latin typeface="Courier New" pitchFamily="49" charset="0"/>
              </a:rPr>
              <a:t>(x)\n");</a:t>
            </a: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("-------------\n</a:t>
            </a:r>
            <a:r>
              <a:rPr lang="en-US" sz="1800" dirty="0" smtClean="0">
                <a:latin typeface="Courier New" pitchFamily="49" charset="0"/>
              </a:rPr>
              <a:t>");</a:t>
            </a:r>
          </a:p>
          <a:p>
            <a:pPr>
              <a:spcBef>
                <a:spcPts val="0"/>
              </a:spcBef>
            </a:pPr>
            <a:endParaRPr lang="en-US" sz="1800" dirty="0">
              <a:latin typeface="Courier New" pitchFamily="49" charset="0"/>
            </a:endParaRPr>
          </a:p>
          <a:p>
            <a:pPr>
              <a:spcBef>
                <a:spcPts val="0"/>
              </a:spcBef>
            </a:pPr>
            <a:r>
              <a:rPr lang="en-US" sz="1800" dirty="0">
                <a:latin typeface="Courier New" pitchFamily="49" charset="0"/>
              </a:rPr>
              <a:t>   </a:t>
            </a:r>
            <a:r>
              <a:rPr lang="en-US" sz="1800" b="1" dirty="0">
                <a:solidFill>
                  <a:srgbClr val="0070C0"/>
                </a:solidFill>
                <a:latin typeface="Courier New" pitchFamily="49" charset="0"/>
              </a:rPr>
              <a:t>for</a:t>
            </a:r>
            <a:r>
              <a:rPr lang="en-US" sz="1800" dirty="0">
                <a:solidFill>
                  <a:srgbClr val="0070C0"/>
                </a:solidFill>
                <a:latin typeface="Courier New" pitchFamily="49" charset="0"/>
              </a:rPr>
              <a:t> </a:t>
            </a:r>
            <a:r>
              <a:rPr lang="en-US" sz="1800" dirty="0">
                <a:latin typeface="Courier New" pitchFamily="49" charset="0"/>
              </a:rPr>
              <a:t>(</a:t>
            </a:r>
            <a:r>
              <a:rPr lang="en-US" sz="1800" b="1" dirty="0" err="1">
                <a:solidFill>
                  <a:srgbClr val="0070C0"/>
                </a:solidFill>
                <a:latin typeface="Courier New" pitchFamily="49" charset="0"/>
              </a:rPr>
              <a:t>int</a:t>
            </a:r>
            <a:r>
              <a:rPr lang="en-US" sz="1800" dirty="0">
                <a:solidFill>
                  <a:srgbClr val="0070C0"/>
                </a:solidFill>
                <a:latin typeface="Courier New" pitchFamily="49" charset="0"/>
              </a:rPr>
              <a:t> </a:t>
            </a:r>
            <a:r>
              <a:rPr lang="en-US" sz="1800" dirty="0" err="1">
                <a:latin typeface="Courier New" pitchFamily="49" charset="0"/>
              </a:rPr>
              <a:t>i</a:t>
            </a:r>
            <a:r>
              <a:rPr lang="en-US" sz="1800" dirty="0">
                <a:latin typeface="Courier New" pitchFamily="49" charset="0"/>
              </a:rPr>
              <a:t> = 2; </a:t>
            </a:r>
            <a:r>
              <a:rPr lang="en-US" sz="1800" dirty="0" err="1">
                <a:latin typeface="Courier New" pitchFamily="49" charset="0"/>
              </a:rPr>
              <a:t>i</a:t>
            </a:r>
            <a:r>
              <a:rPr lang="en-US" sz="1800" dirty="0">
                <a:latin typeface="Courier New" pitchFamily="49" charset="0"/>
              </a:rPr>
              <a:t> &lt; 20; </a:t>
            </a:r>
            <a:r>
              <a:rPr lang="en-US" sz="1800" dirty="0" err="1">
                <a:latin typeface="Courier New" pitchFamily="49" charset="0"/>
              </a:rPr>
              <a:t>i</a:t>
            </a:r>
            <a:r>
              <a:rPr lang="en-US" sz="1800" dirty="0">
                <a:latin typeface="Courier New" pitchFamily="49" charset="0"/>
              </a:rPr>
              <a:t>++) {</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("%3d%10.4f\n", </a:t>
            </a:r>
            <a:r>
              <a:rPr lang="en-US" sz="1800" dirty="0" err="1">
                <a:latin typeface="Courier New" pitchFamily="49" charset="0"/>
              </a:rPr>
              <a:t>i</a:t>
            </a:r>
            <a:r>
              <a:rPr lang="en-US" sz="1800" dirty="0">
                <a:latin typeface="Courier New" pitchFamily="49" charset="0"/>
              </a:rPr>
              <a:t>, </a:t>
            </a:r>
            <a:r>
              <a:rPr lang="en-US" sz="1800" dirty="0" err="1">
                <a:latin typeface="Courier New" pitchFamily="49" charset="0"/>
              </a:rPr>
              <a:t>sqrt</a:t>
            </a:r>
            <a:r>
              <a:rPr lang="en-US" sz="1800" dirty="0">
                <a:latin typeface="Courier New" pitchFamily="49" charset="0"/>
              </a:rPr>
              <a:t>(</a:t>
            </a:r>
            <a:r>
              <a:rPr lang="en-US" sz="1800" dirty="0" err="1">
                <a:latin typeface="Courier New" pitchFamily="49" charset="0"/>
              </a:rPr>
              <a:t>i</a:t>
            </a:r>
            <a:r>
              <a:rPr lang="en-US" sz="1800" dirty="0">
                <a:latin typeface="Courier New" pitchFamily="49" charset="0"/>
              </a:rPr>
              <a:t>));</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b="1" dirty="0">
                <a:solidFill>
                  <a:srgbClr val="0070C0"/>
                </a:solidFill>
                <a:latin typeface="Courier New" pitchFamily="49" charset="0"/>
              </a:rPr>
              <a:t>return</a:t>
            </a:r>
            <a:r>
              <a:rPr lang="en-US" sz="1800" dirty="0">
                <a:solidFill>
                  <a:srgbClr val="0070C0"/>
                </a:solidFill>
                <a:latin typeface="Courier New" pitchFamily="49" charset="0"/>
              </a:rPr>
              <a:t> </a:t>
            </a:r>
            <a:r>
              <a:rPr lang="en-US" sz="1800" dirty="0">
                <a:latin typeface="Courier New" pitchFamily="49" charset="0"/>
              </a:rPr>
              <a:t>0;</a:t>
            </a:r>
          </a:p>
          <a:p>
            <a:pPr>
              <a:spcBef>
                <a:spcPts val="0"/>
              </a:spcBef>
            </a:pPr>
            <a:r>
              <a:rPr lang="en-US" sz="1800" dirty="0" smtClean="0">
                <a:latin typeface="Courier New" pitchFamily="49" charset="0"/>
              </a:rPr>
              <a:t>}</a:t>
            </a:r>
            <a:endParaRPr lang="en-US" sz="1800" dirty="0">
              <a:latin typeface="Courier New" pitchFamily="49" charset="0"/>
            </a:endParaRPr>
          </a:p>
        </p:txBody>
      </p:sp>
      <p:sp>
        <p:nvSpPr>
          <p:cNvPr id="4" name="Rectangle 3"/>
          <p:cNvSpPr/>
          <p:nvPr/>
        </p:nvSpPr>
        <p:spPr>
          <a:xfrm>
            <a:off x="7010400" y="1371600"/>
            <a:ext cx="1828800" cy="5016758"/>
          </a:xfrm>
          <a:prstGeom prst="rect">
            <a:avLst/>
          </a:prstGeom>
          <a:solidFill>
            <a:schemeClr val="bg1">
              <a:lumMod val="85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 x   </a:t>
            </a:r>
            <a:r>
              <a:rPr lang="en-US" sz="1600" dirty="0" err="1">
                <a:latin typeface="Courier New" panose="02070309020205020404" pitchFamily="49" charset="0"/>
                <a:cs typeface="Courier New" panose="02070309020205020404" pitchFamily="49" charset="0"/>
              </a:rPr>
              <a:t>sqrt</a:t>
            </a:r>
            <a:r>
              <a:rPr lang="en-US" sz="1600" dirty="0">
                <a:latin typeface="Courier New" panose="02070309020205020404" pitchFamily="49" charset="0"/>
                <a:cs typeface="Courier New" panose="02070309020205020404" pitchFamily="49" charset="0"/>
              </a:rPr>
              <a:t>(x)</a:t>
            </a:r>
          </a:p>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2    1.4142</a:t>
            </a:r>
          </a:p>
          <a:p>
            <a:r>
              <a:rPr lang="en-US" sz="1600" dirty="0">
                <a:latin typeface="Courier New" panose="02070309020205020404" pitchFamily="49" charset="0"/>
                <a:cs typeface="Courier New" panose="02070309020205020404" pitchFamily="49" charset="0"/>
              </a:rPr>
              <a:t>  3    1.7321</a:t>
            </a:r>
          </a:p>
          <a:p>
            <a:r>
              <a:rPr lang="en-US" sz="1600" dirty="0">
                <a:latin typeface="Courier New" panose="02070309020205020404" pitchFamily="49" charset="0"/>
                <a:cs typeface="Courier New" panose="02070309020205020404" pitchFamily="49" charset="0"/>
              </a:rPr>
              <a:t>  4    2.0000</a:t>
            </a:r>
          </a:p>
          <a:p>
            <a:r>
              <a:rPr lang="en-US" sz="1600" dirty="0">
                <a:latin typeface="Courier New" panose="02070309020205020404" pitchFamily="49" charset="0"/>
                <a:cs typeface="Courier New" panose="02070309020205020404" pitchFamily="49" charset="0"/>
              </a:rPr>
              <a:t>  5    2.2361</a:t>
            </a:r>
          </a:p>
          <a:p>
            <a:r>
              <a:rPr lang="en-US" sz="1600" dirty="0">
                <a:latin typeface="Courier New" panose="02070309020205020404" pitchFamily="49" charset="0"/>
                <a:cs typeface="Courier New" panose="02070309020205020404" pitchFamily="49" charset="0"/>
              </a:rPr>
              <a:t>  6    2.4495</a:t>
            </a:r>
          </a:p>
          <a:p>
            <a:r>
              <a:rPr lang="en-US" sz="1600" dirty="0">
                <a:latin typeface="Courier New" panose="02070309020205020404" pitchFamily="49" charset="0"/>
                <a:cs typeface="Courier New" panose="02070309020205020404" pitchFamily="49" charset="0"/>
              </a:rPr>
              <a:t>  7    2.6458</a:t>
            </a:r>
          </a:p>
          <a:p>
            <a:r>
              <a:rPr lang="en-US" sz="1600" dirty="0">
                <a:latin typeface="Courier New" panose="02070309020205020404" pitchFamily="49" charset="0"/>
                <a:cs typeface="Courier New" panose="02070309020205020404" pitchFamily="49" charset="0"/>
              </a:rPr>
              <a:t>  8    2.8284</a:t>
            </a:r>
          </a:p>
          <a:p>
            <a:r>
              <a:rPr lang="en-US" sz="1600" dirty="0">
                <a:latin typeface="Courier New" panose="02070309020205020404" pitchFamily="49" charset="0"/>
                <a:cs typeface="Courier New" panose="02070309020205020404" pitchFamily="49" charset="0"/>
              </a:rPr>
              <a:t>  9    3.0000</a:t>
            </a:r>
          </a:p>
          <a:p>
            <a:r>
              <a:rPr lang="en-US" sz="1600" dirty="0">
                <a:latin typeface="Courier New" panose="02070309020205020404" pitchFamily="49" charset="0"/>
                <a:cs typeface="Courier New" panose="02070309020205020404" pitchFamily="49" charset="0"/>
              </a:rPr>
              <a:t> 10    3.1623</a:t>
            </a:r>
          </a:p>
          <a:p>
            <a:r>
              <a:rPr lang="en-US" sz="1600" dirty="0">
                <a:latin typeface="Courier New" panose="02070309020205020404" pitchFamily="49" charset="0"/>
                <a:cs typeface="Courier New" panose="02070309020205020404" pitchFamily="49" charset="0"/>
              </a:rPr>
              <a:t> 11    3.3166</a:t>
            </a:r>
          </a:p>
          <a:p>
            <a:r>
              <a:rPr lang="en-US" sz="1600" dirty="0">
                <a:latin typeface="Courier New" panose="02070309020205020404" pitchFamily="49" charset="0"/>
                <a:cs typeface="Courier New" panose="02070309020205020404" pitchFamily="49" charset="0"/>
              </a:rPr>
              <a:t> 12    3.4641</a:t>
            </a:r>
          </a:p>
          <a:p>
            <a:r>
              <a:rPr lang="en-US" sz="1600" dirty="0">
                <a:latin typeface="Courier New" panose="02070309020205020404" pitchFamily="49" charset="0"/>
                <a:cs typeface="Courier New" panose="02070309020205020404" pitchFamily="49" charset="0"/>
              </a:rPr>
              <a:t> 13    3.6056</a:t>
            </a:r>
          </a:p>
          <a:p>
            <a:r>
              <a:rPr lang="en-US" sz="1600" dirty="0">
                <a:latin typeface="Courier New" panose="02070309020205020404" pitchFamily="49" charset="0"/>
                <a:cs typeface="Courier New" panose="02070309020205020404" pitchFamily="49" charset="0"/>
              </a:rPr>
              <a:t> 14    3.7417</a:t>
            </a:r>
          </a:p>
          <a:p>
            <a:r>
              <a:rPr lang="en-US" sz="1600" dirty="0">
                <a:latin typeface="Courier New" panose="02070309020205020404" pitchFamily="49" charset="0"/>
                <a:cs typeface="Courier New" panose="02070309020205020404" pitchFamily="49" charset="0"/>
              </a:rPr>
              <a:t> 15    3.8730</a:t>
            </a:r>
          </a:p>
          <a:p>
            <a:r>
              <a:rPr lang="en-US" sz="1600" dirty="0">
                <a:latin typeface="Courier New" panose="02070309020205020404" pitchFamily="49" charset="0"/>
                <a:cs typeface="Courier New" panose="02070309020205020404" pitchFamily="49" charset="0"/>
              </a:rPr>
              <a:t> 16    4.0000</a:t>
            </a:r>
          </a:p>
          <a:p>
            <a:r>
              <a:rPr lang="en-US" sz="1600" dirty="0">
                <a:latin typeface="Courier New" panose="02070309020205020404" pitchFamily="49" charset="0"/>
                <a:cs typeface="Courier New" panose="02070309020205020404" pitchFamily="49" charset="0"/>
              </a:rPr>
              <a:t> 17    4.1231</a:t>
            </a:r>
          </a:p>
          <a:p>
            <a:r>
              <a:rPr lang="en-US" sz="1600" dirty="0">
                <a:latin typeface="Courier New" panose="02070309020205020404" pitchFamily="49" charset="0"/>
                <a:cs typeface="Courier New" panose="02070309020205020404" pitchFamily="49" charset="0"/>
              </a:rPr>
              <a:t> 18    4.2426</a:t>
            </a:r>
          </a:p>
          <a:p>
            <a:r>
              <a:rPr lang="en-US" sz="1600" dirty="0">
                <a:latin typeface="Courier New" panose="02070309020205020404" pitchFamily="49" charset="0"/>
                <a:cs typeface="Courier New" panose="02070309020205020404" pitchFamily="49" charset="0"/>
              </a:rPr>
              <a:t> 19    4.3589</a:t>
            </a:r>
          </a:p>
        </p:txBody>
      </p:sp>
      <p:sp>
        <p:nvSpPr>
          <p:cNvPr id="5" name="Freeform 4"/>
          <p:cNvSpPr/>
          <p:nvPr/>
        </p:nvSpPr>
        <p:spPr bwMode="auto">
          <a:xfrm>
            <a:off x="2467778" y="1322024"/>
            <a:ext cx="990813" cy="1145754"/>
          </a:xfrm>
          <a:custGeom>
            <a:avLst/>
            <a:gdLst>
              <a:gd name="connsiteX0" fmla="*/ 672029 w 990813"/>
              <a:gd name="connsiteY0" fmla="*/ 1145754 h 1145754"/>
              <a:gd name="connsiteX1" fmla="*/ 958468 w 990813"/>
              <a:gd name="connsiteY1" fmla="*/ 793215 h 1145754"/>
              <a:gd name="connsiteX2" fmla="*/ 0 w 990813"/>
              <a:gd name="connsiteY2" fmla="*/ 0 h 1145754"/>
            </a:gdLst>
            <a:ahLst/>
            <a:cxnLst>
              <a:cxn ang="0">
                <a:pos x="connsiteX0" y="connsiteY0"/>
              </a:cxn>
              <a:cxn ang="0">
                <a:pos x="connsiteX1" y="connsiteY1"/>
              </a:cxn>
              <a:cxn ang="0">
                <a:pos x="connsiteX2" y="connsiteY2"/>
              </a:cxn>
            </a:cxnLst>
            <a:rect l="l" t="t" r="r" b="b"/>
            <a:pathLst>
              <a:path w="990813" h="1145754">
                <a:moveTo>
                  <a:pt x="672029" y="1145754"/>
                </a:moveTo>
                <a:cubicBezTo>
                  <a:pt x="871251" y="1064964"/>
                  <a:pt x="1070473" y="984174"/>
                  <a:pt x="958468" y="793215"/>
                </a:cubicBezTo>
                <a:cubicBezTo>
                  <a:pt x="846463" y="602256"/>
                  <a:pt x="423231" y="301128"/>
                  <a:pt x="0"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Tree>
    <p:extLst>
      <p:ext uri="{BB962C8B-B14F-4D97-AF65-F5344CB8AC3E}">
        <p14:creationId xmlns:p14="http://schemas.microsoft.com/office/powerpoint/2010/main" val="2025077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7171" name="Text Box 3"/>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a:t>The general form of a </a:t>
            </a:r>
            <a:r>
              <a:rPr lang="en-US" sz="1800" dirty="0" err="1">
                <a:latin typeface="Courier New" pitchFamily="49" charset="0"/>
              </a:rPr>
              <a:t>printf</a:t>
            </a:r>
            <a:r>
              <a:rPr lang="en-US" sz="1800" dirty="0">
                <a:latin typeface="Courier New" pitchFamily="49" charset="0"/>
              </a:rPr>
              <a:t>()</a:t>
            </a:r>
            <a:r>
              <a:rPr lang="en-US" sz="1800" dirty="0"/>
              <a:t> specifier is:</a:t>
            </a:r>
          </a:p>
        </p:txBody>
      </p:sp>
      <p:graphicFrame>
        <p:nvGraphicFramePr>
          <p:cNvPr id="70661" name="Group 5"/>
          <p:cNvGraphicFramePr>
            <a:graphicFrameLocks noGrp="1"/>
          </p:cNvGraphicFramePr>
          <p:nvPr>
            <p:ph idx="1"/>
          </p:nvPr>
        </p:nvGraphicFramePr>
        <p:xfrm>
          <a:off x="1981200" y="2057400"/>
          <a:ext cx="4114800" cy="365238"/>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#0</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.5</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7189" name="Text Box 21"/>
          <p:cNvSpPr txBox="1">
            <a:spLocks noChangeArrowheads="1"/>
          </p:cNvSpPr>
          <p:nvPr/>
        </p:nvSpPr>
        <p:spPr bwMode="auto">
          <a:xfrm rot="-2743605">
            <a:off x="2797175" y="1546225"/>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flags</a:t>
            </a:r>
          </a:p>
        </p:txBody>
      </p:sp>
      <p:sp>
        <p:nvSpPr>
          <p:cNvPr id="7190" name="Text Box 22"/>
          <p:cNvSpPr txBox="1">
            <a:spLocks noChangeArrowheads="1"/>
          </p:cNvSpPr>
          <p:nvPr/>
        </p:nvSpPr>
        <p:spPr bwMode="auto">
          <a:xfrm rot="-2743605">
            <a:off x="3430587" y="1338263"/>
            <a:ext cx="1247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min width</a:t>
            </a:r>
          </a:p>
        </p:txBody>
      </p:sp>
      <p:sp>
        <p:nvSpPr>
          <p:cNvPr id="7191" name="Text Box 23"/>
          <p:cNvSpPr txBox="1">
            <a:spLocks noChangeArrowheads="1"/>
          </p:cNvSpPr>
          <p:nvPr/>
        </p:nvSpPr>
        <p:spPr bwMode="auto">
          <a:xfrm rot="-2743605">
            <a:off x="4083843" y="1370807"/>
            <a:ext cx="1096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precision</a:t>
            </a:r>
          </a:p>
        </p:txBody>
      </p:sp>
      <p:sp>
        <p:nvSpPr>
          <p:cNvPr id="7192" name="Text Box 24"/>
          <p:cNvSpPr txBox="1">
            <a:spLocks noChangeArrowheads="1"/>
          </p:cNvSpPr>
          <p:nvPr/>
        </p:nvSpPr>
        <p:spPr bwMode="auto">
          <a:xfrm rot="-2743605">
            <a:off x="468947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
        <p:nvSpPr>
          <p:cNvPr id="7193" name="Text Box 25"/>
          <p:cNvSpPr txBox="1">
            <a:spLocks noChangeArrowheads="1"/>
          </p:cNvSpPr>
          <p:nvPr/>
        </p:nvSpPr>
        <p:spPr bwMode="auto">
          <a:xfrm rot="-2743605">
            <a:off x="5403056" y="921544"/>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
        <p:nvSpPr>
          <p:cNvPr id="11" name="Text Box 3"/>
          <p:cNvSpPr txBox="1">
            <a:spLocks noChangeArrowheads="1"/>
          </p:cNvSpPr>
          <p:nvPr/>
        </p:nvSpPr>
        <p:spPr bwMode="auto">
          <a:xfrm>
            <a:off x="457200" y="3214687"/>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Format specifiers begin with the percent sign </a:t>
            </a:r>
            <a:r>
              <a:rPr lang="en-US" sz="1800" dirty="0" smtClean="0">
                <a:latin typeface="Courier New" panose="02070309020205020404" pitchFamily="49" charset="0"/>
                <a:cs typeface="Courier New" panose="02070309020205020404" pitchFamily="49" charset="0"/>
              </a:rPr>
              <a:t>'%'</a:t>
            </a:r>
            <a:r>
              <a:rPr lang="en-US" sz="1800" dirty="0" smtClean="0"/>
              <a:t>.</a:t>
            </a:r>
            <a:endParaRPr lang="en-US" sz="1800" dirty="0"/>
          </a:p>
        </p:txBody>
      </p:sp>
      <p:sp>
        <p:nvSpPr>
          <p:cNvPr id="12" name="Text Box 3"/>
          <p:cNvSpPr txBox="1">
            <a:spLocks noChangeArrowheads="1"/>
          </p:cNvSpPr>
          <p:nvPr/>
        </p:nvSpPr>
        <p:spPr bwMode="auto">
          <a:xfrm>
            <a:off x="457200" y="3748087"/>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All fields except the </a:t>
            </a:r>
            <a:r>
              <a:rPr lang="en-US" sz="1600" b="1" dirty="0" smtClean="0">
                <a:latin typeface="Arial" panose="020B0604020202020204" pitchFamily="34" charset="0"/>
                <a:cs typeface="Arial" panose="020B0604020202020204" pitchFamily="34" charset="0"/>
              </a:rPr>
              <a:t>conversion specifier</a:t>
            </a:r>
            <a:r>
              <a:rPr lang="en-US" sz="1800" dirty="0" smtClean="0"/>
              <a:t> are optional.</a:t>
            </a:r>
            <a:endParaRPr lang="en-US" sz="18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7172" name="Text Box 4"/>
          <p:cNvSpPr txBox="1">
            <a:spLocks noChangeArrowheads="1"/>
          </p:cNvSpPr>
          <p:nvPr/>
        </p:nvSpPr>
        <p:spPr bwMode="auto">
          <a:xfrm>
            <a:off x="457200" y="2438400"/>
            <a:ext cx="8458200"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tabLst>
                <a:tab pos="914400" algn="l"/>
                <a:tab pos="1778000" algn="l"/>
              </a:tabLst>
              <a:defRPr sz="2400">
                <a:solidFill>
                  <a:schemeClr val="tx1"/>
                </a:solidFill>
                <a:latin typeface="Times New Roman" pitchFamily="18" charset="0"/>
              </a:defRPr>
            </a:lvl1pPr>
            <a:lvl2pPr marL="742950" indent="-285750">
              <a:tabLst>
                <a:tab pos="914400" algn="l"/>
                <a:tab pos="1778000" algn="l"/>
              </a:tabLst>
              <a:defRPr sz="2400">
                <a:solidFill>
                  <a:schemeClr val="tx1"/>
                </a:solidFill>
                <a:latin typeface="Times New Roman" pitchFamily="18" charset="0"/>
              </a:defRPr>
            </a:lvl2pPr>
            <a:lvl3pPr marL="1143000" indent="-228600">
              <a:tabLst>
                <a:tab pos="914400" algn="l"/>
                <a:tab pos="1778000" algn="l"/>
              </a:tabLst>
              <a:defRPr sz="2400">
                <a:solidFill>
                  <a:schemeClr val="tx1"/>
                </a:solidFill>
                <a:latin typeface="Times New Roman" pitchFamily="18" charset="0"/>
              </a:defRPr>
            </a:lvl3pPr>
            <a:lvl4pPr marL="1600200" indent="-228600">
              <a:tabLst>
                <a:tab pos="914400" algn="l"/>
                <a:tab pos="1778000" algn="l"/>
              </a:tabLst>
              <a:defRPr sz="2400">
                <a:solidFill>
                  <a:schemeClr val="tx1"/>
                </a:solidFill>
                <a:latin typeface="Times New Roman" pitchFamily="18" charset="0"/>
              </a:defRPr>
            </a:lvl4pPr>
            <a:lvl5pPr marL="2057400" indent="-228600">
              <a:tabLst>
                <a:tab pos="914400" algn="l"/>
                <a:tab pos="1778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914400" algn="l"/>
                <a:tab pos="1778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914400" algn="l"/>
                <a:tab pos="1778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914400" algn="l"/>
                <a:tab pos="1778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914400" algn="l"/>
                <a:tab pos="1778000" algn="l"/>
              </a:tabLst>
              <a:defRPr sz="2400">
                <a:solidFill>
                  <a:schemeClr val="tx1"/>
                </a:solidFill>
                <a:latin typeface="Times New Roman" pitchFamily="18" charset="0"/>
              </a:defRPr>
            </a:lvl9pPr>
          </a:lstStyle>
          <a:p>
            <a:pPr>
              <a:spcBef>
                <a:spcPct val="50000"/>
              </a:spcBef>
            </a:pPr>
            <a:r>
              <a:rPr lang="en-US" sz="1800" b="1" dirty="0">
                <a:latin typeface="Arial" panose="020B0604020202020204" pitchFamily="34" charset="0"/>
                <a:cs typeface="Arial" panose="020B0604020202020204" pitchFamily="34" charset="0"/>
              </a:rPr>
              <a:t>flags</a:t>
            </a:r>
            <a:r>
              <a:rPr lang="en-US" sz="1800" dirty="0"/>
              <a:t>:	optional, more than one allowed</a:t>
            </a:r>
          </a:p>
          <a:p>
            <a:pPr marL="1146175" indent="-684213">
              <a:spcBef>
                <a:spcPct val="50000"/>
              </a:spcBef>
              <a:tabLst/>
            </a:pPr>
            <a:r>
              <a:rPr lang="en-US" sz="1800" dirty="0" smtClean="0">
                <a:latin typeface="Courier New" pitchFamily="49" charset="0"/>
              </a:rPr>
              <a:t>-</a:t>
            </a:r>
            <a:r>
              <a:rPr lang="en-US" sz="1800" dirty="0"/>
              <a:t>	left-justify within </a:t>
            </a:r>
            <a:r>
              <a:rPr lang="en-US" sz="1800" dirty="0" smtClean="0"/>
              <a:t>field; right-justification is default for numbers</a:t>
            </a:r>
            <a:endParaRPr lang="en-US" sz="1800" dirty="0"/>
          </a:p>
          <a:p>
            <a:pPr marL="1146175" indent="-684213">
              <a:spcBef>
                <a:spcPct val="50000"/>
              </a:spcBef>
              <a:tabLst/>
            </a:pPr>
            <a:r>
              <a:rPr lang="en-US" sz="1800" dirty="0" smtClean="0">
                <a:latin typeface="Courier New" pitchFamily="49" charset="0"/>
              </a:rPr>
              <a:t>+</a:t>
            </a:r>
            <a:r>
              <a:rPr lang="en-US" sz="1800" dirty="0"/>
              <a:t>	always show leading </a:t>
            </a:r>
            <a:r>
              <a:rPr lang="en-US" sz="1800" dirty="0" smtClean="0"/>
              <a:t>sign (for numeric output)</a:t>
            </a:r>
            <a:endParaRPr lang="en-US" sz="1800" dirty="0"/>
          </a:p>
          <a:p>
            <a:pPr marL="1146175" indent="-684213">
              <a:spcBef>
                <a:spcPct val="50000"/>
              </a:spcBef>
              <a:tabLst/>
            </a:pPr>
            <a:r>
              <a:rPr lang="en-US" sz="1800" dirty="0" smtClean="0"/>
              <a:t>space</a:t>
            </a:r>
            <a:r>
              <a:rPr lang="en-US" sz="1800" dirty="0"/>
              <a:t>	precede non-negative numbers with a </a:t>
            </a:r>
            <a:r>
              <a:rPr lang="en-US" sz="1800" dirty="0" smtClean="0"/>
              <a:t>space, if first character is not a sign</a:t>
            </a:r>
            <a:endParaRPr lang="en-US" sz="1800" dirty="0"/>
          </a:p>
          <a:p>
            <a:pPr marL="1146175" indent="-684213">
              <a:spcBef>
                <a:spcPct val="50000"/>
              </a:spcBef>
              <a:tabLst/>
            </a:pPr>
            <a:r>
              <a:rPr lang="en-US" sz="1800" dirty="0" smtClean="0">
                <a:latin typeface="Courier New" pitchFamily="49" charset="0"/>
              </a:rPr>
              <a:t>#</a:t>
            </a:r>
            <a:r>
              <a:rPr lang="en-US" sz="1800" dirty="0"/>
              <a:t>	see </a:t>
            </a:r>
            <a:r>
              <a:rPr lang="en-US" sz="1800" dirty="0" smtClean="0"/>
              <a:t>reference, rarely used</a:t>
            </a:r>
            <a:endParaRPr lang="en-US" sz="1800" dirty="0"/>
          </a:p>
          <a:p>
            <a:pPr marL="1146175" indent="-684213">
              <a:spcBef>
                <a:spcPct val="50000"/>
              </a:spcBef>
              <a:tabLst/>
            </a:pPr>
            <a:r>
              <a:rPr lang="en-US" sz="1800" dirty="0" smtClean="0">
                <a:latin typeface="Courier New" pitchFamily="49" charset="0"/>
              </a:rPr>
              <a:t>0</a:t>
            </a:r>
            <a:r>
              <a:rPr lang="en-US" sz="1800" dirty="0"/>
              <a:t>	pad with zeros to fill </a:t>
            </a:r>
            <a:r>
              <a:rPr lang="en-US" sz="1800" dirty="0" smtClean="0"/>
              <a:t>field; cannot use a different padding character (alas)</a:t>
            </a:r>
            <a:endParaRPr lang="en-US" sz="1800" dirty="0"/>
          </a:p>
        </p:txBody>
      </p:sp>
      <p:graphicFrame>
        <p:nvGraphicFramePr>
          <p:cNvPr id="70661" name="Group 5"/>
          <p:cNvGraphicFramePr>
            <a:graphicFrameLocks noGrp="1"/>
          </p:cNvGraphicFramePr>
          <p:nvPr>
            <p:ph idx="1"/>
            <p:extLst>
              <p:ext uri="{D42A27DB-BD31-4B8C-83A1-F6EECF244321}">
                <p14:modId xmlns:p14="http://schemas.microsoft.com/office/powerpoint/2010/main" val="4064223702"/>
              </p:ext>
            </p:extLst>
          </p:nvPr>
        </p:nvGraphicFramePr>
        <p:xfrm>
          <a:off x="1981200" y="1463562"/>
          <a:ext cx="4114800" cy="365238"/>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dirty="0" smtClean="0">
                          <a:ln>
                            <a:noFill/>
                          </a:ln>
                          <a:solidFill>
                            <a:schemeClr val="tx1"/>
                          </a:solidFill>
                          <a:effectLst/>
                          <a:latin typeface="Courier New" pitchFamily="49" charset="0"/>
                        </a:rPr>
                        <a:t>0</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.5</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dirty="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7189" name="Text Box 21"/>
          <p:cNvSpPr txBox="1">
            <a:spLocks noChangeArrowheads="1"/>
          </p:cNvSpPr>
          <p:nvPr/>
        </p:nvSpPr>
        <p:spPr bwMode="auto">
          <a:xfrm rot="-2743605">
            <a:off x="2797175" y="952387"/>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latin typeface="Arial" charset="0"/>
              </a:rPr>
              <a:t>flags</a:t>
            </a:r>
          </a:p>
        </p:txBody>
      </p:sp>
    </p:spTree>
    <p:extLst>
      <p:ext uri="{BB962C8B-B14F-4D97-AF65-F5344CB8AC3E}">
        <p14:creationId xmlns:p14="http://schemas.microsoft.com/office/powerpoint/2010/main" val="302876136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0070C0"/>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rgbClr val="0070C0"/>
          </a:solidFill>
          <a:prstDash val="solid"/>
          <a:round/>
          <a:headEnd type="none" w="med" len="med"/>
          <a:tailEnd type="stealth" w="lg" len="lg"/>
        </a:ln>
        <a:effectLst/>
      </a:spPr>
      <a:body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5795</TotalTime>
  <Words>2676</Words>
  <Application>Microsoft Office PowerPoint</Application>
  <PresentationFormat>Overhead</PresentationFormat>
  <Paragraphs>559</Paragraphs>
  <Slides>35</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Courier New</vt:lpstr>
      <vt:lpstr>Helvetica</vt:lpstr>
      <vt:lpstr>Monotype Sorts</vt:lpstr>
      <vt:lpstr>Times New Roman</vt:lpstr>
      <vt:lpstr>Professional</vt:lpstr>
      <vt:lpstr>C FILE Type</vt:lpstr>
      <vt:lpstr>Writing Output with printf()</vt:lpstr>
      <vt:lpstr>Printing Integer Values</vt:lpstr>
      <vt:lpstr>Printing Integer Values</vt:lpstr>
      <vt:lpstr>Aligning Output</vt:lpstr>
      <vt:lpstr>Printing Floating-point Values</vt:lpstr>
      <vt:lpstr>Printing a Table</vt:lpstr>
      <vt:lpstr>More on printf() Format Specifiers</vt:lpstr>
      <vt:lpstr>More on printf() Format Specifiers</vt:lpstr>
      <vt:lpstr>More on printf() Format Specifiers</vt:lpstr>
      <vt:lpstr>More on printf() Format Specifiers</vt:lpstr>
      <vt:lpstr>More on printf() Format Specifiers</vt:lpstr>
      <vt:lpstr>Example</vt:lpstr>
      <vt:lpstr>Example</vt:lpstr>
      <vt:lpstr>Format Specifiers for &lt;stdint.h&gt;</vt:lpstr>
      <vt:lpstr>Example</vt:lpstr>
      <vt:lpstr>Input with scanf()</vt:lpstr>
      <vt:lpstr>Simple Integer Input</vt:lpstr>
      <vt:lpstr>Floating-point Input</vt:lpstr>
      <vt:lpstr>Formatted Input</vt:lpstr>
      <vt:lpstr>Input with Width Specifier</vt:lpstr>
      <vt:lpstr>More on scanf() Format Specifiers</vt:lpstr>
      <vt:lpstr>More on scanf() Format Specifiers</vt:lpstr>
      <vt:lpstr>Example</vt:lpstr>
      <vt:lpstr>Opening Files</vt:lpstr>
      <vt:lpstr>File I/O</vt:lpstr>
      <vt:lpstr>Closing Files</vt:lpstr>
      <vt:lpstr>Example:  Caesar Cipher</vt:lpstr>
      <vt:lpstr>Example:  Analysis of Problem</vt:lpstr>
      <vt:lpstr>Example:  Procedural Decomposition</vt:lpstr>
      <vt:lpstr>Example:  Front End</vt:lpstr>
      <vt:lpstr>Example:  Comments</vt:lpstr>
      <vt:lpstr>Example:  Validating Parameters</vt:lpstr>
      <vt:lpstr>Example:  Processing the File</vt:lpstr>
      <vt:lpstr>Executing the Caesar Cipher Program</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c:creator>
  <cp:lastModifiedBy>William D McQuain</cp:lastModifiedBy>
  <cp:revision>224</cp:revision>
  <cp:lastPrinted>1998-08-23T21:44:04Z</cp:lastPrinted>
  <dcterms:created xsi:type="dcterms:W3CDTF">1998-08-05T19:51:03Z</dcterms:created>
  <dcterms:modified xsi:type="dcterms:W3CDTF">2019-01-12T22:13:12Z</dcterms:modified>
</cp:coreProperties>
</file>