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1"/>
  </p:notesMasterIdLst>
  <p:handoutMasterIdLst>
    <p:handoutMasterId r:id="rId52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68" r:id="rId14"/>
    <p:sldId id="270" r:id="rId15"/>
    <p:sldId id="272" r:id="rId16"/>
    <p:sldId id="274" r:id="rId17"/>
    <p:sldId id="275" r:id="rId18"/>
    <p:sldId id="276" r:id="rId19"/>
    <p:sldId id="309" r:id="rId20"/>
    <p:sldId id="277" r:id="rId21"/>
    <p:sldId id="310" r:id="rId22"/>
    <p:sldId id="278" r:id="rId23"/>
    <p:sldId id="300" r:id="rId24"/>
    <p:sldId id="311" r:id="rId25"/>
    <p:sldId id="312" r:id="rId26"/>
    <p:sldId id="313" r:id="rId27"/>
    <p:sldId id="279" r:id="rId28"/>
    <p:sldId id="303" r:id="rId29"/>
    <p:sldId id="304" r:id="rId30"/>
    <p:sldId id="305" r:id="rId31"/>
    <p:sldId id="306" r:id="rId32"/>
    <p:sldId id="307" r:id="rId33"/>
    <p:sldId id="282" r:id="rId34"/>
    <p:sldId id="301" r:id="rId35"/>
    <p:sldId id="302" r:id="rId36"/>
    <p:sldId id="285" r:id="rId37"/>
    <p:sldId id="308" r:id="rId38"/>
    <p:sldId id="286" r:id="rId39"/>
    <p:sldId id="281" r:id="rId40"/>
    <p:sldId id="314" r:id="rId41"/>
    <p:sldId id="315" r:id="rId42"/>
    <p:sldId id="283" r:id="rId43"/>
    <p:sldId id="292" r:id="rId44"/>
    <p:sldId id="293" r:id="rId45"/>
    <p:sldId id="294" r:id="rId46"/>
    <p:sldId id="295" r:id="rId47"/>
    <p:sldId id="296" r:id="rId48"/>
    <p:sldId id="316" r:id="rId49"/>
    <p:sldId id="299" r:id="rId50"/>
  </p:sldIdLst>
  <p:sldSz cx="9144000" cy="6858000" type="overhead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660000"/>
    <a:srgbClr val="FF3300"/>
    <a:srgbClr val="990033"/>
    <a:srgbClr val="800000"/>
    <a:srgbClr val="99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3" autoAdjust="0"/>
    <p:restoredTop sz="89820" autoAdjust="0"/>
  </p:normalViewPr>
  <p:slideViewPr>
    <p:cSldViewPr>
      <p:cViewPr varScale="1">
        <p:scale>
          <a:sx n="97" d="100"/>
          <a:sy n="97" d="100"/>
        </p:scale>
        <p:origin x="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1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2592" y="-2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3906" cy="48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CS 2505 Computer Organization I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640" y="0"/>
            <a:ext cx="3065430" cy="48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3"/>
            <a:ext cx="3063906" cy="48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 dirty="0"/>
              <a:t>©William D McQuain, </a:t>
            </a:r>
            <a:r>
              <a:rPr lang="en-US" dirty="0" smtClean="0"/>
              <a:t>2005-2017</a:t>
            </a:r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640" y="8829963"/>
            <a:ext cx="3065430" cy="48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A334480-264E-4BEC-BB10-7467B5D16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993" cy="46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1901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407" y="0"/>
            <a:ext cx="3037993" cy="46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1901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696913"/>
            <a:ext cx="4649787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33" y="711200"/>
            <a:ext cx="4083683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04"/>
            <a:ext cx="3037993" cy="46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1901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407" y="8831504"/>
            <a:ext cx="3037993" cy="46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1901">
              <a:defRPr sz="1000"/>
            </a:lvl1pPr>
          </a:lstStyle>
          <a:p>
            <a:pPr>
              <a:defRPr/>
            </a:pPr>
            <a:fld id="{054B4BE0-705A-4D37-93BA-C22EE184A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046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process is assigned a unique</a:t>
            </a:r>
            <a:r>
              <a:rPr lang="en-US" baseline="0" dirty="0" smtClean="0"/>
              <a:t> PID upon creation; this is the same bash process as before, but a different instance of </a:t>
            </a:r>
            <a:r>
              <a:rPr lang="en-US" baseline="0" dirty="0" err="1" smtClean="0"/>
              <a:t>ps</a:t>
            </a:r>
            <a:r>
              <a:rPr lang="en-US" baseline="0" dirty="0" smtClean="0"/>
              <a:t>, and hence a different PID.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4B4BE0-705A-4D37-93BA-C22EE184AED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26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3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9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4"/>
          <p:cNvGrpSpPr>
            <a:grpSpLocks/>
          </p:cNvGrpSpPr>
          <p:nvPr/>
        </p:nvGrpSpPr>
        <p:grpSpPr bwMode="auto">
          <a:xfrm>
            <a:off x="381000" y="609600"/>
            <a:ext cx="8610600" cy="5867400"/>
            <a:chOff x="240" y="384"/>
            <a:chExt cx="5424" cy="3696"/>
          </a:xfrm>
        </p:grpSpPr>
        <p:sp>
          <p:nvSpPr>
            <p:cNvPr id="1042" name="Rectangle 4"/>
            <p:cNvSpPr>
              <a:spLocks noChangeArrowheads="1"/>
            </p:cNvSpPr>
            <p:nvPr/>
          </p:nvSpPr>
          <p:spPr bwMode="auto">
            <a:xfrm>
              <a:off x="245" y="386"/>
              <a:ext cx="5412" cy="3694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Freeform 5"/>
            <p:cNvSpPr>
              <a:spLocks/>
            </p:cNvSpPr>
            <p:nvPr/>
          </p:nvSpPr>
          <p:spPr bwMode="auto">
            <a:xfrm>
              <a:off x="240" y="384"/>
              <a:ext cx="5412" cy="3695"/>
            </a:xfrm>
            <a:custGeom>
              <a:avLst/>
              <a:gdLst>
                <a:gd name="T0" fmla="*/ 6703 w 5269"/>
                <a:gd name="T1" fmla="*/ 0 h 2977"/>
                <a:gd name="T2" fmla="*/ 0 w 5269"/>
                <a:gd name="T3" fmla="*/ 0 h 2977"/>
                <a:gd name="T4" fmla="*/ 0 w 5269"/>
                <a:gd name="T5" fmla="*/ 20810 h 29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69" h="2977">
                  <a:moveTo>
                    <a:pt x="5268" y="0"/>
                  </a:moveTo>
                  <a:lnTo>
                    <a:pt x="0" y="0"/>
                  </a:lnTo>
                  <a:lnTo>
                    <a:pt x="0" y="2976"/>
                  </a:lnTo>
                </a:path>
              </a:pathLst>
            </a:custGeom>
            <a:noFill/>
            <a:ln w="12700" cap="rnd" cmpd="sng">
              <a:solidFill>
                <a:srgbClr val="B2B2B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6"/>
            <p:cNvSpPr>
              <a:spLocks/>
            </p:cNvSpPr>
            <p:nvPr/>
          </p:nvSpPr>
          <p:spPr bwMode="auto">
            <a:xfrm>
              <a:off x="252" y="384"/>
              <a:ext cx="5412" cy="3695"/>
            </a:xfrm>
            <a:custGeom>
              <a:avLst/>
              <a:gdLst>
                <a:gd name="T0" fmla="*/ 6703 w 5269"/>
                <a:gd name="T1" fmla="*/ 0 h 2977"/>
                <a:gd name="T2" fmla="*/ 6703 w 5269"/>
                <a:gd name="T3" fmla="*/ 20810 h 2977"/>
                <a:gd name="T4" fmla="*/ 0 w 5269"/>
                <a:gd name="T5" fmla="*/ 20810 h 29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69" h="2977">
                  <a:moveTo>
                    <a:pt x="5268" y="0"/>
                  </a:moveTo>
                  <a:lnTo>
                    <a:pt x="5268" y="2976"/>
                  </a:lnTo>
                  <a:lnTo>
                    <a:pt x="0" y="297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79692"/>
            <a:ext cx="579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458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Fifth Level</a:t>
            </a:r>
          </a:p>
        </p:txBody>
      </p:sp>
      <p:grpSp>
        <p:nvGrpSpPr>
          <p:cNvPr id="1029" name="Group 55"/>
          <p:cNvGrpSpPr>
            <a:grpSpLocks/>
          </p:cNvGrpSpPr>
          <p:nvPr/>
        </p:nvGrpSpPr>
        <p:grpSpPr bwMode="auto">
          <a:xfrm>
            <a:off x="39688" y="161925"/>
            <a:ext cx="276225" cy="319088"/>
            <a:chOff x="25" y="102"/>
            <a:chExt cx="173" cy="201"/>
          </a:xfrm>
          <a:solidFill>
            <a:srgbClr val="FF6600"/>
          </a:solidFill>
        </p:grpSpPr>
        <p:sp>
          <p:nvSpPr>
            <p:cNvPr id="1039" name="Rectangle 25"/>
            <p:cNvSpPr>
              <a:spLocks noChangeArrowheads="1"/>
            </p:cNvSpPr>
            <p:nvPr/>
          </p:nvSpPr>
          <p:spPr bwMode="auto">
            <a:xfrm>
              <a:off x="25" y="102"/>
              <a:ext cx="172" cy="2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Freeform 26"/>
            <p:cNvSpPr>
              <a:spLocks/>
            </p:cNvSpPr>
            <p:nvPr/>
          </p:nvSpPr>
          <p:spPr bwMode="auto">
            <a:xfrm>
              <a:off x="25" y="102"/>
              <a:ext cx="173" cy="201"/>
            </a:xfrm>
            <a:custGeom>
              <a:avLst/>
              <a:gdLst>
                <a:gd name="T0" fmla="*/ 72 w 193"/>
                <a:gd name="T1" fmla="*/ 0 h 721"/>
                <a:gd name="T2" fmla="*/ 0 w 193"/>
                <a:gd name="T3" fmla="*/ 0 h 721"/>
                <a:gd name="T4" fmla="*/ 0 w 193"/>
                <a:gd name="T5" fmla="*/ 0 h 7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" h="721">
                  <a:moveTo>
                    <a:pt x="192" y="0"/>
                  </a:moveTo>
                  <a:lnTo>
                    <a:pt x="0" y="0"/>
                  </a:lnTo>
                  <a:lnTo>
                    <a:pt x="0" y="7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27"/>
            <p:cNvSpPr>
              <a:spLocks/>
            </p:cNvSpPr>
            <p:nvPr/>
          </p:nvSpPr>
          <p:spPr bwMode="auto">
            <a:xfrm>
              <a:off x="25" y="102"/>
              <a:ext cx="173" cy="201"/>
            </a:xfrm>
            <a:custGeom>
              <a:avLst/>
              <a:gdLst>
                <a:gd name="T0" fmla="*/ 72 w 193"/>
                <a:gd name="T1" fmla="*/ 0 h 721"/>
                <a:gd name="T2" fmla="*/ 72 w 193"/>
                <a:gd name="T3" fmla="*/ 0 h 721"/>
                <a:gd name="T4" fmla="*/ 0 w 193"/>
                <a:gd name="T5" fmla="*/ 0 h 7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" h="721">
                  <a:moveTo>
                    <a:pt x="192" y="0"/>
                  </a:moveTo>
                  <a:lnTo>
                    <a:pt x="192" y="720"/>
                  </a:lnTo>
                  <a:lnTo>
                    <a:pt x="0" y="7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0" name="Group 56"/>
          <p:cNvGrpSpPr>
            <a:grpSpLocks/>
          </p:cNvGrpSpPr>
          <p:nvPr/>
        </p:nvGrpSpPr>
        <p:grpSpPr bwMode="auto">
          <a:xfrm>
            <a:off x="122238" y="600075"/>
            <a:ext cx="106362" cy="5876925"/>
            <a:chOff x="77" y="378"/>
            <a:chExt cx="67" cy="3702"/>
          </a:xfrm>
          <a:solidFill>
            <a:srgbClr val="660000"/>
          </a:solidFill>
        </p:grpSpPr>
        <p:sp>
          <p:nvSpPr>
            <p:cNvPr id="1036" name="Rectangle 41"/>
            <p:cNvSpPr>
              <a:spLocks noChangeArrowheads="1"/>
            </p:cNvSpPr>
            <p:nvPr/>
          </p:nvSpPr>
          <p:spPr bwMode="auto">
            <a:xfrm flipH="1" flipV="1">
              <a:off x="77" y="383"/>
              <a:ext cx="67" cy="36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42"/>
            <p:cNvSpPr>
              <a:spLocks/>
            </p:cNvSpPr>
            <p:nvPr/>
          </p:nvSpPr>
          <p:spPr bwMode="auto">
            <a:xfrm flipH="1" flipV="1">
              <a:off x="77" y="378"/>
              <a:ext cx="67" cy="3702"/>
            </a:xfrm>
            <a:custGeom>
              <a:avLst/>
              <a:gdLst>
                <a:gd name="T0" fmla="*/ 0 w 193"/>
                <a:gd name="T1" fmla="*/ 0 h 721"/>
                <a:gd name="T2" fmla="*/ 0 w 193"/>
                <a:gd name="T3" fmla="*/ 0 h 721"/>
                <a:gd name="T4" fmla="*/ 0 w 193"/>
                <a:gd name="T5" fmla="*/ 1785874205 h 7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" h="721">
                  <a:moveTo>
                    <a:pt x="192" y="0"/>
                  </a:moveTo>
                  <a:lnTo>
                    <a:pt x="0" y="0"/>
                  </a:lnTo>
                  <a:lnTo>
                    <a:pt x="0" y="7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43"/>
            <p:cNvSpPr>
              <a:spLocks/>
            </p:cNvSpPr>
            <p:nvPr/>
          </p:nvSpPr>
          <p:spPr bwMode="auto">
            <a:xfrm flipH="1" flipV="1">
              <a:off x="77" y="378"/>
              <a:ext cx="67" cy="3702"/>
            </a:xfrm>
            <a:custGeom>
              <a:avLst/>
              <a:gdLst>
                <a:gd name="T0" fmla="*/ 0 w 193"/>
                <a:gd name="T1" fmla="*/ 0 h 721"/>
                <a:gd name="T2" fmla="*/ 0 w 193"/>
                <a:gd name="T3" fmla="*/ 1785874205 h 721"/>
                <a:gd name="T4" fmla="*/ 0 w 193"/>
                <a:gd name="T5" fmla="*/ 1785874205 h 7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" h="721">
                  <a:moveTo>
                    <a:pt x="192" y="0"/>
                  </a:moveTo>
                  <a:lnTo>
                    <a:pt x="192" y="720"/>
                  </a:lnTo>
                  <a:lnTo>
                    <a:pt x="0" y="7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1" name="Rectangle 48"/>
          <p:cNvSpPr>
            <a:spLocks noChangeArrowheads="1"/>
          </p:cNvSpPr>
          <p:nvPr/>
        </p:nvSpPr>
        <p:spPr bwMode="auto">
          <a:xfrm>
            <a:off x="6172200" y="152620"/>
            <a:ext cx="2609689" cy="36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>
            <a:spAutoFit/>
          </a:bodyPr>
          <a:lstStyle/>
          <a:p>
            <a:r>
              <a:rPr lang="en-US" altLang="en-US" sz="1800" dirty="0" smtClean="0">
                <a:latin typeface="Arial" charset="0"/>
                <a:cs typeface="Arial" charset="0"/>
              </a:rPr>
              <a:t>Basic Linux </a:t>
            </a:r>
            <a:r>
              <a:rPr lang="en-US" altLang="en-US" sz="1800" dirty="0">
                <a:latin typeface="Arial" charset="0"/>
                <a:cs typeface="Arial" charset="0"/>
              </a:rPr>
              <a:t>Commands</a:t>
            </a:r>
            <a:endParaRPr lang="en-US" altLang="en-US" sz="1800" b="1" dirty="0">
              <a:latin typeface="Arial" charset="0"/>
              <a:cs typeface="Arial" charset="0"/>
            </a:endParaRPr>
          </a:p>
        </p:txBody>
      </p:sp>
      <p:sp>
        <p:nvSpPr>
          <p:cNvPr id="1032" name="Rectangle 50"/>
          <p:cNvSpPr>
            <a:spLocks noChangeArrowheads="1"/>
          </p:cNvSpPr>
          <p:nvPr/>
        </p:nvSpPr>
        <p:spPr bwMode="auto">
          <a:xfrm>
            <a:off x="3201988" y="6497638"/>
            <a:ext cx="26654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lang="en-US" altLang="en-US" sz="1600" b="1">
                <a:solidFill>
                  <a:srgbClr val="660000"/>
                </a:solidFill>
                <a:latin typeface="Arial" charset="0"/>
              </a:rPr>
              <a:t> Computer Organization I</a:t>
            </a:r>
          </a:p>
        </p:txBody>
      </p:sp>
      <p:sp>
        <p:nvSpPr>
          <p:cNvPr id="1033" name="Text Box 59"/>
          <p:cNvSpPr txBox="1">
            <a:spLocks noChangeArrowheads="1"/>
          </p:cNvSpPr>
          <p:nvPr userDrawn="1"/>
        </p:nvSpPr>
        <p:spPr bwMode="auto">
          <a:xfrm>
            <a:off x="8610600" y="152704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6E209018-C4BB-4548-BD6B-540DABF0C805}" type="slidenum">
              <a:rPr lang="en-US" sz="1800" smtClean="0"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800" dirty="0" smtClean="0">
              <a:latin typeface="Arial" charset="0"/>
            </a:endParaRPr>
          </a:p>
        </p:txBody>
      </p:sp>
      <p:sp>
        <p:nvSpPr>
          <p:cNvPr id="1034" name="Text Box 21"/>
          <p:cNvSpPr txBox="1">
            <a:spLocks noChangeArrowheads="1"/>
          </p:cNvSpPr>
          <p:nvPr userDrawn="1"/>
        </p:nvSpPr>
        <p:spPr bwMode="auto">
          <a:xfrm>
            <a:off x="304800" y="652145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660000"/>
                </a:solidFill>
                <a:latin typeface="Arial" charset="0"/>
              </a:rPr>
              <a:t>CS</a:t>
            </a:r>
            <a:r>
              <a:rPr lang="en-US" sz="1400" b="1" dirty="0" smtClean="0">
                <a:solidFill>
                  <a:srgbClr val="FF6600"/>
                </a:solidFill>
                <a:latin typeface="Arial" charset="0"/>
              </a:rPr>
              <a:t>@</a:t>
            </a:r>
            <a:r>
              <a:rPr lang="en-US" sz="1400" b="1" dirty="0" smtClean="0">
                <a:solidFill>
                  <a:srgbClr val="660000"/>
                </a:solidFill>
                <a:latin typeface="Arial" charset="0"/>
              </a:rPr>
              <a:t>VT</a:t>
            </a:r>
          </a:p>
        </p:txBody>
      </p:sp>
      <p:sp>
        <p:nvSpPr>
          <p:cNvPr id="1035" name="Text Box 22"/>
          <p:cNvSpPr txBox="1">
            <a:spLocks noChangeArrowheads="1"/>
          </p:cNvSpPr>
          <p:nvPr userDrawn="1"/>
        </p:nvSpPr>
        <p:spPr bwMode="auto">
          <a:xfrm>
            <a:off x="6781800" y="6553200"/>
            <a:ext cx="228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660000"/>
                </a:solidFill>
                <a:latin typeface="Arial" charset="0"/>
              </a:rPr>
              <a:t>©</a:t>
            </a:r>
            <a:r>
              <a:rPr lang="en-US" sz="1200" b="1" dirty="0" smtClean="0">
                <a:solidFill>
                  <a:srgbClr val="660000"/>
                </a:solidFill>
                <a:latin typeface="Arial" charset="0"/>
              </a:rPr>
              <a:t>2005-2019 </a:t>
            </a:r>
            <a:r>
              <a:rPr lang="en-US" sz="1200" b="1" dirty="0" smtClean="0">
                <a:solidFill>
                  <a:srgbClr val="660000"/>
                </a:solidFill>
                <a:latin typeface="Arial" charset="0"/>
              </a:rPr>
              <a:t>WD McQuain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Warnings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First of all, these notes will cover only a small subset of the available commands and utilities, and will cover most of those in a shallow fashion.  </a:t>
            </a:r>
          </a:p>
          <a:p>
            <a:endParaRPr lang="en-US" sz="1800"/>
          </a:p>
          <a:p>
            <a:pPr algn="ctr"/>
            <a:r>
              <a:rPr lang="en-US" sz="1800" b="1"/>
              <a:t>Read the relevant material in Sobell!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81000" y="2449513"/>
            <a:ext cx="861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If you want to follow along with the examples that follow, and you do, open a Linux terminal.</a:t>
            </a:r>
            <a:endParaRPr lang="en-US" sz="1800" b="1"/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381000" y="350520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Second, most of the Linux commands have features that are enabled by using command-line switches; check the </a:t>
            </a:r>
            <a:r>
              <a:rPr lang="en-US" sz="1800" b="1">
                <a:latin typeface="Arial" charset="0"/>
                <a:cs typeface="Arial" charset="0"/>
              </a:rPr>
              <a:t>man</a:t>
            </a:r>
            <a:r>
              <a:rPr lang="en-US" sz="1800"/>
              <a:t> pages for the commands for details!</a:t>
            </a:r>
            <a:endParaRPr lang="en-US" sz="1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Home Directory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800" dirty="0" smtClean="0">
                <a:latin typeface="+mn-lt"/>
              </a:rPr>
              <a:t>When you open a terminal, by default you will be in your </a:t>
            </a:r>
            <a:r>
              <a:rPr lang="en-US" sz="1800" i="1" dirty="0" smtClean="0">
                <a:latin typeface="+mn-lt"/>
              </a:rPr>
              <a:t>home directory</a:t>
            </a:r>
            <a:r>
              <a:rPr lang="en-US" sz="1800" dirty="0" smtClean="0">
                <a:latin typeface="+mn-lt"/>
              </a:rPr>
              <a:t>.</a:t>
            </a:r>
          </a:p>
          <a:p>
            <a:pPr>
              <a:defRPr/>
            </a:pPr>
            <a:endParaRPr lang="en-US" sz="1800" dirty="0" smtClean="0">
              <a:latin typeface="+mn-lt"/>
              <a:cs typeface="Arial" charset="0"/>
            </a:endParaRPr>
          </a:p>
          <a:p>
            <a:pPr marL="0" indent="0">
              <a:defRPr/>
            </a:pPr>
            <a:r>
              <a:rPr lang="en-US" sz="1800" dirty="0" smtClean="0">
                <a:latin typeface="+mn-lt"/>
                <a:cs typeface="Arial" charset="0"/>
              </a:rPr>
              <a:t>Typically, this will be /home/&lt;</a:t>
            </a:r>
            <a:r>
              <a:rPr lang="en-US" sz="1800" dirty="0" err="1" smtClean="0">
                <a:latin typeface="+mn-lt"/>
                <a:cs typeface="Arial" charset="0"/>
              </a:rPr>
              <a:t>userid</a:t>
            </a:r>
            <a:r>
              <a:rPr lang="en-US" sz="1800" dirty="0" smtClean="0">
                <a:latin typeface="+mn-lt"/>
                <a:cs typeface="Arial" charset="0"/>
              </a:rPr>
              <a:t>&gt;, but you can check the path to your current directory by using the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pwd</a:t>
            </a:r>
            <a:r>
              <a:rPr lang="en-US" sz="1800" dirty="0" smtClean="0">
                <a:latin typeface="+mn-lt"/>
                <a:cs typeface="Arial" charset="0"/>
              </a:rPr>
              <a:t> command: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6" y="2286000"/>
            <a:ext cx="8182624" cy="2133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What’s in here?</a:t>
            </a: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The </a:t>
            </a:r>
            <a:r>
              <a:rPr lang="en-US" sz="1800" b="1">
                <a:latin typeface="Arial" charset="0"/>
                <a:cs typeface="Arial" charset="0"/>
              </a:rPr>
              <a:t>ls</a:t>
            </a:r>
            <a:r>
              <a:rPr lang="en-US" sz="1800"/>
              <a:t> command lists the files in the current directory:</a:t>
            </a: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00983"/>
            <a:ext cx="7924800" cy="51474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Directory Tree</a:t>
            </a: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You can display a map of the directory tree rooted at your current directory:</a:t>
            </a: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49363"/>
            <a:ext cx="7927698" cy="5149299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953000" y="5410200"/>
            <a:ext cx="38862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 dirty="0" smtClean="0">
                <a:latin typeface="Arial" charset="0"/>
                <a:cs typeface="Arial" charset="0"/>
              </a:rPr>
              <a:t>The tree program may not be installed by default; we'll cover software package installation a bit later.</a:t>
            </a:r>
            <a:endParaRPr lang="en-US" sz="16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20788"/>
            <a:ext cx="6781800" cy="4405001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Directory Navigation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You can use the </a:t>
            </a:r>
            <a:r>
              <a:rPr lang="en-US" sz="1800" b="1">
                <a:latin typeface="Arial" charset="0"/>
                <a:cs typeface="Arial" charset="0"/>
              </a:rPr>
              <a:t>cd </a:t>
            </a:r>
            <a:r>
              <a:rPr lang="en-US" sz="1800"/>
              <a:t>command to change your current (or </a:t>
            </a:r>
            <a:r>
              <a:rPr lang="en-US" sz="1800" i="1"/>
              <a:t>working</a:t>
            </a:r>
            <a:r>
              <a:rPr lang="en-US" sz="1800"/>
              <a:t>) directory: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381000" y="58023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Using </a:t>
            </a:r>
            <a:r>
              <a:rPr lang="en-US" sz="1800" b="1" dirty="0">
                <a:latin typeface="Arial" charset="0"/>
                <a:cs typeface="Arial" charset="0"/>
              </a:rPr>
              <a:t>cd </a:t>
            </a:r>
            <a:r>
              <a:rPr lang="en-US" sz="1800" dirty="0"/>
              <a:t>with no destination moves you back to your home directory:</a:t>
            </a:r>
            <a:endParaRPr lang="en-US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2" y="1685925"/>
            <a:ext cx="3435372" cy="4681537"/>
          </a:xfrm>
          <a:prstGeom prst="rect">
            <a:avLst/>
          </a:prstGeom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Relative Pathnames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733425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800" dirty="0" smtClean="0">
                <a:latin typeface="+mn-lt"/>
              </a:rPr>
              <a:t>You can also specify a pathname that’s relative to the current (working) directory.</a:t>
            </a:r>
          </a:p>
          <a:p>
            <a:pPr>
              <a:defRPr/>
            </a:pPr>
            <a:endParaRPr lang="en-US" sz="1800" dirty="0" smtClean="0">
              <a:latin typeface="+mn-lt"/>
            </a:endParaRPr>
          </a:p>
          <a:p>
            <a:pPr>
              <a:defRPr/>
            </a:pPr>
            <a:r>
              <a:rPr lang="en-US" sz="1800" dirty="0" smtClean="0">
                <a:latin typeface="+mn-lt"/>
                <a:cs typeface="Arial" charset="0"/>
              </a:rPr>
              <a:t>Let’s say you’re in a directory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~/2505/C01/alt/</a:t>
            </a:r>
            <a:r>
              <a:rPr lang="en-US" sz="1800" dirty="0" smtClean="0">
                <a:latin typeface="+mn-lt"/>
                <a:cs typeface="Arial" charset="0"/>
              </a:rPr>
              <a:t>:</a:t>
            </a: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4724400" y="2590800"/>
            <a:ext cx="396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../C01Grading.tar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4572000" y="3581400"/>
            <a:ext cx="411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../code/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checkAnswer.c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67" name="Straight Arrow Connector 2"/>
          <p:cNvCxnSpPr>
            <a:cxnSpLocks noChangeShapeType="1"/>
            <a:stCxn id="15365" idx="1"/>
          </p:cNvCxnSpPr>
          <p:nvPr/>
        </p:nvCxnSpPr>
        <p:spPr bwMode="auto">
          <a:xfrm flipH="1">
            <a:off x="2590800" y="2775466"/>
            <a:ext cx="2133600" cy="1720334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Straight Arrow Connector 7"/>
          <p:cNvCxnSpPr>
            <a:cxnSpLocks noChangeShapeType="1"/>
            <a:stCxn id="15366" idx="1"/>
          </p:cNvCxnSpPr>
          <p:nvPr/>
        </p:nvCxnSpPr>
        <p:spPr bwMode="auto">
          <a:xfrm flipH="1">
            <a:off x="2819400" y="3766066"/>
            <a:ext cx="1752600" cy="1034534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267200" y="4713982"/>
            <a:ext cx="464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tabLst>
                <a:tab pos="457200" algn="l"/>
                <a:tab pos="914400" algn="l"/>
              </a:tabLst>
              <a:defRPr/>
            </a:pPr>
            <a:r>
              <a:rPr lang="en-US" sz="1600" dirty="0" smtClean="0">
                <a:latin typeface="+mn-lt"/>
              </a:rPr>
              <a:t>There are two special directory names:</a:t>
            </a:r>
          </a:p>
          <a:p>
            <a:pPr marL="0" indent="0">
              <a:tabLst>
                <a:tab pos="457200" algn="l"/>
                <a:tab pos="914400" algn="l"/>
              </a:tabLst>
              <a:defRPr/>
            </a:pPr>
            <a:endParaRPr lang="en-US" sz="1600" dirty="0" smtClean="0">
              <a:latin typeface="+mn-lt"/>
            </a:endParaRPr>
          </a:p>
          <a:p>
            <a:pPr marL="0" indent="0">
              <a:tabLst>
                <a:tab pos="457200" algn="l"/>
                <a:tab pos="914400" algn="l"/>
              </a:tabLst>
              <a:defRPr/>
            </a:pPr>
            <a:r>
              <a:rPr lang="en-US" sz="1600" dirty="0" smtClean="0">
                <a:latin typeface="+mn-lt"/>
              </a:rPr>
              <a:t>	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 smtClean="0">
                <a:latin typeface="+mn-lt"/>
              </a:rPr>
              <a:t>	refers to the current directory</a:t>
            </a:r>
          </a:p>
          <a:p>
            <a:pPr marL="0" indent="0">
              <a:tabLst>
                <a:tab pos="457200" algn="l"/>
                <a:tab pos="914400" algn="l"/>
              </a:tabLst>
              <a:defRPr/>
            </a:pPr>
            <a:r>
              <a:rPr lang="en-US" sz="1600" dirty="0" smtClean="0">
                <a:latin typeface="+mn-lt"/>
              </a:rPr>
              <a:t>	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..</a:t>
            </a:r>
            <a:r>
              <a:rPr lang="en-US" sz="1600" dirty="0" smtClean="0">
                <a:latin typeface="+mn-lt"/>
              </a:rPr>
              <a:t>	refers to the parent of the current directory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382000" cy="3814985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Making/Removing a Directory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45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err="1" smtClean="0">
                <a:latin typeface="Arial" charset="0"/>
                <a:cs typeface="Arial" charset="0"/>
              </a:rPr>
              <a:t>mkdir</a:t>
            </a:r>
            <a:r>
              <a:rPr lang="en-US" sz="1800" dirty="0" smtClean="0"/>
              <a:t>:  creates a new subdirectory of the current directory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400050" y="1219200"/>
            <a:ext cx="8439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err="1" smtClean="0">
                <a:latin typeface="Arial" charset="0"/>
                <a:cs typeface="Arial" charset="0"/>
              </a:rPr>
              <a:t>rmdir</a:t>
            </a:r>
            <a:r>
              <a:rPr lang="en-US" sz="1800" dirty="0" smtClean="0"/>
              <a:t>:  deletes </a:t>
            </a:r>
            <a:r>
              <a:rPr lang="en-US" sz="1800" smtClean="0"/>
              <a:t>a </a:t>
            </a:r>
            <a:r>
              <a:rPr lang="en-US" sz="1800" u="sng" smtClean="0"/>
              <a:t>empty</a:t>
            </a:r>
            <a:r>
              <a:rPr lang="en-US" sz="1800" smtClean="0"/>
              <a:t> </a:t>
            </a:r>
            <a:r>
              <a:rPr lang="en-US" sz="1800" dirty="0" smtClean="0"/>
              <a:t>subdirectory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00050" y="1764268"/>
            <a:ext cx="8439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err="1" smtClean="0">
                <a:latin typeface="Arial" charset="0"/>
                <a:cs typeface="Arial" charset="0"/>
              </a:rPr>
              <a:t>rm</a:t>
            </a:r>
            <a:r>
              <a:rPr lang="en-US" sz="1800" b="1" dirty="0" smtClean="0">
                <a:latin typeface="Arial" charset="0"/>
                <a:cs typeface="Arial" charset="0"/>
              </a:rPr>
              <a:t> -</a:t>
            </a:r>
            <a:r>
              <a:rPr lang="en-US" sz="1800" b="1" dirty="0" err="1" smtClean="0">
                <a:latin typeface="Arial" charset="0"/>
                <a:cs typeface="Arial" charset="0"/>
              </a:rPr>
              <a:t>Rf</a:t>
            </a:r>
            <a:r>
              <a:rPr lang="en-US" sz="1800" dirty="0" smtClean="0"/>
              <a:t>:  deletes a subdirectory and all its contents (recursive, very dangerous!)</a:t>
            </a:r>
            <a:endParaRPr lang="en-US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Copying Files: cp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defRPr/>
            </a:pPr>
            <a:r>
              <a:rPr lang="en-US" sz="1800" dirty="0" smtClean="0"/>
              <a:t>You can create a copy of a file with the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/>
              <a:t>command.</a:t>
            </a:r>
          </a:p>
          <a:p>
            <a:pPr marL="0" indent="0">
              <a:defRPr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0" indent="0">
              <a:defRPr/>
            </a:pPr>
            <a:r>
              <a:rPr lang="en-US" sz="1800" dirty="0" smtClean="0">
                <a:latin typeface="+mn-lt"/>
                <a:cs typeface="Arial" charset="0"/>
              </a:rPr>
              <a:t>Assume we’re in a directory containing a file named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dirty="0" smtClean="0">
                <a:latin typeface="+mn-lt"/>
                <a:cs typeface="Arial" charset="0"/>
              </a:rPr>
              <a:t>: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81000" y="1916113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defRPr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infloop2.c</a:t>
            </a:r>
          </a:p>
          <a:p>
            <a:pPr marL="0" indent="0">
              <a:defRPr/>
            </a:pPr>
            <a:endParaRPr lang="en-US" sz="1800" dirty="0" smtClean="0">
              <a:latin typeface="+mn-lt"/>
              <a:cs typeface="Arial" charset="0"/>
            </a:endParaRPr>
          </a:p>
          <a:p>
            <a:pPr marL="914400" indent="-914400">
              <a:tabLst/>
              <a:defRPr/>
            </a:pPr>
            <a:r>
              <a:rPr lang="en-US" sz="1800" dirty="0" smtClean="0">
                <a:latin typeface="+mn-lt"/>
                <a:cs typeface="Arial" charset="0"/>
              </a:rPr>
              <a:t>	makes a copy of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dirty="0" smtClean="0">
                <a:latin typeface="+mn-lt"/>
                <a:cs typeface="Arial" charset="0"/>
              </a:rPr>
              <a:t> named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infloop2.c</a:t>
            </a:r>
            <a:r>
              <a:rPr lang="en-US" sz="1800" dirty="0" smtClean="0">
                <a:latin typeface="+mn-lt"/>
                <a:cs typeface="Arial" charset="0"/>
              </a:rPr>
              <a:t> in the same directory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" y="4562475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defRPr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../infloop2.c</a:t>
            </a:r>
          </a:p>
          <a:p>
            <a:pPr marL="0" indent="0">
              <a:defRPr/>
            </a:pPr>
            <a:endParaRPr lang="en-US" sz="1800" dirty="0" smtClean="0">
              <a:latin typeface="+mn-lt"/>
              <a:cs typeface="Arial" charset="0"/>
            </a:endParaRPr>
          </a:p>
          <a:p>
            <a:pPr marL="914400" indent="-914400">
              <a:tabLst/>
              <a:defRPr/>
            </a:pPr>
            <a:r>
              <a:rPr lang="en-US" sz="1800" dirty="0" smtClean="0">
                <a:latin typeface="+mn-lt"/>
                <a:cs typeface="Arial" charset="0"/>
              </a:rPr>
              <a:t>	makes a copy of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dirty="0" smtClean="0">
                <a:latin typeface="+mn-lt"/>
                <a:cs typeface="Arial" charset="0"/>
              </a:rPr>
              <a:t>, named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infloop2.c</a:t>
            </a:r>
            <a:r>
              <a:rPr lang="en-US" sz="1800" dirty="0" smtClean="0">
                <a:latin typeface="+mn-lt"/>
                <a:cs typeface="Arial" charset="0"/>
              </a:rPr>
              <a:t>, in the parent directory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81000" y="3200400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defRPr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..</a:t>
            </a:r>
          </a:p>
          <a:p>
            <a:pPr marL="0" indent="0">
              <a:defRPr/>
            </a:pPr>
            <a:endParaRPr lang="en-US" sz="1800" dirty="0" smtClean="0">
              <a:latin typeface="+mn-lt"/>
              <a:cs typeface="Arial" charset="0"/>
            </a:endParaRPr>
          </a:p>
          <a:p>
            <a:pPr marL="914400" indent="-914400">
              <a:tabLst/>
              <a:defRPr/>
            </a:pPr>
            <a:r>
              <a:rPr lang="en-US" sz="1800" dirty="0" smtClean="0">
                <a:latin typeface="+mn-lt"/>
                <a:cs typeface="Arial" charset="0"/>
              </a:rPr>
              <a:t>	makes a copy of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dirty="0" smtClean="0">
                <a:latin typeface="+mn-lt"/>
                <a:cs typeface="Arial" charset="0"/>
              </a:rPr>
              <a:t> with the same name in the parent directory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Renaming/Moving Files: mv</a:t>
            </a: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As before, assume we’re in a directory containing a file named </a:t>
            </a:r>
            <a:r>
              <a:rPr lang="en-US" sz="1800" b="1">
                <a:latin typeface="Arial" charset="0"/>
                <a:cs typeface="Arial" charset="0"/>
              </a:rPr>
              <a:t>infloop.c</a:t>
            </a:r>
            <a:r>
              <a:rPr lang="en-US" sz="1800"/>
              <a:t>: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81000" y="1438275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mv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infiniteloop.c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endParaRPr lang="en-US" sz="1800" dirty="0" smtClean="0">
              <a:latin typeface="+mn-lt"/>
              <a:cs typeface="Arial" charset="0"/>
            </a:endParaRPr>
          </a:p>
          <a:p>
            <a:pPr marL="914400" indent="-914400">
              <a:tabLst/>
              <a:defRPr/>
            </a:pPr>
            <a:r>
              <a:rPr lang="en-US" sz="1800" dirty="0" smtClean="0">
                <a:latin typeface="+mn-lt"/>
                <a:cs typeface="Arial" charset="0"/>
              </a:rPr>
              <a:t>	changes the name of the file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dirty="0" smtClean="0">
                <a:latin typeface="+mn-lt"/>
                <a:cs typeface="Arial" charset="0"/>
              </a:rPr>
              <a:t> to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infinitefloop.c</a:t>
            </a:r>
            <a:endParaRPr lang="en-US" sz="1800" dirty="0" smtClean="0">
              <a:latin typeface="+mn-lt"/>
              <a:cs typeface="Arial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000" y="2886075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mv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../attic</a:t>
            </a:r>
          </a:p>
          <a:p>
            <a:pPr marL="0" indent="0">
              <a:defRPr/>
            </a:pPr>
            <a:endParaRPr lang="en-US" sz="1800" dirty="0" smtClean="0">
              <a:latin typeface="+mn-lt"/>
              <a:cs typeface="Arial" charset="0"/>
            </a:endParaRPr>
          </a:p>
          <a:p>
            <a:pPr marL="914400" indent="-914400">
              <a:tabLst/>
              <a:defRPr/>
            </a:pPr>
            <a:r>
              <a:rPr lang="en-US" sz="1800" dirty="0" smtClean="0">
                <a:latin typeface="+mn-lt"/>
                <a:cs typeface="Arial" charset="0"/>
              </a:rPr>
              <a:t>	moves the file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dirty="0" smtClean="0">
                <a:latin typeface="+mn-lt"/>
                <a:cs typeface="Arial" charset="0"/>
              </a:rPr>
              <a:t> to the subdirectory of the parent named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attic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1000" y="4181475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mv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../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infiniteloop.c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endParaRPr lang="en-US" sz="1800" dirty="0" smtClean="0">
              <a:latin typeface="+mn-lt"/>
              <a:cs typeface="Arial" charset="0"/>
            </a:endParaRPr>
          </a:p>
          <a:p>
            <a:pPr marL="914400" indent="-914400">
              <a:tabLst/>
              <a:defRPr/>
            </a:pPr>
            <a:r>
              <a:rPr lang="en-US" sz="1800" dirty="0" smtClean="0">
                <a:latin typeface="+mn-lt"/>
                <a:cs typeface="Arial" charset="0"/>
              </a:rPr>
              <a:t>	removes the file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dirty="0" smtClean="0">
                <a:latin typeface="+mn-lt"/>
                <a:cs typeface="Arial" charset="0"/>
              </a:rPr>
              <a:t> from this directory, and creates a copy named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infinitefloop.c</a:t>
            </a:r>
            <a:r>
              <a:rPr lang="en-US" sz="1800" dirty="0" smtClean="0">
                <a:latin typeface="+mn-lt"/>
                <a:cs typeface="Arial" pitchFamily="34" charset="0"/>
              </a:rPr>
              <a:t> in the parent directory</a:t>
            </a:r>
            <a:endParaRPr lang="en-US" sz="1800" dirty="0" smtClean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Viewing a File: cat</a:t>
            </a: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You can use the </a:t>
            </a:r>
            <a:r>
              <a:rPr lang="en-US" sz="1800" b="1">
                <a:latin typeface="Arial" charset="0"/>
                <a:cs typeface="Arial" charset="0"/>
              </a:rPr>
              <a:t>cat </a:t>
            </a:r>
            <a:r>
              <a:rPr lang="en-US" sz="1800"/>
              <a:t>command to display the contents of a file to the terminal:</a:t>
            </a: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30313"/>
            <a:ext cx="8077200" cy="41150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Viewing a File: less</a:t>
            </a: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381000" y="649287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You can use the </a:t>
            </a:r>
            <a:r>
              <a:rPr lang="en-US" sz="1800" b="1" dirty="0">
                <a:latin typeface="Arial" charset="0"/>
                <a:cs typeface="Arial" charset="0"/>
              </a:rPr>
              <a:t>less </a:t>
            </a:r>
            <a:r>
              <a:rPr lang="en-US" sz="1800" dirty="0"/>
              <a:t>command to display the contents of a file to the terminal, one </a:t>
            </a:r>
            <a:r>
              <a:rPr lang="en-US" sz="1800" dirty="0" err="1"/>
              <a:t>screenful</a:t>
            </a:r>
            <a:r>
              <a:rPr lang="en-US" sz="1800" dirty="0"/>
              <a:t> at a </a:t>
            </a:r>
            <a:r>
              <a:rPr lang="en-US" sz="1800" dirty="0" smtClean="0"/>
              <a:t>time; here we entered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driver.c</a:t>
            </a:r>
            <a:r>
              <a:rPr lang="en-US" sz="1800" dirty="0" smtClean="0"/>
              <a:t>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3" y="1295400"/>
            <a:ext cx="7893113" cy="4165310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81000" y="5602287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Just hit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&lt;space&gt;</a:t>
            </a:r>
            <a:r>
              <a:rPr lang="en-US" sz="1800" dirty="0" smtClean="0"/>
              <a:t> or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dirty="0" smtClean="0"/>
              <a:t> to advance,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dirty="0" smtClean="0"/>
              <a:t> to back up, and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800" dirty="0" smtClean="0"/>
              <a:t> to quit.</a:t>
            </a:r>
            <a:endParaRPr lang="en-US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933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Getting Started</a:t>
            </a: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The Linux terminal (or command shell) allows you to enter commands and execute programs.</a:t>
            </a:r>
          </a:p>
          <a:p>
            <a:endParaRPr lang="en-US" sz="1800" b="1"/>
          </a:p>
          <a:p>
            <a:r>
              <a:rPr lang="en-US" sz="1800"/>
              <a:t>A terminal displays a prompt and a cursor indicating it’s waiting for user input:</a:t>
            </a: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81000" y="489585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The prompt itself is configurable; precisely how depends on the particular type of shell you are running.</a:t>
            </a:r>
          </a:p>
          <a:p>
            <a:endParaRPr lang="en-US" sz="1800" dirty="0"/>
          </a:p>
          <a:p>
            <a:r>
              <a:rPr lang="en-US" sz="1800" dirty="0"/>
              <a:t>It is likely that by default you will run the </a:t>
            </a:r>
            <a:r>
              <a:rPr lang="en-US" sz="1800" i="1" dirty="0"/>
              <a:t>bash</a:t>
            </a:r>
            <a:r>
              <a:rPr lang="en-US" sz="1800" dirty="0"/>
              <a:t> shell.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079626"/>
            <a:ext cx="8343900" cy="25199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66800"/>
            <a:ext cx="7467600" cy="450480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Viewing a File: head and tail</a:t>
            </a: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You can view the </a:t>
            </a:r>
            <a:r>
              <a:rPr lang="en-US" sz="1800" dirty="0" smtClean="0"/>
              <a:t>first (or last) </a:t>
            </a:r>
            <a:r>
              <a:rPr lang="en-US" sz="1800" dirty="0"/>
              <a:t>few lines of a file by using the </a:t>
            </a:r>
            <a:r>
              <a:rPr lang="en-US" sz="1800" b="1" dirty="0">
                <a:latin typeface="Arial" charset="0"/>
                <a:cs typeface="Arial" charset="0"/>
              </a:rPr>
              <a:t>head</a:t>
            </a:r>
            <a:r>
              <a:rPr lang="en-US" sz="1800" dirty="0"/>
              <a:t> </a:t>
            </a:r>
            <a:r>
              <a:rPr lang="en-US" sz="1800" dirty="0" smtClean="0"/>
              <a:t>(or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en-US" sz="1800" dirty="0" smtClean="0"/>
              <a:t>) command</a:t>
            </a:r>
            <a:r>
              <a:rPr lang="en-US" sz="1800" dirty="0"/>
              <a:t>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381000" y="5661025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You can control how many lines are shown; see the </a:t>
            </a:r>
            <a:r>
              <a:rPr lang="en-US" sz="1800" b="1" dirty="0">
                <a:latin typeface="Arial" charset="0"/>
                <a:cs typeface="Arial" charset="0"/>
              </a:rPr>
              <a:t>man</a:t>
            </a:r>
            <a:r>
              <a:rPr lang="en-US" sz="1800" dirty="0"/>
              <a:t> page.</a:t>
            </a:r>
            <a:endParaRPr lang="en-US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Counting Words… and More</a:t>
            </a: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The </a:t>
            </a:r>
            <a:r>
              <a:rPr lang="en-US" sz="1800" b="1" dirty="0" err="1" smtClean="0">
                <a:latin typeface="Arial" charset="0"/>
                <a:cs typeface="Arial" charset="0"/>
              </a:rPr>
              <a:t>wc</a:t>
            </a:r>
            <a:r>
              <a:rPr lang="en-US" sz="1800" dirty="0" smtClean="0"/>
              <a:t> command reports the number of lines, "words", and bytes in a file: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94" y="1341769"/>
            <a:ext cx="8346011" cy="40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576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Searching File Contents: grep 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The </a:t>
            </a:r>
            <a:r>
              <a:rPr lang="en-US" sz="1800" b="1">
                <a:latin typeface="Arial" charset="0"/>
                <a:cs typeface="Arial" charset="0"/>
              </a:rPr>
              <a:t>grep</a:t>
            </a:r>
            <a:r>
              <a:rPr lang="en-US" sz="1800"/>
              <a:t> command can be used to display lines of a file that match a pattern:</a:t>
            </a: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8077200" cy="487253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Searching File Contents: grep 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The </a:t>
            </a:r>
            <a:r>
              <a:rPr lang="en-US" sz="1800" b="1" dirty="0" err="1">
                <a:latin typeface="Arial" charset="0"/>
                <a:cs typeface="Arial" charset="0"/>
              </a:rPr>
              <a:t>grep</a:t>
            </a:r>
            <a:r>
              <a:rPr lang="en-US" sz="1800" dirty="0"/>
              <a:t> command </a:t>
            </a:r>
            <a:r>
              <a:rPr lang="en-US" sz="1800" dirty="0" smtClean="0"/>
              <a:t>can also </a:t>
            </a:r>
            <a:r>
              <a:rPr lang="en-US" sz="1800" dirty="0"/>
              <a:t>be used to </a:t>
            </a:r>
            <a:r>
              <a:rPr lang="en-US" sz="1800" dirty="0" smtClean="0"/>
              <a:t>examine a collection of files: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9363"/>
            <a:ext cx="8077200" cy="487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535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Chaining Commands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The </a:t>
            </a:r>
            <a:r>
              <a:rPr lang="en-US" sz="1800" b="1" dirty="0" smtClean="0">
                <a:latin typeface="Arial" charset="0"/>
                <a:cs typeface="Arial" charset="0"/>
              </a:rPr>
              <a:t>pipe</a:t>
            </a:r>
            <a:r>
              <a:rPr lang="en-US" sz="1800" dirty="0" smtClean="0"/>
              <a:t> symbol (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800" dirty="0" smtClean="0"/>
              <a:t>) connects standard output from one command to standard input for the next command: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475463"/>
            <a:ext cx="8134350" cy="26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6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Redirecting Output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The </a:t>
            </a:r>
            <a:r>
              <a:rPr lang="en-US" sz="1800" dirty="0" smtClean="0"/>
              <a:t>output a program writes to standard output (the terminal) can be sent to a file by using an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output redirection operator</a:t>
            </a:r>
            <a:r>
              <a:rPr lang="en-US" sz="1800" dirty="0" smtClean="0"/>
              <a:t> (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1800" dirty="0" smtClean="0"/>
              <a:t> or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&gt;&gt;</a:t>
            </a:r>
            <a:r>
              <a:rPr lang="en-US" sz="1800" dirty="0" smtClean="0"/>
              <a:t>):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5807"/>
            <a:ext cx="8001000" cy="377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61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Redirecting Input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The contents of a file can be sent, as standard input, to a program by using an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input redirection operator</a:t>
            </a:r>
            <a:r>
              <a:rPr lang="en-US" sz="1800" dirty="0" smtClean="0"/>
              <a:t> (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800" dirty="0" smtClean="0"/>
              <a:t> or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&lt;&lt;</a:t>
            </a:r>
            <a:r>
              <a:rPr lang="en-US" sz="1800" dirty="0" smtClean="0"/>
              <a:t>):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305800" cy="16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89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Checking the File Type: file</a:t>
            </a: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You can obtain information about a file with the </a:t>
            </a:r>
            <a:r>
              <a:rPr lang="en-US" sz="1800" b="1">
                <a:latin typeface="Arial" charset="0"/>
                <a:cs typeface="Arial" charset="0"/>
              </a:rPr>
              <a:t>file</a:t>
            </a:r>
            <a:r>
              <a:rPr lang="en-US" sz="1800"/>
              <a:t> command:</a:t>
            </a: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8888"/>
            <a:ext cx="8458200" cy="27227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Traditional Access Permissions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81000" y="762000"/>
            <a:ext cx="8610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There are three types of users:</a:t>
            </a:r>
          </a:p>
          <a:p>
            <a:r>
              <a:rPr lang="en-US" sz="1800" dirty="0"/>
              <a:t>	-	</a:t>
            </a:r>
            <a:r>
              <a:rPr lang="en-US" sz="1800" i="1" dirty="0" smtClean="0"/>
              <a:t>owner (aka user)</a:t>
            </a:r>
            <a:endParaRPr lang="en-US" sz="1800" i="1" dirty="0"/>
          </a:p>
          <a:p>
            <a:r>
              <a:rPr lang="en-US" sz="1800" dirty="0"/>
              <a:t>	-	</a:t>
            </a:r>
            <a:r>
              <a:rPr lang="en-US" sz="1800" i="1" dirty="0"/>
              <a:t>group</a:t>
            </a:r>
          </a:p>
          <a:p>
            <a:r>
              <a:rPr lang="en-US" sz="1800" dirty="0"/>
              <a:t>	-	</a:t>
            </a:r>
            <a:r>
              <a:rPr lang="en-US" sz="1800" i="1" dirty="0"/>
              <a:t>other (aka world)</a:t>
            </a:r>
          </a:p>
          <a:p>
            <a:endParaRPr lang="en-US" sz="1800" dirty="0"/>
          </a:p>
          <a:p>
            <a:r>
              <a:rPr lang="en-US" sz="1800" dirty="0"/>
              <a:t>A user may attempt to access an ordinary file in three ways:</a:t>
            </a:r>
          </a:p>
          <a:p>
            <a:r>
              <a:rPr lang="en-US" sz="1800" dirty="0"/>
              <a:t>	-	</a:t>
            </a:r>
            <a:r>
              <a:rPr lang="en-US" sz="1800" i="1" dirty="0"/>
              <a:t>read from</a:t>
            </a:r>
          </a:p>
          <a:p>
            <a:r>
              <a:rPr lang="en-US" sz="1800" dirty="0"/>
              <a:t>	-	</a:t>
            </a:r>
            <a:r>
              <a:rPr lang="en-US" sz="1800" i="1" dirty="0"/>
              <a:t>write to</a:t>
            </a:r>
          </a:p>
          <a:p>
            <a:r>
              <a:rPr lang="en-US" sz="1800" dirty="0"/>
              <a:t>	-	</a:t>
            </a:r>
            <a:r>
              <a:rPr lang="en-US" sz="1800" i="1" dirty="0"/>
              <a:t>execute</a:t>
            </a:r>
          </a:p>
          <a:p>
            <a:endParaRPr lang="en-US" sz="1800" dirty="0"/>
          </a:p>
          <a:p>
            <a:r>
              <a:rPr lang="en-US" sz="1800" dirty="0"/>
              <a:t>Use </a:t>
            </a:r>
            <a:r>
              <a:rPr lang="en-US" sz="1800" b="1" dirty="0" err="1">
                <a:latin typeface="Arial" charset="0"/>
                <a:cs typeface="Arial" charset="0"/>
              </a:rPr>
              <a:t>ls</a:t>
            </a:r>
            <a:r>
              <a:rPr lang="en-US" sz="1800" b="1" dirty="0">
                <a:latin typeface="Arial" charset="0"/>
                <a:cs typeface="Arial" charset="0"/>
              </a:rPr>
              <a:t> –</a:t>
            </a:r>
            <a:r>
              <a:rPr lang="en-US" sz="1800" b="1" dirty="0" smtClean="0">
                <a:latin typeface="Arial" charset="0"/>
                <a:cs typeface="Arial" charset="0"/>
              </a:rPr>
              <a:t>l</a:t>
            </a:r>
            <a:r>
              <a:rPr lang="en-US" sz="1800" dirty="0" smtClean="0"/>
              <a:t> </a:t>
            </a:r>
            <a:r>
              <a:rPr lang="en-US" sz="1800" dirty="0"/>
              <a:t>to view the file permissions: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4038600"/>
            <a:ext cx="7924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1143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wmcquain@centosvm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 ~/2505&gt;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ls -l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C04/code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total 48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---. 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4653 Aug  7 21:45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comparator.c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rwxr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-x.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13340 Aug  7 21:45 compare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---. 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2612 Aug  7 21:45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driver.c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---. 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451 Aug 10 19:30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Intersection.h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----.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1944 Aug  7 21:45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Intersection.o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drwxrwxr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-. 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3073 Aug  7 21:45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tmpbackup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9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Traditional Access Permissions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381000" y="7620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latin typeface="Arial" charset="0"/>
                <a:cs typeface="Arial" charset="0"/>
              </a:rPr>
              <a:t>File type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38200" y="1306513"/>
            <a:ext cx="4402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latin typeface="Arial" charset="0"/>
                <a:cs typeface="Arial" charset="0"/>
              </a:rPr>
              <a:t>File permissions (owner group other)</a:t>
            </a: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1998662" y="1916113"/>
            <a:ext cx="4402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>
                <a:latin typeface="Arial" charset="0"/>
                <a:cs typeface="Arial" charset="0"/>
              </a:rPr>
              <a:t>Number of </a:t>
            </a:r>
            <a:r>
              <a:rPr lang="en-US" sz="1800" b="1" dirty="0" smtClean="0">
                <a:latin typeface="Arial" charset="0"/>
                <a:cs typeface="Arial" charset="0"/>
              </a:rPr>
              <a:t>links to file</a:t>
            </a:r>
            <a:endParaRPr lang="en-US" sz="1800" b="1" dirty="0">
              <a:latin typeface="Arial" charset="0"/>
              <a:cs typeface="Arial" charset="0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2514600" y="2525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latin typeface="Arial" charset="0"/>
                <a:cs typeface="Arial" charset="0"/>
              </a:rPr>
              <a:t>Owner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3886200" y="2525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latin typeface="Arial" charset="0"/>
                <a:cs typeface="Arial" charset="0"/>
              </a:rPr>
              <a:t>Group</a:t>
            </a:r>
          </a:p>
        </p:txBody>
      </p:sp>
      <p:sp>
        <p:nvSpPr>
          <p:cNvPr id="3081" name="TextBox 9"/>
          <p:cNvSpPr txBox="1">
            <a:spLocks noChangeArrowheads="1"/>
          </p:cNvSpPr>
          <p:nvPr/>
        </p:nvSpPr>
        <p:spPr bwMode="auto">
          <a:xfrm>
            <a:off x="4800600" y="2971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latin typeface="Arial" charset="0"/>
                <a:cs typeface="Arial" charset="0"/>
              </a:rPr>
              <a:t>Size</a:t>
            </a:r>
          </a:p>
        </p:txBody>
      </p:sp>
      <p:sp>
        <p:nvSpPr>
          <p:cNvPr id="3082" name="TextBox 10"/>
          <p:cNvSpPr txBox="1">
            <a:spLocks noChangeArrowheads="1"/>
          </p:cNvSpPr>
          <p:nvPr/>
        </p:nvSpPr>
        <p:spPr bwMode="auto">
          <a:xfrm>
            <a:off x="5867400" y="3440113"/>
            <a:ext cx="2420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latin typeface="Arial" charset="0"/>
                <a:cs typeface="Arial" charset="0"/>
              </a:rPr>
              <a:t>Modification time</a:t>
            </a:r>
          </a:p>
        </p:txBody>
      </p:sp>
      <p:sp>
        <p:nvSpPr>
          <p:cNvPr id="3083" name="TextBox 11"/>
          <p:cNvSpPr txBox="1">
            <a:spLocks noChangeArrowheads="1"/>
          </p:cNvSpPr>
          <p:nvPr/>
        </p:nvSpPr>
        <p:spPr bwMode="auto">
          <a:xfrm>
            <a:off x="7348538" y="3973513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latin typeface="Arial" charset="0"/>
                <a:cs typeface="Arial" charset="0"/>
              </a:rPr>
              <a:t>File name</a:t>
            </a:r>
          </a:p>
        </p:txBody>
      </p:sp>
      <p:cxnSp>
        <p:nvCxnSpPr>
          <p:cNvPr id="3084" name="Straight Arrow Connector 3"/>
          <p:cNvCxnSpPr>
            <a:cxnSpLocks noChangeShapeType="1"/>
          </p:cNvCxnSpPr>
          <p:nvPr/>
        </p:nvCxnSpPr>
        <p:spPr bwMode="auto">
          <a:xfrm>
            <a:off x="7620000" y="4343400"/>
            <a:ext cx="0" cy="39211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5" name="Straight Arrow Connector 14"/>
          <p:cNvCxnSpPr>
            <a:cxnSpLocks noChangeShapeType="1"/>
          </p:cNvCxnSpPr>
          <p:nvPr/>
        </p:nvCxnSpPr>
        <p:spPr bwMode="auto">
          <a:xfrm>
            <a:off x="6248400" y="3810000"/>
            <a:ext cx="0" cy="92551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6" name="Straight Arrow Connector 16"/>
          <p:cNvCxnSpPr>
            <a:cxnSpLocks noChangeShapeType="1"/>
          </p:cNvCxnSpPr>
          <p:nvPr/>
        </p:nvCxnSpPr>
        <p:spPr bwMode="auto">
          <a:xfrm>
            <a:off x="4343400" y="2895600"/>
            <a:ext cx="0" cy="183991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7" name="Straight Arrow Connector 18"/>
          <p:cNvCxnSpPr>
            <a:cxnSpLocks noChangeShapeType="1"/>
          </p:cNvCxnSpPr>
          <p:nvPr/>
        </p:nvCxnSpPr>
        <p:spPr bwMode="auto">
          <a:xfrm>
            <a:off x="2971800" y="2895600"/>
            <a:ext cx="0" cy="183991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8" name="Straight Arrow Connector 19"/>
          <p:cNvCxnSpPr>
            <a:cxnSpLocks noChangeShapeType="1"/>
          </p:cNvCxnSpPr>
          <p:nvPr/>
        </p:nvCxnSpPr>
        <p:spPr bwMode="auto">
          <a:xfrm>
            <a:off x="1066800" y="1676400"/>
            <a:ext cx="0" cy="305911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9" name="Straight Arrow Connector 21"/>
          <p:cNvCxnSpPr>
            <a:cxnSpLocks noChangeShapeType="1"/>
          </p:cNvCxnSpPr>
          <p:nvPr/>
        </p:nvCxnSpPr>
        <p:spPr bwMode="auto">
          <a:xfrm>
            <a:off x="533400" y="1131888"/>
            <a:ext cx="0" cy="3603625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0" name="Straight Arrow Connector 23"/>
          <p:cNvCxnSpPr>
            <a:cxnSpLocks noChangeShapeType="1"/>
          </p:cNvCxnSpPr>
          <p:nvPr/>
        </p:nvCxnSpPr>
        <p:spPr bwMode="auto">
          <a:xfrm>
            <a:off x="2227262" y="2286000"/>
            <a:ext cx="0" cy="244951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1" name="Straight Arrow Connector 14"/>
          <p:cNvCxnSpPr>
            <a:cxnSpLocks noChangeShapeType="1"/>
          </p:cNvCxnSpPr>
          <p:nvPr/>
        </p:nvCxnSpPr>
        <p:spPr bwMode="auto">
          <a:xfrm>
            <a:off x="5105400" y="3341688"/>
            <a:ext cx="0" cy="1393825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/>
          <p:nvPr/>
        </p:nvSpPr>
        <p:spPr>
          <a:xfrm>
            <a:off x="457200" y="4876800"/>
            <a:ext cx="84582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rwxr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-x.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comporg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13340 Aug  7 21:45 compare</a:t>
            </a:r>
          </a:p>
          <a:p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drwxrwxr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-. 1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comporg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3073 Aug  7 21:45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tmpbackup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17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What’s Running?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The </a:t>
            </a:r>
            <a:r>
              <a:rPr lang="en-US" sz="1800" b="1">
                <a:latin typeface="Arial" charset="0"/>
                <a:cs typeface="Arial" charset="0"/>
              </a:rPr>
              <a:t>ps</a:t>
            </a:r>
            <a:r>
              <a:rPr lang="en-US" sz="1800"/>
              <a:t> command displays information about processes the shell is currently running: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000" y="3295650"/>
            <a:ext cx="8610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800" dirty="0" smtClean="0"/>
              <a:t>We see that two processes are executing,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bash</a:t>
            </a:r>
            <a:r>
              <a:rPr lang="en-US" sz="1800" dirty="0" smtClean="0"/>
              <a:t> and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ps</a:t>
            </a:r>
            <a:r>
              <a:rPr lang="en-US" sz="1800" dirty="0" smtClean="0"/>
              <a:t>.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Moreover, we see that:</a:t>
            </a:r>
          </a:p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 smtClean="0"/>
              <a:t>	-	each is assigned a unique numeric identifier called a process ID or PID</a:t>
            </a:r>
          </a:p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 smtClean="0"/>
              <a:t>	-	each is associated with a terminal (TTY) named </a:t>
            </a:r>
            <a:r>
              <a:rPr lang="en-US" sz="1800" dirty="0" err="1" smtClean="0"/>
              <a:t>pts</a:t>
            </a:r>
            <a:r>
              <a:rPr lang="en-US" sz="1800" dirty="0" smtClean="0"/>
              <a:t>/0</a:t>
            </a:r>
          </a:p>
        </p:txBody>
      </p:sp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381000" y="51054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Try executing </a:t>
            </a:r>
            <a:r>
              <a:rPr lang="en-US" sz="1800" b="1" dirty="0" err="1">
                <a:latin typeface="Arial" charset="0"/>
                <a:cs typeface="Arial" charset="0"/>
              </a:rPr>
              <a:t>ps</a:t>
            </a:r>
            <a:r>
              <a:rPr lang="en-US" sz="1800" dirty="0"/>
              <a:t> a second time… you’ll notice that the PID for </a:t>
            </a:r>
            <a:r>
              <a:rPr lang="en-US" sz="1800" b="1" dirty="0">
                <a:latin typeface="Arial" charset="0"/>
                <a:cs typeface="Arial" charset="0"/>
              </a:rPr>
              <a:t>bash</a:t>
            </a:r>
            <a:r>
              <a:rPr lang="en-US" sz="1800" dirty="0"/>
              <a:t> is the same as before but the PID for </a:t>
            </a:r>
            <a:r>
              <a:rPr lang="en-US" sz="1800" b="1" dirty="0" err="1">
                <a:latin typeface="Arial" charset="0"/>
                <a:cs typeface="Arial" charset="0"/>
              </a:rPr>
              <a:t>ps</a:t>
            </a:r>
            <a:r>
              <a:rPr lang="en-US" sz="1800" dirty="0"/>
              <a:t> has changed.</a:t>
            </a:r>
          </a:p>
          <a:p>
            <a:endParaRPr lang="en-US" sz="1800" dirty="0"/>
          </a:p>
          <a:p>
            <a:r>
              <a:rPr lang="en-US" sz="1800" dirty="0"/>
              <a:t>Why?  (That’s </a:t>
            </a:r>
            <a:r>
              <a:rPr lang="en-US" sz="1800" u="sng" dirty="0"/>
              <a:t>two</a:t>
            </a:r>
            <a:r>
              <a:rPr lang="en-US" sz="1800" dirty="0"/>
              <a:t> questions.)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1576"/>
            <a:ext cx="6896100" cy="2082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Changing Access Permissions:  </a:t>
            </a:r>
            <a:r>
              <a:rPr lang="en-US" altLang="en-US" dirty="0" err="1" smtClean="0">
                <a:latin typeface="Arial" charset="0"/>
                <a:cs typeface="Arial" charset="0"/>
              </a:rPr>
              <a:t>chmod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81000" y="7620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Use the </a:t>
            </a:r>
            <a:r>
              <a:rPr lang="en-US" sz="1800" b="1">
                <a:latin typeface="Arial" charset="0"/>
                <a:cs typeface="Arial" charset="0"/>
              </a:rPr>
              <a:t>chmod</a:t>
            </a:r>
            <a:r>
              <a:rPr lang="en-US" sz="1800"/>
              <a:t> command to set or alter traditional file permissions: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276600"/>
            <a:ext cx="86106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tabLst>
                <a:tab pos="236538" algn="l"/>
              </a:tabLst>
              <a:defRPr/>
            </a:pPr>
            <a:r>
              <a:rPr lang="en-US" sz="1800" b="1" dirty="0" err="1">
                <a:latin typeface="Arial" pitchFamily="34" charset="0"/>
                <a:cs typeface="Arial" pitchFamily="34" charset="0"/>
              </a:rPr>
              <a:t>chmod</a:t>
            </a:r>
            <a:r>
              <a:rPr lang="en-US" sz="1800" dirty="0"/>
              <a:t> also allows the use of numeric arguments:</a:t>
            </a:r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/>
              <a:t>	no access permissions</a:t>
            </a:r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/>
              <a:t>	execute permissions</a:t>
            </a:r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/>
              <a:t>	write to permissions</a:t>
            </a:r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1800" dirty="0"/>
              <a:t>	read from permissions</a:t>
            </a:r>
          </a:p>
          <a:p>
            <a:pPr marL="914400" indent="-914400">
              <a:tabLst>
                <a:tab pos="457200" algn="l"/>
              </a:tabLst>
              <a:defRPr/>
            </a:pPr>
            <a:endParaRPr lang="en-US" sz="1800" dirty="0"/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/>
              <a:t>So,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chmod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740</a:t>
            </a:r>
            <a:r>
              <a:rPr lang="en-US" sz="1800" dirty="0"/>
              <a:t> would set </a:t>
            </a:r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/>
              <a:t>	owner permissions to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r w x</a:t>
            </a:r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/>
              <a:t>	group permissions to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r- -</a:t>
            </a:r>
            <a:r>
              <a:rPr lang="en-US" sz="1800" dirty="0"/>
              <a:t> </a:t>
            </a:r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/>
              <a:t>	other permissions to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- - -</a:t>
            </a:r>
            <a:endParaRPr lang="en-US" sz="1800" dirty="0"/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/>
              <a:t>WHY?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229380"/>
            <a:ext cx="7924800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1143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wmcquain@centosvm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 ~/2505&gt;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ls -l C04/code/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comparator.c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---. 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4653 Aug  7 21:45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comparator.c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1144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wmcquain@centosvs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 ~/2505&gt;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C04/code/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comparator.c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1143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wmcquain@centosvm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 ~/2505&gt; ls -l C04/code/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comparator.c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-------.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4653 Aug  7 21:45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comparator.c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36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Changing Access Permissions:  </a:t>
            </a:r>
            <a:r>
              <a:rPr lang="en-US" altLang="en-US" dirty="0" err="1" smtClean="0">
                <a:latin typeface="Arial" charset="0"/>
                <a:cs typeface="Arial" charset="0"/>
              </a:rPr>
              <a:t>chmod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85800"/>
            <a:ext cx="86106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/>
              <a:t>Binary representations:</a:t>
            </a:r>
          </a:p>
          <a:p>
            <a:pPr marL="457200" indent="-457200">
              <a:tabLst>
                <a:tab pos="236538" algn="l"/>
              </a:tabLst>
              <a:defRPr/>
            </a:pPr>
            <a:endParaRPr lang="en-US" sz="1800" dirty="0"/>
          </a:p>
          <a:p>
            <a:pPr marL="914400" indent="-914400">
              <a:tabLst>
                <a:tab pos="457200" algn="l"/>
                <a:tab pos="1371600" algn="l"/>
                <a:tab pos="1828800" algn="l"/>
              </a:tabLst>
              <a:defRPr/>
            </a:pP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none</a:t>
            </a: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000</a:t>
            </a:r>
          </a:p>
          <a:p>
            <a:pPr marL="914400" indent="-914400">
              <a:tabLst>
                <a:tab pos="457200" algn="l"/>
                <a:tab pos="1371600" algn="l"/>
                <a:tab pos="1828800" algn="l"/>
              </a:tabLst>
              <a:defRPr/>
            </a:pP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1800" dirty="0"/>
              <a:t>	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001</a:t>
            </a:r>
          </a:p>
          <a:p>
            <a:pPr marL="914400" indent="-914400">
              <a:tabLst>
                <a:tab pos="457200" algn="l"/>
                <a:tab pos="1371600" algn="l"/>
                <a:tab pos="1828800" algn="l"/>
              </a:tabLst>
              <a:defRPr/>
            </a:pP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w </a:t>
            </a:r>
            <a:r>
              <a:rPr lang="en-US" sz="1800" dirty="0"/>
              <a:t>	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010</a:t>
            </a:r>
          </a:p>
          <a:p>
            <a:pPr marL="914400" indent="-914400">
              <a:tabLst>
                <a:tab pos="457200" algn="l"/>
                <a:tab pos="1371600" algn="l"/>
                <a:tab pos="1828800" algn="l"/>
              </a:tabLst>
              <a:defRPr/>
            </a:pP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800" dirty="0"/>
              <a:t>	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100</a:t>
            </a:r>
          </a:p>
          <a:p>
            <a:pPr marL="914400" indent="-914400">
              <a:tabLst>
                <a:tab pos="457200" algn="l"/>
              </a:tabLst>
              <a:defRPr/>
            </a:pPr>
            <a:endParaRPr lang="en-US" sz="1800" dirty="0"/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/>
              <a:t>Now notice that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7 = 111 </a:t>
            </a:r>
            <a:r>
              <a:rPr lang="en-US" sz="1800" dirty="0">
                <a:latin typeface="+mn-lt"/>
                <a:cs typeface="Arial" pitchFamily="34" charset="0"/>
              </a:rPr>
              <a:t>which is the logical OR of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001</a:t>
            </a:r>
            <a:r>
              <a:rPr lang="en-US" sz="1800" dirty="0">
                <a:latin typeface="+mn-lt"/>
                <a:cs typeface="Arial" pitchFamily="34" charset="0"/>
              </a:rPr>
              <a:t> and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010</a:t>
            </a:r>
            <a:r>
              <a:rPr lang="en-US" sz="1800" dirty="0">
                <a:latin typeface="+mn-lt"/>
                <a:cs typeface="Arial" pitchFamily="34" charset="0"/>
              </a:rPr>
              <a:t> and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100 </a:t>
            </a:r>
          </a:p>
          <a:p>
            <a:pPr marL="914400" indent="-914400">
              <a:tabLst>
                <a:tab pos="457200" algn="l"/>
              </a:tabLst>
              <a:defRPr/>
            </a:pPr>
            <a:endParaRPr lang="en-US" sz="1800" dirty="0">
              <a:latin typeface="+mn-lt"/>
              <a:cs typeface="Arial" pitchFamily="34" charset="0"/>
            </a:endParaRPr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>
                <a:latin typeface="+mn-lt"/>
                <a:cs typeface="Arial" pitchFamily="34" charset="0"/>
              </a:rPr>
              <a:t>And,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740</a:t>
            </a:r>
            <a:r>
              <a:rPr lang="en-US" sz="1800" dirty="0">
                <a:latin typeface="+mn-lt"/>
                <a:cs typeface="Arial" pitchFamily="34" charset="0"/>
              </a:rPr>
              <a:t> thus specifies permissions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7</a:t>
            </a:r>
            <a:r>
              <a:rPr lang="en-US" sz="1800" dirty="0">
                <a:latin typeface="+mn-lt"/>
                <a:cs typeface="Arial" pitchFamily="34" charset="0"/>
              </a:rPr>
              <a:t> for the owner,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4 </a:t>
            </a:r>
            <a:r>
              <a:rPr lang="en-US" sz="1800" dirty="0">
                <a:latin typeface="+mn-lt"/>
                <a:cs typeface="Arial" pitchFamily="34" charset="0"/>
              </a:rPr>
              <a:t>for the group and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>
                <a:latin typeface="+mn-lt"/>
                <a:cs typeface="Arial" pitchFamily="34" charset="0"/>
              </a:rPr>
              <a:t> for others.</a:t>
            </a:r>
          </a:p>
        </p:txBody>
      </p:sp>
    </p:spTree>
    <p:extLst>
      <p:ext uri="{BB962C8B-B14F-4D97-AF65-F5344CB8AC3E}">
        <p14:creationId xmlns:p14="http://schemas.microsoft.com/office/powerpoint/2010/main" val="5363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The Importance of Access Permissions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85800"/>
            <a:ext cx="86106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236538" algn="l"/>
              </a:tabLst>
              <a:defRPr/>
            </a:pPr>
            <a:r>
              <a:rPr lang="en-US" sz="1800" dirty="0"/>
              <a:t>When working on a shared environment, like the rlogin cluster, it is vital that you make sure that your access permissions are set correctly.</a:t>
            </a:r>
          </a:p>
          <a:p>
            <a:pPr>
              <a:tabLst>
                <a:tab pos="236538" algn="l"/>
              </a:tabLst>
              <a:defRPr/>
            </a:pPr>
            <a:endParaRPr lang="en-US" sz="1800" dirty="0">
              <a:latin typeface="+mn-lt"/>
              <a:cs typeface="Arial" pitchFamily="34" charset="0"/>
            </a:endParaRPr>
          </a:p>
          <a:p>
            <a:pPr>
              <a:tabLst>
                <a:tab pos="236538" algn="l"/>
              </a:tabLst>
              <a:defRPr/>
            </a:pPr>
            <a:r>
              <a:rPr lang="en-US" sz="1800" dirty="0">
                <a:latin typeface="+mn-lt"/>
                <a:cs typeface="Arial" pitchFamily="34" charset="0"/>
              </a:rPr>
              <a:t>As a general rule, you will rely on the default access permissions, which are controlled via shell configuration files we will discuss later.</a:t>
            </a:r>
          </a:p>
          <a:p>
            <a:pPr>
              <a:tabLst>
                <a:tab pos="236538" algn="l"/>
              </a:tabLst>
              <a:defRPr/>
            </a:pPr>
            <a:endParaRPr lang="en-US" sz="1800" dirty="0">
              <a:latin typeface="+mn-lt"/>
              <a:cs typeface="Arial" pitchFamily="34" charset="0"/>
            </a:endParaRPr>
          </a:p>
          <a:p>
            <a:pPr>
              <a:tabLst>
                <a:tab pos="236538" algn="l"/>
              </a:tabLst>
              <a:defRPr/>
            </a:pPr>
            <a:r>
              <a:rPr lang="en-US" sz="1800" dirty="0">
                <a:latin typeface="+mn-lt"/>
                <a:cs typeface="Arial" pitchFamily="34" charset="0"/>
              </a:rPr>
              <a:t>When in doubt, use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ls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–l</a:t>
            </a:r>
            <a:r>
              <a:rPr lang="en-US" sz="1800" dirty="0">
                <a:latin typeface="+mn-lt"/>
                <a:cs typeface="Arial" pitchFamily="34" charset="0"/>
              </a:rPr>
              <a:t> to check!</a:t>
            </a:r>
          </a:p>
        </p:txBody>
      </p:sp>
    </p:spTree>
    <p:extLst>
      <p:ext uri="{BB962C8B-B14F-4D97-AF65-F5344CB8AC3E}">
        <p14:creationId xmlns:p14="http://schemas.microsoft.com/office/powerpoint/2010/main" val="1278182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5" y="1298576"/>
            <a:ext cx="8196030" cy="3791310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Bundling Files into an Archive: tar</a:t>
            </a: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381000" y="652464"/>
            <a:ext cx="861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You can create a single file that contains a collection of files, including a directory structure with the </a:t>
            </a:r>
            <a:r>
              <a:rPr lang="en-US" sz="1800" b="1" dirty="0">
                <a:latin typeface="Arial" charset="0"/>
                <a:cs typeface="Arial" charset="0"/>
              </a:rPr>
              <a:t>tar</a:t>
            </a:r>
            <a:r>
              <a:rPr lang="en-US" sz="1800" dirty="0"/>
              <a:t> utility: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57201" y="5200471"/>
            <a:ext cx="835569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 the name of the new tar file is listed before the target (files to be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tar'd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up).</a:t>
            </a:r>
          </a:p>
          <a:p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DO NOT get that backwards!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048000" y="2695525"/>
            <a:ext cx="54864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cvf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800" b="1" u="sng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reate archive, be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erbose, write to a </a:t>
            </a:r>
            <a:r>
              <a:rPr lang="en-US" sz="1800" b="1" u="sng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Applied Terror: tar</a:t>
            </a: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381000" y="652464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As with all commands, your syntax must be precise… but the tar command has the potential to destroy files: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298795"/>
            <a:ext cx="8382000" cy="289477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356008" y="4296473"/>
            <a:ext cx="7521292" cy="2036331"/>
            <a:chOff x="1356008" y="4296473"/>
            <a:chExt cx="7521292" cy="20363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008" y="4296473"/>
              <a:ext cx="6340192" cy="2036331"/>
            </a:xfrm>
            <a:prstGeom prst="rect">
              <a:avLst/>
            </a:prstGeom>
          </p:spPr>
        </p:pic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7886700" y="6025027"/>
              <a:ext cx="990600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tabLst>
                  <a:tab pos="2365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tabLst>
                  <a:tab pos="2365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tabLst>
                  <a:tab pos="2365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tabLst>
                  <a:tab pos="2365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tabLst>
                  <a:tab pos="2365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65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65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65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65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xkcd.org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1808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9" y="1169435"/>
            <a:ext cx="8087201" cy="2792965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 Safer Way</a:t>
            </a: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381000" y="652464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There is a bash shell script on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sz="1800" dirty="0" smtClean="0"/>
              <a:t> page that provides a safer alternative: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81000" y="4278868"/>
            <a:ext cx="8610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Download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safertar.sh</a:t>
            </a:r>
            <a:r>
              <a:rPr lang="en-US" sz="1800" dirty="0" smtClean="0"/>
              <a:t>, put it in a directory in your path, and make it executable.</a:t>
            </a:r>
          </a:p>
          <a:p>
            <a:endParaRPr lang="en-US" sz="1800" dirty="0"/>
          </a:p>
          <a:p>
            <a:r>
              <a:rPr lang="en-US" sz="1800" dirty="0" smtClean="0"/>
              <a:t>This comes with the usual software license…</a:t>
            </a:r>
            <a:endParaRPr lang="en-US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72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91656"/>
            <a:ext cx="8305800" cy="2367541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Checking Contents</a:t>
            </a: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381000" y="668337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You can </a:t>
            </a:r>
            <a:r>
              <a:rPr lang="en-US" sz="1800" dirty="0" smtClean="0"/>
              <a:t>check the contents of a tar file: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" y="3962400"/>
            <a:ext cx="8610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>
                <a:latin typeface="+mn-lt"/>
              </a:rPr>
              <a:t>This is an example of a </a:t>
            </a:r>
            <a:r>
              <a:rPr lang="en-US" sz="1800" i="1" dirty="0" smtClean="0">
                <a:latin typeface="+mn-lt"/>
              </a:rPr>
              <a:t>flat</a:t>
            </a:r>
            <a:r>
              <a:rPr lang="en-US" sz="1800" dirty="0" smtClean="0">
                <a:latin typeface="+mn-lt"/>
              </a:rPr>
              <a:t> tar file.</a:t>
            </a:r>
          </a:p>
          <a:p>
            <a:endParaRPr lang="en-US" sz="1800" dirty="0">
              <a:latin typeface="+mn-lt"/>
              <a:cs typeface="Arial" charset="0"/>
            </a:endParaRPr>
          </a:p>
          <a:p>
            <a:r>
              <a:rPr lang="en-US" sz="1800" dirty="0" smtClean="0">
                <a:latin typeface="+mn-lt"/>
                <a:cs typeface="Arial" charset="0"/>
              </a:rPr>
              <a:t>That is, there is no directory structure in the tar file.</a:t>
            </a:r>
            <a:endParaRPr lang="en-US" sz="18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0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 tar File That Is Not Flat</a:t>
            </a: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381000" y="668337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If you tar a directory tree, the tar file will (by default) contain directory information: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63081"/>
            <a:ext cx="8153400" cy="272034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 bwMode="auto">
          <a:xfrm>
            <a:off x="5991225" y="981075"/>
            <a:ext cx="1863176" cy="1752600"/>
          </a:xfrm>
          <a:custGeom>
            <a:avLst/>
            <a:gdLst>
              <a:gd name="connsiteX0" fmla="*/ 1343025 w 1863176"/>
              <a:gd name="connsiteY0" fmla="*/ 0 h 1752600"/>
              <a:gd name="connsiteX1" fmla="*/ 1790700 w 1863176"/>
              <a:gd name="connsiteY1" fmla="*/ 666750 h 1752600"/>
              <a:gd name="connsiteX2" fmla="*/ 0 w 1863176"/>
              <a:gd name="connsiteY2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3176" h="1752600">
                <a:moveTo>
                  <a:pt x="1343025" y="0"/>
                </a:moveTo>
                <a:cubicBezTo>
                  <a:pt x="1678781" y="187325"/>
                  <a:pt x="2014537" y="374650"/>
                  <a:pt x="1790700" y="666750"/>
                </a:cubicBezTo>
                <a:cubicBezTo>
                  <a:pt x="1566863" y="958850"/>
                  <a:pt x="783431" y="1355725"/>
                  <a:pt x="0" y="1752600"/>
                </a:cubicBezTo>
              </a:path>
            </a:pathLst>
          </a:cu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1000" y="4355068"/>
            <a:ext cx="861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>
                <a:latin typeface="+mn-lt"/>
              </a:rPr>
              <a:t>Some situations require a flat tar file, some require creating one that preserves a directory structure.</a:t>
            </a:r>
          </a:p>
          <a:p>
            <a:endParaRPr lang="en-US" sz="1800" dirty="0">
              <a:latin typeface="+mn-lt"/>
              <a:cs typeface="Arial" charset="0"/>
            </a:endParaRPr>
          </a:p>
          <a:p>
            <a:r>
              <a:rPr lang="en-US" sz="1800" dirty="0" smtClean="0">
                <a:latin typeface="+mn-lt"/>
                <a:cs typeface="Arial" charset="0"/>
              </a:rPr>
              <a:t>Be sure you pay attention to what's required, and create the correct type of tar.</a:t>
            </a:r>
            <a:endParaRPr lang="en-US" sz="18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71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Extracting a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tar File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Use the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800" dirty="0" smtClean="0"/>
              <a:t> switch to extract the contents of a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tar</a:t>
            </a:r>
            <a:r>
              <a:rPr lang="en-US" sz="1800" dirty="0" smtClean="0"/>
              <a:t> file, and </a:t>
            </a:r>
            <a:r>
              <a:rPr lang="en-US" sz="1800" b="1" dirty="0" smtClean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-C</a:t>
            </a:r>
            <a:r>
              <a:rPr lang="en-US" sz="1800" dirty="0" smtClean="0"/>
              <a:t> to specify a destination: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48808"/>
            <a:ext cx="8153400" cy="3116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962400"/>
            <a:ext cx="5076825" cy="24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83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Compressing Files: </a:t>
            </a:r>
            <a:r>
              <a:rPr lang="en-US" altLang="en-US" dirty="0" err="1" smtClean="0">
                <a:latin typeface="Arial" charset="0"/>
                <a:cs typeface="Arial" charset="0"/>
              </a:rPr>
              <a:t>gzip</a:t>
            </a:r>
            <a:r>
              <a:rPr lang="en-US" altLang="en-US" dirty="0" smtClean="0">
                <a:latin typeface="Arial" charset="0"/>
                <a:cs typeface="Arial" charset="0"/>
              </a:rPr>
              <a:t>, bzip2, etc.</a:t>
            </a: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A compression tool </a:t>
            </a:r>
            <a:r>
              <a:rPr lang="en-US" sz="1800" dirty="0"/>
              <a:t>can frequently reduce the amount of space a file occupies: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295400"/>
            <a:ext cx="8382000" cy="2479641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1000" y="4125913"/>
            <a:ext cx="8610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>
                <a:latin typeface="+mn-lt"/>
              </a:rPr>
              <a:t>A common, older alternative is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gzip</a:t>
            </a:r>
            <a:r>
              <a:rPr lang="en-US" sz="1800" dirty="0" smtClean="0">
                <a:latin typeface="+mn-lt"/>
              </a:rPr>
              <a:t>.</a:t>
            </a:r>
          </a:p>
          <a:p>
            <a:endParaRPr lang="en-US" sz="1800" dirty="0">
              <a:latin typeface="+mn-lt"/>
              <a:cs typeface="Arial" charset="0"/>
            </a:endParaRPr>
          </a:p>
          <a:p>
            <a:r>
              <a:rPr lang="en-US" sz="1800" dirty="0" smtClean="0">
                <a:latin typeface="+mn-lt"/>
                <a:cs typeface="Arial" charset="0"/>
              </a:rPr>
              <a:t>Both of these suffer the same limitation:  they can compress, but not bundle.</a:t>
            </a:r>
          </a:p>
          <a:p>
            <a:endParaRPr lang="en-US" sz="1800" dirty="0">
              <a:latin typeface="+mn-lt"/>
              <a:cs typeface="Arial" charset="0"/>
            </a:endParaRPr>
          </a:p>
          <a:p>
            <a:r>
              <a:rPr lang="en-US" sz="1800" dirty="0" smtClean="0">
                <a:latin typeface="+mn-lt"/>
                <a:cs typeface="Arial" charset="0"/>
              </a:rPr>
              <a:t>Therefore, it's common to create a tar archive and then compress that.</a:t>
            </a:r>
            <a:endParaRPr lang="en-US" sz="18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More Information</a:t>
            </a: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Try running </a:t>
            </a:r>
            <a:r>
              <a:rPr lang="en-US" sz="1800" b="1">
                <a:latin typeface="Arial" charset="0"/>
                <a:cs typeface="Arial" charset="0"/>
              </a:rPr>
              <a:t>ps</a:t>
            </a:r>
            <a:r>
              <a:rPr lang="en-US" sz="1800"/>
              <a:t> with the </a:t>
            </a:r>
            <a:r>
              <a:rPr lang="en-US" sz="1800" b="1">
                <a:latin typeface="Arial" charset="0"/>
                <a:cs typeface="Arial" charset="0"/>
              </a:rPr>
              <a:t>–l</a:t>
            </a:r>
            <a:r>
              <a:rPr lang="en-US" sz="1800"/>
              <a:t> (that’s ell, not one) switch: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381000" y="382905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Don’t worry about the meaning of all that just yet, but do notice that the results of the </a:t>
            </a:r>
            <a:r>
              <a:rPr lang="en-US" sz="1800" b="1">
                <a:latin typeface="Arial" charset="0"/>
                <a:cs typeface="Arial" charset="0"/>
              </a:rPr>
              <a:t>ps</a:t>
            </a:r>
            <a:r>
              <a:rPr lang="en-US" sz="1800"/>
              <a:t> command were altered by the use of a “switch” on the command line.</a:t>
            </a:r>
          </a:p>
          <a:p>
            <a:endParaRPr lang="en-US" sz="1800"/>
          </a:p>
          <a:p>
            <a:r>
              <a:rPr lang="en-US" sz="1800"/>
              <a:t>This is typical of Linux commands and many user programs.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249363"/>
            <a:ext cx="8305799" cy="25084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Compressing Files: zip</a:t>
            </a: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The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zip</a:t>
            </a:r>
            <a:r>
              <a:rPr lang="en-US" sz="1800" dirty="0" smtClean="0"/>
              <a:t> utility also compresses, but will bundle as well: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7" y="1085850"/>
            <a:ext cx="8215886" cy="429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00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Compressing Files: zip</a:t>
            </a: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The degree of compression depends on the nature of the file(s) being compressed: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1" y="1193184"/>
            <a:ext cx="8282329" cy="391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95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Uncompressing: </a:t>
            </a:r>
            <a:r>
              <a:rPr lang="en-US" altLang="en-US" dirty="0" err="1" smtClean="0">
                <a:latin typeface="Arial" charset="0"/>
                <a:cs typeface="Arial" charset="0"/>
              </a:rPr>
              <a:t>gunzip</a:t>
            </a:r>
            <a:r>
              <a:rPr lang="en-US" altLang="en-US" dirty="0" smtClean="0">
                <a:latin typeface="Arial" charset="0"/>
                <a:cs typeface="Arial" charset="0"/>
              </a:rPr>
              <a:t>, bunzip2, unzip</a:t>
            </a: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Each compression tool has an analog that will </a:t>
            </a:r>
            <a:r>
              <a:rPr lang="en-US" sz="1800" dirty="0" err="1" smtClean="0"/>
              <a:t>uncompress</a:t>
            </a:r>
            <a:r>
              <a:rPr lang="en-US" sz="1800" dirty="0" smtClean="0"/>
              <a:t>; for example: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305800" cy="39233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Removing a File:  shred and </a:t>
            </a:r>
            <a:r>
              <a:rPr lang="en-US" altLang="en-US" dirty="0" err="1" smtClean="0">
                <a:latin typeface="Arial" charset="0"/>
                <a:cs typeface="Arial" charset="0"/>
              </a:rPr>
              <a:t>dd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381000" y="1524000"/>
            <a:ext cx="8610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You </a:t>
            </a:r>
            <a:r>
              <a:rPr lang="en-US" sz="1800" dirty="0"/>
              <a:t>can </a:t>
            </a:r>
            <a:r>
              <a:rPr lang="en-US" sz="1800" u="sng" dirty="0" smtClean="0"/>
              <a:t>securely</a:t>
            </a:r>
            <a:r>
              <a:rPr lang="en-US" sz="1800" dirty="0" smtClean="0"/>
              <a:t> </a:t>
            </a:r>
            <a:r>
              <a:rPr lang="en-US" sz="1800" dirty="0"/>
              <a:t>remove a file by using the </a:t>
            </a:r>
            <a:r>
              <a:rPr lang="en-US" sz="1800" b="1" dirty="0">
                <a:latin typeface="Arial" charset="0"/>
                <a:cs typeface="Arial" charset="0"/>
              </a:rPr>
              <a:t>shred</a:t>
            </a:r>
            <a:r>
              <a:rPr lang="en-US" sz="1800" dirty="0"/>
              <a:t> command, but see </a:t>
            </a:r>
            <a:r>
              <a:rPr lang="en-US" sz="1800" dirty="0" err="1"/>
              <a:t>Sobell</a:t>
            </a:r>
            <a:r>
              <a:rPr lang="en-US" sz="1800" dirty="0"/>
              <a:t> for a discussion of the limitations.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See the discussion of </a:t>
            </a:r>
            <a:r>
              <a:rPr lang="en-US" sz="1800" b="1" dirty="0" err="1">
                <a:latin typeface="Arial" charset="0"/>
                <a:cs typeface="Arial" charset="0"/>
              </a:rPr>
              <a:t>dd</a:t>
            </a:r>
            <a:r>
              <a:rPr lang="en-US" sz="1800" dirty="0"/>
              <a:t> in </a:t>
            </a:r>
            <a:r>
              <a:rPr lang="en-US" sz="1800" dirty="0" err="1"/>
              <a:t>Sobell</a:t>
            </a:r>
            <a:r>
              <a:rPr lang="en-US" sz="1800" dirty="0"/>
              <a:t> for an alternative way to wipe a file.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81000" y="656272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en-US" sz="1800" dirty="0" smtClean="0"/>
              <a:t> does not actually delete file contents from your drive; it just deindexes the file.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2504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Special Characters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610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236538" algn="l"/>
              </a:tabLst>
              <a:defRPr/>
            </a:pPr>
            <a:r>
              <a:rPr lang="en-US" sz="1800" dirty="0" smtClean="0"/>
              <a:t>Many Linux commands support the use of special characters (aka wildcards) to specify a pattern that identifies a set of files:</a:t>
            </a:r>
          </a:p>
          <a:p>
            <a:pPr>
              <a:tabLst>
                <a:tab pos="236538" algn="l"/>
              </a:tabLst>
              <a:defRPr/>
            </a:pPr>
            <a:endParaRPr lang="en-US" sz="1800" dirty="0">
              <a:latin typeface="+mn-lt"/>
              <a:cs typeface="Arial" pitchFamily="34" charset="0"/>
            </a:endParaRPr>
          </a:p>
          <a:p>
            <a:pPr>
              <a:tabLst>
                <a:tab pos="236538" algn="l"/>
              </a:tabLst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	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1800" dirty="0" smtClean="0">
                <a:latin typeface="+mn-lt"/>
                <a:cs typeface="Arial" pitchFamily="34" charset="0"/>
              </a:rPr>
              <a:t>	matches any single character (in the name of an existing file)</a:t>
            </a:r>
          </a:p>
          <a:p>
            <a:pPr>
              <a:tabLst>
                <a:tab pos="236538" algn="l"/>
              </a:tabLst>
              <a:defRPr/>
            </a:pPr>
            <a:r>
              <a:rPr lang="en-US" sz="1800" dirty="0">
                <a:latin typeface="+mn-lt"/>
                <a:cs typeface="Arial" pitchFamily="34" charset="0"/>
              </a:rPr>
              <a:t>	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800" dirty="0" smtClean="0">
                <a:latin typeface="+mn-lt"/>
                <a:cs typeface="Arial" pitchFamily="34" charset="0"/>
              </a:rPr>
              <a:t>	matches zero or more characters (in the name of an existing file)</a:t>
            </a:r>
          </a:p>
          <a:p>
            <a:pPr>
              <a:tabLst>
                <a:tab pos="236538" algn="l"/>
              </a:tabLst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	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[ ]</a:t>
            </a:r>
            <a:r>
              <a:rPr lang="en-US" sz="1800" dirty="0" smtClean="0">
                <a:latin typeface="+mn-lt"/>
                <a:cs typeface="Arial" pitchFamily="34" charset="0"/>
              </a:rPr>
              <a:t>	matches any of the characters within the braces (in the name of an existing file)</a:t>
            </a:r>
            <a:endParaRPr lang="en-US" sz="1800" dirty="0">
              <a:latin typeface="+mn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665274"/>
            <a:ext cx="86106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28800" indent="-1828800">
              <a:tabLst>
                <a:tab pos="236538" algn="l"/>
              </a:tabLst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*.txt</a:t>
            </a:r>
          </a:p>
          <a:p>
            <a:pPr marL="1828800" indent="-1828800">
              <a:tabLst>
                <a:tab pos="236538" algn="l"/>
              </a:tabLst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		matches any file with extension "txt"</a:t>
            </a:r>
          </a:p>
          <a:p>
            <a:pPr marL="1828800" indent="-1828800">
              <a:tabLst>
                <a:tab pos="236538" algn="l"/>
              </a:tabLst>
              <a:defRPr/>
            </a:pPr>
            <a:endParaRPr lang="en-US" sz="1800" dirty="0">
              <a:latin typeface="+mn-lt"/>
              <a:cs typeface="Arial" pitchFamily="34" charset="0"/>
            </a:endParaRPr>
          </a:p>
          <a:p>
            <a:pPr marL="1828800" indent="-1828800">
              <a:tabLst>
                <a:tab pos="236538" algn="l"/>
              </a:tabLst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foo?.*</a:t>
            </a:r>
          </a:p>
          <a:p>
            <a:pPr marL="1828800" indent="-1828800">
              <a:tabLst>
                <a:tab pos="236538" algn="l"/>
              </a:tabLst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		matches a file with any extension and name consisting of "foo" followed by a single character</a:t>
            </a:r>
          </a:p>
          <a:p>
            <a:pPr marL="1828800" indent="-1828800">
              <a:tabLst>
                <a:tab pos="236538" algn="l"/>
              </a:tabLst>
              <a:defRPr/>
            </a:pPr>
            <a:endParaRPr lang="en-US" sz="1800" dirty="0">
              <a:latin typeface="+mn-lt"/>
              <a:cs typeface="Arial" pitchFamily="34" charset="0"/>
            </a:endParaRPr>
          </a:p>
          <a:p>
            <a:pPr marL="1828800" indent="-1828800">
              <a:tabLst>
                <a:tab pos="236538" algn="l"/>
              </a:tabLst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[abc]foo.html</a:t>
            </a:r>
          </a:p>
          <a:p>
            <a:pPr marL="1828800" indent="-1828800">
              <a:tabLst>
                <a:tab pos="236538" algn="l"/>
              </a:tabLst>
              <a:defRPr/>
            </a:pPr>
            <a:r>
              <a:rPr lang="en-US" sz="1800" dirty="0">
                <a:latin typeface="+mn-lt"/>
                <a:cs typeface="Arial" pitchFamily="34" charset="0"/>
              </a:rPr>
              <a:t>	</a:t>
            </a:r>
            <a:r>
              <a:rPr lang="en-US" sz="1800" dirty="0" smtClean="0">
                <a:latin typeface="+mn-lt"/>
                <a:cs typeface="Arial" pitchFamily="34" charset="0"/>
              </a:rPr>
              <a:t>	matches a file with extension "html" and name "</a:t>
            </a:r>
            <a:r>
              <a:rPr lang="en-US" sz="1800" dirty="0" err="1" smtClean="0">
                <a:latin typeface="+mn-lt"/>
                <a:cs typeface="Arial" pitchFamily="34" charset="0"/>
              </a:rPr>
              <a:t>afoo</a:t>
            </a:r>
            <a:r>
              <a:rPr lang="en-US" sz="1800" dirty="0" smtClean="0">
                <a:latin typeface="+mn-lt"/>
                <a:cs typeface="Arial" pitchFamily="34" charset="0"/>
              </a:rPr>
              <a:t>" or "</a:t>
            </a:r>
            <a:r>
              <a:rPr lang="en-US" sz="1800" dirty="0" err="1" smtClean="0">
                <a:latin typeface="+mn-lt"/>
                <a:cs typeface="Arial" pitchFamily="34" charset="0"/>
              </a:rPr>
              <a:t>bfoo</a:t>
            </a:r>
            <a:r>
              <a:rPr lang="en-US" sz="1800" dirty="0" smtClean="0">
                <a:latin typeface="+mn-lt"/>
                <a:cs typeface="Arial" pitchFamily="34" charset="0"/>
              </a:rPr>
              <a:t>" or "</a:t>
            </a:r>
            <a:r>
              <a:rPr lang="en-US" sz="1800" dirty="0" err="1" smtClean="0">
                <a:latin typeface="+mn-lt"/>
                <a:cs typeface="Arial" pitchFamily="34" charset="0"/>
              </a:rPr>
              <a:t>cfoo</a:t>
            </a:r>
            <a:r>
              <a:rPr lang="en-US" sz="1800" dirty="0" smtClean="0">
                <a:latin typeface="+mn-lt"/>
                <a:cs typeface="Arial" pitchFamily="34" charset="0"/>
              </a:rPr>
              <a:t>"</a:t>
            </a:r>
            <a:endParaRPr lang="en-US" sz="18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Copying a File Remotely:  </a:t>
            </a:r>
            <a:r>
              <a:rPr lang="en-US" altLang="en-US" dirty="0" err="1" smtClean="0">
                <a:latin typeface="Arial" charset="0"/>
                <a:cs typeface="Arial" charset="0"/>
              </a:rPr>
              <a:t>scp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81000" y="762000"/>
            <a:ext cx="8610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err="1">
                <a:latin typeface="Arial" charset="0"/>
                <a:cs typeface="Arial" charset="0"/>
              </a:rPr>
              <a:t>scp</a:t>
            </a:r>
            <a:r>
              <a:rPr lang="en-US" sz="1800" dirty="0"/>
              <a:t> can be used to copy a file between the local machine and a remote machine (or between two remote machines).</a:t>
            </a:r>
          </a:p>
          <a:p>
            <a:endParaRPr lang="en-US" sz="1800" dirty="0"/>
          </a:p>
          <a:p>
            <a:r>
              <a:rPr lang="en-US" sz="1800" dirty="0"/>
              <a:t>For example, the following command would copy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GettysburgAddress.txt</a:t>
            </a:r>
            <a:r>
              <a:rPr lang="en-US" sz="1800" dirty="0"/>
              <a:t> from my computer to a directory named </a:t>
            </a:r>
            <a:r>
              <a:rPr lang="en-US" sz="1800" b="1" dirty="0">
                <a:latin typeface="Arial" charset="0"/>
                <a:cs typeface="Arial" charset="0"/>
              </a:rPr>
              <a:t>documents</a:t>
            </a:r>
            <a:r>
              <a:rPr lang="en-US" sz="1800" dirty="0"/>
              <a:t> on </a:t>
            </a:r>
            <a:r>
              <a:rPr lang="en-US" sz="1800" b="1" dirty="0">
                <a:latin typeface="Arial" charset="0"/>
                <a:cs typeface="Arial" charset="0"/>
              </a:rPr>
              <a:t>rlogin</a:t>
            </a:r>
            <a:r>
              <a:rPr lang="en-US" sz="1800" dirty="0"/>
              <a:t>:  </a:t>
            </a:r>
          </a:p>
          <a:p>
            <a:endParaRPr lang="en-US" sz="1800" dirty="0"/>
          </a:p>
          <a:p>
            <a:pPr algn="ctr"/>
            <a:r>
              <a:rPr lang="en-US" sz="1800" b="1" dirty="0" err="1" smtClean="0">
                <a:latin typeface="Arial" charset="0"/>
                <a:cs typeface="Arial" charset="0"/>
              </a:rPr>
              <a:t>scp</a:t>
            </a:r>
            <a:r>
              <a:rPr lang="en-US" sz="1800" b="1" dirty="0" smtClean="0">
                <a:latin typeface="Arial" charset="0"/>
                <a:cs typeface="Arial" charset="0"/>
              </a:rPr>
              <a:t>  </a:t>
            </a:r>
            <a:r>
              <a:rPr lang="en-US" sz="1800" b="1" dirty="0">
                <a:latin typeface="Arial" charset="0"/>
                <a:cs typeface="Arial" charset="0"/>
              </a:rPr>
              <a:t>GettysburgAddress.txt   </a:t>
            </a:r>
            <a:r>
              <a:rPr lang="en-US" sz="1800" b="1" dirty="0" err="1">
                <a:latin typeface="Arial" charset="0"/>
                <a:cs typeface="Arial" charset="0"/>
              </a:rPr>
              <a:t>wmcquain@rlogin.cs.vt.edu:documents</a:t>
            </a:r>
            <a:endParaRPr lang="en-US" sz="1800" b="1" dirty="0">
              <a:latin typeface="Arial" charset="0"/>
              <a:cs typeface="Arial" charset="0"/>
            </a:endParaRPr>
          </a:p>
          <a:p>
            <a:endParaRPr lang="en-US" sz="1800" dirty="0"/>
          </a:p>
          <a:p>
            <a:r>
              <a:rPr lang="en-US" sz="1800" dirty="0"/>
              <a:t>If you haven’t set up password-less login, you’ll be prompted for the necessary authentication information.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81000" y="3810000"/>
            <a:ext cx="8610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>
                <a:latin typeface="+mn-lt"/>
                <a:cs typeface="Arial" charset="0"/>
              </a:rPr>
              <a:t>And</a:t>
            </a:r>
            <a:r>
              <a:rPr lang="en-US" sz="1800" dirty="0" smtClean="0"/>
              <a:t> </a:t>
            </a:r>
            <a:r>
              <a:rPr lang="en-US" sz="1800" dirty="0"/>
              <a:t>the following command would copy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GettysburgAddress.txt</a:t>
            </a:r>
            <a:r>
              <a:rPr lang="en-US" sz="1800" dirty="0"/>
              <a:t> from my </a:t>
            </a:r>
            <a:r>
              <a:rPr lang="en-US" sz="1800" dirty="0" smtClean="0"/>
              <a:t>rlogin account </a:t>
            </a:r>
            <a:r>
              <a:rPr lang="en-US" sz="1800" dirty="0"/>
              <a:t>to </a:t>
            </a:r>
            <a:r>
              <a:rPr lang="en-US" sz="1800" dirty="0" smtClean="0"/>
              <a:t>my current </a:t>
            </a:r>
            <a:r>
              <a:rPr lang="en-US" sz="1800" dirty="0"/>
              <a:t>directory </a:t>
            </a:r>
            <a:r>
              <a:rPr lang="en-US" sz="1800" dirty="0" smtClean="0"/>
              <a:t>on my machine:</a:t>
            </a:r>
            <a:endParaRPr lang="en-US" sz="1800" dirty="0"/>
          </a:p>
          <a:p>
            <a:endParaRPr lang="en-US" sz="1800" dirty="0"/>
          </a:p>
          <a:p>
            <a:pPr algn="ctr"/>
            <a:r>
              <a:rPr lang="en-US" sz="1800" b="1" dirty="0" err="1" smtClean="0">
                <a:latin typeface="Arial" charset="0"/>
                <a:cs typeface="Arial" charset="0"/>
              </a:rPr>
              <a:t>scp</a:t>
            </a:r>
            <a:r>
              <a:rPr lang="en-US" sz="1800" b="1" dirty="0" smtClean="0">
                <a:latin typeface="Arial" charset="0"/>
                <a:cs typeface="Arial" charset="0"/>
              </a:rPr>
              <a:t>  </a:t>
            </a:r>
            <a:r>
              <a:rPr lang="en-US" sz="1800" b="1" dirty="0" err="1" smtClean="0">
                <a:latin typeface="Arial" charset="0"/>
                <a:cs typeface="Arial" charset="0"/>
              </a:rPr>
              <a:t>wmcquain@rlogin.cs.vt.edu:documents</a:t>
            </a:r>
            <a:r>
              <a:rPr lang="en-US" sz="1800" b="1" dirty="0" smtClean="0">
                <a:latin typeface="Arial" charset="0"/>
                <a:cs typeface="Arial" charset="0"/>
              </a:rPr>
              <a:t>/GettysburgAddress.txt  .</a:t>
            </a:r>
          </a:p>
          <a:p>
            <a:endParaRPr lang="en-US" sz="1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76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Identifying a Command:  which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81000" y="7620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If you’re not sure where a command resides, the </a:t>
            </a:r>
            <a:r>
              <a:rPr lang="en-US" sz="1800" b="1">
                <a:latin typeface="Arial" charset="0"/>
                <a:cs typeface="Arial" charset="0"/>
              </a:rPr>
              <a:t>which</a:t>
            </a:r>
            <a:r>
              <a:rPr lang="en-US" sz="1800"/>
              <a:t> command will tell you: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81000" y="4887913"/>
            <a:ext cx="861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Many Linux applications also support a </a:t>
            </a:r>
            <a:r>
              <a:rPr lang="en-US" sz="1800" b="1">
                <a:latin typeface="Arial" charset="0"/>
                <a:cs typeface="Arial" charset="0"/>
              </a:rPr>
              <a:t>--version</a:t>
            </a:r>
            <a:r>
              <a:rPr lang="en-US" sz="1800"/>
              <a:t> switch which can help identify which specific version of an application you’re invoking.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41517"/>
            <a:ext cx="8153400" cy="30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07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Foreground </a:t>
            </a:r>
            <a:r>
              <a:rPr lang="en-US" altLang="en-US" dirty="0" err="1" smtClean="0">
                <a:latin typeface="Arial" charset="0"/>
                <a:cs typeface="Arial" charset="0"/>
              </a:rPr>
              <a:t>vs</a:t>
            </a:r>
            <a:r>
              <a:rPr lang="en-US" altLang="en-US" dirty="0" smtClean="0">
                <a:latin typeface="Arial" charset="0"/>
                <a:cs typeface="Arial" charset="0"/>
              </a:rPr>
              <a:t> Background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81000" y="762000"/>
            <a:ext cx="8610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By default when you execute a command in a shell, the shell program waits (doesn’t provide a prompt and allow entry of another command) until the current command completes (or is otherwise interrupted).</a:t>
            </a:r>
          </a:p>
          <a:p>
            <a:endParaRPr lang="en-US" sz="1800" dirty="0"/>
          </a:p>
          <a:p>
            <a:r>
              <a:rPr lang="en-US" sz="1800" dirty="0" smtClean="0"/>
              <a:t>Here, </a:t>
            </a:r>
            <a:r>
              <a:rPr lang="en-US" sz="1800" dirty="0"/>
              <a:t>the command is running in the </a:t>
            </a:r>
            <a:r>
              <a:rPr lang="en-US" sz="1800" i="1" dirty="0" smtClean="0"/>
              <a:t>foreground</a:t>
            </a:r>
            <a:r>
              <a:rPr lang="en-US" sz="1800" dirty="0"/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7400" y="2486978"/>
            <a:ext cx="5943600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1141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wmcquain@centosvm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~/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sleeper 5 hi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0   995:  hi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1   997:  hi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2     1:  hi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3     7:  hi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4    15:  hi</a:t>
            </a:r>
          </a:p>
        </p:txBody>
      </p:sp>
    </p:spTree>
    <p:extLst>
      <p:ext uri="{BB962C8B-B14F-4D97-AF65-F5344CB8AC3E}">
        <p14:creationId xmlns:p14="http://schemas.microsoft.com/office/powerpoint/2010/main" val="2951447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Foreground </a:t>
            </a:r>
            <a:r>
              <a:rPr lang="en-US" altLang="en-US" dirty="0" err="1" smtClean="0">
                <a:latin typeface="Arial" charset="0"/>
                <a:cs typeface="Arial" charset="0"/>
              </a:rPr>
              <a:t>vs</a:t>
            </a:r>
            <a:r>
              <a:rPr lang="en-US" altLang="en-US" dirty="0" smtClean="0">
                <a:latin typeface="Arial" charset="0"/>
                <a:cs typeface="Arial" charset="0"/>
              </a:rPr>
              <a:t> Background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81000" y="685800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We </a:t>
            </a:r>
            <a:r>
              <a:rPr lang="en-US" sz="1800" dirty="0"/>
              <a:t>m</a:t>
            </a:r>
            <a:r>
              <a:rPr lang="en-US" sz="1800" dirty="0" smtClean="0"/>
              <a:t>ay run the </a:t>
            </a:r>
            <a:r>
              <a:rPr lang="en-US" sz="1800" dirty="0"/>
              <a:t>command </a:t>
            </a:r>
            <a:r>
              <a:rPr lang="en-US" sz="1800" dirty="0" smtClean="0"/>
              <a:t>in </a:t>
            </a:r>
            <a:r>
              <a:rPr lang="en-US" sz="1800" dirty="0"/>
              <a:t>the </a:t>
            </a:r>
            <a:r>
              <a:rPr lang="en-US" sz="1800" i="1" dirty="0" smtClean="0"/>
              <a:t>background</a:t>
            </a:r>
            <a:r>
              <a:rPr lang="en-US" sz="1800" dirty="0"/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295400"/>
            <a:ext cx="7924800" cy="45243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1143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wmcquain@centosvm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~/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sleeper 5 hi &gt; sleeper.txt &amp;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[1] 8672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1144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wmcquain@centosvm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~/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PID TTY          TIME CMD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3928 pts/0    00:00:01 bash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8672 pts/0    00:00:00 sleeper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8676 pts/0    00:00:00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1145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wmcquain@centosvm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~/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[1]+  Done                    sleeper 5 hi &gt; sleeper.txt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1145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wmcquain@centosvm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~/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cat sleeper.txt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0   270:  hi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1   272:  hi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2   276:  hi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3   282:  hi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4   290:  hi</a:t>
            </a:r>
          </a:p>
        </p:txBody>
      </p:sp>
    </p:spTree>
    <p:extLst>
      <p:ext uri="{BB962C8B-B14F-4D97-AF65-F5344CB8AC3E}">
        <p14:creationId xmlns:p14="http://schemas.microsoft.com/office/powerpoint/2010/main" val="2758359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Killing a Process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81000" y="7620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A (foreground) running process can be killed by using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Ctrl-C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A (background) running process or a suspended process can be killed by using the </a:t>
            </a:r>
            <a:r>
              <a:rPr lang="en-US" sz="1800" b="1" dirty="0">
                <a:latin typeface="Arial" charset="0"/>
                <a:cs typeface="Arial" charset="0"/>
              </a:rPr>
              <a:t>kill</a:t>
            </a:r>
            <a:r>
              <a:rPr lang="en-US" sz="1800" dirty="0"/>
              <a:t> command: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814230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27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One way to find out more…</a:t>
            </a: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The </a:t>
            </a:r>
            <a:r>
              <a:rPr lang="en-US" sz="1800" b="1">
                <a:latin typeface="Arial" charset="0"/>
                <a:cs typeface="Arial" charset="0"/>
              </a:rPr>
              <a:t>man</a:t>
            </a:r>
            <a:r>
              <a:rPr lang="en-US" sz="1800"/>
              <a:t> (manual) command can be used to obtain more information about Linux commands:</a:t>
            </a:r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381000" y="5802313"/>
            <a:ext cx="861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The </a:t>
            </a:r>
            <a:r>
              <a:rPr lang="en-US" sz="1800" b="1">
                <a:latin typeface="Arial" charset="0"/>
                <a:cs typeface="Arial" charset="0"/>
              </a:rPr>
              <a:t>man</a:t>
            </a:r>
            <a:r>
              <a:rPr lang="en-US" sz="1800"/>
              <a:t> pages are often the first resort for discovering options.</a:t>
            </a:r>
          </a:p>
          <a:p>
            <a:r>
              <a:rPr lang="en-US" sz="1800"/>
              <a:t>Try running </a:t>
            </a:r>
            <a:r>
              <a:rPr lang="en-US" sz="1800" b="1">
                <a:latin typeface="Arial" charset="0"/>
                <a:cs typeface="Arial" charset="0"/>
              </a:rPr>
              <a:t>man man</a:t>
            </a:r>
            <a:r>
              <a:rPr lang="en-US" sz="1800"/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84534"/>
            <a:ext cx="7517923" cy="45177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The Linux Documentation 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8184721" cy="48337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File System Basics</a:t>
            </a: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The file system is a set of data structures that organizes collections of files.</a:t>
            </a:r>
          </a:p>
          <a:p>
            <a:endParaRPr lang="en-US" sz="1800"/>
          </a:p>
          <a:p>
            <a:r>
              <a:rPr lang="en-US" sz="1800"/>
              <a:t>Files are grouped into </a:t>
            </a:r>
            <a:r>
              <a:rPr lang="en-US" sz="1800" i="1"/>
              <a:t>directories</a:t>
            </a:r>
            <a:r>
              <a:rPr lang="en-US" sz="1800"/>
              <a:t> (although directories are themselves files).</a:t>
            </a:r>
          </a:p>
          <a:p>
            <a:endParaRPr lang="en-US" sz="1800"/>
          </a:p>
          <a:p>
            <a:r>
              <a:rPr lang="en-US" sz="1800"/>
              <a:t>Here’s one possible file system organization:</a:t>
            </a: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9"/>
          <a:stretch>
            <a:fillRect/>
          </a:stretch>
        </p:blipFill>
        <p:spPr bwMode="auto">
          <a:xfrm>
            <a:off x="2971800" y="2438400"/>
            <a:ext cx="557053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9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7010400" y="2005013"/>
            <a:ext cx="76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 dirty="0">
                <a:latin typeface="Arial" charset="0"/>
                <a:cs typeface="Arial" charset="0"/>
              </a:rPr>
              <a:t>root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533400" y="36576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Arial" charset="0"/>
                <a:cs typeface="Arial" charset="0"/>
              </a:rPr>
              <a:t>sub-directory</a:t>
            </a:r>
          </a:p>
          <a:p>
            <a:pPr algn="ctr"/>
            <a:r>
              <a:rPr lang="en-US" sz="1600" b="1">
                <a:latin typeface="Arial" charset="0"/>
                <a:cs typeface="Arial" charset="0"/>
              </a:rPr>
              <a:t>(child)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533400" y="2441575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Arial" charset="0"/>
                <a:cs typeface="Arial" charset="0"/>
              </a:rPr>
              <a:t>super-directory</a:t>
            </a:r>
          </a:p>
          <a:p>
            <a:pPr algn="ctr"/>
            <a:r>
              <a:rPr lang="en-US" sz="1600" b="1">
                <a:latin typeface="Arial" charset="0"/>
                <a:cs typeface="Arial" charset="0"/>
              </a:rPr>
              <a:t>(parent)</a:t>
            </a: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685800" y="5105400"/>
            <a:ext cx="175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Arial" charset="0"/>
                <a:cs typeface="Arial" charset="0"/>
              </a:rPr>
              <a:t>regular file</a:t>
            </a:r>
          </a:p>
        </p:txBody>
      </p:sp>
      <p:cxnSp>
        <p:nvCxnSpPr>
          <p:cNvPr id="8201" name="Straight Arrow Connector 3"/>
          <p:cNvCxnSpPr>
            <a:cxnSpLocks noChangeShapeType="1"/>
            <a:stCxn id="8197" idx="1"/>
          </p:cNvCxnSpPr>
          <p:nvPr/>
        </p:nvCxnSpPr>
        <p:spPr bwMode="auto">
          <a:xfrm flipH="1">
            <a:off x="5943600" y="2174875"/>
            <a:ext cx="1066800" cy="339725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2" name="Straight Arrow Connector 11"/>
          <p:cNvCxnSpPr>
            <a:cxnSpLocks noChangeShapeType="1"/>
          </p:cNvCxnSpPr>
          <p:nvPr/>
        </p:nvCxnSpPr>
        <p:spPr bwMode="auto">
          <a:xfrm flipV="1">
            <a:off x="2247900" y="2667000"/>
            <a:ext cx="2400300" cy="0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3" name="Straight Arrow Connector 13"/>
          <p:cNvCxnSpPr>
            <a:cxnSpLocks noChangeShapeType="1"/>
          </p:cNvCxnSpPr>
          <p:nvPr/>
        </p:nvCxnSpPr>
        <p:spPr bwMode="auto">
          <a:xfrm flipV="1">
            <a:off x="2133600" y="3505200"/>
            <a:ext cx="914400" cy="222250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Straight Arrow Connector 17"/>
          <p:cNvCxnSpPr>
            <a:cxnSpLocks noChangeShapeType="1"/>
          </p:cNvCxnSpPr>
          <p:nvPr/>
        </p:nvCxnSpPr>
        <p:spPr bwMode="auto">
          <a:xfrm>
            <a:off x="2133600" y="2733675"/>
            <a:ext cx="914400" cy="61912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5" name="Straight Arrow Connector 19"/>
          <p:cNvCxnSpPr>
            <a:cxnSpLocks noChangeShapeType="1"/>
          </p:cNvCxnSpPr>
          <p:nvPr/>
        </p:nvCxnSpPr>
        <p:spPr bwMode="auto">
          <a:xfrm>
            <a:off x="1905000" y="4038600"/>
            <a:ext cx="1143000" cy="203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6" name="Straight Arrow Connector 21"/>
          <p:cNvCxnSpPr>
            <a:cxnSpLocks noChangeShapeType="1"/>
          </p:cNvCxnSpPr>
          <p:nvPr/>
        </p:nvCxnSpPr>
        <p:spPr bwMode="auto">
          <a:xfrm>
            <a:off x="2133600" y="5443538"/>
            <a:ext cx="2514600" cy="500062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File Names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 smtClean="0"/>
              <a:t>Each file and directory has a name:</a:t>
            </a:r>
          </a:p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 smtClean="0"/>
              <a:t>	-	names are case-sensitive</a:t>
            </a:r>
          </a:p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 smtClean="0"/>
              <a:t>	-	names within the same directory must be unique</a:t>
            </a:r>
          </a:p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 smtClean="0"/>
              <a:t>	-	the use of characters other than letters, digits, underscores and periods tends to cause extra work when using many commands</a:t>
            </a:r>
          </a:p>
          <a:p>
            <a:pPr marL="457200" indent="-457200">
              <a:tabLst>
                <a:tab pos="236538" algn="l"/>
              </a:tabLst>
              <a:defRPr/>
            </a:pPr>
            <a:endParaRPr lang="en-US" sz="1800" dirty="0" smtClean="0"/>
          </a:p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 smtClean="0"/>
              <a:t>File names are often of the form &lt;</a:t>
            </a:r>
            <a:r>
              <a:rPr lang="en-US" sz="1800" dirty="0" err="1" smtClean="0"/>
              <a:t>name.ext</a:t>
            </a:r>
            <a:r>
              <a:rPr lang="en-US" sz="1800" dirty="0" smtClean="0"/>
              <a:t>&gt;, such as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BashTerminal.jpg</a:t>
            </a:r>
            <a:r>
              <a:rPr lang="en-US" sz="1800" dirty="0" smtClean="0"/>
              <a:t>.</a:t>
            </a:r>
          </a:p>
          <a:p>
            <a:pPr marL="457200" indent="-457200">
              <a:tabLst>
                <a:tab pos="236538" algn="l"/>
              </a:tabLst>
              <a:defRPr/>
            </a:pPr>
            <a:endParaRPr lang="en-US" sz="1800" dirty="0" smtClean="0"/>
          </a:p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 smtClean="0"/>
              <a:t>While file extensions are not mandatory, it is standard (and good) practice to employ them.</a:t>
            </a:r>
          </a:p>
          <a:p>
            <a:pPr marL="457200" indent="-457200">
              <a:tabLst>
                <a:tab pos="236538" algn="l"/>
              </a:tabLst>
              <a:defRPr/>
            </a:pPr>
            <a:endParaRPr lang="en-US" sz="1800" dirty="0"/>
          </a:p>
          <a:p>
            <a:pPr marL="457200" indent="-457200">
              <a:tabLst>
                <a:tab pos="236538" algn="l"/>
              </a:tabLst>
              <a:defRPr/>
            </a:pPr>
            <a:r>
              <a:rPr lang="en-US" sz="1800" b="1" dirty="0" smtClean="0"/>
              <a:t>You are required to use appropriate file extensions in this course.</a:t>
            </a:r>
          </a:p>
          <a:p>
            <a:pPr marL="457200" indent="-457200">
              <a:tabLst>
                <a:tab pos="236538" algn="l"/>
              </a:tabLst>
              <a:defRPr/>
            </a:pPr>
            <a:endParaRPr lang="en-US" sz="1800" dirty="0" smtClean="0"/>
          </a:p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 smtClean="0"/>
              <a:t>It is bad practice to employ extensions incorrectly.  Common ones include:</a:t>
            </a:r>
          </a:p>
          <a:p>
            <a:pPr marL="457200" indent="-457200">
              <a:tabLst>
                <a:tab pos="236538" algn="l"/>
                <a:tab pos="1828800" algn="l"/>
              </a:tabLst>
              <a:defRPr/>
            </a:pPr>
            <a:r>
              <a:rPr lang="en-US" sz="1800" dirty="0" smtClean="0"/>
              <a:t>	-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800" dirty="0" smtClean="0"/>
              <a:t>	C language source files</a:t>
            </a:r>
          </a:p>
          <a:p>
            <a:pPr marL="457200" indent="-457200">
              <a:tabLst>
                <a:tab pos="236538" algn="l"/>
                <a:tab pos="1828800" algn="l"/>
              </a:tabLst>
              <a:defRPr/>
            </a:pPr>
            <a:r>
              <a:rPr lang="en-US" sz="1800" dirty="0" smtClean="0"/>
              <a:t>	-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800" dirty="0" smtClean="0"/>
              <a:t>	C language header files</a:t>
            </a:r>
          </a:p>
          <a:p>
            <a:pPr marL="457200" indent="-457200">
              <a:tabLst>
                <a:tab pos="236538" algn="l"/>
                <a:tab pos="1828800" algn="l"/>
              </a:tabLst>
              <a:defRPr/>
            </a:pPr>
            <a:r>
              <a:rPr lang="en-US" sz="1800" dirty="0" smtClean="0"/>
              <a:t>	-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800" dirty="0" smtClean="0"/>
              <a:t>t	plain text files</a:t>
            </a:r>
          </a:p>
          <a:p>
            <a:pPr marL="457200" indent="-457200">
              <a:tabLst>
                <a:tab pos="236538" algn="l"/>
                <a:tab pos="1828800" algn="l"/>
              </a:tabLst>
              <a:defRPr/>
            </a:pPr>
            <a:r>
              <a:rPr lang="en-US" sz="1800" dirty="0" smtClean="0"/>
              <a:t>	-	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800" dirty="0" err="1" smtClean="0"/>
              <a:t>z</a:t>
            </a:r>
            <a:r>
              <a:rPr lang="en-US" sz="1800" dirty="0" smtClean="0"/>
              <a:t>	file compressed with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gzip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236538" algn="l"/>
                <a:tab pos="1828800" algn="l"/>
              </a:tabLst>
              <a:defRPr/>
            </a:pPr>
            <a:r>
              <a:rPr lang="en-US" sz="1800" dirty="0" smtClean="0"/>
              <a:t>	-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tar</a:t>
            </a:r>
            <a:r>
              <a:rPr lang="en-US" sz="1800" dirty="0" smtClean="0"/>
              <a:t>	archive file created with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tar</a:t>
            </a:r>
            <a:endParaRPr lang="en-US" sz="1800" dirty="0" smtClean="0">
              <a:latin typeface="+mn-lt"/>
              <a:cs typeface="Arial" pitchFamily="34" charset="0"/>
            </a:endParaRPr>
          </a:p>
          <a:p>
            <a:pPr marL="457200" indent="-457200">
              <a:tabLst>
                <a:tab pos="236538" algn="l"/>
                <a:tab pos="1828800" algn="l"/>
              </a:tabLst>
              <a:defRPr/>
            </a:pPr>
            <a:r>
              <a:rPr lang="en-US" sz="1800" b="1" dirty="0" smtClean="0">
                <a:latin typeface="+mn-lt"/>
                <a:cs typeface="Arial" pitchFamily="34" charset="0"/>
              </a:rPr>
              <a:t>	-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html</a:t>
            </a:r>
            <a:r>
              <a:rPr lang="en-US" sz="1800" dirty="0" smtClean="0">
                <a:latin typeface="+mn-lt"/>
                <a:cs typeface="Arial" pitchFamily="34" charset="0"/>
              </a:rPr>
              <a:t>	hypertext markup language file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Absolute Pathnames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Each file (and directory) can be specified by a unique </a:t>
            </a:r>
            <a:r>
              <a:rPr lang="en-US" sz="1800" i="1"/>
              <a:t>absolute pathname</a:t>
            </a:r>
            <a:r>
              <a:rPr lang="en-US" sz="1800"/>
              <a:t>:</a:t>
            </a: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9"/>
          <a:stretch>
            <a:fillRect/>
          </a:stretch>
        </p:blipFill>
        <p:spPr bwMode="auto">
          <a:xfrm>
            <a:off x="533400" y="1447800"/>
            <a:ext cx="557053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9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505200" y="1490663"/>
            <a:ext cx="76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Arial" charset="0"/>
                <a:cs typeface="Arial" charset="0"/>
              </a:rPr>
              <a:t>/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5326063" y="2362200"/>
            <a:ext cx="777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Arial" charset="0"/>
                <a:cs typeface="Arial" charset="0"/>
              </a:rPr>
              <a:t>/etc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5384800" y="4876800"/>
            <a:ext cx="200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Arial" charset="0"/>
                <a:cs typeface="Arial" charset="0"/>
              </a:rPr>
              <a:t>/home/hls/bin/log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essional">
  <a:themeElements>
    <a:clrScheme name="Professional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EAEAEA"/>
      </a:accent1>
      <a:accent2>
        <a:srgbClr val="5F5F5F"/>
      </a:accent2>
      <a:accent3>
        <a:srgbClr val="FFFFFF"/>
      </a:accent3>
      <a:accent4>
        <a:srgbClr val="000000"/>
      </a:accent4>
      <a:accent5>
        <a:srgbClr val="F3F3F3"/>
      </a:accent5>
      <a:accent6>
        <a:srgbClr val="555555"/>
      </a:accent6>
      <a:hlink>
        <a:srgbClr val="969696"/>
      </a:hlink>
      <a:folHlink>
        <a:srgbClr val="CBCBCB"/>
      </a:folHlink>
    </a:clrScheme>
    <a:fontScheme name="Professional">
      <a:majorFont>
        <a:latin typeface="Helvetic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0070C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800" dirty="0" smtClean="0"/>
        </a:defPPr>
      </a:lstStyle>
    </a:tx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SkyWalker:Applications:Microsoft Office:Microsoft Office 98:Templates:Presentation Designs:Professional</Template>
  <TotalTime>1737</TotalTime>
  <Words>2096</Words>
  <Application>Microsoft Office PowerPoint</Application>
  <PresentationFormat>Overhead</PresentationFormat>
  <Paragraphs>318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Courier New</vt:lpstr>
      <vt:lpstr>Helvetica</vt:lpstr>
      <vt:lpstr>Monotype Sorts</vt:lpstr>
      <vt:lpstr>Segoe UI Emoji</vt:lpstr>
      <vt:lpstr>Times New Roman</vt:lpstr>
      <vt:lpstr>Professional</vt:lpstr>
      <vt:lpstr>Warnings</vt:lpstr>
      <vt:lpstr>Getting Started</vt:lpstr>
      <vt:lpstr>What’s Running?</vt:lpstr>
      <vt:lpstr>More Information</vt:lpstr>
      <vt:lpstr>One way to find out more…</vt:lpstr>
      <vt:lpstr>The Linux Documentation Project</vt:lpstr>
      <vt:lpstr>File System Basics</vt:lpstr>
      <vt:lpstr>File Names</vt:lpstr>
      <vt:lpstr>Absolute Pathnames</vt:lpstr>
      <vt:lpstr>Home Directory</vt:lpstr>
      <vt:lpstr>What’s in here?</vt:lpstr>
      <vt:lpstr>Directory Tree</vt:lpstr>
      <vt:lpstr>Directory Navigation</vt:lpstr>
      <vt:lpstr>Relative Pathnames</vt:lpstr>
      <vt:lpstr>Making/Removing a Directory</vt:lpstr>
      <vt:lpstr>Copying Files: cp</vt:lpstr>
      <vt:lpstr>Renaming/Moving Files: mv</vt:lpstr>
      <vt:lpstr>Viewing a File: cat</vt:lpstr>
      <vt:lpstr>Viewing a File: less</vt:lpstr>
      <vt:lpstr>Viewing a File: head and tail</vt:lpstr>
      <vt:lpstr>Counting Words… and More</vt:lpstr>
      <vt:lpstr>Searching File Contents: grep </vt:lpstr>
      <vt:lpstr>Searching File Contents: grep </vt:lpstr>
      <vt:lpstr>Chaining Commands</vt:lpstr>
      <vt:lpstr>Redirecting Output</vt:lpstr>
      <vt:lpstr>Redirecting Input</vt:lpstr>
      <vt:lpstr>Checking the File Type: file</vt:lpstr>
      <vt:lpstr>Traditional Access Permissions</vt:lpstr>
      <vt:lpstr>Traditional Access Permissions</vt:lpstr>
      <vt:lpstr>Changing Access Permissions:  chmod</vt:lpstr>
      <vt:lpstr>Changing Access Permissions:  chmod</vt:lpstr>
      <vt:lpstr>The Importance of Access Permissions</vt:lpstr>
      <vt:lpstr>Bundling Files into an Archive: tar</vt:lpstr>
      <vt:lpstr>Applied Terror: tar</vt:lpstr>
      <vt:lpstr>A Safer Way</vt:lpstr>
      <vt:lpstr>Checking Contents</vt:lpstr>
      <vt:lpstr>A tar File That Is Not Flat</vt:lpstr>
      <vt:lpstr>Extracting a tar File</vt:lpstr>
      <vt:lpstr>Compressing Files: gzip, bzip2, etc.</vt:lpstr>
      <vt:lpstr>Compressing Files: zip</vt:lpstr>
      <vt:lpstr>Compressing Files: zip</vt:lpstr>
      <vt:lpstr>Uncompressing: gunzip, bunzip2, unzip</vt:lpstr>
      <vt:lpstr>Removing a File:  shred and dd</vt:lpstr>
      <vt:lpstr>Special Characters</vt:lpstr>
      <vt:lpstr>Copying a File Remotely:  scp</vt:lpstr>
      <vt:lpstr>Identifying a Command:  which</vt:lpstr>
      <vt:lpstr>Foreground vs Background</vt:lpstr>
      <vt:lpstr>Foreground vs Background</vt:lpstr>
      <vt:lpstr>Killing a Process</vt:lpstr>
    </vt:vector>
  </TitlesOfParts>
  <Company>Computer Science  VA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Linux Commands</dc:title>
  <dc:creator>William D McQuain</dc:creator>
  <cp:lastModifiedBy>William D McQuain</cp:lastModifiedBy>
  <cp:revision>222</cp:revision>
  <cp:lastPrinted>2017-08-24T16:39:55Z</cp:lastPrinted>
  <dcterms:created xsi:type="dcterms:W3CDTF">1998-08-05T19:51:03Z</dcterms:created>
  <dcterms:modified xsi:type="dcterms:W3CDTF">2019-01-02T02:22:48Z</dcterms:modified>
</cp:coreProperties>
</file>