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2"/>
  </p:notesMasterIdLst>
  <p:handoutMasterIdLst>
    <p:handoutMasterId r:id="rId23"/>
  </p:handoutMasterIdLst>
  <p:sldIdLst>
    <p:sldId id="258" r:id="rId2"/>
    <p:sldId id="259" r:id="rId3"/>
    <p:sldId id="273" r:id="rId4"/>
    <p:sldId id="260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61" r:id="rId13"/>
    <p:sldId id="265" r:id="rId14"/>
    <p:sldId id="266" r:id="rId15"/>
    <p:sldId id="268" r:id="rId16"/>
    <p:sldId id="269" r:id="rId17"/>
    <p:sldId id="272" r:id="rId18"/>
    <p:sldId id="270" r:id="rId19"/>
    <p:sldId id="267" r:id="rId20"/>
    <p:sldId id="271" r:id="rId21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660000"/>
    <a:srgbClr val="FF3300"/>
    <a:srgbClr val="990033"/>
    <a:srgbClr val="800000"/>
    <a:srgbClr val="99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66" autoAdjust="0"/>
    <p:restoredTop sz="95928" autoAdjust="0"/>
  </p:normalViewPr>
  <p:slideViewPr>
    <p:cSldViewPr>
      <p:cViewPr varScale="1">
        <p:scale>
          <a:sx n="86" d="100"/>
          <a:sy n="86" d="100"/>
        </p:scale>
        <p:origin x="80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1D3A80D4-B52A-44FB-87A6-6AD1975860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1271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3AB5858F-C165-4B05-8E74-095702F0083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65194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B5858F-C165-4B05-8E74-095702F00830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55573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would STRONGLY</a:t>
            </a:r>
            <a:r>
              <a:rPr lang="en-US" baseline="0" dirty="0" smtClean="0"/>
              <a:t> advise taking one of the first two options.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 students (especially with Surface books) may have to choose the second option (notes on that should be available soon).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AB5858F-C165-4B05-8E74-095702F0083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53814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48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86914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0 w 5269"/>
                <a:gd name="T3" fmla="*/ 0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186 w 5269"/>
                <a:gd name="T1" fmla="*/ 0 h 2977"/>
                <a:gd name="T2" fmla="*/ 6186 w 5269"/>
                <a:gd name="T3" fmla="*/ 10883 h 2977"/>
                <a:gd name="T4" fmla="*/ 0 w 5269"/>
                <a:gd name="T5" fmla="*/ 10883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9472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0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99 w 193"/>
                <a:gd name="T1" fmla="*/ 0 h 721"/>
                <a:gd name="T2" fmla="*/ 99 w 193"/>
                <a:gd name="T3" fmla="*/ 0 h 721"/>
                <a:gd name="T4" fmla="*/ 0 w 193"/>
                <a:gd name="T5" fmla="*/ 0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0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0 w 193"/>
                <a:gd name="T1" fmla="*/ 0 h 721"/>
                <a:gd name="T2" fmla="*/ 0 w 193"/>
                <a:gd name="T3" fmla="*/ 13193117 h 721"/>
                <a:gd name="T4" fmla="*/ 0 w 193"/>
                <a:gd name="T5" fmla="*/ 13193117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5593158" y="152400"/>
            <a:ext cx="3169842" cy="369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 smtClean="0">
                <a:latin typeface="Arial" charset="0"/>
                <a:cs typeface="Arial" charset="0"/>
              </a:rPr>
              <a:t>Computer Organization </a:t>
            </a:r>
            <a:r>
              <a:rPr lang="en-US" altLang="en-US" sz="1800" dirty="0">
                <a:latin typeface="Arial" charset="0"/>
                <a:cs typeface="Arial" charset="0"/>
              </a:rPr>
              <a:t>Tools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72329" y="6497902"/>
            <a:ext cx="2524729" cy="339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 dirty="0">
                <a:solidFill>
                  <a:srgbClr val="660000"/>
                </a:solidFill>
                <a:latin typeface="Arial" charset="0"/>
              </a:rPr>
              <a:t> Computer </a:t>
            </a:r>
            <a:r>
              <a:rPr lang="en-US" altLang="en-US" sz="1600" b="1" dirty="0" smtClean="0">
                <a:solidFill>
                  <a:srgbClr val="660000"/>
                </a:solidFill>
                <a:latin typeface="Arial" charset="0"/>
              </a:rPr>
              <a:t>Organization</a:t>
            </a:r>
            <a:endParaRPr lang="en-US" altLang="en-US" sz="1600" b="1" dirty="0">
              <a:solidFill>
                <a:srgbClr val="660000"/>
              </a:solidFill>
              <a:latin typeface="Arial" charset="0"/>
            </a:endParaRP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610600" y="152484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9FFD2268-44D4-4475-AC6C-C4656DE53B2B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04800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6913057" y="6553200"/>
            <a:ext cx="2154743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©2005-2019 WD 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linuxhint.com/install_centos_hyperv/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s.vt.edu/" TargetMode="Externa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rlogin.cs.vt.edu/" TargetMode="Externa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etri.com/how-to-disable-hyper-v-completely-in-windows-10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ecmint.com/install-centos-7-alongside-windows-10-dual-boot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Programming Tools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42465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Most of the programming assignments </a:t>
            </a:r>
            <a:r>
              <a:rPr lang="en-US" sz="1800" dirty="0" smtClean="0"/>
              <a:t>will </a:t>
            </a:r>
            <a:r>
              <a:rPr lang="en-US" sz="1800" dirty="0"/>
              <a:t>require using the C language.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We will use a current version of the GCC C compiler.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What’s GCC?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the Gnu Compiler Collection (see gcc.gnu.org)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a collection of freeware software development tools, including support for C, C++, Objective-C, Fortran, Java, and Ada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available as part of all Linux and most UNIX-derived operating systems</a:t>
            </a:r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How do you get it?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run </a:t>
            </a:r>
            <a:r>
              <a:rPr lang="en-US" sz="1800" dirty="0" smtClean="0"/>
              <a:t>Linux on your own computer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use a remote </a:t>
            </a:r>
            <a:r>
              <a:rPr lang="en-US" sz="1800" dirty="0" smtClean="0"/>
              <a:t>Linux environment (rlogin cluster)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You will have to use the CS Department’s rlogin cluster for some assignments in any case.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Living with Hyper-V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76200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Option 3:  set up a CentOS VM using Hyper-V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1295400"/>
            <a:ext cx="5334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>
                <a:hlinkClick r:id="rId2"/>
              </a:rPr>
              <a:t>https://linuxhint.com/install_centos_hyperv/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1916668"/>
            <a:ext cx="73152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Be warned: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fiddly, IMO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follow the instructions carefully!</a:t>
            </a:r>
          </a:p>
          <a:p>
            <a:pPr marL="461963" indent="-461963">
              <a:tabLst>
                <a:tab pos="225425" algn="l"/>
              </a:tabLst>
              <a:defRPr/>
            </a:pPr>
            <a:endParaRPr lang="en-US" sz="1800" dirty="0"/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 smtClean="0"/>
              <a:t>	-	the CentOS VM seems to be slower when running this way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I've had display scaling issues with my attempts to do this… YMMV</a:t>
            </a:r>
          </a:p>
        </p:txBody>
      </p:sp>
    </p:spTree>
    <p:extLst>
      <p:ext uri="{BB962C8B-B14F-4D97-AF65-F5344CB8AC3E}">
        <p14:creationId xmlns:p14="http://schemas.microsoft.com/office/powerpoint/2010/main" val="11394163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Living with Hyper-V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76200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Option 4:  use rlogin instead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295400" y="1447800"/>
            <a:ext cx="731520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Be warned: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less convenient (network latency, no GUI tools)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requires an SSH client if you are running Windows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	(see software.cs.vt.edu for SSH Secure Shell Client)</a:t>
            </a:r>
          </a:p>
          <a:p>
            <a:pPr marL="461963" indent="-461963">
              <a:tabLst>
                <a:tab pos="225425" algn="l"/>
              </a:tabLst>
              <a:defRPr/>
            </a:pPr>
            <a:endParaRPr lang="en-US" sz="1800" dirty="0" smtClean="0"/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 smtClean="0"/>
              <a:t>OTOH:</a:t>
            </a:r>
            <a:endParaRPr lang="en-US" sz="1800" dirty="0"/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 smtClean="0"/>
              <a:t>	-	you'll have to do some assignments on rlogin anyway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CS 3214 requires using rlogin for more or less everything</a:t>
            </a:r>
          </a:p>
        </p:txBody>
      </p:sp>
    </p:spTree>
    <p:extLst>
      <p:ext uri="{BB962C8B-B14F-4D97-AF65-F5344CB8AC3E}">
        <p14:creationId xmlns:p14="http://schemas.microsoft.com/office/powerpoint/2010/main" val="8834060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Running Linux on an OS X Host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Essentially, follow the instructions for a Windows </a:t>
            </a:r>
            <a:r>
              <a:rPr lang="en-US" sz="1800" dirty="0" smtClean="0"/>
              <a:t>Host, but install the version of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 for OS X.</a:t>
            </a: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Note: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OS X is not Linux (or UNIX), and that prior students have experienced issues when trying to use the OS X native version of the GCC C compiler in this course.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Those problems will go away if you run Linux.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If you decline to do that, you may have to use the rlogin cluster (more later) for all of the UNIX-related </a:t>
            </a:r>
            <a:r>
              <a:rPr lang="en-US" sz="1800" dirty="0" smtClean="0"/>
              <a:t>and C programming assignments</a:t>
            </a:r>
            <a:r>
              <a:rPr lang="en-US" sz="1800" dirty="0"/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SLO Accounts</a:t>
            </a:r>
          </a:p>
        </p:txBody>
      </p:sp>
      <p:sp>
        <p:nvSpPr>
          <p:cNvPr id="8195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 CS Department uses a single-logon system (SLO) for many of its </a:t>
            </a:r>
            <a:r>
              <a:rPr lang="en-US" sz="1800" dirty="0" smtClean="0"/>
              <a:t>resources:</a:t>
            </a:r>
          </a:p>
          <a:p>
            <a:pPr marL="461963" indent="-230188"/>
            <a:r>
              <a:rPr lang="en-US" sz="1800" dirty="0" smtClean="0"/>
              <a:t>-	rlogin cluster</a:t>
            </a:r>
          </a:p>
          <a:p>
            <a:pPr marL="461963" indent="-230188"/>
            <a:r>
              <a:rPr lang="en-US" sz="1800" dirty="0" smtClean="0"/>
              <a:t>-	CS software site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If you are a CS major and have previously taken a CS course at VT, you should already have an account.</a:t>
            </a:r>
          </a:p>
          <a:p>
            <a:endParaRPr lang="en-US" sz="1800" dirty="0"/>
          </a:p>
          <a:p>
            <a:r>
              <a:rPr lang="en-US" sz="1800" dirty="0"/>
              <a:t>If not, or if you’ve forgotten your SLO password, go to the following link and rectify the problem:</a:t>
            </a:r>
          </a:p>
          <a:p>
            <a:endParaRPr lang="en-US" sz="1800" dirty="0"/>
          </a:p>
          <a:p>
            <a:pPr algn="ctr"/>
            <a:r>
              <a:rPr lang="en-US" sz="1800" dirty="0">
                <a:hlinkClick r:id="rId2"/>
              </a:rPr>
              <a:t>https://admin.cs.vt.edu/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Note that you will need this to access some of the resources necessary for this course.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secure shell for remote access</a:t>
            </a:r>
          </a:p>
        </p:txBody>
      </p:sp>
      <p:sp>
        <p:nvSpPr>
          <p:cNvPr id="9219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Secure shell is a network protocol for secure communication.</a:t>
            </a:r>
          </a:p>
          <a:p>
            <a:endParaRPr lang="en-US" sz="1800" dirty="0"/>
          </a:p>
          <a:p>
            <a:r>
              <a:rPr lang="en-US" sz="1800" dirty="0"/>
              <a:t>An SSH client is supplied with UNIX/Linux, and with OS X.</a:t>
            </a:r>
          </a:p>
          <a:p>
            <a:endParaRPr lang="en-US" sz="1800" dirty="0"/>
          </a:p>
          <a:p>
            <a:r>
              <a:rPr lang="en-US" sz="1800" dirty="0"/>
              <a:t>Windows users should Google for “SSH Secure Shell Client” or for “</a:t>
            </a:r>
            <a:r>
              <a:rPr lang="en-US" sz="1800" dirty="0" err="1"/>
              <a:t>PuTTY</a:t>
            </a:r>
            <a:r>
              <a:rPr lang="en-US" sz="1800" dirty="0"/>
              <a:t>”, which are freely available for non-commercial use</a:t>
            </a:r>
            <a:r>
              <a:rPr lang="en-US" sz="1800" dirty="0" smtClean="0"/>
              <a:t>.</a:t>
            </a:r>
          </a:p>
          <a:p>
            <a:endParaRPr lang="en-US" sz="1800" dirty="0"/>
          </a:p>
          <a:p>
            <a:r>
              <a:rPr lang="en-US" sz="1800" dirty="0" smtClean="0"/>
              <a:t>See software.cs.vt.edu for downloads.</a:t>
            </a:r>
            <a:endParaRPr lang="en-US" sz="1800" dirty="0"/>
          </a:p>
          <a:p>
            <a:endParaRPr lang="en-US" sz="1800" dirty="0"/>
          </a:p>
          <a:p>
            <a:r>
              <a:rPr lang="en-US" sz="1800" dirty="0"/>
              <a:t>You will use an SSH client to access the rlogin cluster for certain assignments.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rlogin Cluster</a:t>
            </a:r>
          </a:p>
        </p:txBody>
      </p:sp>
      <p:sp>
        <p:nvSpPr>
          <p:cNvPr id="1024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 rlogin cluster is a collection of computers, each running </a:t>
            </a:r>
            <a:r>
              <a:rPr lang="en-US" sz="1800" dirty="0" err="1"/>
              <a:t>CentOS</a:t>
            </a:r>
            <a:r>
              <a:rPr lang="en-US" sz="1800" dirty="0"/>
              <a:t>, that are available to for students taking CS courses at VT.</a:t>
            </a:r>
          </a:p>
          <a:p>
            <a:endParaRPr lang="en-US" sz="1800" dirty="0"/>
          </a:p>
          <a:p>
            <a:r>
              <a:rPr lang="en-US" sz="1800" dirty="0"/>
              <a:t>To access the cluster, open a Linux </a:t>
            </a:r>
            <a:r>
              <a:rPr lang="en-US" sz="1800" dirty="0" smtClean="0"/>
              <a:t>terminal </a:t>
            </a:r>
            <a:r>
              <a:rPr lang="en-US" sz="1800" dirty="0"/>
              <a:t>and enter the following command using your VT email PID</a:t>
            </a:r>
            <a:r>
              <a:rPr lang="en-US" sz="1800" dirty="0" smtClean="0"/>
              <a:t>:</a:t>
            </a:r>
            <a:endParaRPr lang="en-US" sz="1800" dirty="0"/>
          </a:p>
          <a:p>
            <a:pPr algn="ctr"/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PID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&gt;@rlogin.cs.vt.edu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5553670"/>
            <a:ext cx="86106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Status and other information can be found at: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en-US" sz="1800" dirty="0">
                <a:latin typeface="+mn-lt"/>
                <a:cs typeface="Courier New" pitchFamily="49" charset="0"/>
                <a:hlinkClick r:id="rId2"/>
              </a:rPr>
              <a:t>http://</a:t>
            </a:r>
            <a:r>
              <a:rPr lang="en-US" sz="1800" dirty="0" smtClean="0">
                <a:latin typeface="+mn-lt"/>
                <a:cs typeface="Courier New" pitchFamily="49" charset="0"/>
                <a:hlinkClick r:id="rId2"/>
              </a:rPr>
              <a:t>rlogin.cs.vt.edu/</a:t>
            </a:r>
            <a:endParaRPr lang="en-US" sz="1800" dirty="0">
              <a:latin typeface="+mn-lt"/>
              <a:cs typeface="Courier New" pitchFamily="49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440126"/>
            <a:ext cx="6520704" cy="305495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login without a password</a:t>
            </a:r>
          </a:p>
        </p:txBody>
      </p:sp>
      <p:sp>
        <p:nvSpPr>
          <p:cNvPr id="11267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You can set up keys that allow you to ssh to your rlogin account without using a password.</a:t>
            </a:r>
          </a:p>
        </p:txBody>
      </p:sp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381000" y="12954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From a Linux or Cygwin terminal on your machine, use the ssh-keygen command to create a key pair; the session will resemble this: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00200" y="1981200"/>
            <a:ext cx="7239000" cy="4293483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1003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in ~&gt;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ssh-keygen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Generating public/private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rsa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key pair.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Enter file in which to save the key (/home/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id_rsa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):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Enter passphrase (empty for no passphrase):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Enter same passphrase again: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Your identification has been saved in /home/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id_rsa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Your public key has been saved in /home/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/id_rsa.pub.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The key fingerprint is: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38:ca:59:93:13:e7:94:41:7d:d9:21:a0:a0:54:2e:fc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The key's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randomart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image is: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+--[ RSA 2048]----+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..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o.o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....o..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o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o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. +. o..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+ o =  .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o B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 E S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. + +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+   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   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|                 |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+-----------------+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43600" y="5867400"/>
            <a:ext cx="2743200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Convenient, not mandatory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login without a password</a:t>
            </a:r>
          </a:p>
        </p:txBody>
      </p:sp>
      <p:sp>
        <p:nvSpPr>
          <p:cNvPr id="11270" name="TextBox 5"/>
          <p:cNvSpPr txBox="1">
            <a:spLocks noChangeArrowheads="1"/>
          </p:cNvSpPr>
          <p:nvPr/>
        </p:nvSpPr>
        <p:spPr bwMode="auto">
          <a:xfrm>
            <a:off x="381000" y="685800"/>
            <a:ext cx="8610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Then, use the </a:t>
            </a:r>
            <a:r>
              <a:rPr lang="en-US" sz="1800" dirty="0" err="1"/>
              <a:t>ssh</a:t>
            </a:r>
            <a:r>
              <a:rPr lang="en-US" sz="1800" dirty="0"/>
              <a:t>-copy-id command to install the key on the remote system: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1200150"/>
            <a:ext cx="8382000" cy="2893100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1004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in ~&gt;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-copy-id -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~/.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/id_rsa.pub rlogin.cs.vt.edu</a:t>
            </a: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. . .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wmcquain@rlogin.cs.vt.edu's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password: 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Now 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try logging into the machine, with:   "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'rlogin.cs.vt.edu'"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and check to make sure that only the key(s) you wanted were added.</a:t>
            </a:r>
          </a:p>
          <a:p>
            <a:pPr>
              <a:defRPr/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1005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wmcquain@centosvm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in ~&gt;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rlogin.cs.vt.edu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Last login: Mon Jun 26 20:04:56 2017 from c-73-251-28-86.hsd1.va.comcast.net</a:t>
            </a:r>
          </a:p>
          <a:p>
            <a:pPr>
              <a:defRPr/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Welcome to the Computer Science remote login service.</a:t>
            </a:r>
          </a:p>
          <a:p>
            <a:pPr>
              <a:defRPr/>
            </a:pPr>
            <a:r>
              <a:rPr lang="en-US" sz="1300" dirty="0">
                <a:latin typeface="Courier New" pitchFamily="49" charset="0"/>
                <a:cs typeface="Courier New" pitchFamily="49" charset="0"/>
              </a:rPr>
              <a:t>. . .</a:t>
            </a: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Tue 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Aug 22, #1001,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Errorcode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=0 :-) </a:t>
            </a:r>
          </a:p>
          <a:p>
            <a:pPr>
              <a:defRPr/>
            </a:pP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wmcquain@hornbeam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:~&gt;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943600" y="5867400"/>
            <a:ext cx="2743200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Convenient, not mandatory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08777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login without a password</a:t>
            </a: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You should now ssh to your rlogin account and see if your key file only contains what you would expect: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1524000"/>
            <a:ext cx="8229600" cy="109260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wmcquain@hornbeam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:.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&gt; cat 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authorized_keys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 </a:t>
            </a:r>
          </a:p>
          <a:p>
            <a:pPr>
              <a:defRPr/>
            </a:pP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ssh-rsa</a:t>
            </a:r>
            <a:endParaRPr lang="en-US" sz="13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 smtClean="0">
                <a:latin typeface="Courier New" pitchFamily="49" charset="0"/>
                <a:cs typeface="Courier New" pitchFamily="49" charset="0"/>
              </a:rPr>
              <a:t>. . . </a:t>
            </a: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wmcquain@centosvm</a:t>
            </a: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endParaRPr lang="en-US" sz="1300" dirty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300" dirty="0" err="1" smtClean="0">
                <a:latin typeface="Courier New" pitchFamily="49" charset="0"/>
                <a:cs typeface="Courier New" pitchFamily="49" charset="0"/>
              </a:rPr>
              <a:t>wmcquain@hornbeam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:.</a:t>
            </a:r>
            <a:r>
              <a:rPr lang="en-US" sz="1300" dirty="0" err="1">
                <a:latin typeface="Courier New" pitchFamily="49" charset="0"/>
                <a:cs typeface="Courier New" pitchFamily="49" charset="0"/>
              </a:rPr>
              <a:t>ssh</a:t>
            </a:r>
            <a:r>
              <a:rPr lang="en-US" sz="1300" dirty="0">
                <a:latin typeface="Courier New" pitchFamily="49" charset="0"/>
                <a:cs typeface="Courier New" pitchFamily="49" charset="0"/>
              </a:rPr>
              <a:t>&gt; A</a:t>
            </a:r>
          </a:p>
        </p:txBody>
      </p:sp>
      <p:sp>
        <p:nvSpPr>
          <p:cNvPr id="12293" name="TextBox 5"/>
          <p:cNvSpPr txBox="1">
            <a:spLocks noChangeArrowheads="1"/>
          </p:cNvSpPr>
          <p:nvPr/>
        </p:nvSpPr>
        <p:spPr bwMode="auto">
          <a:xfrm>
            <a:off x="381000" y="3200400"/>
            <a:ext cx="8610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The only authorized key entry corresponds to my login from my local machine.</a:t>
            </a:r>
          </a:p>
          <a:p>
            <a:endParaRPr lang="en-US" sz="1800" dirty="0"/>
          </a:p>
          <a:p>
            <a:r>
              <a:rPr lang="en-US" sz="1800" dirty="0"/>
              <a:t>Now, I can </a:t>
            </a:r>
            <a:r>
              <a:rPr lang="en-US" sz="1800" dirty="0" err="1"/>
              <a:t>ssh</a:t>
            </a:r>
            <a:r>
              <a:rPr lang="en-US" sz="1800" dirty="0"/>
              <a:t> to the cluster without having to provide a </a:t>
            </a:r>
            <a:r>
              <a:rPr lang="en-US" sz="1800" dirty="0" smtClean="0"/>
              <a:t>password.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5943600" y="5867400"/>
            <a:ext cx="2743200" cy="30777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Convenient, not mandatory</a:t>
            </a:r>
            <a:endParaRPr lang="en-U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SSH: opening an X tunnel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Many Linux applications have a graphical user interface; you can execute those on the server (rlogin cluster machine) by using the –X switch when you invoke </a:t>
            </a:r>
            <a:r>
              <a:rPr lang="en-US" sz="1800" dirty="0" err="1"/>
              <a:t>ssh</a:t>
            </a:r>
            <a:r>
              <a:rPr lang="en-US" sz="1800" dirty="0"/>
              <a:t>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067" y="1503363"/>
            <a:ext cx="8368465" cy="493392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Linux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42473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Read Chapter 1 of the </a:t>
            </a:r>
            <a:r>
              <a:rPr lang="en-US" sz="1800" dirty="0" err="1"/>
              <a:t>Sobell</a:t>
            </a:r>
            <a:r>
              <a:rPr lang="en-US" sz="1800" dirty="0"/>
              <a:t> book for a history of Linux… really…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/>
              <a:t>There are many Linux distributions (</a:t>
            </a:r>
            <a:r>
              <a:rPr lang="en-US" sz="1800" dirty="0" err="1"/>
              <a:t>distros</a:t>
            </a:r>
            <a:r>
              <a:rPr lang="en-US" sz="1800" dirty="0"/>
              <a:t>)… superiority is a matter of religion.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the CS Department’s rlogin </a:t>
            </a:r>
            <a:r>
              <a:rPr lang="en-US" sz="1800" dirty="0" smtClean="0"/>
              <a:t>cluster and other servers </a:t>
            </a:r>
            <a:r>
              <a:rPr lang="en-US" sz="1800" dirty="0"/>
              <a:t>(more later) </a:t>
            </a:r>
            <a:r>
              <a:rPr lang="en-US" sz="1800" dirty="0" smtClean="0"/>
              <a:t>are </a:t>
            </a:r>
            <a:r>
              <a:rPr lang="en-US" sz="1800" dirty="0"/>
              <a:t>running CentOS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-	I use </a:t>
            </a:r>
            <a:r>
              <a:rPr lang="en-US" sz="1800" dirty="0" smtClean="0"/>
              <a:t>CentOS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CentOS will be the official platform for testing your assignments</a:t>
            </a:r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If you run another </a:t>
            </a:r>
            <a:r>
              <a:rPr lang="en-US" sz="1800" dirty="0" err="1" smtClean="0"/>
              <a:t>distro</a:t>
            </a:r>
            <a:r>
              <a:rPr lang="en-US" sz="1800" dirty="0" smtClean="0"/>
              <a:t>, any difficulties that arise will be your problem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Linux distributions come in 32-bit and 64-bit versions; I require running 64-bit, but that will entail your installing some additional packages.</a:t>
            </a: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 smtClean="0"/>
              <a:t>In any case, we </a:t>
            </a:r>
            <a:r>
              <a:rPr lang="en-US" sz="1800" u="sng" dirty="0" smtClean="0"/>
              <a:t>require</a:t>
            </a:r>
            <a:r>
              <a:rPr lang="en-US" sz="1800" dirty="0" smtClean="0"/>
              <a:t> you to run 64-bit CentOS 7 on your own computer.</a:t>
            </a:r>
          </a:p>
          <a:p>
            <a:pPr marL="457200" indent="-457200">
              <a:tabLst>
                <a:tab pos="2286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</a:tabLst>
              <a:defRPr/>
            </a:pPr>
            <a:r>
              <a:rPr lang="en-US" sz="1800" dirty="0" smtClean="0"/>
              <a:t>If you do not do so, expect to have problems.</a:t>
            </a:r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So…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smtClean="0"/>
              <a:t>Get to work!</a:t>
            </a:r>
          </a:p>
          <a:p>
            <a:endParaRPr lang="en-US" sz="1800" dirty="0"/>
          </a:p>
          <a:p>
            <a:r>
              <a:rPr lang="en-US" sz="1800" dirty="0" smtClean="0"/>
              <a:t>Create an installation of Linux on your laptop/tablet.</a:t>
            </a:r>
          </a:p>
          <a:p>
            <a:pPr marL="465138" indent="-465138"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Use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 or not, your choice.</a:t>
            </a:r>
          </a:p>
          <a:p>
            <a:pPr marL="465138" indent="-465138">
              <a:tabLst>
                <a:tab pos="233363" algn="l"/>
              </a:tabLst>
            </a:pPr>
            <a:r>
              <a:rPr lang="en-US" sz="1800" dirty="0"/>
              <a:t>	</a:t>
            </a:r>
            <a:r>
              <a:rPr lang="en-US" sz="1800" dirty="0" smtClean="0"/>
              <a:t>-	Use CentOS </a:t>
            </a:r>
            <a:r>
              <a:rPr lang="en-US" sz="1800" dirty="0"/>
              <a:t>7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Get an SLO account (if you don't already have one) and make sure you know your password.</a:t>
            </a:r>
          </a:p>
          <a:p>
            <a:endParaRPr lang="en-US" sz="1800" dirty="0"/>
          </a:p>
          <a:p>
            <a:r>
              <a:rPr lang="en-US" sz="1800" dirty="0" smtClean="0"/>
              <a:t>If you like, set up password-free login (via </a:t>
            </a:r>
            <a:r>
              <a:rPr lang="en-US" sz="1800" dirty="0" err="1" smtClean="0"/>
              <a:t>ssh</a:t>
            </a:r>
            <a:r>
              <a:rPr lang="en-US" sz="1800" dirty="0" smtClean="0"/>
              <a:t>) to your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rlogin.cs.vt.edu</a:t>
            </a:r>
            <a:r>
              <a:rPr lang="en-US" sz="1800" dirty="0" smtClean="0"/>
              <a:t> account.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723900" y="4572000"/>
            <a:ext cx="7924800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See the first assignment on the course website!!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07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Linux Installation Choices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There are (at least) four options for setting up Linux on your computer: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82774" y="1230868"/>
            <a:ext cx="81534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/>
              <a:t>Using a software virtualization tool to run Linux concurrently with your host OS</a:t>
            </a:r>
          </a:p>
          <a:p>
            <a:pPr marL="461963" indent="-231775">
              <a:defRPr/>
            </a:pPr>
            <a:r>
              <a:rPr lang="en-US" sz="1800" dirty="0" smtClean="0"/>
              <a:t>-	well-supported options are available</a:t>
            </a:r>
          </a:p>
          <a:p>
            <a:pPr marL="461963" indent="-231775">
              <a:defRPr/>
            </a:pPr>
            <a:r>
              <a:rPr lang="en-US" sz="1800" dirty="0" smtClean="0"/>
              <a:t>-	easy to back up your Linux installation in case of problems</a:t>
            </a:r>
          </a:p>
          <a:p>
            <a:pPr marL="461963" indent="-231775">
              <a:defRPr/>
            </a:pPr>
            <a:r>
              <a:rPr lang="en-US" sz="1800" dirty="0" smtClean="0"/>
              <a:t>-	allows straightforward transfer of data between Linux and your host OS</a:t>
            </a:r>
          </a:p>
          <a:p>
            <a:pPr marL="461963" indent="-231775">
              <a:defRPr/>
            </a:pPr>
            <a:r>
              <a:rPr lang="en-US" sz="1800" dirty="0" smtClean="0"/>
              <a:t>-	does not disrupt your current OS setup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682774" y="2917111"/>
            <a:ext cx="8004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/>
              <a:t>Using Hyper-V virtualization support to run Linux concurrently with your host OS</a:t>
            </a:r>
          </a:p>
          <a:p>
            <a:pPr marL="461963" indent="-231775">
              <a:defRPr/>
            </a:pPr>
            <a:r>
              <a:rPr lang="en-US" sz="1800" dirty="0" smtClean="0"/>
              <a:t>-	supported on most x86-64 processors</a:t>
            </a:r>
          </a:p>
          <a:p>
            <a:pPr marL="461963" indent="-231775">
              <a:defRPr/>
            </a:pPr>
            <a:r>
              <a:rPr lang="en-US" sz="1800" dirty="0" smtClean="0"/>
              <a:t>-	does not disrupt your current OS setup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682774" y="4049356"/>
            <a:ext cx="8004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/>
              <a:t>Creating a dual-boot environment for Linux and your current OS</a:t>
            </a:r>
          </a:p>
          <a:p>
            <a:pPr marL="461963" indent="-231775">
              <a:defRPr/>
            </a:pPr>
            <a:r>
              <a:rPr lang="en-US" sz="1800" dirty="0" smtClean="0"/>
              <a:t>-	requires rebooting to change from Linux and your current OS</a:t>
            </a:r>
          </a:p>
          <a:p>
            <a:pPr marL="461963" indent="-231775">
              <a:defRPr/>
            </a:pPr>
            <a:r>
              <a:rPr lang="en-US" sz="1800" dirty="0" smtClean="0"/>
              <a:t>-	fiddly, may break your current OS setup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682774" y="5181600"/>
            <a:ext cx="800402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/>
              <a:t>Running Linux as your only OS</a:t>
            </a:r>
          </a:p>
          <a:p>
            <a:pPr marL="461963" indent="-231775">
              <a:defRPr/>
            </a:pPr>
            <a:r>
              <a:rPr lang="en-US" sz="1800" dirty="0" smtClean="0"/>
              <a:t>-	makes your current OS, and all its apps, unavailable on your computer</a:t>
            </a:r>
          </a:p>
          <a:p>
            <a:pPr marL="461963" indent="-231775">
              <a:defRPr/>
            </a:pPr>
            <a:r>
              <a:rPr lang="en-US" sz="1800" dirty="0" smtClean="0"/>
              <a:t>-	provides the fastest runtime experience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923394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Running Linux on a Windows Host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19144" y="725775"/>
            <a:ext cx="8610600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/>
              <a:t>Here’s my advice:</a:t>
            </a:r>
          </a:p>
          <a:p>
            <a:pPr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-	Install </a:t>
            </a:r>
            <a:r>
              <a:rPr lang="en-US" sz="1800" dirty="0" err="1"/>
              <a:t>VirtualBox</a:t>
            </a:r>
            <a:r>
              <a:rPr lang="en-US" sz="1800" dirty="0"/>
              <a:t> (virtualbox.org</a:t>
            </a:r>
            <a:r>
              <a:rPr lang="en-US" sz="1800" dirty="0" smtClean="0"/>
              <a:t>).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	-	I'm using version 6.0, but recent earlier versions should be fine.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</a:t>
            </a:r>
            <a:r>
              <a:rPr lang="en-US" sz="1800" dirty="0" smtClean="0"/>
              <a:t>follow the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/CentOS </a:t>
            </a:r>
            <a:r>
              <a:rPr lang="en-US" sz="1800" dirty="0"/>
              <a:t>Installation </a:t>
            </a:r>
            <a:r>
              <a:rPr lang="en-US" sz="1800" dirty="0" smtClean="0"/>
              <a:t>notes carefully.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-	Download a CD/DVD image for installing your chosen distro. 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I used </a:t>
            </a:r>
            <a:r>
              <a:rPr lang="en-US" sz="1800" dirty="0" smtClean="0"/>
              <a:t>CentOS-7-x86_64-DVD-1804.iso.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-	</a:t>
            </a:r>
            <a:r>
              <a:rPr lang="en-US" sz="1800" dirty="0" smtClean="0"/>
              <a:t>Install CentOS 7 as a guest OS: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follow the </a:t>
            </a:r>
            <a:r>
              <a:rPr lang="en-US" sz="1800" dirty="0" err="1"/>
              <a:t>VirtualBox</a:t>
            </a:r>
            <a:r>
              <a:rPr lang="en-US" sz="1800" dirty="0"/>
              <a:t>/CentOS Installation notes carefully.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		-	for installing the </a:t>
            </a:r>
            <a:r>
              <a:rPr lang="en-US" sz="1800" dirty="0" err="1"/>
              <a:t>VirtualBox</a:t>
            </a:r>
            <a:r>
              <a:rPr lang="en-US" sz="1800" dirty="0"/>
              <a:t> Guest </a:t>
            </a:r>
            <a:r>
              <a:rPr lang="en-US" sz="1800" dirty="0" smtClean="0"/>
              <a:t>Additions (these are essential)</a:t>
            </a: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Once you’re done, you can boot and run Linux within a virtual machine.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This minimizes your chances of disrupting your existing system setup.</a:t>
            </a:r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endParaRPr lang="en-US" sz="1800" dirty="0"/>
          </a:p>
          <a:p>
            <a:pPr marL="457200" indent="-457200">
              <a:tabLst>
                <a:tab pos="228600" algn="l"/>
                <a:tab pos="685800" algn="l"/>
                <a:tab pos="914400" algn="l"/>
              </a:tabLst>
              <a:defRPr/>
            </a:pPr>
            <a:r>
              <a:rPr lang="en-US" sz="1800" dirty="0"/>
              <a:t>This works best if your computer has at least 8</a:t>
            </a:r>
            <a:r>
              <a:rPr lang="en-US" sz="1800" dirty="0" smtClean="0"/>
              <a:t>GB </a:t>
            </a:r>
            <a:r>
              <a:rPr lang="en-US" sz="1800" dirty="0"/>
              <a:t>of RAM.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038600" y="2590800"/>
            <a:ext cx="4800600" cy="711798"/>
            <a:chOff x="4038600" y="2590800"/>
            <a:chExt cx="4800600" cy="711798"/>
          </a:xfrm>
        </p:grpSpPr>
        <p:sp>
          <p:nvSpPr>
            <p:cNvPr id="3" name="Oval 2"/>
            <p:cNvSpPr/>
            <p:nvPr/>
          </p:nvSpPr>
          <p:spPr bwMode="auto">
            <a:xfrm>
              <a:off x="4038600" y="2590800"/>
              <a:ext cx="609600" cy="533400"/>
            </a:xfrm>
            <a:prstGeom prst="ellipse">
              <a:avLst/>
            </a:pr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5334000" y="2895600"/>
              <a:ext cx="3505200" cy="369332"/>
            </a:xfrm>
            <a:prstGeom prst="rect">
              <a:avLst/>
            </a:prstGeom>
            <a:solidFill>
              <a:srgbClr val="FFFF00"/>
            </a:solidFill>
            <a:ln w="190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800" dirty="0" smtClean="0"/>
                <a:t>1810 ISO contains a bug – avoid it!</a:t>
              </a:r>
            </a:p>
          </p:txBody>
        </p:sp>
        <p:sp>
          <p:nvSpPr>
            <p:cNvPr id="5" name="Freeform 4"/>
            <p:cNvSpPr/>
            <p:nvPr/>
          </p:nvSpPr>
          <p:spPr bwMode="auto">
            <a:xfrm>
              <a:off x="4496696" y="3108960"/>
              <a:ext cx="828339" cy="193638"/>
            </a:xfrm>
            <a:custGeom>
              <a:avLst/>
              <a:gdLst>
                <a:gd name="connsiteX0" fmla="*/ 828339 w 828339"/>
                <a:gd name="connsiteY0" fmla="*/ 0 h 193638"/>
                <a:gd name="connsiteX1" fmla="*/ 473337 w 828339"/>
                <a:gd name="connsiteY1" fmla="*/ 193638 h 193638"/>
                <a:gd name="connsiteX2" fmla="*/ 0 w 828339"/>
                <a:gd name="connsiteY2" fmla="*/ 0 h 1936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28339" h="193638">
                  <a:moveTo>
                    <a:pt x="828339" y="0"/>
                  </a:moveTo>
                  <a:cubicBezTo>
                    <a:pt x="719866" y="96819"/>
                    <a:pt x="611393" y="193638"/>
                    <a:pt x="473337" y="193638"/>
                  </a:cubicBezTo>
                  <a:cubicBezTo>
                    <a:pt x="335281" y="193638"/>
                    <a:pt x="167640" y="96819"/>
                    <a:pt x="0" y="0"/>
                  </a:cubicBezTo>
                </a:path>
              </a:pathLst>
            </a:custGeom>
            <a:noFill/>
            <a:ln w="19050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Running Linux on Hyper-V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Hyper-V is a Microsoft technology for supporting virtual machines.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307068"/>
            <a:ext cx="86106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It's a Type-1 </a:t>
            </a:r>
            <a:r>
              <a:rPr lang="en-US" sz="1800" i="1" dirty="0" smtClean="0"/>
              <a:t>hypervisor</a:t>
            </a:r>
            <a:r>
              <a:rPr lang="en-US" sz="1800" dirty="0" smtClean="0"/>
              <a:t>:	it runs directly on the hardware and prevents other hypervisors from doing the same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2145268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So, Hyper-V and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 do not coexist peacefully.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2754868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This is true despite Oracle's claim that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 6 does so…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3364468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What to do…?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38442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Hyper-V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Hyper-V is not an issue if you are running: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307068"/>
            <a:ext cx="548640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OS-X</a:t>
            </a:r>
          </a:p>
          <a:p>
            <a:pPr marL="2398713" indent="-2398713">
              <a:defRPr/>
            </a:pPr>
            <a:r>
              <a:rPr lang="en-US" sz="1800" dirty="0" smtClean="0"/>
              <a:t>Linux</a:t>
            </a:r>
          </a:p>
          <a:p>
            <a:pPr marL="2398713" indent="-2398713">
              <a:defRPr/>
            </a:pPr>
            <a:r>
              <a:rPr lang="en-US" sz="1800" dirty="0" smtClean="0"/>
              <a:t>Windows 7 (most likely OK)</a:t>
            </a:r>
          </a:p>
          <a:p>
            <a:pPr marL="2398713" indent="-2398713">
              <a:defRPr/>
            </a:pPr>
            <a:r>
              <a:rPr lang="en-US" sz="1800" dirty="0" smtClean="0"/>
              <a:t>Windows 8 (most likely OK)</a:t>
            </a:r>
          </a:p>
          <a:p>
            <a:pPr marL="2398713" indent="-2398713">
              <a:defRPr/>
            </a:pPr>
            <a:r>
              <a:rPr lang="en-US" sz="1800" dirty="0" smtClean="0"/>
              <a:t>Windows 10 Home</a:t>
            </a:r>
          </a:p>
          <a:p>
            <a:pPr marL="2398713" indent="-2398713">
              <a:defRPr/>
            </a:pPr>
            <a:r>
              <a:rPr lang="en-US" sz="1800" dirty="0" smtClean="0"/>
              <a:t>(possibly other low-end versions of Windows 10</a:t>
            </a:r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1295400" y="3276600"/>
            <a:ext cx="6019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800" dirty="0" smtClean="0"/>
              <a:t>If running these, I recommend just using </a:t>
            </a:r>
            <a:r>
              <a:rPr lang="en-US" sz="1800" dirty="0" err="1" smtClean="0"/>
              <a:t>VirtualBox</a:t>
            </a:r>
            <a:r>
              <a:rPr lang="en-US" sz="1800" dirty="0" smtClean="0"/>
              <a:t>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4443277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Avoiding Hyper-V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Hyper-V may be an issue if you are running: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307068"/>
            <a:ext cx="5486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Windows 10 Pro, Business or Enterprise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295400" y="2069068"/>
            <a:ext cx="6019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4913" indent="-1204913">
              <a:defRPr/>
            </a:pPr>
            <a:r>
              <a:rPr lang="en-US" sz="1800" dirty="0" smtClean="0"/>
              <a:t>Best tactic:	don't turn Hyper-V on;</a:t>
            </a:r>
          </a:p>
          <a:p>
            <a:pPr marL="1204913" indent="-1204913">
              <a:defRPr/>
            </a:pPr>
            <a:r>
              <a:rPr lang="en-US" sz="1800" dirty="0"/>
              <a:t>	</a:t>
            </a:r>
            <a:r>
              <a:rPr lang="en-US" sz="1800" dirty="0" smtClean="0"/>
              <a:t>use </a:t>
            </a:r>
            <a:r>
              <a:rPr lang="en-US" sz="1800" dirty="0" err="1" smtClean="0"/>
              <a:t>VirtualBox</a:t>
            </a:r>
            <a:endParaRPr lang="en-US" sz="18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2782669"/>
            <a:ext cx="7696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4913" indent="-1204913">
              <a:tabLst>
                <a:tab pos="461963" algn="l"/>
              </a:tabLst>
              <a:defRPr/>
            </a:pPr>
            <a:r>
              <a:rPr lang="en-US" sz="1800" dirty="0" smtClean="0"/>
              <a:t>Hyper-V can be turned off: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1752600" y="3137657"/>
            <a:ext cx="70104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4913" indent="-1204913">
              <a:tabLst>
                <a:tab pos="461963" algn="l"/>
              </a:tabLst>
              <a:defRPr/>
            </a:pPr>
            <a:r>
              <a:rPr lang="en-US" sz="1800" dirty="0" smtClean="0">
                <a:hlinkClick r:id="rId2"/>
              </a:rPr>
              <a:t>https://www.petri.com/how-to-disable-hyper-v-completely-in-windows-10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3669268"/>
            <a:ext cx="7696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4913" indent="-1204913">
              <a:tabLst>
                <a:tab pos="461963" algn="l"/>
              </a:tabLst>
              <a:defRPr/>
            </a:pPr>
            <a:r>
              <a:rPr lang="en-US" sz="1800" dirty="0" smtClean="0"/>
              <a:t>If you do this, read ALL of the discussion and follow it carefully.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73753054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Living with Hyper-V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000" y="685800"/>
            <a:ext cx="8610600" cy="3693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800" dirty="0" smtClean="0"/>
              <a:t>What if you need Hyper-V?</a:t>
            </a: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1307068"/>
            <a:ext cx="7315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Why would you need Hyper-V?</a:t>
            </a:r>
            <a:endParaRPr lang="en-US" sz="1800" dirty="0"/>
          </a:p>
          <a:p>
            <a:pPr marL="2398713" indent="-2398713">
              <a:defRPr/>
            </a:pPr>
            <a:endParaRPr lang="en-US" sz="1800" dirty="0" smtClean="0"/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to use Docker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to use some of an ever-expanding list of Windows 10 feature updates</a:t>
            </a:r>
          </a:p>
          <a:p>
            <a:pPr marL="461963" indent="-461963">
              <a:tabLst>
                <a:tab pos="225425" algn="l"/>
                <a:tab pos="914400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		Device Guard, Credential Guard, Sandbox, . . 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3059668"/>
            <a:ext cx="8610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04913" indent="-1204913">
              <a:tabLst>
                <a:tab pos="461963" algn="l"/>
              </a:tabLst>
              <a:defRPr/>
            </a:pPr>
            <a:r>
              <a:rPr lang="en-US" sz="1800" dirty="0" smtClean="0"/>
              <a:t>So… now what?</a:t>
            </a:r>
            <a:endParaRPr lang="en-US" sz="1800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3551872"/>
            <a:ext cx="73152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Option 1:  switch back and forth</a:t>
            </a:r>
          </a:p>
          <a:p>
            <a:pPr marL="461963" indent="-461963">
              <a:defRPr/>
            </a:pPr>
            <a:r>
              <a:rPr lang="en-US" sz="1800" dirty="0"/>
              <a:t>	</a:t>
            </a:r>
            <a:r>
              <a:rPr lang="en-US" sz="1800" dirty="0" smtClean="0"/>
              <a:t>Turn Hyper-V off when you need to use </a:t>
            </a:r>
            <a:r>
              <a:rPr lang="en-US" sz="1800" dirty="0" err="1" smtClean="0"/>
              <a:t>VirtualBox</a:t>
            </a:r>
            <a:endParaRPr lang="en-US" sz="1800" dirty="0" smtClean="0"/>
          </a:p>
          <a:p>
            <a:pPr marL="461963" indent="-461963">
              <a:defRPr/>
            </a:pPr>
            <a:r>
              <a:rPr lang="en-US" sz="1800" dirty="0"/>
              <a:t>	</a:t>
            </a:r>
            <a:r>
              <a:rPr lang="en-US" sz="1800" dirty="0" smtClean="0"/>
              <a:t>Turn Hyper-V back on when you need to use it</a:t>
            </a:r>
          </a:p>
          <a:p>
            <a:pPr marL="461963" indent="-461963">
              <a:defRPr/>
            </a:pPr>
            <a:r>
              <a:rPr lang="en-US" sz="1800" dirty="0" smtClean="0"/>
              <a:t>	</a:t>
            </a:r>
          </a:p>
          <a:p>
            <a:pPr marL="461963" indent="-461963">
              <a:defRPr/>
            </a:pPr>
            <a:r>
              <a:rPr lang="en-US" sz="1800" dirty="0" smtClean="0"/>
              <a:t>	Note:  disabling Hyper-V requires the steps described on the page linked form the previous slide, AND performing a hard reboot.</a:t>
            </a:r>
          </a:p>
          <a:p>
            <a:pPr marL="461963" indent="-461963">
              <a:defRPr/>
            </a:pPr>
            <a:endParaRPr lang="en-US" sz="1800" dirty="0" smtClean="0"/>
          </a:p>
          <a:p>
            <a:pPr marL="461963" indent="-461963">
              <a:defRPr/>
            </a:pPr>
            <a:r>
              <a:rPr lang="en-US" sz="1800" dirty="0" smtClean="0"/>
              <a:t>	IOW, you must shutdown and then reboot your machine.</a:t>
            </a:r>
          </a:p>
          <a:p>
            <a:pPr marL="461963" indent="-461963">
              <a:defRPr/>
            </a:pPr>
            <a:r>
              <a:rPr lang="en-US" sz="1800" dirty="0"/>
              <a:t>	</a:t>
            </a:r>
            <a:endParaRPr lang="en-US" sz="1800" dirty="0" smtClean="0"/>
          </a:p>
          <a:p>
            <a:pPr marL="461963" indent="-461963">
              <a:defRPr/>
            </a:pPr>
            <a:r>
              <a:rPr lang="en-US" sz="1800" dirty="0"/>
              <a:t>	</a:t>
            </a:r>
            <a:r>
              <a:rPr lang="en-US" sz="1800" dirty="0" smtClean="0"/>
              <a:t>Simply doing a Windows restart will NOT be sufficient.</a:t>
            </a:r>
          </a:p>
        </p:txBody>
      </p:sp>
    </p:spTree>
    <p:extLst>
      <p:ext uri="{BB962C8B-B14F-4D97-AF65-F5344CB8AC3E}">
        <p14:creationId xmlns:p14="http://schemas.microsoft.com/office/powerpoint/2010/main" val="19778893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/>
              <a:t>Living with Hyper-V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95400" y="76200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Option 2:  forget running a CentOS VM and dual-boot instead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1295400"/>
            <a:ext cx="73152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>
                <a:hlinkClick r:id="rId2"/>
              </a:rPr>
              <a:t>https://www.tecmint.com/install-centos-7-alongside-windows-10-dual-boot/</a:t>
            </a:r>
            <a:endParaRPr lang="en-US" sz="1800" dirty="0"/>
          </a:p>
        </p:txBody>
      </p:sp>
      <p:sp>
        <p:nvSpPr>
          <p:cNvPr id="8" name="TextBox 7"/>
          <p:cNvSpPr txBox="1"/>
          <p:nvPr/>
        </p:nvSpPr>
        <p:spPr>
          <a:xfrm>
            <a:off x="1295400" y="1916668"/>
            <a:ext cx="731520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398713" indent="-2398713">
              <a:defRPr/>
            </a:pPr>
            <a:r>
              <a:rPr lang="en-US" sz="1800" dirty="0" smtClean="0"/>
              <a:t>Be warned: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raises specter of hosing your machine and having to reinstall everything</a:t>
            </a:r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/>
              <a:t>	</a:t>
            </a:r>
            <a:r>
              <a:rPr lang="en-US" sz="1800" dirty="0" smtClean="0"/>
              <a:t>-	therefore, backup all your files first!</a:t>
            </a:r>
          </a:p>
          <a:p>
            <a:pPr marL="461963" indent="-461963">
              <a:tabLst>
                <a:tab pos="225425" algn="l"/>
              </a:tabLst>
              <a:defRPr/>
            </a:pPr>
            <a:endParaRPr lang="en-US" sz="1800" dirty="0"/>
          </a:p>
          <a:p>
            <a:pPr marL="461963" indent="-461963">
              <a:tabLst>
                <a:tab pos="225425" algn="l"/>
              </a:tabLst>
              <a:defRPr/>
            </a:pPr>
            <a:r>
              <a:rPr lang="en-US" sz="1800" dirty="0" smtClean="0"/>
              <a:t>	-	requires hard reboot to switch from your primary OS to CentOS</a:t>
            </a:r>
          </a:p>
        </p:txBody>
      </p:sp>
    </p:spTree>
    <p:extLst>
      <p:ext uri="{BB962C8B-B14F-4D97-AF65-F5344CB8AC3E}">
        <p14:creationId xmlns:p14="http://schemas.microsoft.com/office/powerpoint/2010/main" val="9936845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Professional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0070C0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/>
        </a:defPPr>
      </a:lstStyle>
    </a:tx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1361</TotalTime>
  <Words>1010</Words>
  <Application>Microsoft Office PowerPoint</Application>
  <PresentationFormat>Overhead</PresentationFormat>
  <Paragraphs>242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Courier New</vt:lpstr>
      <vt:lpstr>Helvetica</vt:lpstr>
      <vt:lpstr>Monotype Sorts</vt:lpstr>
      <vt:lpstr>Times New Roman</vt:lpstr>
      <vt:lpstr>Professional</vt:lpstr>
      <vt:lpstr>Programming Tools </vt:lpstr>
      <vt:lpstr>Linux</vt:lpstr>
      <vt:lpstr>Linux Installation Choices</vt:lpstr>
      <vt:lpstr>Running Linux on a Windows Host</vt:lpstr>
      <vt:lpstr>Running Linux on Hyper-V</vt:lpstr>
      <vt:lpstr>Hyper-V</vt:lpstr>
      <vt:lpstr>Avoiding Hyper-V</vt:lpstr>
      <vt:lpstr>Living with Hyper-V</vt:lpstr>
      <vt:lpstr>Living with Hyper-V</vt:lpstr>
      <vt:lpstr>Living with Hyper-V</vt:lpstr>
      <vt:lpstr>Living with Hyper-V</vt:lpstr>
      <vt:lpstr>Running Linux on an OS X Host</vt:lpstr>
      <vt:lpstr>SLO Accounts</vt:lpstr>
      <vt:lpstr>SSH: secure shell for remote access</vt:lpstr>
      <vt:lpstr>rlogin Cluster</vt:lpstr>
      <vt:lpstr>SSH: login without a password</vt:lpstr>
      <vt:lpstr>SSH: login without a password</vt:lpstr>
      <vt:lpstr>SSH: login without a password</vt:lpstr>
      <vt:lpstr>SSH: opening an X tunnel</vt:lpstr>
      <vt:lpstr>So…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 Org Tools</dc:title>
  <dc:creator>William D McQuain</dc:creator>
  <cp:lastModifiedBy>William D McQuain</cp:lastModifiedBy>
  <cp:revision>160</cp:revision>
  <cp:lastPrinted>1998-08-23T21:44:04Z</cp:lastPrinted>
  <dcterms:created xsi:type="dcterms:W3CDTF">1998-08-05T19:51:03Z</dcterms:created>
  <dcterms:modified xsi:type="dcterms:W3CDTF">2019-08-25T23:37:06Z</dcterms:modified>
</cp:coreProperties>
</file>