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9" r:id="rId3"/>
    <p:sldId id="264" r:id="rId4"/>
    <p:sldId id="260" r:id="rId5"/>
    <p:sldId id="272" r:id="rId6"/>
    <p:sldId id="263" r:id="rId7"/>
    <p:sldId id="265" r:id="rId8"/>
    <p:sldId id="268" r:id="rId9"/>
    <p:sldId id="278" r:id="rId10"/>
    <p:sldId id="267" r:id="rId11"/>
    <p:sldId id="269" r:id="rId12"/>
    <p:sldId id="271" r:id="rId13"/>
    <p:sldId id="270" r:id="rId14"/>
    <p:sldId id="261" r:id="rId15"/>
    <p:sldId id="262" r:id="rId16"/>
    <p:sldId id="274" r:id="rId17"/>
    <p:sldId id="275" r:id="rId18"/>
    <p:sldId id="276" r:id="rId19"/>
    <p:sldId id="277" r:id="rId20"/>
    <p:sldId id="280" r:id="rId21"/>
    <p:sldId id="279" r:id="rId22"/>
    <p:sldId id="281" r:id="rId23"/>
    <p:sldId id="282" r:id="rId24"/>
    <p:sldId id="283" r:id="rId25"/>
    <p:sldId id="273" r:id="rId2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  <a:srgbClr val="FF6600"/>
    <a:srgbClr val="FF99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0" autoAdjust="0"/>
    <p:restoredTop sz="94660"/>
  </p:normalViewPr>
  <p:slideViewPr>
    <p:cSldViewPr>
      <p:cViewPr varScale="1">
        <p:scale>
          <a:sx n="98" d="100"/>
          <a:sy n="98" d="100"/>
        </p:scale>
        <p:origin x="11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7883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29763" y="130811"/>
            <a:ext cx="1365758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GIS Design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487075" y="10390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2018-19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stamp/stamp.jsp?tp=&amp;arnumber=274940" TargetMode="External"/><Relationship Id="rId2" Type="http://schemas.openxmlformats.org/officeDocument/2006/relationships/hyperlink" Target="http://www.ucsusa.org/sites/default/files/attach/2015/04/Close%20Calls%20with%20Nuclear%20Weapon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ao.gov/products/IMTEC-92-2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Design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610600" cy="230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/>
              <a:t>Is design important?  75%-80% of system errors are created in the analysis and design phases.</a:t>
            </a:r>
          </a:p>
          <a:p>
            <a:endParaRPr lang="en-US" altLang="en-US" sz="1800" dirty="0"/>
          </a:p>
          <a:p>
            <a:r>
              <a:rPr lang="en-US" altLang="en-US" sz="1800" dirty="0"/>
              <a:t>Analysis and design phases account for about only 10% of the overall system cost.  </a:t>
            </a:r>
          </a:p>
          <a:p>
            <a:endParaRPr lang="en-US" altLang="en-US" sz="1800" dirty="0"/>
          </a:p>
          <a:p>
            <a:r>
              <a:rPr lang="en-US" altLang="en-US" sz="1800" dirty="0"/>
              <a:t>Only about 25% of software projects result in working systems.</a:t>
            </a:r>
          </a:p>
          <a:p>
            <a:pPr>
              <a:buFontTx/>
              <a:buNone/>
            </a:pPr>
            <a:r>
              <a:rPr lang="en-US" altLang="en-US" sz="1800" dirty="0"/>
              <a:t>(Perhaps you get what you pay for.)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0200" y="3367088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3588"/>
            <a:r>
              <a:rPr lang="en-US" altLang="en-US" sz="1600" dirty="0"/>
              <a:t>WWMCCS </a:t>
            </a:r>
            <a:r>
              <a:rPr lang="en-US" altLang="en-US" sz="1600" dirty="0" smtClean="0"/>
              <a:t>network	(</a:t>
            </a:r>
            <a:r>
              <a:rPr lang="en-US" altLang="en-US" sz="1600" dirty="0"/>
              <a:t>Nov 9, 1979, </a:t>
            </a:r>
            <a:r>
              <a:rPr lang="en-US" altLang="en-US" sz="1600" dirty="0" smtClean="0"/>
              <a:t>potential </a:t>
            </a:r>
            <a:r>
              <a:rPr lang="en-US" altLang="en-US" sz="1600" dirty="0"/>
              <a:t>global thermonuclear war</a:t>
            </a:r>
            <a:r>
              <a:rPr lang="en-US" altLang="en-US" sz="1600" dirty="0" smtClean="0"/>
              <a:t>)</a:t>
            </a:r>
            <a:r>
              <a:rPr lang="en-US" altLang="en-US" sz="1600" baseline="30000" dirty="0" smtClean="0"/>
              <a:t>[1]</a:t>
            </a:r>
            <a:endParaRPr lang="en-US" altLang="en-US" sz="1600" dirty="0" smtClean="0"/>
          </a:p>
          <a:p>
            <a:pPr defTabSz="763588"/>
            <a:r>
              <a:rPr lang="en-US" altLang="en-US" sz="1600" dirty="0" smtClean="0"/>
              <a:t>			(human error loaded training tape into active system)</a:t>
            </a:r>
            <a:endParaRPr lang="en-US" altLang="en-US" sz="1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00200" y="4198144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3427413" algn="l"/>
              </a:tabLst>
            </a:pPr>
            <a:r>
              <a:rPr lang="en-US" altLang="en-US" sz="1600" dirty="0"/>
              <a:t>Therac-25 Medical Linear Accelerator </a:t>
            </a:r>
            <a:r>
              <a:rPr lang="en-US" altLang="en-US" sz="1600" dirty="0" smtClean="0"/>
              <a:t>	(</a:t>
            </a:r>
            <a:r>
              <a:rPr lang="en-US" altLang="en-US" sz="1600" dirty="0"/>
              <a:t>1985-1987, &gt;= </a:t>
            </a:r>
            <a:r>
              <a:rPr lang="en-US" altLang="en-US" sz="1600" dirty="0" smtClean="0"/>
              <a:t>3 </a:t>
            </a:r>
            <a:r>
              <a:rPr lang="en-US" altLang="en-US" sz="1600" dirty="0"/>
              <a:t>deaths</a:t>
            </a:r>
            <a:r>
              <a:rPr lang="en-US" altLang="en-US" sz="1600" dirty="0" smtClean="0"/>
              <a:t>)</a:t>
            </a:r>
            <a:r>
              <a:rPr lang="en-US" altLang="en-US" sz="1400" baseline="30000" dirty="0"/>
              <a:t> </a:t>
            </a:r>
            <a:r>
              <a:rPr lang="en-US" altLang="en-US" sz="1400" baseline="30000" dirty="0" smtClean="0"/>
              <a:t>[2]</a:t>
            </a:r>
            <a:endParaRPr lang="en-US" altLang="en-US" sz="1400" dirty="0" smtClean="0"/>
          </a:p>
          <a:p>
            <a:pPr>
              <a:tabLst>
                <a:tab pos="1376363" algn="l"/>
              </a:tabLst>
            </a:pPr>
            <a:r>
              <a:rPr lang="en-US" altLang="en-US" sz="1400" dirty="0"/>
              <a:t>	</a:t>
            </a:r>
            <a:r>
              <a:rPr lang="en-US" altLang="en-US" sz="1600" dirty="0" smtClean="0"/>
              <a:t>(software safety controls, hardware interlocks, testing failures)</a:t>
            </a:r>
            <a:endParaRPr lang="en-US" altLang="en-US" sz="1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00200" y="5029200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2973388" algn="l"/>
              </a:tabLst>
            </a:pPr>
            <a:r>
              <a:rPr lang="en-US" altLang="en-US" sz="1600" dirty="0"/>
              <a:t>Patriot Anti-missile Timing </a:t>
            </a:r>
            <a:r>
              <a:rPr lang="en-US" altLang="en-US" sz="1600" dirty="0" smtClean="0"/>
              <a:t>Bug	(</a:t>
            </a:r>
            <a:r>
              <a:rPr lang="en-US" altLang="en-US" sz="1600" dirty="0"/>
              <a:t>1991, 28 deaths, 98 wounded</a:t>
            </a:r>
            <a:r>
              <a:rPr lang="en-US" altLang="en-US" sz="1600" dirty="0" smtClean="0"/>
              <a:t>)</a:t>
            </a:r>
            <a:r>
              <a:rPr lang="en-US" altLang="en-US" sz="1400" baseline="30000" dirty="0"/>
              <a:t> </a:t>
            </a:r>
            <a:r>
              <a:rPr lang="en-US" altLang="en-US" sz="1400" baseline="30000" dirty="0" smtClean="0"/>
              <a:t>[3]</a:t>
            </a:r>
            <a:endParaRPr lang="en-US" altLang="en-US" sz="1400" dirty="0" smtClean="0"/>
          </a:p>
          <a:p>
            <a:pPr>
              <a:tabLst>
                <a:tab pos="1376363" algn="l"/>
              </a:tabLst>
            </a:pPr>
            <a:r>
              <a:rPr lang="en-US" altLang="en-US" sz="1600" dirty="0" smtClean="0"/>
              <a:t>	(concurrency bugs, numeric precision limitations)</a:t>
            </a:r>
            <a:endParaRPr lang="en-US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Data Types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Sometimes the analysis of relationships reveals the possible benefit of additional user-defined data types:</a:t>
            </a:r>
            <a:endParaRPr lang="en-US" alt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82182" y="1486839"/>
            <a:ext cx="5728218" cy="1137772"/>
            <a:chOff x="1282182" y="1486839"/>
            <a:chExt cx="5728218" cy="113777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282182" y="1839256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486400" y="1486839"/>
              <a:ext cx="1524000" cy="1137772"/>
              <a:chOff x="4800600" y="1681628"/>
              <a:chExt cx="1066800" cy="1137772"/>
            </a:xfrm>
          </p:grpSpPr>
          <p:sp>
            <p:nvSpPr>
              <p:cNvPr id="13" name="Flowchart: Document 12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800" dirty="0" smtClean="0"/>
                  <a:t>script file</a:t>
                </a:r>
                <a:endParaRPr lang="en-US" sz="1800" dirty="0"/>
              </a:p>
            </p:txBody>
          </p:sp>
        </p:grpSp>
        <p:sp>
          <p:nvSpPr>
            <p:cNvPr id="15" name="Freeform 14"/>
            <p:cNvSpPr/>
            <p:nvPr/>
          </p:nvSpPr>
          <p:spPr bwMode="auto">
            <a:xfrm>
              <a:off x="3386235" y="1580097"/>
              <a:ext cx="2090057" cy="443653"/>
            </a:xfrm>
            <a:custGeom>
              <a:avLst/>
              <a:gdLst>
                <a:gd name="connsiteX0" fmla="*/ 2090057 w 2090057"/>
                <a:gd name="connsiteY0" fmla="*/ 89090 h 443653"/>
                <a:gd name="connsiteX1" fmla="*/ 1539551 w 2090057"/>
                <a:gd name="connsiteY1" fmla="*/ 23776 h 443653"/>
                <a:gd name="connsiteX2" fmla="*/ 0 w 2090057"/>
                <a:gd name="connsiteY2" fmla="*/ 443653 h 44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057" h="443653">
                  <a:moveTo>
                    <a:pt x="2090057" y="89090"/>
                  </a:moveTo>
                  <a:cubicBezTo>
                    <a:pt x="1988975" y="26886"/>
                    <a:pt x="1887894" y="-35318"/>
                    <a:pt x="1539551" y="23776"/>
                  </a:cubicBezTo>
                  <a:cubicBezTo>
                    <a:pt x="1191208" y="82870"/>
                    <a:pt x="595604" y="263261"/>
                    <a:pt x="0" y="44365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9182" y="1529228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command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82182" y="3064254"/>
            <a:ext cx="3715139" cy="3031746"/>
            <a:chOff x="1282182" y="3064254"/>
            <a:chExt cx="3715139" cy="3031746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263382" y="5726026"/>
              <a:ext cx="1733939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GIS file parser</a:t>
              </a:r>
              <a:endParaRPr lang="en-US" altLang="en-US" sz="16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82182" y="3064254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171631" y="3454022"/>
              <a:ext cx="839755" cy="2258008"/>
            </a:xfrm>
            <a:custGeom>
              <a:avLst/>
              <a:gdLst>
                <a:gd name="connsiteX0" fmla="*/ 839755 w 839755"/>
                <a:gd name="connsiteY0" fmla="*/ 2258008 h 2258008"/>
                <a:gd name="connsiteX1" fmla="*/ 550506 w 839755"/>
                <a:gd name="connsiteY1" fmla="*/ 1866122 h 2258008"/>
                <a:gd name="connsiteX2" fmla="*/ 111967 w 839755"/>
                <a:gd name="connsiteY2" fmla="*/ 979714 h 2258008"/>
                <a:gd name="connsiteX3" fmla="*/ 0 w 839755"/>
                <a:gd name="connsiteY3" fmla="*/ 0 h 22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755" h="2258008">
                  <a:moveTo>
                    <a:pt x="839755" y="2258008"/>
                  </a:moveTo>
                  <a:cubicBezTo>
                    <a:pt x="755779" y="2168589"/>
                    <a:pt x="671804" y="2079171"/>
                    <a:pt x="550506" y="1866122"/>
                  </a:cubicBezTo>
                  <a:cubicBezTo>
                    <a:pt x="429208" y="1653073"/>
                    <a:pt x="203718" y="1290734"/>
                    <a:pt x="111967" y="979714"/>
                  </a:cubicBezTo>
                  <a:cubicBezTo>
                    <a:pt x="20216" y="668694"/>
                    <a:pt x="10108" y="334347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5539" y="4377355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GIS record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0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Data Types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component may require internal types, that would not be meaningful to other components:</a:t>
            </a:r>
            <a:endParaRPr lang="en-US" altLang="en-US" sz="160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143000" y="1611226"/>
            <a:ext cx="7239000" cy="36997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name index (map feature name + state abbreviation to dB file offset)</a:t>
            </a:r>
            <a:endParaRPr lang="en-US" alt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47850" y="2333438"/>
            <a:ext cx="2705100" cy="1062131"/>
            <a:chOff x="1409700" y="4043268"/>
            <a:chExt cx="2705100" cy="1062131"/>
          </a:xfrm>
        </p:grpSpPr>
        <p:sp>
          <p:nvSpPr>
            <p:cNvPr id="38" name="Flowchart: Alternate Process 37"/>
            <p:cNvSpPr/>
            <p:nvPr/>
          </p:nvSpPr>
          <p:spPr bwMode="auto">
            <a:xfrm>
              <a:off x="1409700" y="4043268"/>
              <a:ext cx="2705100" cy="1062131"/>
            </a:xfrm>
            <a:prstGeom prst="flowChartAlternateProcess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4000" y="4114800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array of objects holding:</a:t>
              </a:r>
            </a:p>
            <a:p>
              <a:pPr marL="457200" indent="-223838"/>
              <a:r>
                <a:rPr lang="en-US" sz="1800" dirty="0" smtClean="0"/>
                <a:t>-	a key value</a:t>
              </a:r>
            </a:p>
            <a:p>
              <a:pPr marL="457200" indent="-223838"/>
              <a:r>
                <a:rPr lang="en-US" sz="1800" dirty="0" smtClean="0"/>
                <a:t>-	set of record offsets</a:t>
              </a:r>
              <a:endParaRPr lang="en-US" sz="18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90800" y="3962400"/>
            <a:ext cx="5334000" cy="1062131"/>
            <a:chOff x="2590800" y="3962400"/>
            <a:chExt cx="5334000" cy="1062131"/>
          </a:xfrm>
        </p:grpSpPr>
        <p:sp>
          <p:nvSpPr>
            <p:cNvPr id="10" name="Flowchart: Alternate Process 9"/>
            <p:cNvSpPr/>
            <p:nvPr/>
          </p:nvSpPr>
          <p:spPr bwMode="auto">
            <a:xfrm>
              <a:off x="2590800" y="3962400"/>
              <a:ext cx="5334000" cy="1062131"/>
            </a:xfrm>
            <a:prstGeom prst="flowChartAlternateProcess">
              <a:avLst/>
            </a:prstGeom>
            <a:solidFill>
              <a:srgbClr val="00B0F0"/>
            </a:solidFill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6180" y="4033932"/>
              <a:ext cx="50324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index entry object:</a:t>
              </a:r>
            </a:p>
            <a:p>
              <a:pPr marL="457200" indent="-223838"/>
              <a:r>
                <a:rPr lang="en-US" sz="1800" dirty="0" smtClean="0"/>
                <a:t>-	key: depends on feature name and state abbrev?</a:t>
              </a:r>
            </a:p>
            <a:p>
              <a:pPr marL="457200" indent="-223838"/>
              <a:r>
                <a:rPr lang="en-US" sz="1800" dirty="0" smtClean="0"/>
                <a:t>-	how to store a set of record offsets?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8515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Private Elements of a Component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component may require internal parts, that should not be accessible to other components:</a:t>
            </a:r>
            <a:endParaRPr lang="en-US" altLang="en-US" sz="1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62000" y="1752600"/>
            <a:ext cx="7848600" cy="1600200"/>
            <a:chOff x="990600" y="2667000"/>
            <a:chExt cx="7848600" cy="1600200"/>
          </a:xfrm>
        </p:grpSpPr>
        <p:sp>
          <p:nvSpPr>
            <p:cNvPr id="34" name="TextBox 33"/>
            <p:cNvSpPr txBox="1"/>
            <p:nvPr/>
          </p:nvSpPr>
          <p:spPr>
            <a:xfrm>
              <a:off x="990600" y="2667000"/>
              <a:ext cx="7848600" cy="16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 (provides interface for index lookups, encapsulates lower-level indices)</a:t>
              </a:r>
              <a:endParaRPr lang="en-US" sz="1800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371600" y="3211426"/>
              <a:ext cx="7239000" cy="3699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name index (map feature name + state abbreviation to dB file offset)</a:t>
              </a:r>
              <a:endParaRPr lang="en-US" altLang="en-US" sz="16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71600" y="3733800"/>
              <a:ext cx="5334000" cy="3699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ID index (map feature ID to dB file offset)</a:t>
              </a:r>
              <a:endParaRPr lang="en-US" altLang="en-US" sz="1600" dirty="0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47800" y="3802174"/>
            <a:ext cx="59817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These should NOT be accessed directly by other components.</a:t>
            </a:r>
            <a:endParaRPr lang="en-US" altLang="en-US" sz="1600" dirty="0"/>
          </a:p>
        </p:txBody>
      </p:sp>
      <p:sp>
        <p:nvSpPr>
          <p:cNvPr id="2" name="Freeform 1"/>
          <p:cNvSpPr/>
          <p:nvPr/>
        </p:nvSpPr>
        <p:spPr bwMode="auto">
          <a:xfrm>
            <a:off x="466080" y="2425959"/>
            <a:ext cx="998826" cy="1502229"/>
          </a:xfrm>
          <a:custGeom>
            <a:avLst/>
            <a:gdLst>
              <a:gd name="connsiteX0" fmla="*/ 998826 w 998826"/>
              <a:gd name="connsiteY0" fmla="*/ 1502229 h 1502229"/>
              <a:gd name="connsiteX1" fmla="*/ 541626 w 998826"/>
              <a:gd name="connsiteY1" fmla="*/ 1315617 h 1502229"/>
              <a:gd name="connsiteX2" fmla="*/ 451 w 998826"/>
              <a:gd name="connsiteY2" fmla="*/ 531845 h 1502229"/>
              <a:gd name="connsiteX3" fmla="*/ 634932 w 998826"/>
              <a:gd name="connsiteY3" fmla="*/ 0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826" h="1502229">
                <a:moveTo>
                  <a:pt x="998826" y="1502229"/>
                </a:moveTo>
                <a:cubicBezTo>
                  <a:pt x="853424" y="1489788"/>
                  <a:pt x="708022" y="1477348"/>
                  <a:pt x="541626" y="1315617"/>
                </a:cubicBezTo>
                <a:cubicBezTo>
                  <a:pt x="375230" y="1153886"/>
                  <a:pt x="-15100" y="751114"/>
                  <a:pt x="451" y="531845"/>
                </a:cubicBezTo>
                <a:cubicBezTo>
                  <a:pt x="16002" y="312576"/>
                  <a:pt x="325467" y="156288"/>
                  <a:pt x="634932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18520" y="3013788"/>
            <a:ext cx="455717" cy="905069"/>
          </a:xfrm>
          <a:custGeom>
            <a:avLst/>
            <a:gdLst>
              <a:gd name="connsiteX0" fmla="*/ 455717 w 455717"/>
              <a:gd name="connsiteY0" fmla="*/ 905069 h 905069"/>
              <a:gd name="connsiteX1" fmla="*/ 26509 w 455717"/>
              <a:gd name="connsiteY1" fmla="*/ 457200 h 905069"/>
              <a:gd name="connsiteX2" fmla="*/ 82492 w 455717"/>
              <a:gd name="connsiteY2" fmla="*/ 0 h 90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5717" h="905069">
                <a:moveTo>
                  <a:pt x="455717" y="905069"/>
                </a:moveTo>
                <a:cubicBezTo>
                  <a:pt x="272215" y="756557"/>
                  <a:pt x="88713" y="608045"/>
                  <a:pt x="26509" y="457200"/>
                </a:cubicBezTo>
                <a:cubicBezTo>
                  <a:pt x="-35695" y="306355"/>
                  <a:pt x="23398" y="153177"/>
                  <a:pt x="82492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68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Public Elements of a Component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Each interaction requires at least one "public" function to support it:</a:t>
            </a:r>
            <a:endParaRPr lang="en-US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0" y="1486882"/>
            <a:ext cx="2057400" cy="2177347"/>
            <a:chOff x="3048000" y="1486882"/>
            <a:chExt cx="2057400" cy="2177347"/>
          </a:xfrm>
        </p:grpSpPr>
        <p:sp>
          <p:nvSpPr>
            <p:cNvPr id="17" name="TextBox 16"/>
            <p:cNvSpPr txBox="1"/>
            <p:nvPr/>
          </p:nvSpPr>
          <p:spPr>
            <a:xfrm>
              <a:off x="3387790" y="3255409"/>
              <a:ext cx="838200" cy="4088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</a:t>
              </a:r>
              <a:endParaRPr lang="en-US" sz="1800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48000" y="1486882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407057" y="1857989"/>
              <a:ext cx="205445" cy="1399592"/>
            </a:xfrm>
            <a:custGeom>
              <a:avLst/>
              <a:gdLst>
                <a:gd name="connsiteX0" fmla="*/ 205445 w 205445"/>
                <a:gd name="connsiteY0" fmla="*/ 0 h 1399592"/>
                <a:gd name="connsiteX1" fmla="*/ 172 w 205445"/>
                <a:gd name="connsiteY1" fmla="*/ 438538 h 1399592"/>
                <a:gd name="connsiteX2" fmla="*/ 177453 w 205445"/>
                <a:gd name="connsiteY2" fmla="*/ 1399592 h 139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45" h="1399592">
                  <a:moveTo>
                    <a:pt x="205445" y="0"/>
                  </a:moveTo>
                  <a:cubicBezTo>
                    <a:pt x="105141" y="102636"/>
                    <a:pt x="4837" y="205273"/>
                    <a:pt x="172" y="438538"/>
                  </a:cubicBezTo>
                  <a:cubicBezTo>
                    <a:pt x="-4493" y="671803"/>
                    <a:pt x="86480" y="1035697"/>
                    <a:pt x="177453" y="1399592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911082" y="1867319"/>
              <a:ext cx="322807" cy="1380931"/>
            </a:xfrm>
            <a:custGeom>
              <a:avLst/>
              <a:gdLst>
                <a:gd name="connsiteX0" fmla="*/ 0 w 322807"/>
                <a:gd name="connsiteY0" fmla="*/ 1380931 h 1380931"/>
                <a:gd name="connsiteX1" fmla="*/ 279918 w 322807"/>
                <a:gd name="connsiteY1" fmla="*/ 1026368 h 1380931"/>
                <a:gd name="connsiteX2" fmla="*/ 317240 w 322807"/>
                <a:gd name="connsiteY2" fmla="*/ 0 h 1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07" h="1380931">
                  <a:moveTo>
                    <a:pt x="0" y="1380931"/>
                  </a:moveTo>
                  <a:cubicBezTo>
                    <a:pt x="113522" y="1318727"/>
                    <a:pt x="227045" y="1256523"/>
                    <a:pt x="279918" y="1026368"/>
                  </a:cubicBezTo>
                  <a:cubicBezTo>
                    <a:pt x="332791" y="796213"/>
                    <a:pt x="325015" y="398106"/>
                    <a:pt x="31724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2317287"/>
              <a:ext cx="5334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key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99112" y="2753330"/>
              <a:ext cx="9906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{offsets}</a:t>
              </a:r>
              <a:endParaRPr lang="en-US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67400" y="2029753"/>
            <a:ext cx="2705100" cy="1062131"/>
            <a:chOff x="1409700" y="4043268"/>
            <a:chExt cx="2705100" cy="1062131"/>
          </a:xfrm>
        </p:grpSpPr>
        <p:sp>
          <p:nvSpPr>
            <p:cNvPr id="7" name="Flowchart: Alternate Process 6"/>
            <p:cNvSpPr/>
            <p:nvPr/>
          </p:nvSpPr>
          <p:spPr bwMode="auto">
            <a:xfrm>
              <a:off x="1409700" y="4043268"/>
              <a:ext cx="2705100" cy="1062131"/>
            </a:xfrm>
            <a:prstGeom prst="flowChartAlternateProcess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4000" y="4114800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"public" function(s) that:</a:t>
              </a:r>
            </a:p>
            <a:p>
              <a:pPr marL="457200" indent="-223838"/>
              <a:r>
                <a:rPr lang="en-US" sz="1800" dirty="0" smtClean="0"/>
                <a:t>-	take a key value</a:t>
              </a:r>
            </a:p>
            <a:p>
              <a:pPr marL="457200" indent="-223838"/>
              <a:r>
                <a:rPr lang="en-US" sz="1800" dirty="0" smtClean="0"/>
                <a:t>-	return record offsets</a:t>
              </a:r>
              <a:endParaRPr lang="en-US" sz="1800" dirty="0"/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953000" y="2486564"/>
            <a:ext cx="685800" cy="266766"/>
          </a:xfrm>
          <a:prstGeom prst="rightArrow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27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Packaging Code into Modules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</a:t>
            </a:r>
            <a:r>
              <a:rPr lang="en-US" altLang="en-US" sz="1800" i="1" dirty="0" smtClean="0"/>
              <a:t>module</a:t>
            </a:r>
            <a:r>
              <a:rPr lang="en-US" altLang="en-US" sz="1800" dirty="0" smtClean="0"/>
              <a:t> is essentially a way of packaging the types, structures, and functions needed to provide a certain aspect of functionality.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791427"/>
            <a:ext cx="83820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Generally, I would consider each component identified earlier to be a potential module, leading to a C source file and an accompanying C header file.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06057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Triple-check Everything!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Probably, no design is perfect.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524000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Probably, every design could be improved.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1948613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By adding something overlooked earlier.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0600" y="2373226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By removing something identified earlier..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3287626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But, eventually we need to move on to creating an implementation.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0600" y="3733800"/>
            <a:ext cx="7315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Frequently you will discover design flaws during the implementation phase.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600" y="4140200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That can be painful…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90600" y="4546600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… which is just another reason careful attention to design pays off.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95565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2591995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a Command type make sense?</a:t>
            </a:r>
            <a:endParaRPr lang="en-US" alt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914400"/>
            <a:ext cx="5728218" cy="1137772"/>
            <a:chOff x="1282182" y="1486839"/>
            <a:chExt cx="5728218" cy="1137772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82182" y="1839256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486400" y="1486839"/>
              <a:ext cx="1524000" cy="1137772"/>
              <a:chOff x="4800600" y="1681628"/>
              <a:chExt cx="1066800" cy="1137772"/>
            </a:xfrm>
          </p:grpSpPr>
          <p:sp>
            <p:nvSpPr>
              <p:cNvPr id="18" name="Flowchart: Document 17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800" dirty="0" smtClean="0"/>
                  <a:t>script file</a:t>
                </a:r>
                <a:endParaRPr lang="en-US" sz="1800" dirty="0"/>
              </a:p>
            </p:txBody>
          </p:sp>
        </p:grpSp>
        <p:sp>
          <p:nvSpPr>
            <p:cNvPr id="16" name="Freeform 15"/>
            <p:cNvSpPr/>
            <p:nvPr/>
          </p:nvSpPr>
          <p:spPr bwMode="auto">
            <a:xfrm>
              <a:off x="3386235" y="1580097"/>
              <a:ext cx="2090057" cy="443653"/>
            </a:xfrm>
            <a:custGeom>
              <a:avLst/>
              <a:gdLst>
                <a:gd name="connsiteX0" fmla="*/ 2090057 w 2090057"/>
                <a:gd name="connsiteY0" fmla="*/ 89090 h 443653"/>
                <a:gd name="connsiteX1" fmla="*/ 1539551 w 2090057"/>
                <a:gd name="connsiteY1" fmla="*/ 23776 h 443653"/>
                <a:gd name="connsiteX2" fmla="*/ 0 w 2090057"/>
                <a:gd name="connsiteY2" fmla="*/ 443653 h 44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057" h="443653">
                  <a:moveTo>
                    <a:pt x="2090057" y="89090"/>
                  </a:moveTo>
                  <a:cubicBezTo>
                    <a:pt x="1988975" y="26886"/>
                    <a:pt x="1887894" y="-35318"/>
                    <a:pt x="1539551" y="23776"/>
                  </a:cubicBezTo>
                  <a:cubicBezTo>
                    <a:pt x="1191208" y="82870"/>
                    <a:pt x="595604" y="263261"/>
                    <a:pt x="0" y="44365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49182" y="1529228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command</a:t>
              </a:r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89878" y="3052472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having a Command type make anything simpler or more efficient?</a:t>
            </a:r>
            <a:endParaRPr lang="en-US" altLang="en-US" sz="16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89878" y="3512949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What entity would create a command object?</a:t>
            </a:r>
            <a:endParaRPr lang="en-US" altLang="en-US" sz="16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62000" y="3973426"/>
            <a:ext cx="800987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Should there be another component in the system design to do this?</a:t>
            </a:r>
            <a:endParaRPr lang="en-US" altLang="en-US" sz="160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98756" y="4659226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All good questions… something to consider…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800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3505200"/>
            <a:ext cx="44869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having </a:t>
            </a:r>
            <a:r>
              <a:rPr lang="en-US" altLang="en-US" sz="1800" dirty="0" smtClean="0"/>
              <a:t>a GIS record type make sense?</a:t>
            </a:r>
            <a:endParaRPr lang="en-US" alt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6800" y="762000"/>
            <a:ext cx="3715139" cy="3031746"/>
            <a:chOff x="1282182" y="3064254"/>
            <a:chExt cx="3715139" cy="3031746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263382" y="5726026"/>
              <a:ext cx="1733939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GIS file parser</a:t>
              </a:r>
              <a:endParaRPr lang="en-US" altLang="en-US" sz="1600" dirty="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282182" y="3064254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171631" y="3454022"/>
              <a:ext cx="839755" cy="2258008"/>
            </a:xfrm>
            <a:custGeom>
              <a:avLst/>
              <a:gdLst>
                <a:gd name="connsiteX0" fmla="*/ 839755 w 839755"/>
                <a:gd name="connsiteY0" fmla="*/ 2258008 h 2258008"/>
                <a:gd name="connsiteX1" fmla="*/ 550506 w 839755"/>
                <a:gd name="connsiteY1" fmla="*/ 1866122 h 2258008"/>
                <a:gd name="connsiteX2" fmla="*/ 111967 w 839755"/>
                <a:gd name="connsiteY2" fmla="*/ 979714 h 2258008"/>
                <a:gd name="connsiteX3" fmla="*/ 0 w 839755"/>
                <a:gd name="connsiteY3" fmla="*/ 0 h 22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755" h="2258008">
                  <a:moveTo>
                    <a:pt x="839755" y="2258008"/>
                  </a:moveTo>
                  <a:cubicBezTo>
                    <a:pt x="755779" y="2168589"/>
                    <a:pt x="671804" y="2079171"/>
                    <a:pt x="550506" y="1866122"/>
                  </a:cubicBezTo>
                  <a:cubicBezTo>
                    <a:pt x="429208" y="1653073"/>
                    <a:pt x="203718" y="1290734"/>
                    <a:pt x="111967" y="979714"/>
                  </a:cubicBezTo>
                  <a:cubicBezTo>
                    <a:pt x="20216" y="668694"/>
                    <a:pt x="10108" y="334347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05539" y="4377355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GIS record</a:t>
              </a:r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" y="4202026"/>
            <a:ext cx="6858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having </a:t>
            </a:r>
            <a:r>
              <a:rPr lang="en-US" altLang="en-US" sz="1800" dirty="0" smtClean="0"/>
              <a:t>a GIS record type make anything simpler or more efficient?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45544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am I going to acquire the different GIS record fields?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9878" y="1447800"/>
            <a:ext cx="8610600" cy="3084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1481851|Blowing Springs Campground|Locale|VA|51|Bath|017|380408N|0795304W|. . 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297026"/>
            <a:ext cx="6781800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61963" algn="l"/>
              </a:tabLst>
            </a:pPr>
            <a:r>
              <a:rPr lang="en-US" altLang="en-US" sz="1800" dirty="0" smtClean="0"/>
              <a:t>One option:</a:t>
            </a:r>
          </a:p>
          <a:p>
            <a:pPr>
              <a:tabLst>
                <a:tab pos="461963" algn="l"/>
              </a:tabLst>
            </a:pPr>
            <a:r>
              <a:rPr lang="en-US" altLang="en-US" sz="1800" dirty="0" smtClean="0"/>
              <a:t>	Grab the whole line as a string: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tabLst>
                <a:tab pos="461963" algn="l"/>
              </a:tabLst>
            </a:pPr>
            <a:r>
              <a:rPr lang="en-US" altLang="en-US" sz="1800" dirty="0" smtClean="0"/>
              <a:t>	Parse the string into fields: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??</a:t>
            </a:r>
            <a:endParaRPr lang="en-US" altLang="en-US" sz="16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3717227"/>
            <a:ext cx="77724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61963" algn="l"/>
              </a:tabLst>
            </a:pPr>
            <a:r>
              <a:rPr lang="en-US" altLang="en-US" sz="1800" dirty="0" smtClean="0"/>
              <a:t>Another option:</a:t>
            </a:r>
          </a:p>
          <a:p>
            <a:pPr>
              <a:tabLst>
                <a:tab pos="461963" algn="l"/>
              </a:tabLst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Grab the fields one by one from the file: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??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58000" y="6035276"/>
            <a:ext cx="1972322" cy="31139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c04: parsing strings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3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am I going to deal with file offsets?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2970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 useful functions:  </a:t>
            </a:r>
            <a:endParaRPr lang="en-US" altLang="en-US" sz="16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19400" y="2847975"/>
            <a:ext cx="2133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3440026"/>
            <a:ext cx="2133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45830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Look at what's available in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800" dirty="0" smtClean="0"/>
              <a:t> (pubs.opengroup.org)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10824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Requirements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You have a very detailed specification for the GIS system.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253967"/>
            <a:ext cx="8534400" cy="2364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That's actually very different from a typical experience in a the workplace.</a:t>
            </a:r>
          </a:p>
          <a:p>
            <a:endParaRPr lang="en-US" altLang="en-US" sz="1800" dirty="0" smtClean="0"/>
          </a:p>
          <a:p>
            <a:r>
              <a:rPr lang="en-US" altLang="en-US" sz="1800" dirty="0" smtClean="0"/>
              <a:t>There, you're likely to have a client with: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some vague notions of what is actually needed (or desired)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little ability to clearly express those vague notions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no understanding of the limitations imposed by hardware and language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solid protections against the more effective interrogation techniques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3973426"/>
            <a:ext cx="8534400" cy="9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Here, you have:</a:t>
            </a:r>
          </a:p>
          <a:p>
            <a:pPr marL="457200" indent="-233363">
              <a:buClrTx/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lots of details regarding what is required</a:t>
            </a:r>
          </a:p>
          <a:p>
            <a:pPr marL="457200" indent="-233363">
              <a:buClrTx/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test data and reference output to use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81577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Implementation: Getting Started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Where do you start</a:t>
            </a:r>
            <a:r>
              <a:rPr lang="en-US" altLang="en-US" sz="1800" dirty="0" smtClean="0"/>
              <a:t>?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5800" y="1143000"/>
            <a:ext cx="6781800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getting command-line parameters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verifying script file exists (exit usefully if not)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getting name of GIS file and hash table size from script file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verifying GIS file exists (exit usefully if not)</a:t>
            </a:r>
            <a:endParaRPr lang="en-US" altLang="en-US" sz="18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creating log file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9828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Each step is simple, essential, and easy to test.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3641027"/>
            <a:ext cx="67818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Should be thinking about code organization (modules) already.</a:t>
            </a:r>
          </a:p>
          <a:p>
            <a:r>
              <a:rPr lang="en-US" altLang="en-US" sz="1800" dirty="0" smtClean="0"/>
              <a:t>If all of this is in one file, you are probably not thinking well.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99636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Implementation: the Index Structures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What comes next?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5800" y="1143000"/>
            <a:ext cx="67818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building the Feature Name index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building the FID index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133600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Issues to consider: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2574227"/>
            <a:ext cx="6781800" cy="158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are you using your c07 solution or the reference hash table?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are you going to build the FID index array in sorted order, or build it and then sort it?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should you build both indices in one pass through the GIS file (more efficient), or in two passes (perhaps simpler to think about)?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58630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/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Implementation: Modules and Interfaces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154431"/>
            <a:ext cx="6781800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one for the FID index and one for the Feature Name index?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or a single module for both?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or only one monolithic module for the whole assignment?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6968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many modules do you have now?</a:t>
            </a:r>
            <a:endParaRPr lang="en-US" alt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" y="2590800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If your answer is the third option, I have grave doubts about your future.  </a:t>
            </a:r>
            <a:endParaRPr lang="en-US" altLang="en-US" sz="16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3343228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What is the "public" interface of each module?</a:t>
            </a:r>
            <a:endParaRPr lang="en-US" altLang="en-US" sz="16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85800" y="3842029"/>
            <a:ext cx="8077200" cy="131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function(s) to create empty index structures?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for data structures: insertion and search functions (deletion is not needed for this assignment)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function(s) to clean up the dynamic allocations used in each index?</a:t>
            </a:r>
          </a:p>
        </p:txBody>
      </p:sp>
    </p:spTree>
    <p:extLst>
      <p:ext uri="{BB962C8B-B14F-4D97-AF65-F5344CB8AC3E}">
        <p14:creationId xmlns:p14="http://schemas.microsoft.com/office/powerpoint/2010/main" val="166815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4" grpId="0"/>
      <p:bldP spid="13" grpId="0"/>
      <p:bldP spid="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6324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Implementation: Handling the Commands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154431"/>
            <a:ext cx="6781800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use a "command handler" to iterate through the commands?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use a dedicated parser to retrieve the commands from the script?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use a dedicated "handler" for each type of search command?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6968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are you going to deal with the command script?</a:t>
            </a:r>
            <a:endParaRPr lang="en-US" alt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" y="2590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What do these considerations say about additional modules in your design or your implementation? 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25384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6324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Implementation: Handling the Commands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154431"/>
            <a:ext cx="8229600" cy="164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verify that you can retrieve the commands from th</a:t>
            </a:r>
            <a:r>
              <a:rPr lang="en-US" altLang="en-US" sz="1800" dirty="0" smtClean="0"/>
              <a:t>e script (grab and print to </a:t>
            </a:r>
            <a:r>
              <a:rPr lang="en-US" altLang="en-US" sz="1800" dirty="0" err="1" smtClean="0"/>
              <a:t>stdout</a:t>
            </a:r>
            <a:r>
              <a:rPr lang="en-US" altLang="en-US" sz="1800" dirty="0" smtClean="0"/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verify that you handle comment lines in the script file correctly</a:t>
            </a:r>
            <a:endParaRPr lang="en-US" altLang="en-US" sz="18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write code to handle one particular kind of search command and test that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take advantage of the fact that you can comment out the commands you're not ready to test (or just write primitive handler stubs that say "I don't do that yet")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6968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Implement command handling one piece at a time:</a:t>
            </a:r>
            <a:endParaRPr lang="en-US" alt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" y="3010627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One key to producing a complex system is to be </a:t>
            </a:r>
            <a:r>
              <a:rPr lang="en-US" altLang="en-US" sz="1800" i="1" dirty="0" smtClean="0"/>
              <a:t>incremental</a:t>
            </a:r>
            <a:r>
              <a:rPr lang="en-US" altLang="en-US" sz="1800" dirty="0" smtClean="0"/>
              <a:t>:  implement and test one feature at a time.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3925027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Another key is to retest "old" features after new ones are added… be sure that changes have not broken something that was previously working.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49021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4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Sources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773026"/>
            <a:ext cx="8382000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[1]	</a:t>
            </a:r>
            <a:r>
              <a:rPr lang="en-US" altLang="en-US" sz="1800" i="1" dirty="0" smtClean="0"/>
              <a:t>Close Calls with Nuclear Weapons</a:t>
            </a:r>
            <a:r>
              <a:rPr lang="en-US" altLang="en-US" sz="1800" dirty="0" smtClean="0"/>
              <a:t>, Union of Concerned Scientists</a:t>
            </a:r>
          </a:p>
          <a:p>
            <a:pPr marL="457200" indent="-457200"/>
            <a:r>
              <a:rPr lang="en-US" altLang="en-US" sz="1800" dirty="0"/>
              <a:t>	</a:t>
            </a:r>
            <a:r>
              <a:rPr lang="en-US" altLang="en-US" sz="1400" dirty="0" smtClean="0">
                <a:hlinkClick r:id="rId2"/>
              </a:rPr>
              <a:t>www.ucsusa.org/sites/default/files/attach/2015/04/Close%20Calls%20with%20Nuclear%20Weapons.pdf</a:t>
            </a:r>
            <a:endParaRPr lang="en-US" altLang="en-US" sz="1400" dirty="0" smtClean="0"/>
          </a:p>
          <a:p>
            <a:pPr marL="457200" indent="-457200"/>
            <a:endParaRPr lang="en-US" altLang="en-US" sz="1400" dirty="0"/>
          </a:p>
          <a:p>
            <a:pPr marL="457200" indent="-457200"/>
            <a:r>
              <a:rPr lang="en-US" altLang="en-US" sz="1800" dirty="0" smtClean="0"/>
              <a:t>	</a:t>
            </a:r>
            <a:r>
              <a:rPr lang="en-US" altLang="en-US" sz="1800" i="1" dirty="0" smtClean="0"/>
              <a:t>Command and Control: Nuclear Weapons, the Damascus Accident, and the Illusion of Safety</a:t>
            </a:r>
            <a:r>
              <a:rPr lang="en-US" altLang="en-US" sz="1800" dirty="0" smtClean="0"/>
              <a:t>, Eric Schlosser, Penguin Books, 2014 (978-0143125785)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704560"/>
            <a:ext cx="8382000" cy="90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[2]	</a:t>
            </a:r>
            <a:r>
              <a:rPr lang="en-US" altLang="en-US" sz="1800" i="1" dirty="0" smtClean="0"/>
              <a:t>An Investigation of the Therac-25 Accidents</a:t>
            </a:r>
            <a:r>
              <a:rPr lang="en-US" altLang="en-US" sz="1800" dirty="0" smtClean="0"/>
              <a:t>, Nancy G </a:t>
            </a:r>
            <a:r>
              <a:rPr lang="en-US" altLang="en-US" sz="1800" dirty="0" err="1" smtClean="0"/>
              <a:t>Levenson</a:t>
            </a:r>
            <a:r>
              <a:rPr lang="en-US" altLang="en-US" sz="1800" dirty="0" smtClean="0"/>
              <a:t>, University of Washington and Clark S Turner, University of California, Irvine.</a:t>
            </a:r>
          </a:p>
          <a:p>
            <a:pPr marL="457200" indent="-457200"/>
            <a:r>
              <a:rPr lang="en-US" altLang="en-US" sz="1400" dirty="0" smtClean="0"/>
              <a:t>	</a:t>
            </a:r>
            <a:r>
              <a:rPr lang="en-US" altLang="en-US" sz="1400" dirty="0" smtClean="0">
                <a:hlinkClick r:id="rId3"/>
              </a:rPr>
              <a:t>ieeexplore.ieee.org/stamp/</a:t>
            </a:r>
            <a:r>
              <a:rPr lang="en-US" altLang="en-US" sz="1400" dirty="0" err="1" smtClean="0">
                <a:hlinkClick r:id="rId3"/>
              </a:rPr>
              <a:t>stamp.jsp?tp</a:t>
            </a:r>
            <a:r>
              <a:rPr lang="en-US" altLang="en-US" sz="1400" dirty="0" smtClean="0">
                <a:hlinkClick r:id="rId3"/>
              </a:rPr>
              <a:t>=&amp;arnumber=274940</a:t>
            </a:r>
            <a:endParaRPr lang="en-US" altLang="en-US" sz="1400" dirty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3971295"/>
            <a:ext cx="8382000" cy="90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[3]	</a:t>
            </a:r>
            <a:r>
              <a:rPr lang="en-US" altLang="en-US" sz="1800" i="1" dirty="0" smtClean="0"/>
              <a:t>Patriot Missile Defense: Software Problem Led to System Failure at </a:t>
            </a:r>
            <a:r>
              <a:rPr lang="en-US" altLang="en-US" sz="1800" i="1" dirty="0" err="1" smtClean="0"/>
              <a:t>Dharan</a:t>
            </a:r>
            <a:r>
              <a:rPr lang="en-US" altLang="en-US" sz="1800" i="1" dirty="0" smtClean="0"/>
              <a:t>, Saudi Arabia</a:t>
            </a:r>
            <a:r>
              <a:rPr lang="en-US" altLang="en-US" sz="1800" dirty="0" smtClean="0"/>
              <a:t>, IMTEC-92-26</a:t>
            </a:r>
          </a:p>
          <a:p>
            <a:pPr marL="457200" indent="-457200"/>
            <a:r>
              <a:rPr lang="en-US" altLang="en-US" sz="1400" dirty="0" smtClean="0"/>
              <a:t>	</a:t>
            </a:r>
            <a:r>
              <a:rPr lang="en-US" altLang="en-US" sz="1400" dirty="0" smtClean="0">
                <a:hlinkClick r:id="rId4"/>
              </a:rPr>
              <a:t>www.gao.gov/products/IMTEC-92-26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6154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ent Arrow 23"/>
          <p:cNvSpPr/>
          <p:nvPr/>
        </p:nvSpPr>
        <p:spPr bwMode="auto">
          <a:xfrm>
            <a:off x="6248400" y="5386103"/>
            <a:ext cx="838200" cy="766513"/>
          </a:xfrm>
          <a:prstGeom prst="bentArrow">
            <a:avLst>
              <a:gd name="adj1" fmla="val 25000"/>
              <a:gd name="adj2" fmla="val 26888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Requirements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I'd say the right way to approach the specification is something like this:</a:t>
            </a:r>
            <a:endParaRPr lang="en-US" alt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371600"/>
            <a:ext cx="2895600" cy="992515"/>
            <a:chOff x="1295400" y="1371600"/>
            <a:chExt cx="2895600" cy="992515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1295400" y="1371600"/>
              <a:ext cx="2895600" cy="992515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1379230"/>
              <a:ext cx="281940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First reading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high-level questions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guaranteed limits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specific mandates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5800" y="2714153"/>
            <a:ext cx="3657598" cy="1222100"/>
            <a:chOff x="3886202" y="3578500"/>
            <a:chExt cx="3657598" cy="12221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886202" y="3578500"/>
              <a:ext cx="3657598" cy="12221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6632" y="3581400"/>
              <a:ext cx="36171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Next reading</a:t>
              </a: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- identify major functional components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implied data structures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input data source(s)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output requirements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9200" y="4232778"/>
            <a:ext cx="3998170" cy="1256522"/>
            <a:chOff x="1447800" y="4232778"/>
            <a:chExt cx="3998170" cy="1256522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447800" y="4267200"/>
              <a:ext cx="3962400" cy="12221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0" y="4232778"/>
              <a:ext cx="39219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each major component</a:t>
              </a: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- identify tasks it's responsible for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"private" structures and types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relationship to other components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"public" elements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2600" y="4381992"/>
            <a:ext cx="2971800" cy="992515"/>
            <a:chOff x="1219200" y="1371600"/>
            <a:chExt cx="2971800" cy="992515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1295400" y="1371600"/>
              <a:ext cx="2895600" cy="992515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1447189"/>
              <a:ext cx="281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Understand everything?</a:t>
              </a: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(Easy to be wrong here)</a:t>
              </a:r>
            </a:p>
          </p:txBody>
        </p:sp>
      </p:grpSp>
      <p:sp>
        <p:nvSpPr>
          <p:cNvPr id="14" name="Down Arrow 13"/>
          <p:cNvSpPr/>
          <p:nvPr/>
        </p:nvSpPr>
        <p:spPr bwMode="auto">
          <a:xfrm>
            <a:off x="1905000" y="2362491"/>
            <a:ext cx="228600" cy="304800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2438400" y="3934407"/>
            <a:ext cx="2286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5181600" y="4739845"/>
            <a:ext cx="345230" cy="27680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Bent Arrow 21"/>
          <p:cNvSpPr/>
          <p:nvPr/>
        </p:nvSpPr>
        <p:spPr bwMode="auto">
          <a:xfrm>
            <a:off x="4419597" y="3124200"/>
            <a:ext cx="2057406" cy="1257792"/>
          </a:xfrm>
          <a:prstGeom prst="bentArrow">
            <a:avLst>
              <a:gd name="adj1" fmla="val 16833"/>
              <a:gd name="adj2" fmla="val 25000"/>
              <a:gd name="adj3" fmla="val 25000"/>
              <a:gd name="adj4" fmla="val 47016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3" y="5776108"/>
            <a:ext cx="608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22807" y="3265328"/>
            <a:ext cx="608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21588" y="5735394"/>
            <a:ext cx="1799252" cy="388599"/>
            <a:chOff x="7121588" y="5735394"/>
            <a:chExt cx="1799252" cy="388599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123139" y="5735394"/>
              <a:ext cx="1797701" cy="38859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21588" y="5748997"/>
              <a:ext cx="1721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80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23" grpId="0" animBg="1"/>
      <p:bldP spid="18" grpId="0" animBg="1"/>
      <p:bldP spid="22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Limitations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30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The rest of this presentation shows ONE approach to analyzing a particular specification.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It is certainly not the only way.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It is also not a complete rendition of the design I used, but it does imply the rest.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The discussion leaves some useful questions unidentified, and therefore unasked.</a:t>
            </a:r>
          </a:p>
          <a:p>
            <a:endParaRPr lang="en-US" altLang="en-US" sz="1800" dirty="0" smtClean="0"/>
          </a:p>
          <a:p>
            <a:r>
              <a:rPr lang="en-US" altLang="en-US" sz="1800" dirty="0" smtClean="0"/>
              <a:t>It does not discuss coding issues at all… they generally have absolutely nothing to do with the creation of a design.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4235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Specific Mandates and Limits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Here are a few that are easily found in the specification: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13826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be able to deal with a specified set of search queries.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197317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achieve a certain efficiency in dealing with queries.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0" y="315427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Never need to deal with more than a specified number of data records.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43000" y="37448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Length limits on certain record fields.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0" y="25637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use arrays for data structures.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76458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Major Components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It helps to visualize the system and imagine it in operation.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1371600"/>
            <a:ext cx="5334000" cy="103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dB file (file of GIS records)</a:t>
            </a:r>
          </a:p>
          <a:p>
            <a:r>
              <a:rPr lang="en-US" altLang="en-US" sz="1800" dirty="0" smtClean="0"/>
              <a:t>script file (file of commands to be serviced)</a:t>
            </a:r>
          </a:p>
          <a:p>
            <a:r>
              <a:rPr lang="en-US" altLang="en-US" sz="1800" dirty="0" smtClean="0"/>
              <a:t>log file (file holding results of command servicing)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2906998"/>
            <a:ext cx="6477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 (uses other components to execute commands)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3777599"/>
            <a:ext cx="7239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name index (map feature name + state abbreviation to dB file offset)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648200"/>
            <a:ext cx="5334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ID index (map feature ID to dB file offset)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91086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Major Components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Sometimes the analysis of a components reveals the need (or benefit) of including more subtle </a:t>
            </a:r>
            <a:r>
              <a:rPr lang="en-US" altLang="en-US" sz="1800" dirty="0" err="1" smtClean="0"/>
              <a:t>compenents</a:t>
            </a:r>
            <a:r>
              <a:rPr lang="en-US" altLang="en-US" sz="1800" dirty="0" smtClean="0"/>
              <a:t>:</a:t>
            </a:r>
            <a:endParaRPr lang="en-US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990600" y="2667000"/>
            <a:ext cx="7848600" cy="1600200"/>
            <a:chOff x="990600" y="2667000"/>
            <a:chExt cx="7848600" cy="1600200"/>
          </a:xfrm>
        </p:grpSpPr>
        <p:sp>
          <p:nvSpPr>
            <p:cNvPr id="2" name="TextBox 1"/>
            <p:cNvSpPr txBox="1"/>
            <p:nvPr/>
          </p:nvSpPr>
          <p:spPr>
            <a:xfrm>
              <a:off x="990600" y="2667000"/>
              <a:ext cx="7848600" cy="16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 (provides interface for index lookups, encapsulates lower-level indices)</a:t>
              </a:r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71600" y="3211426"/>
              <a:ext cx="7239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name index (map feature name + state abbreviation to dB file offset)</a:t>
              </a:r>
              <a:endParaRPr lang="en-US" altLang="en-US" sz="16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71600" y="3733800"/>
              <a:ext cx="5334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ID index (map feature ID to dB file offset)</a:t>
              </a:r>
              <a:endParaRPr lang="en-US" altLang="en-US" sz="1600" dirty="0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9261" y="4626639"/>
            <a:ext cx="5334000" cy="7023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GIS file parser (front end for accesses to the dB file)</a:t>
            </a:r>
          </a:p>
          <a:p>
            <a:pPr marL="233363"/>
            <a:r>
              <a:rPr lang="en-US" altLang="en-US" sz="1800" dirty="0" smtClean="0"/>
              <a:t>-  isolates handling formatting of GIS records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681628"/>
            <a:ext cx="6477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 (uses other components to execute commands)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7858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Relationships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29189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We need to understand which components interact, and what communication takes place.</a:t>
            </a:r>
            <a:endParaRPr lang="en-US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621972" y="3607783"/>
            <a:ext cx="838200" cy="4088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800" dirty="0"/>
              <a:t>i</a:t>
            </a:r>
            <a:r>
              <a:rPr lang="en-US" sz="1800" dirty="0" smtClean="0"/>
              <a:t>ndex</a:t>
            </a:r>
            <a:endParaRPr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3382" y="4501028"/>
            <a:ext cx="1733939" cy="369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GIS file parser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2182" y="1839256"/>
            <a:ext cx="2057400" cy="369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</a:t>
            </a:r>
            <a:endParaRPr lang="en-US" alt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400" y="5034428"/>
            <a:ext cx="1066800" cy="1137772"/>
            <a:chOff x="4800600" y="1681628"/>
            <a:chExt cx="1066800" cy="1137772"/>
          </a:xfrm>
        </p:grpSpPr>
        <p:sp>
          <p:nvSpPr>
            <p:cNvPr id="5" name="Flowchart: Document 4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dB file</a:t>
              </a:r>
              <a:endParaRPr lang="en-US" sz="1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486839"/>
            <a:ext cx="1524000" cy="1137772"/>
            <a:chOff x="4800600" y="1681628"/>
            <a:chExt cx="1066800" cy="1137772"/>
          </a:xfrm>
        </p:grpSpPr>
        <p:sp>
          <p:nvSpPr>
            <p:cNvPr id="15" name="Flowchart: Document 14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script file</a:t>
              </a:r>
              <a:endParaRPr lang="en-US" sz="18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86400" y="3009384"/>
            <a:ext cx="1066800" cy="1137772"/>
            <a:chOff x="4800600" y="1681628"/>
            <a:chExt cx="1066800" cy="1137772"/>
          </a:xfrm>
        </p:grpSpPr>
        <p:sp>
          <p:nvSpPr>
            <p:cNvPr id="18" name="Flowchart: Document 17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log file</a:t>
              </a:r>
              <a:endParaRPr lang="en-US" sz="1800" dirty="0"/>
            </a:p>
          </p:txBody>
        </p:sp>
      </p:grpSp>
      <p:sp>
        <p:nvSpPr>
          <p:cNvPr id="11" name="Freeform 10"/>
          <p:cNvSpPr/>
          <p:nvPr/>
        </p:nvSpPr>
        <p:spPr bwMode="auto">
          <a:xfrm>
            <a:off x="3386235" y="1580097"/>
            <a:ext cx="2090057" cy="443653"/>
          </a:xfrm>
          <a:custGeom>
            <a:avLst/>
            <a:gdLst>
              <a:gd name="connsiteX0" fmla="*/ 2090057 w 2090057"/>
              <a:gd name="connsiteY0" fmla="*/ 89090 h 443653"/>
              <a:gd name="connsiteX1" fmla="*/ 1539551 w 2090057"/>
              <a:gd name="connsiteY1" fmla="*/ 23776 h 443653"/>
              <a:gd name="connsiteX2" fmla="*/ 0 w 2090057"/>
              <a:gd name="connsiteY2" fmla="*/ 443653 h 44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0057" h="443653">
                <a:moveTo>
                  <a:pt x="2090057" y="89090"/>
                </a:moveTo>
                <a:cubicBezTo>
                  <a:pt x="1988975" y="26886"/>
                  <a:pt x="1887894" y="-35318"/>
                  <a:pt x="1539551" y="23776"/>
                </a:cubicBezTo>
                <a:cubicBezTo>
                  <a:pt x="1191208" y="82870"/>
                  <a:pt x="595604" y="263261"/>
                  <a:pt x="0" y="443653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395566" y="2145048"/>
            <a:ext cx="2071396" cy="1352939"/>
          </a:xfrm>
          <a:custGeom>
            <a:avLst/>
            <a:gdLst>
              <a:gd name="connsiteX0" fmla="*/ 0 w 2071396"/>
              <a:gd name="connsiteY0" fmla="*/ 0 h 1352939"/>
              <a:gd name="connsiteX1" fmla="*/ 942392 w 2071396"/>
              <a:gd name="connsiteY1" fmla="*/ 251927 h 1352939"/>
              <a:gd name="connsiteX2" fmla="*/ 1380930 w 2071396"/>
              <a:gd name="connsiteY2" fmla="*/ 1110343 h 1352939"/>
              <a:gd name="connsiteX3" fmla="*/ 2071396 w 2071396"/>
              <a:gd name="connsiteY3" fmla="*/ 1352939 h 13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1396" h="1352939">
                <a:moveTo>
                  <a:pt x="0" y="0"/>
                </a:moveTo>
                <a:cubicBezTo>
                  <a:pt x="356118" y="33435"/>
                  <a:pt x="712237" y="66870"/>
                  <a:pt x="942392" y="251927"/>
                </a:cubicBezTo>
                <a:cubicBezTo>
                  <a:pt x="1172547" y="436984"/>
                  <a:pt x="1192763" y="926841"/>
                  <a:pt x="1380930" y="1110343"/>
                </a:cubicBezTo>
                <a:cubicBezTo>
                  <a:pt x="1569097" y="1293845"/>
                  <a:pt x="1820246" y="1323392"/>
                  <a:pt x="2071396" y="135293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641239" y="2210363"/>
            <a:ext cx="205445" cy="1399592"/>
          </a:xfrm>
          <a:custGeom>
            <a:avLst/>
            <a:gdLst>
              <a:gd name="connsiteX0" fmla="*/ 205445 w 205445"/>
              <a:gd name="connsiteY0" fmla="*/ 0 h 1399592"/>
              <a:gd name="connsiteX1" fmla="*/ 172 w 205445"/>
              <a:gd name="connsiteY1" fmla="*/ 438538 h 1399592"/>
              <a:gd name="connsiteX2" fmla="*/ 177453 w 205445"/>
              <a:gd name="connsiteY2" fmla="*/ 1399592 h 139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45" h="1399592">
                <a:moveTo>
                  <a:pt x="205445" y="0"/>
                </a:moveTo>
                <a:cubicBezTo>
                  <a:pt x="105141" y="102636"/>
                  <a:pt x="4837" y="205273"/>
                  <a:pt x="172" y="438538"/>
                </a:cubicBezTo>
                <a:cubicBezTo>
                  <a:pt x="-4493" y="671803"/>
                  <a:pt x="86480" y="1035697"/>
                  <a:pt x="177453" y="1399592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45264" y="2219693"/>
            <a:ext cx="322807" cy="1380931"/>
          </a:xfrm>
          <a:custGeom>
            <a:avLst/>
            <a:gdLst>
              <a:gd name="connsiteX0" fmla="*/ 0 w 322807"/>
              <a:gd name="connsiteY0" fmla="*/ 1380931 h 1380931"/>
              <a:gd name="connsiteX1" fmla="*/ 279918 w 322807"/>
              <a:gd name="connsiteY1" fmla="*/ 1026368 h 1380931"/>
              <a:gd name="connsiteX2" fmla="*/ 317240 w 322807"/>
              <a:gd name="connsiteY2" fmla="*/ 0 h 13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807" h="1380931">
                <a:moveTo>
                  <a:pt x="0" y="1380931"/>
                </a:moveTo>
                <a:cubicBezTo>
                  <a:pt x="113522" y="1318727"/>
                  <a:pt x="227045" y="1256523"/>
                  <a:pt x="279918" y="1026368"/>
                </a:cubicBezTo>
                <a:cubicBezTo>
                  <a:pt x="332791" y="796213"/>
                  <a:pt x="325015" y="398106"/>
                  <a:pt x="31724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778076" y="2210363"/>
            <a:ext cx="832094" cy="2313992"/>
          </a:xfrm>
          <a:custGeom>
            <a:avLst/>
            <a:gdLst>
              <a:gd name="connsiteX0" fmla="*/ 150959 w 832094"/>
              <a:gd name="connsiteY0" fmla="*/ 0 h 2313992"/>
              <a:gd name="connsiteX1" fmla="*/ 48322 w 832094"/>
              <a:gd name="connsiteY1" fmla="*/ 839755 h 2313992"/>
              <a:gd name="connsiteX2" fmla="*/ 832094 w 832094"/>
              <a:gd name="connsiteY2" fmla="*/ 2313992 h 231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094" h="2313992">
                <a:moveTo>
                  <a:pt x="150959" y="0"/>
                </a:moveTo>
                <a:cubicBezTo>
                  <a:pt x="42879" y="227045"/>
                  <a:pt x="-65201" y="454090"/>
                  <a:pt x="48322" y="839755"/>
                </a:cubicBezTo>
                <a:cubicBezTo>
                  <a:pt x="161845" y="1225420"/>
                  <a:pt x="496969" y="1769706"/>
                  <a:pt x="832094" y="2313992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171631" y="2229024"/>
            <a:ext cx="839755" cy="2258008"/>
          </a:xfrm>
          <a:custGeom>
            <a:avLst/>
            <a:gdLst>
              <a:gd name="connsiteX0" fmla="*/ 839755 w 839755"/>
              <a:gd name="connsiteY0" fmla="*/ 2258008 h 2258008"/>
              <a:gd name="connsiteX1" fmla="*/ 550506 w 839755"/>
              <a:gd name="connsiteY1" fmla="*/ 1866122 h 2258008"/>
              <a:gd name="connsiteX2" fmla="*/ 111967 w 839755"/>
              <a:gd name="connsiteY2" fmla="*/ 979714 h 2258008"/>
              <a:gd name="connsiteX3" fmla="*/ 0 w 839755"/>
              <a:gd name="connsiteY3" fmla="*/ 0 h 22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755" h="2258008">
                <a:moveTo>
                  <a:pt x="839755" y="2258008"/>
                </a:moveTo>
                <a:cubicBezTo>
                  <a:pt x="755779" y="2168589"/>
                  <a:pt x="671804" y="2079171"/>
                  <a:pt x="550506" y="1866122"/>
                </a:cubicBezTo>
                <a:cubicBezTo>
                  <a:pt x="429208" y="1653073"/>
                  <a:pt x="203718" y="1290734"/>
                  <a:pt x="111967" y="979714"/>
                </a:cubicBezTo>
                <a:cubicBezTo>
                  <a:pt x="20216" y="668694"/>
                  <a:pt x="10108" y="334347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028423" y="4701636"/>
            <a:ext cx="914718" cy="326572"/>
          </a:xfrm>
          <a:custGeom>
            <a:avLst/>
            <a:gdLst>
              <a:gd name="connsiteX0" fmla="*/ 877077 w 914718"/>
              <a:gd name="connsiteY0" fmla="*/ 326572 h 326572"/>
              <a:gd name="connsiteX1" fmla="*/ 811763 w 914718"/>
              <a:gd name="connsiteY1" fmla="*/ 74645 h 326572"/>
              <a:gd name="connsiteX2" fmla="*/ 0 w 914718"/>
              <a:gd name="connsiteY2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718" h="326572">
                <a:moveTo>
                  <a:pt x="877077" y="326572"/>
                </a:moveTo>
                <a:cubicBezTo>
                  <a:pt x="917510" y="227823"/>
                  <a:pt x="957943" y="129074"/>
                  <a:pt x="811763" y="74645"/>
                </a:cubicBezTo>
                <a:cubicBezTo>
                  <a:pt x="665583" y="20216"/>
                  <a:pt x="332791" y="10108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49182" y="1529228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command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77393" y="2611302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cmd</a:t>
            </a:r>
            <a:r>
              <a:rPr lang="en-US" sz="1600" dirty="0" smtClean="0"/>
              <a:t> results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105539" y="3152357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GIS record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2182" y="2669661"/>
            <a:ext cx="533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3294" y="3105704"/>
            <a:ext cx="990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{offsets}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759415" y="3936006"/>
            <a:ext cx="7456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292949" y="4547681"/>
            <a:ext cx="8980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line</a:t>
            </a:r>
            <a:endParaRPr lang="en-US" sz="1600" dirty="0"/>
          </a:p>
        </p:txBody>
      </p:sp>
      <p:sp>
        <p:nvSpPr>
          <p:cNvPr id="3" name="Freeform 2"/>
          <p:cNvSpPr/>
          <p:nvPr/>
        </p:nvSpPr>
        <p:spPr bwMode="auto">
          <a:xfrm>
            <a:off x="1791478" y="4021494"/>
            <a:ext cx="3694922" cy="1913272"/>
          </a:xfrm>
          <a:custGeom>
            <a:avLst/>
            <a:gdLst>
              <a:gd name="connsiteX0" fmla="*/ 3694922 w 3694922"/>
              <a:gd name="connsiteY0" fmla="*/ 1520890 h 1913272"/>
              <a:gd name="connsiteX1" fmla="*/ 2258008 w 3694922"/>
              <a:gd name="connsiteY1" fmla="*/ 1819469 h 1913272"/>
              <a:gd name="connsiteX2" fmla="*/ 923730 w 3694922"/>
              <a:gd name="connsiteY2" fmla="*/ 1744824 h 1913272"/>
              <a:gd name="connsiteX3" fmla="*/ 0 w 3694922"/>
              <a:gd name="connsiteY3" fmla="*/ 0 h 191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922" h="1913272">
                <a:moveTo>
                  <a:pt x="3694922" y="1520890"/>
                </a:moveTo>
                <a:cubicBezTo>
                  <a:pt x="3207397" y="1651518"/>
                  <a:pt x="2719873" y="1782147"/>
                  <a:pt x="2258008" y="1819469"/>
                </a:cubicBezTo>
                <a:cubicBezTo>
                  <a:pt x="1796143" y="1856791"/>
                  <a:pt x="1300065" y="2048069"/>
                  <a:pt x="923730" y="1744824"/>
                </a:cubicBezTo>
                <a:cubicBezTo>
                  <a:pt x="547395" y="1441579"/>
                  <a:pt x="273697" y="720789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5234" y="4928466"/>
            <a:ext cx="168434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lines</a:t>
            </a:r>
          </a:p>
          <a:p>
            <a:r>
              <a:rPr lang="en-US" sz="1600" dirty="0" smtClean="0"/>
              <a:t>while building index structures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5970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Relationships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29189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Now, here's how I envision the system at work:</a:t>
            </a:r>
            <a:endParaRPr lang="en-US" alt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3733800" y="1752600"/>
            <a:ext cx="5042418" cy="3694761"/>
            <a:chOff x="3110982" y="1371600"/>
            <a:chExt cx="5728218" cy="4685361"/>
          </a:xfrm>
        </p:grpSpPr>
        <p:sp>
          <p:nvSpPr>
            <p:cNvPr id="2" name="TextBox 1"/>
            <p:cNvSpPr txBox="1"/>
            <p:nvPr/>
          </p:nvSpPr>
          <p:spPr>
            <a:xfrm>
              <a:off x="3450772" y="3492544"/>
              <a:ext cx="838200" cy="4088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/>
                <a:t>i</a:t>
              </a:r>
              <a:r>
                <a:rPr lang="en-US" sz="1400" dirty="0" smtClean="0"/>
                <a:t>ndex</a:t>
              </a:r>
              <a:endParaRPr lang="en-US" sz="14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092182" y="4385789"/>
              <a:ext cx="1733938" cy="3911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400" dirty="0" smtClean="0"/>
                <a:t>GIS file parser</a:t>
              </a:r>
              <a:endParaRPr lang="en-US" alt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10982" y="1724016"/>
              <a:ext cx="2057400" cy="3911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400" dirty="0" smtClean="0"/>
                <a:t>command processor</a:t>
              </a:r>
              <a:endParaRPr lang="en-US" altLang="en-US" sz="14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315200" y="4919189"/>
              <a:ext cx="1066800" cy="1137772"/>
              <a:chOff x="4800600" y="1681628"/>
              <a:chExt cx="1066800" cy="1137772"/>
            </a:xfrm>
          </p:grpSpPr>
          <p:sp>
            <p:nvSpPr>
              <p:cNvPr id="5" name="Flowchart: Document 4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00" dirty="0" smtClean="0"/>
                  <a:t>dB file</a:t>
                </a:r>
                <a:endParaRPr lang="en-US" sz="1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315200" y="1371600"/>
              <a:ext cx="1524000" cy="1137772"/>
              <a:chOff x="4800600" y="1681628"/>
              <a:chExt cx="1066800" cy="1137772"/>
            </a:xfrm>
          </p:grpSpPr>
          <p:sp>
            <p:nvSpPr>
              <p:cNvPr id="15" name="Flowchart: Document 14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00" dirty="0" smtClean="0"/>
                  <a:t>script file</a:t>
                </a:r>
                <a:endParaRPr lang="en-US" sz="1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315200" y="2894145"/>
              <a:ext cx="1066800" cy="1137772"/>
              <a:chOff x="4800600" y="1681628"/>
              <a:chExt cx="1066800" cy="1137772"/>
            </a:xfrm>
          </p:grpSpPr>
          <p:sp>
            <p:nvSpPr>
              <p:cNvPr id="18" name="Flowchart: Document 17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00" dirty="0" smtClean="0"/>
                  <a:t>log file</a:t>
                </a:r>
                <a:endParaRPr lang="en-US" sz="1400" dirty="0"/>
              </a:p>
            </p:txBody>
          </p:sp>
        </p:grpSp>
        <p:sp>
          <p:nvSpPr>
            <p:cNvPr id="11" name="Freeform 10"/>
            <p:cNvSpPr/>
            <p:nvPr/>
          </p:nvSpPr>
          <p:spPr bwMode="auto">
            <a:xfrm>
              <a:off x="5215035" y="1464858"/>
              <a:ext cx="2090057" cy="443653"/>
            </a:xfrm>
            <a:custGeom>
              <a:avLst/>
              <a:gdLst>
                <a:gd name="connsiteX0" fmla="*/ 2090057 w 2090057"/>
                <a:gd name="connsiteY0" fmla="*/ 89090 h 443653"/>
                <a:gd name="connsiteX1" fmla="*/ 1539551 w 2090057"/>
                <a:gd name="connsiteY1" fmla="*/ 23776 h 443653"/>
                <a:gd name="connsiteX2" fmla="*/ 0 w 2090057"/>
                <a:gd name="connsiteY2" fmla="*/ 443653 h 44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057" h="443653">
                  <a:moveTo>
                    <a:pt x="2090057" y="89090"/>
                  </a:moveTo>
                  <a:cubicBezTo>
                    <a:pt x="1988975" y="26886"/>
                    <a:pt x="1887894" y="-35318"/>
                    <a:pt x="1539551" y="23776"/>
                  </a:cubicBezTo>
                  <a:cubicBezTo>
                    <a:pt x="1191208" y="82870"/>
                    <a:pt x="595604" y="263261"/>
                    <a:pt x="0" y="44365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224366" y="2029809"/>
              <a:ext cx="2071396" cy="1352939"/>
            </a:xfrm>
            <a:custGeom>
              <a:avLst/>
              <a:gdLst>
                <a:gd name="connsiteX0" fmla="*/ 0 w 2071396"/>
                <a:gd name="connsiteY0" fmla="*/ 0 h 1352939"/>
                <a:gd name="connsiteX1" fmla="*/ 942392 w 2071396"/>
                <a:gd name="connsiteY1" fmla="*/ 251927 h 1352939"/>
                <a:gd name="connsiteX2" fmla="*/ 1380930 w 2071396"/>
                <a:gd name="connsiteY2" fmla="*/ 1110343 h 1352939"/>
                <a:gd name="connsiteX3" fmla="*/ 2071396 w 2071396"/>
                <a:gd name="connsiteY3" fmla="*/ 1352939 h 135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396" h="1352939">
                  <a:moveTo>
                    <a:pt x="0" y="0"/>
                  </a:moveTo>
                  <a:cubicBezTo>
                    <a:pt x="356118" y="33435"/>
                    <a:pt x="712237" y="66870"/>
                    <a:pt x="942392" y="251927"/>
                  </a:cubicBezTo>
                  <a:cubicBezTo>
                    <a:pt x="1172547" y="436984"/>
                    <a:pt x="1192763" y="926841"/>
                    <a:pt x="1380930" y="1110343"/>
                  </a:cubicBezTo>
                  <a:cubicBezTo>
                    <a:pt x="1569097" y="1293845"/>
                    <a:pt x="1820246" y="1323392"/>
                    <a:pt x="2071396" y="1352939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470039" y="2095124"/>
              <a:ext cx="205445" cy="1399592"/>
            </a:xfrm>
            <a:custGeom>
              <a:avLst/>
              <a:gdLst>
                <a:gd name="connsiteX0" fmla="*/ 205445 w 205445"/>
                <a:gd name="connsiteY0" fmla="*/ 0 h 1399592"/>
                <a:gd name="connsiteX1" fmla="*/ 172 w 205445"/>
                <a:gd name="connsiteY1" fmla="*/ 438538 h 1399592"/>
                <a:gd name="connsiteX2" fmla="*/ 177453 w 205445"/>
                <a:gd name="connsiteY2" fmla="*/ 1399592 h 139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45" h="1399592">
                  <a:moveTo>
                    <a:pt x="205445" y="0"/>
                  </a:moveTo>
                  <a:cubicBezTo>
                    <a:pt x="105141" y="102636"/>
                    <a:pt x="4837" y="205273"/>
                    <a:pt x="172" y="438538"/>
                  </a:cubicBezTo>
                  <a:cubicBezTo>
                    <a:pt x="-4493" y="671803"/>
                    <a:pt x="86480" y="1035697"/>
                    <a:pt x="177453" y="1399592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974064" y="2104454"/>
              <a:ext cx="322807" cy="1380931"/>
            </a:xfrm>
            <a:custGeom>
              <a:avLst/>
              <a:gdLst>
                <a:gd name="connsiteX0" fmla="*/ 0 w 322807"/>
                <a:gd name="connsiteY0" fmla="*/ 1380931 h 1380931"/>
                <a:gd name="connsiteX1" fmla="*/ 279918 w 322807"/>
                <a:gd name="connsiteY1" fmla="*/ 1026368 h 1380931"/>
                <a:gd name="connsiteX2" fmla="*/ 317240 w 322807"/>
                <a:gd name="connsiteY2" fmla="*/ 0 h 1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07" h="1380931">
                  <a:moveTo>
                    <a:pt x="0" y="1380931"/>
                  </a:moveTo>
                  <a:cubicBezTo>
                    <a:pt x="113522" y="1318727"/>
                    <a:pt x="227045" y="1256523"/>
                    <a:pt x="279918" y="1026368"/>
                  </a:cubicBezTo>
                  <a:cubicBezTo>
                    <a:pt x="332791" y="796213"/>
                    <a:pt x="325015" y="398106"/>
                    <a:pt x="31724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606876" y="2095124"/>
              <a:ext cx="832094" cy="2313992"/>
            </a:xfrm>
            <a:custGeom>
              <a:avLst/>
              <a:gdLst>
                <a:gd name="connsiteX0" fmla="*/ 150959 w 832094"/>
                <a:gd name="connsiteY0" fmla="*/ 0 h 2313992"/>
                <a:gd name="connsiteX1" fmla="*/ 48322 w 832094"/>
                <a:gd name="connsiteY1" fmla="*/ 839755 h 2313992"/>
                <a:gd name="connsiteX2" fmla="*/ 832094 w 832094"/>
                <a:gd name="connsiteY2" fmla="*/ 2313992 h 2313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2094" h="2313992">
                  <a:moveTo>
                    <a:pt x="150959" y="0"/>
                  </a:moveTo>
                  <a:cubicBezTo>
                    <a:pt x="42879" y="227045"/>
                    <a:pt x="-65201" y="454090"/>
                    <a:pt x="48322" y="839755"/>
                  </a:cubicBezTo>
                  <a:cubicBezTo>
                    <a:pt x="161845" y="1225420"/>
                    <a:pt x="496969" y="1769706"/>
                    <a:pt x="832094" y="2313992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000431" y="2113785"/>
              <a:ext cx="839755" cy="2258008"/>
            </a:xfrm>
            <a:custGeom>
              <a:avLst/>
              <a:gdLst>
                <a:gd name="connsiteX0" fmla="*/ 839755 w 839755"/>
                <a:gd name="connsiteY0" fmla="*/ 2258008 h 2258008"/>
                <a:gd name="connsiteX1" fmla="*/ 550506 w 839755"/>
                <a:gd name="connsiteY1" fmla="*/ 1866122 h 2258008"/>
                <a:gd name="connsiteX2" fmla="*/ 111967 w 839755"/>
                <a:gd name="connsiteY2" fmla="*/ 979714 h 2258008"/>
                <a:gd name="connsiteX3" fmla="*/ 0 w 839755"/>
                <a:gd name="connsiteY3" fmla="*/ 0 h 22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755" h="2258008">
                  <a:moveTo>
                    <a:pt x="839755" y="2258008"/>
                  </a:moveTo>
                  <a:cubicBezTo>
                    <a:pt x="755779" y="2168589"/>
                    <a:pt x="671804" y="2079171"/>
                    <a:pt x="550506" y="1866122"/>
                  </a:cubicBezTo>
                  <a:cubicBezTo>
                    <a:pt x="429208" y="1653073"/>
                    <a:pt x="203718" y="1290734"/>
                    <a:pt x="111967" y="979714"/>
                  </a:cubicBezTo>
                  <a:cubicBezTo>
                    <a:pt x="20216" y="668694"/>
                    <a:pt x="10108" y="334347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6857223" y="4586397"/>
              <a:ext cx="914718" cy="326572"/>
            </a:xfrm>
            <a:custGeom>
              <a:avLst/>
              <a:gdLst>
                <a:gd name="connsiteX0" fmla="*/ 877077 w 914718"/>
                <a:gd name="connsiteY0" fmla="*/ 326572 h 326572"/>
                <a:gd name="connsiteX1" fmla="*/ 811763 w 914718"/>
                <a:gd name="connsiteY1" fmla="*/ 74645 h 326572"/>
                <a:gd name="connsiteX2" fmla="*/ 0 w 914718"/>
                <a:gd name="connsiteY2" fmla="*/ 0 h 32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718" h="326572">
                  <a:moveTo>
                    <a:pt x="877077" y="326572"/>
                  </a:moveTo>
                  <a:cubicBezTo>
                    <a:pt x="917510" y="227823"/>
                    <a:pt x="957943" y="129074"/>
                    <a:pt x="811763" y="74645"/>
                  </a:cubicBezTo>
                  <a:cubicBezTo>
                    <a:pt x="665583" y="20216"/>
                    <a:pt x="332791" y="10108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77981" y="1413989"/>
              <a:ext cx="1142999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command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06193" y="2496063"/>
              <a:ext cx="1142999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cmd</a:t>
              </a:r>
              <a:r>
                <a:rPr lang="en-US" sz="1400" dirty="0" smtClean="0"/>
                <a:t> results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34339" y="3037118"/>
              <a:ext cx="1142999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GIS record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10982" y="2554421"/>
              <a:ext cx="533400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62094" y="2990465"/>
              <a:ext cx="990600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{offsets}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88215" y="3820767"/>
              <a:ext cx="745672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offset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21750" y="4432442"/>
              <a:ext cx="898072" cy="3902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text line</a:t>
              </a:r>
              <a:endParaRPr lang="en-US" sz="1400" dirty="0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3620278" y="3906255"/>
              <a:ext cx="3694922" cy="1913272"/>
            </a:xfrm>
            <a:custGeom>
              <a:avLst/>
              <a:gdLst>
                <a:gd name="connsiteX0" fmla="*/ 3694922 w 3694922"/>
                <a:gd name="connsiteY0" fmla="*/ 1520890 h 1913272"/>
                <a:gd name="connsiteX1" fmla="*/ 2258008 w 3694922"/>
                <a:gd name="connsiteY1" fmla="*/ 1819469 h 1913272"/>
                <a:gd name="connsiteX2" fmla="*/ 923730 w 3694922"/>
                <a:gd name="connsiteY2" fmla="*/ 1744824 h 1913272"/>
                <a:gd name="connsiteX3" fmla="*/ 0 w 3694922"/>
                <a:gd name="connsiteY3" fmla="*/ 0 h 191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94922" h="1913272">
                  <a:moveTo>
                    <a:pt x="3694922" y="1520890"/>
                  </a:moveTo>
                  <a:cubicBezTo>
                    <a:pt x="3207397" y="1651518"/>
                    <a:pt x="2719873" y="1782147"/>
                    <a:pt x="2258008" y="1819469"/>
                  </a:cubicBezTo>
                  <a:cubicBezTo>
                    <a:pt x="1796143" y="1856791"/>
                    <a:pt x="1300065" y="2048069"/>
                    <a:pt x="923730" y="1744824"/>
                  </a:cubicBezTo>
                  <a:cubicBezTo>
                    <a:pt x="547395" y="1441579"/>
                    <a:pt x="273697" y="720789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84034" y="4813227"/>
              <a:ext cx="1684348" cy="9367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text lines</a:t>
              </a:r>
            </a:p>
            <a:p>
              <a:r>
                <a:rPr lang="en-US" sz="1400" dirty="0" smtClean="0"/>
                <a:t>while building index structures</a:t>
              </a:r>
              <a:endParaRPr lang="en-US" sz="1400" dirty="0"/>
            </a:p>
          </p:txBody>
        </p:sp>
      </p:grp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4324" y="1758919"/>
            <a:ext cx="3014676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Phase 0:</a:t>
            </a:r>
          </a:p>
          <a:p>
            <a:pPr marL="230188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input files exist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14324" y="2596734"/>
            <a:ext cx="3014676" cy="88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Phase 1:</a:t>
            </a:r>
          </a:p>
          <a:p>
            <a:pPr marL="230188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uild Name index and Feature ID index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14324" y="3680770"/>
            <a:ext cx="3014676" cy="88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Phase 2:</a:t>
            </a:r>
          </a:p>
          <a:p>
            <a:pPr marL="230188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rocess commands from script file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14324" y="4764805"/>
            <a:ext cx="3014676" cy="88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Phase 3:</a:t>
            </a:r>
          </a:p>
          <a:p>
            <a:pPr marL="230188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lose files, deallocate memory, shut down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36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1861</TotalTime>
  <Words>1684</Words>
  <Application>Microsoft Office PowerPoint</Application>
  <PresentationFormat>Overhead</PresentationFormat>
  <Paragraphs>272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141</cp:revision>
  <cp:lastPrinted>1998-08-23T21:44:04Z</cp:lastPrinted>
  <dcterms:created xsi:type="dcterms:W3CDTF">1998-08-05T19:51:03Z</dcterms:created>
  <dcterms:modified xsi:type="dcterms:W3CDTF">2019-11-11T18:33:57Z</dcterms:modified>
</cp:coreProperties>
</file>