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7"/>
  </p:notesMasterIdLst>
  <p:handoutMasterIdLst>
    <p:handoutMasterId r:id="rId58"/>
  </p:handoutMasterIdLst>
  <p:sldIdLst>
    <p:sldId id="258" r:id="rId2"/>
    <p:sldId id="259" r:id="rId3"/>
    <p:sldId id="301" r:id="rId4"/>
    <p:sldId id="320" r:id="rId5"/>
    <p:sldId id="266" r:id="rId6"/>
    <p:sldId id="260" r:id="rId7"/>
    <p:sldId id="319" r:id="rId8"/>
    <p:sldId id="262" r:id="rId9"/>
    <p:sldId id="263" r:id="rId10"/>
    <p:sldId id="264" r:id="rId11"/>
    <p:sldId id="265" r:id="rId12"/>
    <p:sldId id="322" r:id="rId13"/>
    <p:sldId id="288" r:id="rId14"/>
    <p:sldId id="269" r:id="rId15"/>
    <p:sldId id="337" r:id="rId16"/>
    <p:sldId id="298" r:id="rId17"/>
    <p:sldId id="270" r:id="rId18"/>
    <p:sldId id="283" r:id="rId19"/>
    <p:sldId id="302" r:id="rId20"/>
    <p:sldId id="303" r:id="rId21"/>
    <p:sldId id="304" r:id="rId22"/>
    <p:sldId id="305" r:id="rId23"/>
    <p:sldId id="323" r:id="rId24"/>
    <p:sldId id="306" r:id="rId25"/>
    <p:sldId id="307" r:id="rId26"/>
    <p:sldId id="324" r:id="rId27"/>
    <p:sldId id="271" r:id="rId28"/>
    <p:sldId id="325" r:id="rId29"/>
    <p:sldId id="326" r:id="rId30"/>
    <p:sldId id="272" r:id="rId31"/>
    <p:sldId id="273" r:id="rId32"/>
    <p:sldId id="327" r:id="rId33"/>
    <p:sldId id="328" r:id="rId34"/>
    <p:sldId id="274" r:id="rId35"/>
    <p:sldId id="330" r:id="rId36"/>
    <p:sldId id="331" r:id="rId37"/>
    <p:sldId id="329" r:id="rId38"/>
    <p:sldId id="332" r:id="rId39"/>
    <p:sldId id="309" r:id="rId40"/>
    <p:sldId id="280" r:id="rId41"/>
    <p:sldId id="308" r:id="rId42"/>
    <p:sldId id="281" r:id="rId43"/>
    <p:sldId id="333" r:id="rId44"/>
    <p:sldId id="314" r:id="rId45"/>
    <p:sldId id="315" r:id="rId46"/>
    <p:sldId id="335" r:id="rId47"/>
    <p:sldId id="336" r:id="rId48"/>
    <p:sldId id="290" r:id="rId49"/>
    <p:sldId id="291" r:id="rId50"/>
    <p:sldId id="292" r:id="rId51"/>
    <p:sldId id="293" r:id="rId52"/>
    <p:sldId id="311" r:id="rId53"/>
    <p:sldId id="312" r:id="rId54"/>
    <p:sldId id="294" r:id="rId55"/>
    <p:sldId id="334" r:id="rId56"/>
  </p:sldIdLst>
  <p:sldSz cx="9144000" cy="6858000" type="overhead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7" userDrawn="1">
          <p15:clr>
            <a:srgbClr val="A4A3A4"/>
          </p15:clr>
        </p15:guide>
        <p15:guide id="2" pos="29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660000"/>
    <a:srgbClr val="FA6600"/>
    <a:srgbClr val="FF3300"/>
    <a:srgbClr val="990033"/>
    <a:srgbClr val="800000"/>
    <a:srgbClr val="99000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21" autoAdjust="0"/>
    <p:restoredTop sz="86402" autoAdjust="0"/>
  </p:normalViewPr>
  <p:slideViewPr>
    <p:cSldViewPr>
      <p:cViewPr varScale="1">
        <p:scale>
          <a:sx n="90" d="100"/>
          <a:sy n="90" d="100"/>
        </p:scale>
        <p:origin x="70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97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1452" y="102"/>
      </p:cViewPr>
      <p:guideLst>
        <p:guide orient="horz" pos="2207"/>
        <p:guide pos="292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6.xml"/><Relationship Id="rId2" Type="http://schemas.openxmlformats.org/officeDocument/2006/relationships/slide" Target="slides/slide35.xml"/><Relationship Id="rId1" Type="http://schemas.openxmlformats.org/officeDocument/2006/relationships/slide" Target="slides/slide34.xml"/><Relationship Id="rId6" Type="http://schemas.openxmlformats.org/officeDocument/2006/relationships/slide" Target="slides/slide39.xml"/><Relationship Id="rId5" Type="http://schemas.openxmlformats.org/officeDocument/2006/relationships/slide" Target="slides/slide38.xml"/><Relationship Id="rId4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4063006" cy="3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80" tIns="44140" rIns="88280" bIns="4414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2505/06 Computer Organization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45525" y="1"/>
            <a:ext cx="4065025" cy="3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80" tIns="44140" rIns="88280" bIns="4414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58662"/>
            <a:ext cx="4063006" cy="3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80" tIns="44140" rIns="88280" bIns="4414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©William D McQuain,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2009-2018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45525" y="6658662"/>
            <a:ext cx="4065025" cy="36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80" tIns="44140" rIns="88280" bIns="4414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1D3A80D4-B52A-44FB-87A6-6AD1975860F8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127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4028642" cy="3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t" anchorCtr="0" compatLnSpc="1">
            <a:prstTxWarp prst="textNoShape">
              <a:avLst/>
            </a:prstTxWarp>
          </a:bodyPr>
          <a:lstStyle>
            <a:lvl1pPr defTabSz="931845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758" y="2"/>
            <a:ext cx="4028642" cy="3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t" anchorCtr="0" compatLnSpc="1">
            <a:prstTxWarp prst="textNoShape">
              <a:avLst/>
            </a:prstTxWarp>
          </a:bodyPr>
          <a:lstStyle>
            <a:lvl1pPr algn="r" defTabSz="931845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638800" y="527050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349" y="536315"/>
            <a:ext cx="5415319" cy="597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9823"/>
            <a:ext cx="4028642" cy="3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b" anchorCtr="0" compatLnSpc="1">
            <a:prstTxWarp prst="textNoShape">
              <a:avLst/>
            </a:prstTxWarp>
          </a:bodyPr>
          <a:lstStyle>
            <a:lvl1pPr defTabSz="931845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758" y="6659823"/>
            <a:ext cx="4028642" cy="35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2" tIns="46580" rIns="93162" bIns="46580" numCol="1" anchor="b" anchorCtr="0" compatLnSpc="1">
            <a:prstTxWarp prst="textNoShape">
              <a:avLst/>
            </a:prstTxWarp>
          </a:bodyPr>
          <a:lstStyle>
            <a:lvl1pPr algn="r" defTabSz="931845">
              <a:defRPr sz="1000"/>
            </a:lvl1pPr>
          </a:lstStyle>
          <a:p>
            <a:pPr>
              <a:defRPr/>
            </a:pPr>
            <a:fld id="{3AB5858F-C165-4B05-8E74-095702F008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519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67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9741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944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758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331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401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987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0737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9411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4970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90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3434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086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39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224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6082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309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419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923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1567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4564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31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1817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4787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958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88077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972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9269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6743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66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91528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771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430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6722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6849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7620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3443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2320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6723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7454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8253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1236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59655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158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8317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8208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2242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0392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16084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5145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659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9389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280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949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B5858F-C165-4B05-8E74-095702F0083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5421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48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914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54"/>
          <p:cNvGrpSpPr>
            <a:grpSpLocks/>
          </p:cNvGrpSpPr>
          <p:nvPr/>
        </p:nvGrpSpPr>
        <p:grpSpPr bwMode="auto">
          <a:xfrm>
            <a:off x="381000" y="609600"/>
            <a:ext cx="8610600" cy="5867400"/>
            <a:chOff x="240" y="384"/>
            <a:chExt cx="5424" cy="3696"/>
          </a:xfrm>
        </p:grpSpPr>
        <p:sp>
          <p:nvSpPr>
            <p:cNvPr id="1042" name="Rectangle 4"/>
            <p:cNvSpPr>
              <a:spLocks noChangeArrowheads="1"/>
            </p:cNvSpPr>
            <p:nvPr/>
          </p:nvSpPr>
          <p:spPr bwMode="auto">
            <a:xfrm>
              <a:off x="245" y="386"/>
              <a:ext cx="5412" cy="369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" name="Freeform 5"/>
            <p:cNvSpPr>
              <a:spLocks/>
            </p:cNvSpPr>
            <p:nvPr/>
          </p:nvSpPr>
          <p:spPr bwMode="auto">
            <a:xfrm>
              <a:off x="240" y="384"/>
              <a:ext cx="5412" cy="3695"/>
            </a:xfrm>
            <a:custGeom>
              <a:avLst/>
              <a:gdLst>
                <a:gd name="T0" fmla="*/ 6186 w 5269"/>
                <a:gd name="T1" fmla="*/ 0 h 2977"/>
                <a:gd name="T2" fmla="*/ 0 w 5269"/>
                <a:gd name="T3" fmla="*/ 0 h 2977"/>
                <a:gd name="T4" fmla="*/ 0 w 5269"/>
                <a:gd name="T5" fmla="*/ 10883 h 29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69" h="2977">
                  <a:moveTo>
                    <a:pt x="5268" y="0"/>
                  </a:moveTo>
                  <a:lnTo>
                    <a:pt x="0" y="0"/>
                  </a:lnTo>
                  <a:lnTo>
                    <a:pt x="0" y="2976"/>
                  </a:lnTo>
                </a:path>
              </a:pathLst>
            </a:custGeom>
            <a:noFill/>
            <a:ln w="12700" cap="rnd" cmpd="sng">
              <a:solidFill>
                <a:srgbClr val="B2B2B2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6"/>
            <p:cNvSpPr>
              <a:spLocks/>
            </p:cNvSpPr>
            <p:nvPr/>
          </p:nvSpPr>
          <p:spPr bwMode="auto">
            <a:xfrm>
              <a:off x="252" y="384"/>
              <a:ext cx="5412" cy="3695"/>
            </a:xfrm>
            <a:custGeom>
              <a:avLst/>
              <a:gdLst>
                <a:gd name="T0" fmla="*/ 6186 w 5269"/>
                <a:gd name="T1" fmla="*/ 0 h 2977"/>
                <a:gd name="T2" fmla="*/ 6186 w 5269"/>
                <a:gd name="T3" fmla="*/ 10883 h 2977"/>
                <a:gd name="T4" fmla="*/ 0 w 5269"/>
                <a:gd name="T5" fmla="*/ 10883 h 297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269" h="2977">
                  <a:moveTo>
                    <a:pt x="5268" y="0"/>
                  </a:moveTo>
                  <a:lnTo>
                    <a:pt x="5268" y="2976"/>
                  </a:lnTo>
                  <a:lnTo>
                    <a:pt x="0" y="2976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71450"/>
            <a:ext cx="5791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685800"/>
            <a:ext cx="8458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0"/>
            <a:r>
              <a:rPr lang="en-US" altLang="en-US" dirty="0" smtClean="0"/>
              <a:t>Second Level</a:t>
            </a:r>
          </a:p>
          <a:p>
            <a:pPr lvl="0"/>
            <a:r>
              <a:rPr lang="en-US" altLang="en-US" dirty="0" smtClean="0"/>
              <a:t>Third Level</a:t>
            </a:r>
          </a:p>
          <a:p>
            <a:pPr lvl="0"/>
            <a:r>
              <a:rPr lang="en-US" altLang="en-US" dirty="0" smtClean="0"/>
              <a:t>Fourth Level</a:t>
            </a:r>
          </a:p>
          <a:p>
            <a:pPr lvl="0"/>
            <a:r>
              <a:rPr lang="en-US" altLang="en-US" dirty="0" smtClean="0"/>
              <a:t>Fifth Level</a:t>
            </a:r>
          </a:p>
        </p:txBody>
      </p:sp>
      <p:grpSp>
        <p:nvGrpSpPr>
          <p:cNvPr id="1029" name="Group 55"/>
          <p:cNvGrpSpPr>
            <a:grpSpLocks/>
          </p:cNvGrpSpPr>
          <p:nvPr/>
        </p:nvGrpSpPr>
        <p:grpSpPr bwMode="auto">
          <a:xfrm>
            <a:off x="39688" y="161925"/>
            <a:ext cx="276225" cy="319088"/>
            <a:chOff x="25" y="102"/>
            <a:chExt cx="173" cy="201"/>
          </a:xfrm>
          <a:solidFill>
            <a:srgbClr val="FA6600"/>
          </a:solidFill>
        </p:grpSpPr>
        <p:sp>
          <p:nvSpPr>
            <p:cNvPr id="1039" name="Rectangle 25"/>
            <p:cNvSpPr>
              <a:spLocks noChangeArrowheads="1"/>
            </p:cNvSpPr>
            <p:nvPr/>
          </p:nvSpPr>
          <p:spPr bwMode="auto">
            <a:xfrm>
              <a:off x="25" y="102"/>
              <a:ext cx="172" cy="2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" name="Freeform 26"/>
            <p:cNvSpPr>
              <a:spLocks/>
            </p:cNvSpPr>
            <p:nvPr/>
          </p:nvSpPr>
          <p:spPr bwMode="auto">
            <a:xfrm>
              <a:off x="25" y="102"/>
              <a:ext cx="173" cy="201"/>
            </a:xfrm>
            <a:custGeom>
              <a:avLst/>
              <a:gdLst>
                <a:gd name="T0" fmla="*/ 99 w 193"/>
                <a:gd name="T1" fmla="*/ 0 h 721"/>
                <a:gd name="T2" fmla="*/ 0 w 193"/>
                <a:gd name="T3" fmla="*/ 0 h 721"/>
                <a:gd name="T4" fmla="*/ 0 w 193"/>
                <a:gd name="T5" fmla="*/ 0 h 7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3" h="721">
                  <a:moveTo>
                    <a:pt x="192" y="0"/>
                  </a:moveTo>
                  <a:lnTo>
                    <a:pt x="0" y="0"/>
                  </a:lnTo>
                  <a:lnTo>
                    <a:pt x="0" y="7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27"/>
            <p:cNvSpPr>
              <a:spLocks/>
            </p:cNvSpPr>
            <p:nvPr/>
          </p:nvSpPr>
          <p:spPr bwMode="auto">
            <a:xfrm>
              <a:off x="25" y="102"/>
              <a:ext cx="173" cy="201"/>
            </a:xfrm>
            <a:custGeom>
              <a:avLst/>
              <a:gdLst>
                <a:gd name="T0" fmla="*/ 99 w 193"/>
                <a:gd name="T1" fmla="*/ 0 h 721"/>
                <a:gd name="T2" fmla="*/ 99 w 193"/>
                <a:gd name="T3" fmla="*/ 0 h 721"/>
                <a:gd name="T4" fmla="*/ 0 w 193"/>
                <a:gd name="T5" fmla="*/ 0 h 7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3" h="721">
                  <a:moveTo>
                    <a:pt x="192" y="0"/>
                  </a:moveTo>
                  <a:lnTo>
                    <a:pt x="192" y="720"/>
                  </a:lnTo>
                  <a:lnTo>
                    <a:pt x="0" y="7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30" name="Group 56"/>
          <p:cNvGrpSpPr>
            <a:grpSpLocks/>
          </p:cNvGrpSpPr>
          <p:nvPr/>
        </p:nvGrpSpPr>
        <p:grpSpPr bwMode="auto">
          <a:xfrm>
            <a:off x="122238" y="600075"/>
            <a:ext cx="106362" cy="5876925"/>
            <a:chOff x="77" y="378"/>
            <a:chExt cx="67" cy="3702"/>
          </a:xfrm>
          <a:solidFill>
            <a:srgbClr val="660000"/>
          </a:solidFill>
        </p:grpSpPr>
        <p:sp>
          <p:nvSpPr>
            <p:cNvPr id="1036" name="Rectangle 41"/>
            <p:cNvSpPr>
              <a:spLocks noChangeArrowheads="1"/>
            </p:cNvSpPr>
            <p:nvPr/>
          </p:nvSpPr>
          <p:spPr bwMode="auto">
            <a:xfrm flipH="1" flipV="1">
              <a:off x="77" y="383"/>
              <a:ext cx="67" cy="36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" name="Freeform 42"/>
            <p:cNvSpPr>
              <a:spLocks/>
            </p:cNvSpPr>
            <p:nvPr/>
          </p:nvSpPr>
          <p:spPr bwMode="auto">
            <a:xfrm flipH="1" flipV="1">
              <a:off x="77" y="378"/>
              <a:ext cx="67" cy="3702"/>
            </a:xfrm>
            <a:custGeom>
              <a:avLst/>
              <a:gdLst>
                <a:gd name="T0" fmla="*/ 0 w 193"/>
                <a:gd name="T1" fmla="*/ 0 h 721"/>
                <a:gd name="T2" fmla="*/ 0 w 193"/>
                <a:gd name="T3" fmla="*/ 0 h 721"/>
                <a:gd name="T4" fmla="*/ 0 w 193"/>
                <a:gd name="T5" fmla="*/ 13193117 h 7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3" h="721">
                  <a:moveTo>
                    <a:pt x="192" y="0"/>
                  </a:moveTo>
                  <a:lnTo>
                    <a:pt x="0" y="0"/>
                  </a:lnTo>
                  <a:lnTo>
                    <a:pt x="0" y="7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43"/>
            <p:cNvSpPr>
              <a:spLocks/>
            </p:cNvSpPr>
            <p:nvPr/>
          </p:nvSpPr>
          <p:spPr bwMode="auto">
            <a:xfrm flipH="1" flipV="1">
              <a:off x="77" y="378"/>
              <a:ext cx="67" cy="3702"/>
            </a:xfrm>
            <a:custGeom>
              <a:avLst/>
              <a:gdLst>
                <a:gd name="T0" fmla="*/ 0 w 193"/>
                <a:gd name="T1" fmla="*/ 0 h 721"/>
                <a:gd name="T2" fmla="*/ 0 w 193"/>
                <a:gd name="T3" fmla="*/ 13193117 h 721"/>
                <a:gd name="T4" fmla="*/ 0 w 193"/>
                <a:gd name="T5" fmla="*/ 13193117 h 7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3" h="721">
                  <a:moveTo>
                    <a:pt x="192" y="0"/>
                  </a:moveTo>
                  <a:lnTo>
                    <a:pt x="192" y="720"/>
                  </a:lnTo>
                  <a:lnTo>
                    <a:pt x="0" y="72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1" name="Rectangle 48"/>
          <p:cNvSpPr>
            <a:spLocks noChangeArrowheads="1"/>
          </p:cNvSpPr>
          <p:nvPr/>
        </p:nvSpPr>
        <p:spPr bwMode="auto">
          <a:xfrm>
            <a:off x="5897420" y="152400"/>
            <a:ext cx="2785058" cy="3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7" rIns="92075" bIns="46037">
            <a:spAutoFit/>
          </a:bodyPr>
          <a:lstStyle/>
          <a:p>
            <a:r>
              <a:rPr lang="en-US" altLang="en-US" sz="1800" dirty="0" err="1" smtClean="0">
                <a:latin typeface="Arial" charset="0"/>
                <a:cs typeface="Arial" charset="0"/>
              </a:rPr>
              <a:t>VirtualBox</a:t>
            </a:r>
            <a:r>
              <a:rPr lang="en-US" altLang="en-US" sz="1800" dirty="0" smtClean="0">
                <a:latin typeface="Arial" charset="0"/>
                <a:cs typeface="Arial" charset="0"/>
              </a:rPr>
              <a:t>/</a:t>
            </a:r>
            <a:r>
              <a:rPr lang="en-US" altLang="en-US" sz="1800" dirty="0" err="1" smtClean="0">
                <a:latin typeface="Arial" charset="0"/>
                <a:cs typeface="Arial" charset="0"/>
              </a:rPr>
              <a:t>CentOS</a:t>
            </a:r>
            <a:r>
              <a:rPr lang="en-US" altLang="en-US" sz="1800" dirty="0" smtClean="0">
                <a:latin typeface="Arial" charset="0"/>
                <a:cs typeface="Arial" charset="0"/>
              </a:rPr>
              <a:t> Setup</a:t>
            </a:r>
            <a:endParaRPr lang="en-US" altLang="en-US" sz="1800" b="1" dirty="0">
              <a:latin typeface="Arial" charset="0"/>
              <a:cs typeface="Arial" charset="0"/>
            </a:endParaRPr>
          </a:p>
        </p:txBody>
      </p:sp>
      <p:sp>
        <p:nvSpPr>
          <p:cNvPr id="1032" name="Rectangle 50"/>
          <p:cNvSpPr>
            <a:spLocks noChangeArrowheads="1"/>
          </p:cNvSpPr>
          <p:nvPr/>
        </p:nvSpPr>
        <p:spPr bwMode="auto">
          <a:xfrm>
            <a:off x="3272329" y="6497902"/>
            <a:ext cx="2524729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ctr"/>
            <a:r>
              <a:rPr lang="en-US" altLang="en-US" sz="1600" b="1" dirty="0">
                <a:solidFill>
                  <a:srgbClr val="660000"/>
                </a:solidFill>
                <a:latin typeface="Arial" charset="0"/>
              </a:rPr>
              <a:t> Computer </a:t>
            </a:r>
            <a:r>
              <a:rPr lang="en-US" altLang="en-US" sz="1600" b="1" dirty="0" smtClean="0">
                <a:solidFill>
                  <a:srgbClr val="660000"/>
                </a:solidFill>
                <a:latin typeface="Arial" charset="0"/>
              </a:rPr>
              <a:t>Organization</a:t>
            </a:r>
            <a:endParaRPr lang="en-US" altLang="en-US" sz="1600" b="1" dirty="0">
              <a:solidFill>
                <a:srgbClr val="660000"/>
              </a:solidFill>
              <a:latin typeface="Arial" charset="0"/>
            </a:endParaRPr>
          </a:p>
        </p:txBody>
      </p:sp>
      <p:sp>
        <p:nvSpPr>
          <p:cNvPr id="1033" name="Text Box 59"/>
          <p:cNvSpPr txBox="1">
            <a:spLocks noChangeArrowheads="1"/>
          </p:cNvSpPr>
          <p:nvPr userDrawn="1"/>
        </p:nvSpPr>
        <p:spPr bwMode="auto">
          <a:xfrm>
            <a:off x="8458200" y="1524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fld id="{9FFD2268-44D4-4475-AC6C-C4656DE53B2B}" type="slidenum">
              <a:rPr lang="en-US" sz="1800" smtClean="0">
                <a:latin typeface="Arial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800" dirty="0" smtClean="0">
              <a:latin typeface="Arial" charset="0"/>
            </a:endParaRPr>
          </a:p>
        </p:txBody>
      </p:sp>
      <p:sp>
        <p:nvSpPr>
          <p:cNvPr id="1034" name="Text Box 21"/>
          <p:cNvSpPr txBox="1">
            <a:spLocks noChangeArrowheads="1"/>
          </p:cNvSpPr>
          <p:nvPr userDrawn="1"/>
        </p:nvSpPr>
        <p:spPr bwMode="auto">
          <a:xfrm>
            <a:off x="304800" y="652145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400" b="1" dirty="0" smtClean="0">
                <a:solidFill>
                  <a:srgbClr val="660000"/>
                </a:solidFill>
                <a:latin typeface="Arial" charset="0"/>
              </a:rPr>
              <a:t>CS</a:t>
            </a:r>
            <a:r>
              <a:rPr lang="en-US" sz="1400" b="1" dirty="0" smtClean="0">
                <a:solidFill>
                  <a:srgbClr val="FF6600"/>
                </a:solidFill>
                <a:latin typeface="Arial" charset="0"/>
              </a:rPr>
              <a:t>@</a:t>
            </a:r>
            <a:r>
              <a:rPr lang="en-US" sz="1400" b="1" dirty="0" smtClean="0">
                <a:solidFill>
                  <a:srgbClr val="660000"/>
                </a:solidFill>
                <a:latin typeface="Arial" charset="0"/>
              </a:rPr>
              <a:t>VT</a:t>
            </a:r>
          </a:p>
        </p:txBody>
      </p:sp>
      <p:sp>
        <p:nvSpPr>
          <p:cNvPr id="1035" name="Text Box 22"/>
          <p:cNvSpPr txBox="1">
            <a:spLocks noChangeArrowheads="1"/>
          </p:cNvSpPr>
          <p:nvPr userDrawn="1"/>
        </p:nvSpPr>
        <p:spPr bwMode="auto">
          <a:xfrm>
            <a:off x="7162800" y="6553200"/>
            <a:ext cx="190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660000"/>
                </a:solidFill>
                <a:latin typeface="Arial" charset="0"/>
              </a:rPr>
              <a:t>©2013-2019 McQuain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Monotype Sorts" pitchFamily="2" charset="2"/>
        <a:buChar char="n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47" y="982276"/>
            <a:ext cx="7382905" cy="3543795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0487" tIns="44450" rIns="90487" bIns="44450"/>
          <a:lstStyle/>
          <a:p>
            <a:r>
              <a:rPr lang="en-US" altLang="en-US" dirty="0" smtClean="0"/>
              <a:t>Get </a:t>
            </a:r>
            <a:r>
              <a:rPr lang="en-US" altLang="en-US" dirty="0" err="1" smtClean="0"/>
              <a:t>VirtualBox</a:t>
            </a: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81000" y="609600"/>
            <a:ext cx="8610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Go to www.virtualbox.org and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860095"/>
            <a:ext cx="4114800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230188" indent="-230188">
              <a:defRPr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*	These notes are based on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5.2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and CentOS 7 (ISO version 1804).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4572000"/>
            <a:ext cx="8610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tabLst>
                <a:tab pos="233363" algn="l"/>
              </a:tabLs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Note:  </a:t>
            </a:r>
          </a:p>
          <a:p>
            <a:pPr marL="457200" indent="-457200">
              <a:tabLst>
                <a:tab pos="233363" algn="l"/>
              </a:tabLst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	the OS on which you will install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is called the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host 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tabLst>
                <a:tab pos="233363" algn="l"/>
              </a:tabLst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-	the OS you will install 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(later) is called the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guest 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5877580"/>
            <a:ext cx="41148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230188" indent="-230188">
              <a:defRPr/>
            </a:pP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*	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 6 seems fine, but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CentOS 7 (ISO version 1810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) has a serious kernel bug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335" y="692094"/>
            <a:ext cx="1667246" cy="5736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Configuring</a:t>
            </a:r>
            <a:r>
              <a:rPr lang="en-US" baseline="0" dirty="0" smtClean="0"/>
              <a:t> a Virtual Hard Disk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generally make this 32GB, but make it smaller if you're short on space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That said, the virtual HD should be 20GB or more.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99041"/>
            <a:ext cx="2987040" cy="3451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797476"/>
            <a:ext cx="4594860" cy="11049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582944" y="5016637"/>
            <a:ext cx="2714920" cy="1003163"/>
          </a:xfrm>
          <a:custGeom>
            <a:avLst/>
            <a:gdLst>
              <a:gd name="connsiteX0" fmla="*/ 0 w 2714920"/>
              <a:gd name="connsiteY0" fmla="*/ 480767 h 1003163"/>
              <a:gd name="connsiteX1" fmla="*/ 867266 w 2714920"/>
              <a:gd name="connsiteY1" fmla="*/ 989814 h 1003163"/>
              <a:gd name="connsiteX2" fmla="*/ 2714920 w 2714920"/>
              <a:gd name="connsiteY2" fmla="*/ 0 h 1003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14920" h="1003163">
                <a:moveTo>
                  <a:pt x="0" y="480767"/>
                </a:moveTo>
                <a:cubicBezTo>
                  <a:pt x="207389" y="775354"/>
                  <a:pt x="414779" y="1069942"/>
                  <a:pt x="867266" y="989814"/>
                </a:cubicBezTo>
                <a:cubicBezTo>
                  <a:pt x="1319753" y="909686"/>
                  <a:pt x="2017336" y="454843"/>
                  <a:pt x="2714920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428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An Empty VM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Now, you have an empty virtual machine/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That is, a formatted (virtual) hard disk and no OS installation on it.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" y="1676400"/>
            <a:ext cx="5308092" cy="347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66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An Empty VM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Click on Details to bring up a more information about your empty VM: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5308092" cy="34770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54" y="1226582"/>
            <a:ext cx="5308092" cy="5095494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262433" y="3525625"/>
            <a:ext cx="2168165" cy="1387465"/>
          </a:xfrm>
          <a:custGeom>
            <a:avLst/>
            <a:gdLst>
              <a:gd name="connsiteX0" fmla="*/ 0 w 2168165"/>
              <a:gd name="connsiteY0" fmla="*/ 0 h 1387465"/>
              <a:gd name="connsiteX1" fmla="*/ 556181 w 2168165"/>
              <a:gd name="connsiteY1" fmla="*/ 1300899 h 1387465"/>
              <a:gd name="connsiteX2" fmla="*/ 2168165 w 2168165"/>
              <a:gd name="connsiteY2" fmla="*/ 1159497 h 138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8165" h="1387465">
                <a:moveTo>
                  <a:pt x="0" y="0"/>
                </a:moveTo>
                <a:cubicBezTo>
                  <a:pt x="97410" y="553825"/>
                  <a:pt x="194820" y="1107650"/>
                  <a:pt x="556181" y="1300899"/>
                </a:cubicBezTo>
                <a:cubicBezTo>
                  <a:pt x="917542" y="1494148"/>
                  <a:pt x="1542853" y="1326822"/>
                  <a:pt x="2168165" y="1159497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538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17" y="1345031"/>
            <a:ext cx="4930140" cy="3482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38400"/>
            <a:ext cx="4930140" cy="3482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VM Settings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There are a couple of crucial VM settings; right-click on your VM and bring up the Settings dialog: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6972" y="5029200"/>
            <a:ext cx="3425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Under General/Advanced, make the shared clipboard and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Drag'n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Drop Bidirectional.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3343275" y="2609850"/>
            <a:ext cx="522427" cy="2590800"/>
          </a:xfrm>
          <a:custGeom>
            <a:avLst/>
            <a:gdLst>
              <a:gd name="connsiteX0" fmla="*/ 0 w 522427"/>
              <a:gd name="connsiteY0" fmla="*/ 2590800 h 2590800"/>
              <a:gd name="connsiteX1" fmla="*/ 447675 w 522427"/>
              <a:gd name="connsiteY1" fmla="*/ 1162050 h 2590800"/>
              <a:gd name="connsiteX2" fmla="*/ 485775 w 522427"/>
              <a:gd name="connsiteY2" fmla="*/ 209550 h 2590800"/>
              <a:gd name="connsiteX3" fmla="*/ 76200 w 522427"/>
              <a:gd name="connsiteY3" fmla="*/ 0 h 259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427" h="2590800">
                <a:moveTo>
                  <a:pt x="0" y="2590800"/>
                </a:moveTo>
                <a:cubicBezTo>
                  <a:pt x="183356" y="2074862"/>
                  <a:pt x="366713" y="1558925"/>
                  <a:pt x="447675" y="1162050"/>
                </a:cubicBezTo>
                <a:cubicBezTo>
                  <a:pt x="528637" y="765175"/>
                  <a:pt x="547687" y="403225"/>
                  <a:pt x="485775" y="209550"/>
                </a:cubicBezTo>
                <a:cubicBezTo>
                  <a:pt x="423863" y="15875"/>
                  <a:pt x="250031" y="7937"/>
                  <a:pt x="76200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3772" y="1360706"/>
            <a:ext cx="3425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Under Display, enable 3D Acceleration.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6934200" y="1847850"/>
            <a:ext cx="883816" cy="2505075"/>
          </a:xfrm>
          <a:custGeom>
            <a:avLst/>
            <a:gdLst>
              <a:gd name="connsiteX0" fmla="*/ 19050 w 883816"/>
              <a:gd name="connsiteY0" fmla="*/ 0 h 2505075"/>
              <a:gd name="connsiteX1" fmla="*/ 533400 w 883816"/>
              <a:gd name="connsiteY1" fmla="*/ 238125 h 2505075"/>
              <a:gd name="connsiteX2" fmla="*/ 866775 w 883816"/>
              <a:gd name="connsiteY2" fmla="*/ 1095375 h 2505075"/>
              <a:gd name="connsiteX3" fmla="*/ 0 w 883816"/>
              <a:gd name="connsiteY3" fmla="*/ 2505075 h 2505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3816" h="2505075">
                <a:moveTo>
                  <a:pt x="19050" y="0"/>
                </a:moveTo>
                <a:cubicBezTo>
                  <a:pt x="205581" y="27781"/>
                  <a:pt x="392112" y="55562"/>
                  <a:pt x="533400" y="238125"/>
                </a:cubicBezTo>
                <a:cubicBezTo>
                  <a:pt x="674688" y="420688"/>
                  <a:pt x="955675" y="717550"/>
                  <a:pt x="866775" y="1095375"/>
                </a:cubicBezTo>
                <a:cubicBezTo>
                  <a:pt x="777875" y="1473200"/>
                  <a:pt x="388937" y="1989137"/>
                  <a:pt x="0" y="2505075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86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Get CentOS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84582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CentOS matches the department’s servers, including the rlogin cluster, so that is what you should install.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All our servers run CentOS 7.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That's where we will evaluate all of your assignments.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When downloading an ISO for CentOS, be aware that the file is fairly large… 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Be sure you've gotten all of it…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1816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7950" indent="-1377950">
              <a:defRPr/>
            </a:pP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Disclaimer: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the following notes illustrate one session installing CentOS 7 on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5.2,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running on Windows 10 Enterprise, on a particular underlying hardware system.  </a:t>
            </a:r>
          </a:p>
          <a:p>
            <a:pPr marL="1377950" indent="-1377950"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YMMV.  Mine certainly has…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00" y="3230862"/>
            <a:ext cx="4220409" cy="73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461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Get CentOS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7620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Go to centos.org, use the Get CentOS link at the top of the page, and select the link for the distribution option you want (I recommend DVD ISO):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685925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1804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ISO is buried in the CentOS archives: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6800" y="2069068"/>
            <a:ext cx="640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http://archive.kernel.org/centos-vault/7.5.1804/isos/x86_64/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667000"/>
            <a:ext cx="6239746" cy="3086531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631465" y="1998921"/>
            <a:ext cx="1080377" cy="1148316"/>
          </a:xfrm>
          <a:custGeom>
            <a:avLst/>
            <a:gdLst>
              <a:gd name="connsiteX0" fmla="*/ 325465 w 1080377"/>
              <a:gd name="connsiteY0" fmla="*/ 0 h 1148316"/>
              <a:gd name="connsiteX1" fmla="*/ 38386 w 1080377"/>
              <a:gd name="connsiteY1" fmla="*/ 744279 h 1148316"/>
              <a:gd name="connsiteX2" fmla="*/ 1080377 w 1080377"/>
              <a:gd name="connsiteY2" fmla="*/ 1148316 h 1148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377" h="1148316">
                <a:moveTo>
                  <a:pt x="325465" y="0"/>
                </a:moveTo>
                <a:cubicBezTo>
                  <a:pt x="119016" y="276446"/>
                  <a:pt x="-87433" y="552893"/>
                  <a:pt x="38386" y="744279"/>
                </a:cubicBezTo>
                <a:cubicBezTo>
                  <a:pt x="164205" y="935665"/>
                  <a:pt x="622291" y="1041990"/>
                  <a:pt x="1080377" y="1148316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44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Beginning the CentOS Installation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28471"/>
            <a:ext cx="8610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 the VM and click Start.</a:t>
            </a:r>
          </a:p>
          <a:p>
            <a:pPr>
              <a:defRPr/>
            </a:pPr>
            <a:r>
              <a:rPr lang="en-US" sz="1800" dirty="0" err="1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will recognize the empty system and prompt you to select an installation disk.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" y="1752600"/>
            <a:ext cx="4613361" cy="451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08076" y="1929335"/>
            <a:ext cx="36835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Click the folder icon.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elect your CentOS ISO file; then click Start...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281275"/>
            <a:ext cx="3200400" cy="3043325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6495068" y="2271860"/>
            <a:ext cx="2260842" cy="3289954"/>
          </a:xfrm>
          <a:custGeom>
            <a:avLst/>
            <a:gdLst>
              <a:gd name="connsiteX0" fmla="*/ 0 w 2260842"/>
              <a:gd name="connsiteY0" fmla="*/ 0 h 3289954"/>
              <a:gd name="connsiteX1" fmla="*/ 1300899 w 2260842"/>
              <a:gd name="connsiteY1" fmla="*/ 622169 h 3289954"/>
              <a:gd name="connsiteX2" fmla="*/ 2187019 w 2260842"/>
              <a:gd name="connsiteY2" fmla="*/ 2036189 h 3289954"/>
              <a:gd name="connsiteX3" fmla="*/ 2149311 w 2260842"/>
              <a:gd name="connsiteY3" fmla="*/ 3289954 h 328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0842" h="3289954">
                <a:moveTo>
                  <a:pt x="0" y="0"/>
                </a:moveTo>
                <a:cubicBezTo>
                  <a:pt x="468198" y="141402"/>
                  <a:pt x="936396" y="282804"/>
                  <a:pt x="1300899" y="622169"/>
                </a:cubicBezTo>
                <a:cubicBezTo>
                  <a:pt x="1665402" y="961534"/>
                  <a:pt x="2045617" y="1591558"/>
                  <a:pt x="2187019" y="2036189"/>
                </a:cubicBezTo>
                <a:cubicBezTo>
                  <a:pt x="2328421" y="2480820"/>
                  <a:pt x="2238866" y="2885387"/>
                  <a:pt x="2149311" y="3289954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9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26582"/>
            <a:ext cx="4026918" cy="3943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Running</a:t>
            </a:r>
            <a:r>
              <a:rPr lang="en-US" baseline="0" dirty="0" smtClean="0"/>
              <a:t> the Installation Code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following sequence of screen shots are mostly self-explanatory…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625" y="5726668"/>
            <a:ext cx="3544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 Install CentOS 7...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5726668"/>
            <a:ext cx="3544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… and it grinds away awhile…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67" y="1226582"/>
            <a:ext cx="4110990" cy="275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25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27" y="1128105"/>
            <a:ext cx="5122777" cy="42381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61" y="2059864"/>
            <a:ext cx="5156281" cy="42683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Running</a:t>
            </a:r>
            <a:r>
              <a:rPr lang="en-US" baseline="0" dirty="0" smtClean="0"/>
              <a:t> the Installation Code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Some basic settings need to be established: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5464561"/>
            <a:ext cx="2031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Language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1098699" y="2438400"/>
            <a:ext cx="1720701" cy="3071860"/>
          </a:xfrm>
          <a:custGeom>
            <a:avLst/>
            <a:gdLst>
              <a:gd name="connsiteX0" fmla="*/ 108309 w 2001117"/>
              <a:gd name="connsiteY0" fmla="*/ 2816352 h 2816352"/>
              <a:gd name="connsiteX1" fmla="*/ 208893 w 2001117"/>
              <a:gd name="connsiteY1" fmla="*/ 1600200 h 2816352"/>
              <a:gd name="connsiteX2" fmla="*/ 2001117 w 2001117"/>
              <a:gd name="connsiteY2" fmla="*/ 0 h 2816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1117" h="2816352">
                <a:moveTo>
                  <a:pt x="108309" y="2816352"/>
                </a:moveTo>
                <a:cubicBezTo>
                  <a:pt x="867" y="2442972"/>
                  <a:pt x="-106575" y="2069592"/>
                  <a:pt x="208893" y="1600200"/>
                </a:cubicBezTo>
                <a:cubicBezTo>
                  <a:pt x="524361" y="1130808"/>
                  <a:pt x="1262739" y="565404"/>
                  <a:pt x="2001117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24600" y="685800"/>
            <a:ext cx="236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Installation site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Initial software configuration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7580376" y="1591056"/>
            <a:ext cx="919833" cy="2523744"/>
          </a:xfrm>
          <a:custGeom>
            <a:avLst/>
            <a:gdLst>
              <a:gd name="connsiteX0" fmla="*/ 310896 w 919833"/>
              <a:gd name="connsiteY0" fmla="*/ 0 h 2523744"/>
              <a:gd name="connsiteX1" fmla="*/ 914400 w 919833"/>
              <a:gd name="connsiteY1" fmla="*/ 685800 h 2523744"/>
              <a:gd name="connsiteX2" fmla="*/ 0 w 919833"/>
              <a:gd name="connsiteY2" fmla="*/ 2523744 h 2523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9833" h="2523744">
                <a:moveTo>
                  <a:pt x="310896" y="0"/>
                </a:moveTo>
                <a:cubicBezTo>
                  <a:pt x="638556" y="132588"/>
                  <a:pt x="966216" y="265176"/>
                  <a:pt x="914400" y="685800"/>
                </a:cubicBezTo>
                <a:cubicBezTo>
                  <a:pt x="862584" y="1106424"/>
                  <a:pt x="431292" y="1815084"/>
                  <a:pt x="0" y="2523744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5789527" y="859536"/>
            <a:ext cx="867837" cy="3785616"/>
          </a:xfrm>
          <a:custGeom>
            <a:avLst/>
            <a:gdLst>
              <a:gd name="connsiteX0" fmla="*/ 501545 w 867837"/>
              <a:gd name="connsiteY0" fmla="*/ 0 h 3785616"/>
              <a:gd name="connsiteX1" fmla="*/ 7769 w 867837"/>
              <a:gd name="connsiteY1" fmla="*/ 859536 h 3785616"/>
              <a:gd name="connsiteX2" fmla="*/ 849017 w 867837"/>
              <a:gd name="connsiteY2" fmla="*/ 2340864 h 3785616"/>
              <a:gd name="connsiteX3" fmla="*/ 510689 w 867837"/>
              <a:gd name="connsiteY3" fmla="*/ 3785616 h 378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7837" h="3785616">
                <a:moveTo>
                  <a:pt x="501545" y="0"/>
                </a:moveTo>
                <a:cubicBezTo>
                  <a:pt x="225701" y="234696"/>
                  <a:pt x="-50143" y="469392"/>
                  <a:pt x="7769" y="859536"/>
                </a:cubicBezTo>
                <a:cubicBezTo>
                  <a:pt x="65681" y="1249680"/>
                  <a:pt x="765197" y="1853184"/>
                  <a:pt x="849017" y="2340864"/>
                </a:cubicBezTo>
                <a:cubicBezTo>
                  <a:pt x="932837" y="2828544"/>
                  <a:pt x="721763" y="3307080"/>
                  <a:pt x="510689" y="3785616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00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Installation</a:t>
            </a:r>
            <a:r>
              <a:rPr lang="en-US" baseline="0" dirty="0" smtClean="0"/>
              <a:t> </a:t>
            </a:r>
            <a:r>
              <a:rPr lang="en-US" dirty="0" smtClean="0"/>
              <a:t>Destination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This will be the virtual harddrive you just created... take the defaults.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6259830" cy="518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3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Begin the </a:t>
            </a:r>
            <a:r>
              <a:rPr lang="en-US" dirty="0" err="1" smtClean="0"/>
              <a:t>VirtualBox</a:t>
            </a:r>
            <a:r>
              <a:rPr lang="en-US" dirty="0" smtClean="0"/>
              <a:t> Installation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27379"/>
            <a:ext cx="86106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Run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installer.  The first few screens are typical and probably do not require you to make any changes to the default options: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361984"/>
            <a:ext cx="2451735" cy="19168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823" y="1381836"/>
            <a:ext cx="2451735" cy="1916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723" y="1361983"/>
            <a:ext cx="2451735" cy="19168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3" y="3789335"/>
            <a:ext cx="2451735" cy="19168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432" y="3789335"/>
            <a:ext cx="2451735" cy="19168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298" y="3789335"/>
            <a:ext cx="2451735" cy="191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9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909" y="1438183"/>
            <a:ext cx="5242560" cy="4349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Software Selection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Here, I prefer the GNOME desktop and I want to be sure that I install the development tools (compiler,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etc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95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Make other choices as you like... more packages can be installed later.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1334650" y="1069848"/>
            <a:ext cx="1103750" cy="2740152"/>
          </a:xfrm>
          <a:custGeom>
            <a:avLst/>
            <a:gdLst>
              <a:gd name="connsiteX0" fmla="*/ 1399406 w 1399406"/>
              <a:gd name="connsiteY0" fmla="*/ 0 h 3236976"/>
              <a:gd name="connsiteX1" fmla="*/ 374 w 1399406"/>
              <a:gd name="connsiteY1" fmla="*/ 1645920 h 3236976"/>
              <a:gd name="connsiteX2" fmla="*/ 1289678 w 1399406"/>
              <a:gd name="connsiteY2" fmla="*/ 3236976 h 3236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9406" h="3236976">
                <a:moveTo>
                  <a:pt x="1399406" y="0"/>
                </a:moveTo>
                <a:cubicBezTo>
                  <a:pt x="709034" y="553212"/>
                  <a:pt x="18662" y="1106424"/>
                  <a:pt x="374" y="1645920"/>
                </a:cubicBezTo>
                <a:cubicBezTo>
                  <a:pt x="-17914" y="2185416"/>
                  <a:pt x="635882" y="2711196"/>
                  <a:pt x="1289678" y="3236976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838982" y="1316736"/>
            <a:ext cx="4299946" cy="2645664"/>
          </a:xfrm>
          <a:custGeom>
            <a:avLst/>
            <a:gdLst>
              <a:gd name="connsiteX0" fmla="*/ 29698 w 4299946"/>
              <a:gd name="connsiteY0" fmla="*/ 0 h 3291840"/>
              <a:gd name="connsiteX1" fmla="*/ 505186 w 4299946"/>
              <a:gd name="connsiteY1" fmla="*/ 594360 h 3291840"/>
              <a:gd name="connsiteX2" fmla="*/ 3504418 w 4299946"/>
              <a:gd name="connsiteY2" fmla="*/ 1298448 h 3291840"/>
              <a:gd name="connsiteX3" fmla="*/ 4299946 w 4299946"/>
              <a:gd name="connsiteY3" fmla="*/ 329184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99946" h="3291840">
                <a:moveTo>
                  <a:pt x="29698" y="0"/>
                </a:moveTo>
                <a:cubicBezTo>
                  <a:pt x="-22118" y="188976"/>
                  <a:pt x="-73934" y="377952"/>
                  <a:pt x="505186" y="594360"/>
                </a:cubicBezTo>
                <a:cubicBezTo>
                  <a:pt x="1084306" y="810768"/>
                  <a:pt x="2871958" y="848868"/>
                  <a:pt x="3504418" y="1298448"/>
                </a:cubicBezTo>
                <a:cubicBezTo>
                  <a:pt x="4136878" y="1748028"/>
                  <a:pt x="4218412" y="2519934"/>
                  <a:pt x="4299946" y="329184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14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22096"/>
            <a:ext cx="6271260" cy="5189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Initiate Installation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Fire up the installation routine...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3913632" y="828496"/>
            <a:ext cx="4577113" cy="4895648"/>
          </a:xfrm>
          <a:custGeom>
            <a:avLst/>
            <a:gdLst>
              <a:gd name="connsiteX0" fmla="*/ 0 w 4577113"/>
              <a:gd name="connsiteY0" fmla="*/ 177344 h 4895648"/>
              <a:gd name="connsiteX1" fmla="*/ 1472184 w 4577113"/>
              <a:gd name="connsiteY1" fmla="*/ 58472 h 4895648"/>
              <a:gd name="connsiteX2" fmla="*/ 3694176 w 4577113"/>
              <a:gd name="connsiteY2" fmla="*/ 113336 h 4895648"/>
              <a:gd name="connsiteX3" fmla="*/ 4572000 w 4577113"/>
              <a:gd name="connsiteY3" fmla="*/ 1320344 h 4895648"/>
              <a:gd name="connsiteX4" fmla="*/ 3355848 w 4577113"/>
              <a:gd name="connsiteY4" fmla="*/ 4895648 h 4895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7113" h="4895648">
                <a:moveTo>
                  <a:pt x="0" y="177344"/>
                </a:moveTo>
                <a:cubicBezTo>
                  <a:pt x="428244" y="123242"/>
                  <a:pt x="1472184" y="58472"/>
                  <a:pt x="1472184" y="58472"/>
                </a:cubicBezTo>
                <a:cubicBezTo>
                  <a:pt x="2087880" y="47804"/>
                  <a:pt x="3177540" y="-96976"/>
                  <a:pt x="3694176" y="113336"/>
                </a:cubicBezTo>
                <a:cubicBezTo>
                  <a:pt x="4210812" y="323648"/>
                  <a:pt x="4628388" y="523292"/>
                  <a:pt x="4572000" y="1320344"/>
                </a:cubicBezTo>
                <a:cubicBezTo>
                  <a:pt x="4515612" y="2117396"/>
                  <a:pt x="3935730" y="3506522"/>
                  <a:pt x="3355848" y="4895648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90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8" y="762000"/>
            <a:ext cx="3680460" cy="3045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root Account Setup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5231249"/>
            <a:ext cx="7133316" cy="116955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root is the administrative account.</a:t>
            </a:r>
          </a:p>
          <a:p>
            <a:pPr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You will use that for most software installs and some other activities.</a:t>
            </a:r>
          </a:p>
          <a:p>
            <a:pPr>
              <a:defRPr/>
            </a:pPr>
            <a:endParaRPr lang="en-US" sz="14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Do not forget this password!</a:t>
            </a:r>
          </a:p>
        </p:txBody>
      </p:sp>
      <p:sp>
        <p:nvSpPr>
          <p:cNvPr id="3" name="Freeform 2"/>
          <p:cNvSpPr/>
          <p:nvPr/>
        </p:nvSpPr>
        <p:spPr bwMode="auto">
          <a:xfrm>
            <a:off x="474667" y="1828800"/>
            <a:ext cx="1506533" cy="2215453"/>
          </a:xfrm>
          <a:custGeom>
            <a:avLst/>
            <a:gdLst>
              <a:gd name="connsiteX0" fmla="*/ 775013 w 893885"/>
              <a:gd name="connsiteY0" fmla="*/ 0 h 2672653"/>
              <a:gd name="connsiteX1" fmla="*/ 43493 w 893885"/>
              <a:gd name="connsiteY1" fmla="*/ 1152144 h 2672653"/>
              <a:gd name="connsiteX2" fmla="*/ 171509 w 893885"/>
              <a:gd name="connsiteY2" fmla="*/ 2432304 h 2672653"/>
              <a:gd name="connsiteX3" fmla="*/ 893885 w 893885"/>
              <a:gd name="connsiteY3" fmla="*/ 2670048 h 2672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3885" h="2672653">
                <a:moveTo>
                  <a:pt x="775013" y="0"/>
                </a:moveTo>
                <a:cubicBezTo>
                  <a:pt x="459545" y="373380"/>
                  <a:pt x="144077" y="746760"/>
                  <a:pt x="43493" y="1152144"/>
                </a:cubicBezTo>
                <a:cubicBezTo>
                  <a:pt x="-57091" y="1557528"/>
                  <a:pt x="29777" y="2179320"/>
                  <a:pt x="171509" y="2432304"/>
                </a:cubicBezTo>
                <a:cubicBezTo>
                  <a:pt x="313241" y="2685288"/>
                  <a:pt x="603563" y="2677668"/>
                  <a:pt x="893885" y="2670048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762000"/>
            <a:ext cx="403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While the installation is running, set the password for the root (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superuser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 account.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55"/>
          <a:stretch/>
        </p:blipFill>
        <p:spPr>
          <a:xfrm>
            <a:off x="2209800" y="2133600"/>
            <a:ext cx="6118860" cy="29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8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User Account Setup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2971800" cy="242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780133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also set up a user account for my personal use.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274"/>
          <a:stretch/>
        </p:blipFill>
        <p:spPr>
          <a:xfrm>
            <a:off x="2438400" y="3262122"/>
            <a:ext cx="6347460" cy="308454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3601039" y="1414021"/>
            <a:ext cx="1055802" cy="1725105"/>
          </a:xfrm>
          <a:custGeom>
            <a:avLst/>
            <a:gdLst>
              <a:gd name="connsiteX0" fmla="*/ 0 w 1055802"/>
              <a:gd name="connsiteY0" fmla="*/ 0 h 1725105"/>
              <a:gd name="connsiteX1" fmla="*/ 801279 w 1055802"/>
              <a:gd name="connsiteY1" fmla="*/ 301657 h 1725105"/>
              <a:gd name="connsiteX2" fmla="*/ 1055802 w 1055802"/>
              <a:gd name="connsiteY2" fmla="*/ 1725105 h 1725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5802" h="1725105">
                <a:moveTo>
                  <a:pt x="0" y="0"/>
                </a:moveTo>
                <a:cubicBezTo>
                  <a:pt x="312656" y="7070"/>
                  <a:pt x="625312" y="14140"/>
                  <a:pt x="801279" y="301657"/>
                </a:cubicBezTo>
                <a:cubicBezTo>
                  <a:pt x="977246" y="589174"/>
                  <a:pt x="1016524" y="1157139"/>
                  <a:pt x="1055802" y="1725105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330" y="3854131"/>
            <a:ext cx="18554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Security advice notwithstanding, I prefer to run as an admin… this is NOT the same as being root.</a:t>
            </a:r>
          </a:p>
        </p:txBody>
      </p:sp>
      <p:sp>
        <p:nvSpPr>
          <p:cNvPr id="11" name="Freeform 10"/>
          <p:cNvSpPr/>
          <p:nvPr/>
        </p:nvSpPr>
        <p:spPr bwMode="auto">
          <a:xfrm>
            <a:off x="1866507" y="4864231"/>
            <a:ext cx="2762054" cy="302342"/>
          </a:xfrm>
          <a:custGeom>
            <a:avLst/>
            <a:gdLst>
              <a:gd name="connsiteX0" fmla="*/ 0 w 2762054"/>
              <a:gd name="connsiteY0" fmla="*/ 0 h 302342"/>
              <a:gd name="connsiteX1" fmla="*/ 1385740 w 2762054"/>
              <a:gd name="connsiteY1" fmla="*/ 301658 h 302342"/>
              <a:gd name="connsiteX2" fmla="*/ 2762054 w 2762054"/>
              <a:gd name="connsiteY2" fmla="*/ 65988 h 302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054" h="302342">
                <a:moveTo>
                  <a:pt x="0" y="0"/>
                </a:moveTo>
                <a:cubicBezTo>
                  <a:pt x="462699" y="145330"/>
                  <a:pt x="925398" y="290660"/>
                  <a:pt x="1385740" y="301658"/>
                </a:cubicBezTo>
                <a:cubicBezTo>
                  <a:pt x="1846082" y="312656"/>
                  <a:pt x="2304068" y="189322"/>
                  <a:pt x="2762054" y="65988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176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01" y="1503581"/>
            <a:ext cx="4262030" cy="3528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Reboot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85800"/>
            <a:ext cx="830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Eventually you should see the completion screen (it takes awhile, depending on how many software packages you chose, the speed of your machine,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etc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49996" y="5562600"/>
            <a:ext cx="31221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Now, you need to restart the virtual machine...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84" y="1503581"/>
            <a:ext cx="3632801" cy="300609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7301130" y="4534293"/>
            <a:ext cx="871909" cy="1121789"/>
          </a:xfrm>
          <a:custGeom>
            <a:avLst/>
            <a:gdLst>
              <a:gd name="connsiteX0" fmla="*/ 249740 w 871909"/>
              <a:gd name="connsiteY0" fmla="*/ 1121789 h 1121789"/>
              <a:gd name="connsiteX1" fmla="*/ 32924 w 871909"/>
              <a:gd name="connsiteY1" fmla="*/ 886119 h 1121789"/>
              <a:gd name="connsiteX2" fmla="*/ 871909 w 871909"/>
              <a:gd name="connsiteY2" fmla="*/ 0 h 112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1909" h="1121789">
                <a:moveTo>
                  <a:pt x="249740" y="1121789"/>
                </a:moveTo>
                <a:cubicBezTo>
                  <a:pt x="89484" y="1097436"/>
                  <a:pt x="-70771" y="1073084"/>
                  <a:pt x="32924" y="886119"/>
                </a:cubicBezTo>
                <a:cubicBezTo>
                  <a:pt x="136619" y="699154"/>
                  <a:pt x="504264" y="349577"/>
                  <a:pt x="871909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14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License Screen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85800"/>
            <a:ext cx="830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restart will bring you to the license screens: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4663440" cy="3852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67000"/>
            <a:ext cx="3825240" cy="31640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590" y="3429000"/>
            <a:ext cx="3585210" cy="2974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6019800"/>
            <a:ext cx="830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Skip network setup for now…</a:t>
            </a:r>
          </a:p>
        </p:txBody>
      </p:sp>
    </p:spTree>
    <p:extLst>
      <p:ext uri="{BB962C8B-B14F-4D97-AF65-F5344CB8AC3E}">
        <p14:creationId xmlns:p14="http://schemas.microsoft.com/office/powerpoint/2010/main" val="1180714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Login Screen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97468"/>
            <a:ext cx="830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restart will now bring you to the login screen: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4591050" cy="3793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514600"/>
            <a:ext cx="4591050" cy="3798254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2865748" y="1856393"/>
            <a:ext cx="3996965" cy="1179038"/>
          </a:xfrm>
          <a:custGeom>
            <a:avLst/>
            <a:gdLst>
              <a:gd name="connsiteX0" fmla="*/ 0 w 3996965"/>
              <a:gd name="connsiteY0" fmla="*/ 1179038 h 1179038"/>
              <a:gd name="connsiteX1" fmla="*/ 1574277 w 3996965"/>
              <a:gd name="connsiteY1" fmla="*/ 226931 h 1179038"/>
              <a:gd name="connsiteX2" fmla="*/ 3242821 w 3996965"/>
              <a:gd name="connsiteY2" fmla="*/ 19541 h 1179038"/>
              <a:gd name="connsiteX3" fmla="*/ 3996965 w 3996965"/>
              <a:gd name="connsiteY3" fmla="*/ 575722 h 117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96965" h="1179038">
                <a:moveTo>
                  <a:pt x="0" y="1179038"/>
                </a:moveTo>
                <a:cubicBezTo>
                  <a:pt x="516903" y="799609"/>
                  <a:pt x="1033807" y="420180"/>
                  <a:pt x="1574277" y="226931"/>
                </a:cubicBezTo>
                <a:cubicBezTo>
                  <a:pt x="2114747" y="33681"/>
                  <a:pt x="2839040" y="-38591"/>
                  <a:pt x="3242821" y="19541"/>
                </a:cubicBezTo>
                <a:cubicBezTo>
                  <a:pt x="3646602" y="77673"/>
                  <a:pt x="3821783" y="326697"/>
                  <a:pt x="3996965" y="575722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449669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prefer Gnome Classic… the slides that follow assume that.</a:t>
            </a:r>
          </a:p>
        </p:txBody>
      </p:sp>
    </p:spTree>
    <p:extLst>
      <p:ext uri="{BB962C8B-B14F-4D97-AF65-F5344CB8AC3E}">
        <p14:creationId xmlns:p14="http://schemas.microsoft.com/office/powerpoint/2010/main" val="3428012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Initial Options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CentOS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starts with some basic language and keyboard configuration: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07728"/>
            <a:ext cx="3810000" cy="3145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50935"/>
            <a:ext cx="3131820" cy="259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87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5" y="1093437"/>
            <a:ext cx="3993335" cy="32881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Initial Options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may setup access to online accounts… or not…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00" y="2590800"/>
            <a:ext cx="4348800" cy="35816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4736068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may configure some privacy settings …</a:t>
            </a:r>
          </a:p>
        </p:txBody>
      </p:sp>
    </p:spTree>
    <p:extLst>
      <p:ext uri="{BB962C8B-B14F-4D97-AF65-F5344CB8AC3E}">
        <p14:creationId xmlns:p14="http://schemas.microsoft.com/office/powerpoint/2010/main" val="1602156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Initial Options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Eventually you will reach completion: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" y="1270931"/>
            <a:ext cx="3371850" cy="2789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00400"/>
            <a:ext cx="3131820" cy="259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2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Start </a:t>
            </a:r>
            <a:r>
              <a:rPr lang="en-US" dirty="0" err="1" smtClean="0"/>
              <a:t>VirtualBox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85800"/>
            <a:ext cx="8610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Once the base installation is complete, start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28153"/>
            <a:ext cx="2640330" cy="2064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179448"/>
            <a:ext cx="4128516" cy="473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412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GNOME Help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 first startup, you'll be offered help for the Linux environment: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5879068"/>
            <a:ext cx="8342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Ignore this or explore it, as you like... it's all available at any time.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52186"/>
            <a:ext cx="5581650" cy="45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04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51181"/>
            <a:ext cx="4956810" cy="409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48" y="2887980"/>
            <a:ext cx="4179452" cy="3436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Starting the Network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Click the Network icon and turn on the network... the default settings are usually OK.</a:t>
            </a:r>
          </a:p>
        </p:txBody>
      </p:sp>
      <p:sp>
        <p:nvSpPr>
          <p:cNvPr id="4" name="Freeform 3"/>
          <p:cNvSpPr/>
          <p:nvPr/>
        </p:nvSpPr>
        <p:spPr bwMode="auto">
          <a:xfrm>
            <a:off x="1801367" y="905256"/>
            <a:ext cx="3258401" cy="1066949"/>
          </a:xfrm>
          <a:custGeom>
            <a:avLst/>
            <a:gdLst>
              <a:gd name="connsiteX0" fmla="*/ 0 w 1819656"/>
              <a:gd name="connsiteY0" fmla="*/ 0 h 1066949"/>
              <a:gd name="connsiteX1" fmla="*/ 320040 w 1819656"/>
              <a:gd name="connsiteY1" fmla="*/ 1024128 h 1066949"/>
              <a:gd name="connsiteX2" fmla="*/ 1819656 w 1819656"/>
              <a:gd name="connsiteY2" fmla="*/ 777240 h 106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656" h="1066949">
                <a:moveTo>
                  <a:pt x="0" y="0"/>
                </a:moveTo>
                <a:cubicBezTo>
                  <a:pt x="8382" y="447294"/>
                  <a:pt x="16764" y="894588"/>
                  <a:pt x="320040" y="1024128"/>
                </a:cubicBezTo>
                <a:cubicBezTo>
                  <a:pt x="623316" y="1153668"/>
                  <a:pt x="1221486" y="965454"/>
                  <a:pt x="1819656" y="77724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317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8" y="1354323"/>
            <a:ext cx="4179452" cy="34366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Make the Network Automatic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Click the gear icon for settings, and enable the network to be on automatically.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41" y="2514600"/>
            <a:ext cx="4362059" cy="360807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1559298" y="933254"/>
            <a:ext cx="2211424" cy="1697896"/>
          </a:xfrm>
          <a:custGeom>
            <a:avLst/>
            <a:gdLst>
              <a:gd name="connsiteX0" fmla="*/ 90393 w 2211424"/>
              <a:gd name="connsiteY0" fmla="*/ 0 h 1697896"/>
              <a:gd name="connsiteX1" fmla="*/ 62112 w 2211424"/>
              <a:gd name="connsiteY1" fmla="*/ 1263191 h 1697896"/>
              <a:gd name="connsiteX2" fmla="*/ 797403 w 2211424"/>
              <a:gd name="connsiteY2" fmla="*/ 1687398 h 1697896"/>
              <a:gd name="connsiteX3" fmla="*/ 2211424 w 2211424"/>
              <a:gd name="connsiteY3" fmla="*/ 1527142 h 169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1424" h="1697896">
                <a:moveTo>
                  <a:pt x="90393" y="0"/>
                </a:moveTo>
                <a:cubicBezTo>
                  <a:pt x="17335" y="490979"/>
                  <a:pt x="-55723" y="981958"/>
                  <a:pt x="62112" y="1263191"/>
                </a:cubicBezTo>
                <a:cubicBezTo>
                  <a:pt x="179947" y="1544424"/>
                  <a:pt x="439184" y="1643406"/>
                  <a:pt x="797403" y="1687398"/>
                </a:cubicBezTo>
                <a:cubicBezTo>
                  <a:pt x="1155622" y="1731390"/>
                  <a:pt x="1683523" y="1629266"/>
                  <a:pt x="2211424" y="1527142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6391373" y="999241"/>
            <a:ext cx="2287298" cy="3591613"/>
          </a:xfrm>
          <a:custGeom>
            <a:avLst/>
            <a:gdLst>
              <a:gd name="connsiteX0" fmla="*/ 744718 w 2287298"/>
              <a:gd name="connsiteY0" fmla="*/ 0 h 3591613"/>
              <a:gd name="connsiteX1" fmla="*/ 1951349 w 2287298"/>
              <a:gd name="connsiteY1" fmla="*/ 1385740 h 3591613"/>
              <a:gd name="connsiteX2" fmla="*/ 2139885 w 2287298"/>
              <a:gd name="connsiteY2" fmla="*/ 2969444 h 3591613"/>
              <a:gd name="connsiteX3" fmla="*/ 0 w 2287298"/>
              <a:gd name="connsiteY3" fmla="*/ 3591613 h 359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7298" h="3591613">
                <a:moveTo>
                  <a:pt x="744718" y="0"/>
                </a:moveTo>
                <a:cubicBezTo>
                  <a:pt x="1231769" y="445416"/>
                  <a:pt x="1718821" y="890833"/>
                  <a:pt x="1951349" y="1385740"/>
                </a:cubicBezTo>
                <a:cubicBezTo>
                  <a:pt x="2183877" y="1880647"/>
                  <a:pt x="2465110" y="2601799"/>
                  <a:pt x="2139885" y="2969444"/>
                </a:cubicBezTo>
                <a:cubicBezTo>
                  <a:pt x="1814660" y="3337089"/>
                  <a:pt x="907330" y="3464351"/>
                  <a:pt x="0" y="3591613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36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Shutdown CentOS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At this point, shut CentOS down.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 is IMPORTANT to always shutdown correctly… improper shutdowns may render the VM unbootable!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28"/>
          <a:stretch/>
        </p:blipFill>
        <p:spPr>
          <a:xfrm>
            <a:off x="529590" y="1909892"/>
            <a:ext cx="5566410" cy="25097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3" t="39362" r="22603" b="34633"/>
          <a:stretch/>
        </p:blipFill>
        <p:spPr>
          <a:xfrm>
            <a:off x="4114800" y="4648200"/>
            <a:ext cx="4267200" cy="167640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 bwMode="auto">
          <a:xfrm>
            <a:off x="3741009" y="1508289"/>
            <a:ext cx="1820805" cy="2328420"/>
          </a:xfrm>
          <a:custGeom>
            <a:avLst/>
            <a:gdLst>
              <a:gd name="connsiteX0" fmla="*/ 463346 w 1820805"/>
              <a:gd name="connsiteY0" fmla="*/ 0 h 2328420"/>
              <a:gd name="connsiteX1" fmla="*/ 1432 w 1820805"/>
              <a:gd name="connsiteY1" fmla="*/ 1159497 h 2328420"/>
              <a:gd name="connsiteX2" fmla="*/ 378504 w 1820805"/>
              <a:gd name="connsiteY2" fmla="*/ 1885360 h 2328420"/>
              <a:gd name="connsiteX3" fmla="*/ 1820805 w 1820805"/>
              <a:gd name="connsiteY3" fmla="*/ 2328420 h 232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0805" h="2328420">
                <a:moveTo>
                  <a:pt x="463346" y="0"/>
                </a:moveTo>
                <a:cubicBezTo>
                  <a:pt x="239459" y="422635"/>
                  <a:pt x="15572" y="845270"/>
                  <a:pt x="1432" y="1159497"/>
                </a:cubicBezTo>
                <a:cubicBezTo>
                  <a:pt x="-12708" y="1473724"/>
                  <a:pt x="75275" y="1690540"/>
                  <a:pt x="378504" y="1885360"/>
                </a:cubicBezTo>
                <a:cubicBezTo>
                  <a:pt x="681733" y="2080180"/>
                  <a:pt x="1251269" y="2204300"/>
                  <a:pt x="1820805" y="232842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6231118" y="3829378"/>
            <a:ext cx="1619379" cy="1911546"/>
          </a:xfrm>
          <a:custGeom>
            <a:avLst/>
            <a:gdLst>
              <a:gd name="connsiteX0" fmla="*/ 0 w 1619379"/>
              <a:gd name="connsiteY0" fmla="*/ 26185 h 1911546"/>
              <a:gd name="connsiteX1" fmla="*/ 1480008 w 1619379"/>
              <a:gd name="connsiteY1" fmla="*/ 261855 h 1911546"/>
              <a:gd name="connsiteX2" fmla="*/ 1470581 w 1619379"/>
              <a:gd name="connsiteY2" fmla="*/ 1911546 h 1911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9379" h="1911546">
                <a:moveTo>
                  <a:pt x="0" y="26185"/>
                </a:moveTo>
                <a:cubicBezTo>
                  <a:pt x="617455" y="-13094"/>
                  <a:pt x="1234911" y="-52372"/>
                  <a:pt x="1480008" y="261855"/>
                </a:cubicBezTo>
                <a:cubicBezTo>
                  <a:pt x="1725105" y="576082"/>
                  <a:pt x="1597843" y="1243814"/>
                  <a:pt x="1470581" y="1911546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98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Back it Up!!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recommend making a total backup of your virtual machine right now!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This gives you an emergency, pristine VM when things go wrong…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80580"/>
            <a:ext cx="4606290" cy="4528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188139"/>
            <a:ext cx="2998076" cy="310515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2309567" y="2564091"/>
            <a:ext cx="3016577" cy="1583703"/>
          </a:xfrm>
          <a:custGeom>
            <a:avLst/>
            <a:gdLst>
              <a:gd name="connsiteX0" fmla="*/ 0 w 3016577"/>
              <a:gd name="connsiteY0" fmla="*/ 0 h 1583703"/>
              <a:gd name="connsiteX1" fmla="*/ 1168924 w 3016577"/>
              <a:gd name="connsiteY1" fmla="*/ 1300899 h 1583703"/>
              <a:gd name="connsiteX2" fmla="*/ 3016577 w 3016577"/>
              <a:gd name="connsiteY2" fmla="*/ 1583703 h 158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16577" h="1583703">
                <a:moveTo>
                  <a:pt x="0" y="0"/>
                </a:moveTo>
                <a:cubicBezTo>
                  <a:pt x="333080" y="518474"/>
                  <a:pt x="666161" y="1036949"/>
                  <a:pt x="1168924" y="1300899"/>
                </a:cubicBezTo>
                <a:cubicBezTo>
                  <a:pt x="1671687" y="1564849"/>
                  <a:pt x="2344132" y="1574276"/>
                  <a:pt x="3016577" y="1583703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840468"/>
            <a:ext cx="350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Do this with the VM shut down!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Do it frequently!</a:t>
            </a:r>
          </a:p>
        </p:txBody>
      </p:sp>
    </p:spTree>
    <p:extLst>
      <p:ext uri="{BB962C8B-B14F-4D97-AF65-F5344CB8AC3E}">
        <p14:creationId xmlns:p14="http://schemas.microsoft.com/office/powerpoint/2010/main" val="1137756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0872" y="171450"/>
            <a:ext cx="5718928" cy="342900"/>
          </a:xfrm>
        </p:spPr>
        <p:txBody>
          <a:bodyPr/>
          <a:lstStyle/>
          <a:p>
            <a:r>
              <a:rPr lang="en-US" dirty="0" smtClean="0"/>
              <a:t>Exporting a Virtual Machine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4715" y="703984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process creates a single file backup of your entire VM.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200" y="139385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suggest tagging the name with the date you made the backup… and keeping more than one backup around.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93850"/>
            <a:ext cx="3200400" cy="3314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655898"/>
            <a:ext cx="3200400" cy="16758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4964668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can:</a:t>
            </a:r>
          </a:p>
          <a:p>
            <a:pPr marL="461963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use Import Appliance to reload this if your VM is damaged later</a:t>
            </a:r>
          </a:p>
          <a:p>
            <a:pPr marL="461963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copy this to another computer and import it to 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installation there</a:t>
            </a:r>
          </a:p>
        </p:txBody>
      </p:sp>
    </p:spTree>
    <p:extLst>
      <p:ext uri="{BB962C8B-B14F-4D97-AF65-F5344CB8AC3E}">
        <p14:creationId xmlns:p14="http://schemas.microsoft.com/office/powerpoint/2010/main" val="573512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0872" y="171450"/>
            <a:ext cx="5718928" cy="342900"/>
          </a:xfrm>
        </p:spPr>
        <p:txBody>
          <a:bodyPr/>
          <a:lstStyle/>
          <a:p>
            <a:r>
              <a:rPr lang="en-US" dirty="0" smtClean="0"/>
              <a:t>Exporting a Virtual Machine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Just use the default settings and they will most likely suffice.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0" y="5105400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200" dirty="0" smtClean="0">
                <a:latin typeface="Arial" panose="020B0604020202020204" pitchFamily="34" charset="0"/>
                <a:cs typeface="Arial" pitchFamily="34" charset="0"/>
              </a:rPr>
              <a:t>Back It Up!!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09" y="1260916"/>
            <a:ext cx="3200400" cy="331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030125"/>
            <a:ext cx="288798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0327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Software Updates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Restart your VM.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 recommend running a general software update at this point.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Go to the Application/System Tools menu and pick Software Update...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67" b="40207"/>
          <a:stretch/>
        </p:blipFill>
        <p:spPr>
          <a:xfrm>
            <a:off x="4785360" y="2350527"/>
            <a:ext cx="4053840" cy="36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56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Software Updates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There will be a lot of available updates at this point… I'd just take all of them: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5" r="33637" b="6090"/>
          <a:stretch/>
        </p:blipFill>
        <p:spPr>
          <a:xfrm>
            <a:off x="533400" y="1371600"/>
            <a:ext cx="4465241" cy="464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15640" r="18074" b="51184"/>
          <a:stretch/>
        </p:blipFill>
        <p:spPr>
          <a:xfrm>
            <a:off x="3962400" y="4188528"/>
            <a:ext cx="5003276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6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Software Updates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You'll have to use the root password again…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3" t="31154" r="25634" b="26444"/>
          <a:stretch/>
        </p:blipFill>
        <p:spPr>
          <a:xfrm>
            <a:off x="381000" y="1143000"/>
            <a:ext cx="38100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9" t="40577" r="24659" b="37043"/>
          <a:stretch/>
        </p:blipFill>
        <p:spPr>
          <a:xfrm>
            <a:off x="4610100" y="2430544"/>
            <a:ext cx="3962400" cy="144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0662" y="1840468"/>
            <a:ext cx="4444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Restart after the updates complete…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000" y="4431268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And… I recommend making another full backup of your VM at this point.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This is a better starting option if things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go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wrong later.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438001"/>
            <a:ext cx="396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itchFamily="34" charset="0"/>
              </a:rPr>
              <a:t>If everything seems to still work:</a:t>
            </a:r>
          </a:p>
          <a:p>
            <a:pPr>
              <a:defRPr/>
            </a:pPr>
            <a:r>
              <a:rPr lang="en-US" sz="3600" dirty="0" smtClean="0">
                <a:latin typeface="Arial" panose="020B0604020202020204" pitchFamily="34" charset="0"/>
                <a:cs typeface="Arial" pitchFamily="34" charset="0"/>
              </a:rPr>
              <a:t>Back </a:t>
            </a:r>
            <a:r>
              <a:rPr lang="en-US" sz="3600" dirty="0" smtClean="0">
                <a:latin typeface="Arial" panose="020B0604020202020204" pitchFamily="34" charset="0"/>
                <a:cs typeface="Arial" pitchFamily="34" charset="0"/>
              </a:rPr>
              <a:t>It </a:t>
            </a:r>
            <a:r>
              <a:rPr lang="en-US" sz="3600" dirty="0" smtClean="0">
                <a:latin typeface="Arial" panose="020B0604020202020204" pitchFamily="34" charset="0"/>
                <a:cs typeface="Arial" pitchFamily="34" charset="0"/>
              </a:rPr>
              <a:t>Up Again!!</a:t>
            </a:r>
            <a:endParaRPr lang="en-US" sz="3600" dirty="0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138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Install the </a:t>
            </a:r>
            <a:r>
              <a:rPr lang="en-US" dirty="0" err="1" smtClean="0"/>
              <a:t>VirtualBox</a:t>
            </a:r>
            <a:r>
              <a:rPr lang="en-US" dirty="0" smtClean="0"/>
              <a:t> Extensions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76800" y="4876800"/>
            <a:ext cx="358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… and install it…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2278"/>
            <a:ext cx="4112514" cy="47205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685800"/>
            <a:ext cx="86106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 File/Preferences and select the Extension Pack file you downloaded: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828800"/>
            <a:ext cx="4335780" cy="272034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6749120" y="1018095"/>
            <a:ext cx="1423178" cy="1593130"/>
          </a:xfrm>
          <a:custGeom>
            <a:avLst/>
            <a:gdLst>
              <a:gd name="connsiteX0" fmla="*/ 170154 w 1423178"/>
              <a:gd name="connsiteY0" fmla="*/ 0 h 1593130"/>
              <a:gd name="connsiteX1" fmla="*/ 85313 w 1423178"/>
              <a:gd name="connsiteY1" fmla="*/ 348792 h 1593130"/>
              <a:gd name="connsiteX2" fmla="*/ 1225956 w 1423178"/>
              <a:gd name="connsiteY2" fmla="*/ 575035 h 1593130"/>
              <a:gd name="connsiteX3" fmla="*/ 1414492 w 1423178"/>
              <a:gd name="connsiteY3" fmla="*/ 1593130 h 159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3178" h="1593130">
                <a:moveTo>
                  <a:pt x="170154" y="0"/>
                </a:moveTo>
                <a:cubicBezTo>
                  <a:pt x="39750" y="126476"/>
                  <a:pt x="-90654" y="252953"/>
                  <a:pt x="85313" y="348792"/>
                </a:cubicBezTo>
                <a:cubicBezTo>
                  <a:pt x="261280" y="444631"/>
                  <a:pt x="1004426" y="367645"/>
                  <a:pt x="1225956" y="575035"/>
                </a:cubicBezTo>
                <a:cubicBezTo>
                  <a:pt x="1447486" y="782425"/>
                  <a:pt x="1430989" y="1187777"/>
                  <a:pt x="1414492" y="159313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6061435" y="4496586"/>
            <a:ext cx="1291472" cy="433633"/>
          </a:xfrm>
          <a:custGeom>
            <a:avLst/>
            <a:gdLst>
              <a:gd name="connsiteX0" fmla="*/ 0 w 1291472"/>
              <a:gd name="connsiteY0" fmla="*/ 433633 h 433633"/>
              <a:gd name="connsiteX1" fmla="*/ 179109 w 1291472"/>
              <a:gd name="connsiteY1" fmla="*/ 329938 h 433633"/>
              <a:gd name="connsiteX2" fmla="*/ 989814 w 1291472"/>
              <a:gd name="connsiteY2" fmla="*/ 188536 h 433633"/>
              <a:gd name="connsiteX3" fmla="*/ 1291472 w 1291472"/>
              <a:gd name="connsiteY3" fmla="*/ 0 h 43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1472" h="433633">
                <a:moveTo>
                  <a:pt x="0" y="433633"/>
                </a:moveTo>
                <a:cubicBezTo>
                  <a:pt x="7070" y="402210"/>
                  <a:pt x="14140" y="370787"/>
                  <a:pt x="179109" y="329938"/>
                </a:cubicBezTo>
                <a:cubicBezTo>
                  <a:pt x="344078" y="289089"/>
                  <a:pt x="804420" y="243526"/>
                  <a:pt x="989814" y="188536"/>
                </a:cubicBezTo>
                <a:cubicBezTo>
                  <a:pt x="1175208" y="133546"/>
                  <a:pt x="1233340" y="66773"/>
                  <a:pt x="1291472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4397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VirtualBox</a:t>
            </a:r>
            <a:r>
              <a:rPr lang="en-US" baseline="0" dirty="0" smtClean="0"/>
              <a:t> Guest Additions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Guest Additions provide additional functionality for your VM.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173069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Another note:  if you run the system updater or install other software on your VM, you may have to reinstall the Guest Additions.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1258669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One note:  until you install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Extension Pack (slide 5) and the Guest Additions, some things like mouse capture and scaled displays may not work.</a:t>
            </a:r>
          </a:p>
        </p:txBody>
      </p:sp>
    </p:spTree>
    <p:extLst>
      <p:ext uri="{BB962C8B-B14F-4D97-AF65-F5344CB8AC3E}">
        <p14:creationId xmlns:p14="http://schemas.microsoft.com/office/powerpoint/2010/main" val="14821389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VirtualBox</a:t>
            </a:r>
            <a:r>
              <a:rPr lang="en-US" dirty="0" smtClean="0"/>
              <a:t> Guest</a:t>
            </a:r>
            <a:r>
              <a:rPr lang="en-US" baseline="0" dirty="0" smtClean="0"/>
              <a:t> Additions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140" y="685800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CD image is included in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installation package.</a:t>
            </a:r>
          </a:p>
          <a:p>
            <a:pPr>
              <a:defRPr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must mount the CD image: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41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CentOS should recognize the installer once the image is mounted: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7" b="60663"/>
          <a:stretch/>
        </p:blipFill>
        <p:spPr>
          <a:xfrm>
            <a:off x="3962400" y="1295399"/>
            <a:ext cx="4419600" cy="3041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40543" r="23633" b="36998"/>
          <a:stretch/>
        </p:blipFill>
        <p:spPr>
          <a:xfrm>
            <a:off x="3962400" y="4890274"/>
            <a:ext cx="4038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56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err="1" smtClean="0"/>
              <a:t>VirtualBox</a:t>
            </a:r>
            <a:r>
              <a:rPr lang="en-US" baseline="0" dirty="0" smtClean="0"/>
              <a:t> Guest Additions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Pay attention to the console window during the installation.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If there are error messages, the Guest Addition may not have been installed properly.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7" t="18198" r="14912" b="50886"/>
          <a:stretch/>
        </p:blipFill>
        <p:spPr>
          <a:xfrm>
            <a:off x="2819400" y="1886129"/>
            <a:ext cx="5562600" cy="20000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4133671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Restart the VM again.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At this point, I often encounter problems… which are often resolved by performing several restarts of the VM…</a:t>
            </a:r>
          </a:p>
        </p:txBody>
      </p:sp>
    </p:spTree>
    <p:extLst>
      <p:ext uri="{BB962C8B-B14F-4D97-AF65-F5344CB8AC3E}">
        <p14:creationId xmlns:p14="http://schemas.microsoft.com/office/powerpoint/2010/main" val="509239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New Options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Selecting Scaled Mode allows you to cleanly resize the VM window; I find this to be very handy: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535269"/>
            <a:ext cx="8458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At this point, I sometimes encounter problems… which are often resolved by performing several restarts of the VM… however, the vast number of different video cards makes this a bit twitchy…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Sometimes, toggling back to regular mode and retrying scaling resolves issues.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3" b="52364"/>
          <a:stretch/>
        </p:blipFill>
        <p:spPr>
          <a:xfrm>
            <a:off x="2286000" y="1219200"/>
            <a:ext cx="2914650" cy="3070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1870710"/>
            <a:ext cx="2831339" cy="216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3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Shared Folders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3831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most efficient way to transfer files between your VM and the host OS is to set up a shared folder that both OSes can see.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563469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Pick the folder you want to share; I'll use C:\share on my Windows 10 host.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Manager, click on Shared Folders and select the Add Folder button, then enter the path to the shared folder and make it permanent: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95600"/>
            <a:ext cx="3760470" cy="2656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429000"/>
            <a:ext cx="3200400" cy="268349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 bwMode="auto">
          <a:xfrm>
            <a:off x="4238135" y="3563332"/>
            <a:ext cx="867266" cy="443060"/>
          </a:xfrm>
          <a:custGeom>
            <a:avLst/>
            <a:gdLst>
              <a:gd name="connsiteX0" fmla="*/ 0 w 867266"/>
              <a:gd name="connsiteY0" fmla="*/ 0 h 443060"/>
              <a:gd name="connsiteX1" fmla="*/ 216817 w 867266"/>
              <a:gd name="connsiteY1" fmla="*/ 282804 h 443060"/>
              <a:gd name="connsiteX2" fmla="*/ 867266 w 867266"/>
              <a:gd name="connsiteY2" fmla="*/ 443060 h 44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7266" h="443060">
                <a:moveTo>
                  <a:pt x="0" y="0"/>
                </a:moveTo>
                <a:cubicBezTo>
                  <a:pt x="36136" y="104480"/>
                  <a:pt x="72273" y="208961"/>
                  <a:pt x="216817" y="282804"/>
                </a:cubicBezTo>
                <a:cubicBezTo>
                  <a:pt x="361361" y="356647"/>
                  <a:pt x="614313" y="399853"/>
                  <a:pt x="867266" y="44306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715000"/>
            <a:ext cx="4191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Linux is somewhat unhappy with spaces in file/directory names…</a:t>
            </a:r>
          </a:p>
        </p:txBody>
      </p:sp>
    </p:spTree>
    <p:extLst>
      <p:ext uri="{BB962C8B-B14F-4D97-AF65-F5344CB8AC3E}">
        <p14:creationId xmlns:p14="http://schemas.microsoft.com/office/powerpoint/2010/main" val="11425475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Shared Folders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638310"/>
            <a:ext cx="8458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Then, in CentOS become root and execute the commands: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858838">
              <a:defRPr/>
            </a:pP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media/windows-share</a:t>
            </a:r>
          </a:p>
          <a:p>
            <a:pPr marL="858838">
              <a:defRPr/>
            </a:pP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mount.vboxsf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share /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media/windows-share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first command creates a directory on your CentOS installation.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second command links that directory to the one you selected earlier.</a:t>
            </a:r>
          </a:p>
        </p:txBody>
      </p:sp>
    </p:spTree>
    <p:extLst>
      <p:ext uri="{BB962C8B-B14F-4D97-AF65-F5344CB8AC3E}">
        <p14:creationId xmlns:p14="http://schemas.microsoft.com/office/powerpoint/2010/main" val="29748717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Accessing Files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38310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Gnome desktop has a file manager, that is similar to those in Windows and OS X: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6" y="1524000"/>
            <a:ext cx="8302486" cy="33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35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Accessing rlogin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3831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Gnome File tool provides drag-and-drop file transfers with rlogin: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31602"/>
            <a:ext cx="7620000" cy="42019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726668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Note how I am including the path to my rlogin home directory</a:t>
            </a:r>
          </a:p>
        </p:txBody>
      </p:sp>
      <p:sp>
        <p:nvSpPr>
          <p:cNvPr id="8" name="Freeform 7"/>
          <p:cNvSpPr/>
          <p:nvPr/>
        </p:nvSpPr>
        <p:spPr bwMode="auto">
          <a:xfrm>
            <a:off x="6650182" y="5264727"/>
            <a:ext cx="545396" cy="736095"/>
          </a:xfrm>
          <a:custGeom>
            <a:avLst/>
            <a:gdLst>
              <a:gd name="connsiteX0" fmla="*/ 73891 w 545396"/>
              <a:gd name="connsiteY0" fmla="*/ 701964 h 736095"/>
              <a:gd name="connsiteX1" fmla="*/ 544945 w 545396"/>
              <a:gd name="connsiteY1" fmla="*/ 655782 h 736095"/>
              <a:gd name="connsiteX2" fmla="*/ 0 w 545396"/>
              <a:gd name="connsiteY2" fmla="*/ 0 h 736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5396" h="736095">
                <a:moveTo>
                  <a:pt x="73891" y="701964"/>
                </a:moveTo>
                <a:cubicBezTo>
                  <a:pt x="315575" y="737370"/>
                  <a:pt x="557260" y="772776"/>
                  <a:pt x="544945" y="655782"/>
                </a:cubicBezTo>
                <a:cubicBezTo>
                  <a:pt x="532630" y="538788"/>
                  <a:pt x="266315" y="269394"/>
                  <a:pt x="0" y="0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012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 yum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As you use your CentOS system, you'll probably discover new tools you'd like that are not included by default.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 most cases, if you know the name of the software package you'd like to install, you can do so by running the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tool. 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has many options and you should skim its man page.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For instance, we can use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determine what version of a package is installed: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3150275"/>
            <a:ext cx="7848600" cy="20313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~]$ yum list installed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gcc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Loaded plugins: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fastestmirror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langpacks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Loading mirror speeds from cached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hostfile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base: mirror.es.its.nyu.edu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extras: centos.mirror.constant.com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updates: mirror.umd.edu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 Packages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gcc.x86_64      4.8.5-28.el7_5.1   @updates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~]$ </a:t>
            </a:r>
          </a:p>
        </p:txBody>
      </p:sp>
    </p:spTree>
    <p:extLst>
      <p:ext uri="{BB962C8B-B14F-4D97-AF65-F5344CB8AC3E}">
        <p14:creationId xmlns:p14="http://schemas.microsoft.com/office/powerpoint/2010/main" val="3166780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yum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We can use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install or update a package: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990600"/>
            <a:ext cx="7848600" cy="46166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[wdm@Centos65 ~]$ yum install tree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You need to be root to perform this command.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[wdm@Centos65 ~]$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Password: </a:t>
            </a:r>
          </a:p>
          <a:p>
            <a:pPr>
              <a:defRPr/>
            </a:pPr>
            <a:endParaRPr lang="en-US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~]$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Password: 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yum install tree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Resolving Dependencies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Dependencies Resolved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Transaction Summary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  1 Package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Total download size: 46 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 size: 87 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Is this ok [y/d/N]: 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1066800"/>
            <a:ext cx="22860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need to be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root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install or update a package: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2142530"/>
            <a:ext cx="2286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Now I am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root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...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bwa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ha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ha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4535269"/>
            <a:ext cx="297180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has determined what needs to be installed, shown me that info, and now wants confirmation...</a:t>
            </a:r>
          </a:p>
        </p:txBody>
      </p:sp>
    </p:spTree>
    <p:extLst>
      <p:ext uri="{BB962C8B-B14F-4D97-AF65-F5344CB8AC3E}">
        <p14:creationId xmlns:p14="http://schemas.microsoft.com/office/powerpoint/2010/main" val="2500621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Install the </a:t>
            </a:r>
            <a:r>
              <a:rPr lang="en-US" dirty="0" err="1" smtClean="0"/>
              <a:t>VirtualBox</a:t>
            </a:r>
            <a:r>
              <a:rPr lang="en-US" dirty="0" smtClean="0"/>
              <a:t> Extensions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858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Authorize the installation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32202" y="53340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... and wait for 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232867"/>
            <a:ext cx="2743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49364"/>
            <a:ext cx="3581400" cy="29091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907280"/>
            <a:ext cx="2738005" cy="1417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62400" y="6858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… accept the license …</a:t>
            </a:r>
          </a:p>
        </p:txBody>
      </p:sp>
    </p:spTree>
    <p:extLst>
      <p:ext uri="{BB962C8B-B14F-4D97-AF65-F5344CB8AC3E}">
        <p14:creationId xmlns:p14="http://schemas.microsoft.com/office/powerpoint/2010/main" val="2790693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yum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We can use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install or update a package: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990600"/>
            <a:ext cx="7848600" cy="33239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Downloading packages: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tree-1.6.0-10.el7.x86_64.rpm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|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46 kB  00:00:00     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Running transaction check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Running transaction test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Transaction test succeeded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Running transaction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Installing : tree-1.6.0-10.el7.x86_64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1/1 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Verifying  : tree-1.6.0-10.el7.x86_64  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1/1 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Installed: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tree.x86_64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0:1.6.0-10.el7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Complete!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exit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219200"/>
            <a:ext cx="3276600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triggers the installation..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68798" y="3962400"/>
            <a:ext cx="35052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Now I will cease to be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root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... that much privilege can be dangerous.</a:t>
            </a:r>
          </a:p>
        </p:txBody>
      </p:sp>
    </p:spTree>
    <p:extLst>
      <p:ext uri="{BB962C8B-B14F-4D97-AF65-F5344CB8AC3E}">
        <p14:creationId xmlns:p14="http://schemas.microsoft.com/office/powerpoint/2010/main" val="3162417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yum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Sometimes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cannot find a package: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990600"/>
            <a:ext cx="7848600" cy="18158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yum install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Loaded plugins: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fastestmirror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langpacks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Loading mirror speeds from cached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hostfile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base: mirror.es.its.nyu.edu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extras: mirror.team-cymru.com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* updates: mirror.math.princeton.edu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No package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available.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Error: Nothing to do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0100" y="2429470"/>
            <a:ext cx="41529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queries a collection of online repositories... in this case it doesn't find the package I wanted.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593068"/>
            <a:ext cx="845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It's possible to direct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to search additional repositories.  See a good Linux reference or the man pages for full information.</a:t>
            </a:r>
          </a:p>
        </p:txBody>
      </p:sp>
    </p:spTree>
    <p:extLst>
      <p:ext uri="{BB962C8B-B14F-4D97-AF65-F5344CB8AC3E}">
        <p14:creationId xmlns:p14="http://schemas.microsoft.com/office/powerpoint/2010/main" val="18753641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Adding a Repository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762000"/>
            <a:ext cx="7848600" cy="46166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yum install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-release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Resolving Dependencies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Dependencies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Resolved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Package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Arch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Version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Repository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Size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Installing: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-release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noarch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7-11   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extras    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15 k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Transaction Summary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  1 Package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Total download size: 15 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 size: 24 k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Is this ok [y/d/N]: y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Downloading packages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defRPr/>
            </a:pP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3886200"/>
            <a:ext cx="415290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Here, I'm adding another common repository to those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queries by default.</a:t>
            </a:r>
          </a:p>
        </p:txBody>
      </p:sp>
    </p:spTree>
    <p:extLst>
      <p:ext uri="{BB962C8B-B14F-4D97-AF65-F5344CB8AC3E}">
        <p14:creationId xmlns:p14="http://schemas.microsoft.com/office/powerpoint/2010/main" val="151464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62000"/>
            <a:ext cx="8305800" cy="504753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yum install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.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Dependencies Resolved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==========================================================================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Package                      Arch       Version        Repository   Size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==========================================================================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Installing: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x86_64     1.31-3.el7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2.5 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 for dependencies:  </a:t>
            </a:r>
          </a:p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geany-libgeany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x86_64     1.31-3.el7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epel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1.0 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vte3                         x86_64     0.36.5-1.el7   base         337 k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Transaction Summary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===========================================================================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  1 Package (+2 Dependent packages)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Total download size: 3.8 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Installed size: 13 M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Is this ok [y/d/N]: y</a:t>
            </a:r>
          </a:p>
          <a:p>
            <a:pPr>
              <a:defRPr/>
            </a:pP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00" y="838200"/>
            <a:ext cx="32004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Here, I'm installing a programmer's editor,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geany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Installing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Geany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0530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Additional Stuff: </a:t>
            </a:r>
            <a:r>
              <a:rPr lang="en-US" dirty="0" err="1" smtClean="0"/>
              <a:t>Geany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0960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geany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is a programmer-oriented editor: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5355103"/>
            <a:ext cx="8458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It's my (current) favorite text editor for programming on Linux.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It's also available for Windows.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1650" r="3243" b="4091"/>
          <a:stretch/>
        </p:blipFill>
        <p:spPr bwMode="auto">
          <a:xfrm>
            <a:off x="806823" y="1066800"/>
            <a:ext cx="7996518" cy="4038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475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057400"/>
            <a:ext cx="83058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 glibc-devel.i686 libgcc.i686</a:t>
            </a: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Useful Libraries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858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By default, 64-bit Linux distros do not install some libraries that are needed in order to compile 32-bit binaries.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We may want that capability later on.  The following worked for me: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3276600"/>
            <a:ext cx="8305800" cy="73866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root@localhost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wmcquain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]#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yum 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install glibc-devel.i686 libgcc.i686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libstdc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++-devel.i686 ncurses-devel.i686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 . </a:t>
            </a:r>
            <a:r>
              <a:rPr lang="en-US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2829580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Others have reported success with: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9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Starting </a:t>
            </a:r>
            <a:r>
              <a:rPr lang="en-US" dirty="0" err="1" smtClean="0"/>
              <a:t>VirtualBox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706589"/>
            <a:ext cx="8610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Restart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Select New to create your virtual machine: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28808"/>
            <a:ext cx="4128516" cy="2458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835084"/>
            <a:ext cx="2575560" cy="3070860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838201" y="1536569"/>
            <a:ext cx="642276" cy="597031"/>
          </a:xfrm>
          <a:custGeom>
            <a:avLst/>
            <a:gdLst>
              <a:gd name="connsiteX0" fmla="*/ 424206 w 528369"/>
              <a:gd name="connsiteY0" fmla="*/ 0 h 820132"/>
              <a:gd name="connsiteX1" fmla="*/ 499621 w 528369"/>
              <a:gd name="connsiteY1" fmla="*/ 263951 h 820132"/>
              <a:gd name="connsiteX2" fmla="*/ 0 w 528369"/>
              <a:gd name="connsiteY2" fmla="*/ 820132 h 82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369" h="820132">
                <a:moveTo>
                  <a:pt x="424206" y="0"/>
                </a:moveTo>
                <a:cubicBezTo>
                  <a:pt x="497264" y="63631"/>
                  <a:pt x="570322" y="127262"/>
                  <a:pt x="499621" y="263951"/>
                </a:cubicBezTo>
                <a:cubicBezTo>
                  <a:pt x="428920" y="400640"/>
                  <a:pt x="214460" y="610386"/>
                  <a:pt x="0" y="820132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1" y="890238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Enter a Name: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29201" y="5086014"/>
            <a:ext cx="3505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If you use a descriptive name for the VM,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VirtualBox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should auto-detect the proper OS type and Version.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16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84410"/>
            <a:ext cx="1802892" cy="2149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No 64-bit Options?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827330"/>
            <a:ext cx="350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What if you only have 32-bit options listed?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reeform 2"/>
          <p:cNvSpPr/>
          <p:nvPr/>
        </p:nvSpPr>
        <p:spPr bwMode="auto">
          <a:xfrm>
            <a:off x="1923068" y="1423447"/>
            <a:ext cx="4401532" cy="633359"/>
          </a:xfrm>
          <a:custGeom>
            <a:avLst/>
            <a:gdLst>
              <a:gd name="connsiteX0" fmla="*/ 0 w 3242821"/>
              <a:gd name="connsiteY0" fmla="*/ 0 h 1197205"/>
              <a:gd name="connsiteX1" fmla="*/ 1611984 w 3242821"/>
              <a:gd name="connsiteY1" fmla="*/ 226244 h 1197205"/>
              <a:gd name="connsiteX2" fmla="*/ 2450969 w 3242821"/>
              <a:gd name="connsiteY2" fmla="*/ 904974 h 1197205"/>
              <a:gd name="connsiteX3" fmla="*/ 3242821 w 3242821"/>
              <a:gd name="connsiteY3" fmla="*/ 1197205 h 1197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2821" h="1197205">
                <a:moveTo>
                  <a:pt x="0" y="0"/>
                </a:moveTo>
                <a:cubicBezTo>
                  <a:pt x="601744" y="37707"/>
                  <a:pt x="1203489" y="75415"/>
                  <a:pt x="1611984" y="226244"/>
                </a:cubicBezTo>
                <a:cubicBezTo>
                  <a:pt x="2020479" y="377073"/>
                  <a:pt x="2179163" y="743147"/>
                  <a:pt x="2450969" y="904974"/>
                </a:cubicBezTo>
                <a:cubicBezTo>
                  <a:pt x="2722775" y="1066801"/>
                  <a:pt x="2982798" y="1132003"/>
                  <a:pt x="3242821" y="1197205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277" y="2362200"/>
            <a:ext cx="350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There are two likely possibilities: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423" y="2798741"/>
            <a:ext cx="7924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Hardware virtualization support is not enabled on your system.</a:t>
            </a:r>
          </a:p>
          <a:p>
            <a:pPr marL="461963"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Reboot.  Go into the BIOS and look for something like VT-X and turn it on.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733800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You are running Win8 or Win10 Pro or Enterprise and Hyper-V is turned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on: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1179" y="3510909"/>
            <a:ext cx="2657456" cy="23564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0600" y="5663625"/>
            <a:ext cx="716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Follow the instructions at:</a:t>
            </a:r>
          </a:p>
          <a:p>
            <a:pPr>
              <a:defRPr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https://www.petri.com/how-to-disable-hyper-v-completely-in-windows-10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3179135" y="4189228"/>
            <a:ext cx="2721935" cy="435935"/>
          </a:xfrm>
          <a:custGeom>
            <a:avLst/>
            <a:gdLst>
              <a:gd name="connsiteX0" fmla="*/ 0 w 2721935"/>
              <a:gd name="connsiteY0" fmla="*/ 0 h 435935"/>
              <a:gd name="connsiteX1" fmla="*/ 1297172 w 2721935"/>
              <a:gd name="connsiteY1" fmla="*/ 329609 h 435935"/>
              <a:gd name="connsiteX2" fmla="*/ 2721935 w 2721935"/>
              <a:gd name="connsiteY2" fmla="*/ 435935 h 43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21935" h="435935">
                <a:moveTo>
                  <a:pt x="0" y="0"/>
                </a:moveTo>
                <a:cubicBezTo>
                  <a:pt x="421758" y="128476"/>
                  <a:pt x="843516" y="256953"/>
                  <a:pt x="1297172" y="329609"/>
                </a:cubicBezTo>
                <a:cubicBezTo>
                  <a:pt x="1750828" y="402265"/>
                  <a:pt x="2236381" y="419100"/>
                  <a:pt x="2721935" y="435935"/>
                </a:cubicBezTo>
              </a:path>
            </a:pathLst>
          </a:cu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899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Configuring Memory for the VM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0999" y="685800"/>
            <a:ext cx="85058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Specify the amount of memory you'll give the VM.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 this example, I'm installing on a host machine with 8GB of RAM; with less, I'd probably given the VM 1GB.  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 my current working laptop, I have 16GB of RAM and gave my VM 4GB.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43200"/>
            <a:ext cx="2575560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3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Configuring</a:t>
            </a:r>
            <a:r>
              <a:rPr lang="en-US" baseline="0" dirty="0" smtClean="0"/>
              <a:t> a Virtual Hard Disk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85800"/>
            <a:ext cx="8458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In the next dialog, select the option to create a new virtual hard drive now.</a:t>
            </a:r>
          </a:p>
          <a:p>
            <a:pPr>
              <a:defRPr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Take the default hard drive file type in the next dialog unless you're concerned about being compatible with some other virtualization tool like </a:t>
            </a: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VMWare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5421868"/>
            <a:ext cx="845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Next, I recommend choosing a fixed-size hard disk.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31" y="1981200"/>
            <a:ext cx="2575560" cy="3070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70008"/>
            <a:ext cx="2688336" cy="3106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057" y="1960775"/>
            <a:ext cx="2688336" cy="310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63274"/>
      </p:ext>
    </p:extLst>
  </p:cSld>
  <p:clrMapOvr>
    <a:masterClrMapping/>
  </p:clrMapOvr>
</p:sld>
</file>

<file path=ppt/theme/theme1.xml><?xml version="1.0" encoding="utf-8"?>
<a:theme xmlns:a="http://schemas.openxmlformats.org/drawingml/2006/main" name="Professional">
  <a:themeElements>
    <a:clrScheme name="Professional 3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EAEAEA"/>
      </a:accent1>
      <a:accent2>
        <a:srgbClr val="5F5F5F"/>
      </a:accent2>
      <a:accent3>
        <a:srgbClr val="FFFFFF"/>
      </a:accent3>
      <a:accent4>
        <a:srgbClr val="000000"/>
      </a:accent4>
      <a:accent5>
        <a:srgbClr val="F3F3F3"/>
      </a:accent5>
      <a:accent6>
        <a:srgbClr val="555555"/>
      </a:accent6>
      <a:hlink>
        <a:srgbClr val="969696"/>
      </a:hlink>
      <a:folHlink>
        <a:srgbClr val="CBCBCB"/>
      </a:folHlink>
    </a:clrScheme>
    <a:fontScheme name="Professional">
      <a:majorFont>
        <a:latin typeface="Helvetica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5400" cap="flat" cmpd="sng" algn="ctr">
          <a:solidFill>
            <a:srgbClr val="0070C0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800" dirty="0" smtClean="0"/>
        </a:defPPr>
      </a:lstStyle>
    </a:tx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SkyWalker:Applications:Microsoft Office:Microsoft Office 98:Templates:Presentation Designs:Professional</Template>
  <TotalTime>2253</TotalTime>
  <Words>2383</Words>
  <Application>Microsoft Office PowerPoint</Application>
  <PresentationFormat>Overhead</PresentationFormat>
  <Paragraphs>398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Arial</vt:lpstr>
      <vt:lpstr>Courier New</vt:lpstr>
      <vt:lpstr>Helvetica</vt:lpstr>
      <vt:lpstr>Monotype Sorts</vt:lpstr>
      <vt:lpstr>Times New Roman</vt:lpstr>
      <vt:lpstr>Professional</vt:lpstr>
      <vt:lpstr>Get VirtualBox</vt:lpstr>
      <vt:lpstr>Begin the VirtualBox Installation</vt:lpstr>
      <vt:lpstr>Start VirtualBox</vt:lpstr>
      <vt:lpstr>Install the VirtualBox Extensions</vt:lpstr>
      <vt:lpstr>Install the VirtualBox Extensions</vt:lpstr>
      <vt:lpstr>Starting VirtualBox</vt:lpstr>
      <vt:lpstr>No 64-bit Options?</vt:lpstr>
      <vt:lpstr>Configuring Memory for the VM</vt:lpstr>
      <vt:lpstr>Configuring a Virtual Hard Disk</vt:lpstr>
      <vt:lpstr>Configuring a Virtual Hard Disk</vt:lpstr>
      <vt:lpstr>An Empty VM</vt:lpstr>
      <vt:lpstr>An Empty VM</vt:lpstr>
      <vt:lpstr>VM Settings</vt:lpstr>
      <vt:lpstr>Get CentOS</vt:lpstr>
      <vt:lpstr>Get CentOS</vt:lpstr>
      <vt:lpstr>Beginning the CentOS Installation</vt:lpstr>
      <vt:lpstr>Running the Installation Code</vt:lpstr>
      <vt:lpstr>Running the Installation Code</vt:lpstr>
      <vt:lpstr>Installation Destination</vt:lpstr>
      <vt:lpstr>Software Selection</vt:lpstr>
      <vt:lpstr>Initiate Installation</vt:lpstr>
      <vt:lpstr>root Account Setup</vt:lpstr>
      <vt:lpstr>User Account Setup</vt:lpstr>
      <vt:lpstr>Reboot</vt:lpstr>
      <vt:lpstr>License Screen</vt:lpstr>
      <vt:lpstr>Login Screen</vt:lpstr>
      <vt:lpstr>Initial Options</vt:lpstr>
      <vt:lpstr>Initial Options</vt:lpstr>
      <vt:lpstr>Initial Options</vt:lpstr>
      <vt:lpstr>GNOME Help</vt:lpstr>
      <vt:lpstr>Starting the Network</vt:lpstr>
      <vt:lpstr>Make the Network Automatic</vt:lpstr>
      <vt:lpstr>Shutdown CentOS</vt:lpstr>
      <vt:lpstr>Back it Up!!</vt:lpstr>
      <vt:lpstr>Exporting a Virtual Machine</vt:lpstr>
      <vt:lpstr>Exporting a Virtual Machine</vt:lpstr>
      <vt:lpstr>Software Updates</vt:lpstr>
      <vt:lpstr>Software Updates</vt:lpstr>
      <vt:lpstr>Software Updates</vt:lpstr>
      <vt:lpstr>VirtualBox Guest Additions</vt:lpstr>
      <vt:lpstr>VirtualBox Guest Additions</vt:lpstr>
      <vt:lpstr>VirtualBox Guest Additions</vt:lpstr>
      <vt:lpstr>New Options</vt:lpstr>
      <vt:lpstr>Shared Folders</vt:lpstr>
      <vt:lpstr>Shared Folders</vt:lpstr>
      <vt:lpstr>Accessing Files</vt:lpstr>
      <vt:lpstr>Accessing rlogin</vt:lpstr>
      <vt:lpstr>Additional Stuff:  yum</vt:lpstr>
      <vt:lpstr>Additional Stuff: yum</vt:lpstr>
      <vt:lpstr>Additional Stuff: yum</vt:lpstr>
      <vt:lpstr>Additional Stuff: yum</vt:lpstr>
      <vt:lpstr>Adding a Repository</vt:lpstr>
      <vt:lpstr>Installing Geany</vt:lpstr>
      <vt:lpstr>Additional Stuff: Geany</vt:lpstr>
      <vt:lpstr>Useful Libraries</vt:lpstr>
    </vt:vector>
  </TitlesOfParts>
  <Company>Computer Science  VA 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1</dc:title>
  <dc:creator>William D McQuain</dc:creator>
  <cp:lastModifiedBy>William D McQuain</cp:lastModifiedBy>
  <cp:revision>291</cp:revision>
  <cp:lastPrinted>2018-08-20T16:04:47Z</cp:lastPrinted>
  <dcterms:created xsi:type="dcterms:W3CDTF">1998-08-05T19:51:03Z</dcterms:created>
  <dcterms:modified xsi:type="dcterms:W3CDTF">2019-08-25T23:30:13Z</dcterms:modified>
</cp:coreProperties>
</file>