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2.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webextensions/webextension3.xml" ContentType="application/vnd.ms-office.webextension+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62" r:id="rId6"/>
    <p:sldId id="267" r:id="rId7"/>
    <p:sldId id="263" r:id="rId8"/>
    <p:sldId id="264" r:id="rId9"/>
    <p:sldId id="265" r:id="rId10"/>
    <p:sldId id="266" r:id="rId11"/>
    <p:sldId id="269" r:id="rId12"/>
    <p:sldId id="270" r:id="rId13"/>
    <p:sldId id="271" r:id="rId14"/>
    <p:sldId id="272" r:id="rId15"/>
    <p:sldId id="297" r:id="rId16"/>
    <p:sldId id="273" r:id="rId17"/>
    <p:sldId id="276" r:id="rId18"/>
    <p:sldId id="277" r:id="rId19"/>
    <p:sldId id="279" r:id="rId20"/>
    <p:sldId id="280" r:id="rId21"/>
    <p:sldId id="282" r:id="rId22"/>
    <p:sldId id="283" r:id="rId23"/>
    <p:sldId id="278" r:id="rId24"/>
    <p:sldId id="285" r:id="rId25"/>
    <p:sldId id="286" r:id="rId26"/>
    <p:sldId id="287" r:id="rId27"/>
    <p:sldId id="288" r:id="rId28"/>
    <p:sldId id="290" r:id="rId29"/>
    <p:sldId id="291" r:id="rId30"/>
    <p:sldId id="292" r:id="rId31"/>
    <p:sldId id="284" r:id="rId32"/>
    <p:sldId id="293" r:id="rId33"/>
    <p:sldId id="298" r:id="rId34"/>
    <p:sldId id="274" r:id="rId35"/>
    <p:sldId id="294" r:id="rId36"/>
    <p:sldId id="295" r:id="rId37"/>
    <p:sldId id="296" r:id="rId38"/>
    <p:sldId id="275"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979" autoAdjust="0"/>
  </p:normalViewPr>
  <p:slideViewPr>
    <p:cSldViewPr snapToGrid="0">
      <p:cViewPr varScale="1">
        <p:scale>
          <a:sx n="118" d="100"/>
          <a:sy n="118" d="100"/>
        </p:scale>
        <p:origin x="360" y="2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C0C47-DE43-4399-B419-2F2914F62D90}" type="doc">
      <dgm:prSet loTypeId="urn:microsoft.com/office/officeart/2005/8/layout/process2" loCatId="process" qsTypeId="urn:microsoft.com/office/officeart/2005/8/quickstyle/simple1" qsCatId="simple" csTypeId="urn:microsoft.com/office/officeart/2005/8/colors/accent1_2" csCatId="accent1" phldr="1"/>
      <dgm:spPr/>
    </dgm:pt>
    <dgm:pt modelId="{0F67A358-DAD7-4499-918E-547903BD2758}">
      <dgm:prSet phldrT="[Text]" custT="1"/>
      <dgm:spPr/>
      <dgm:t>
        <a:bodyPr/>
        <a:lstStyle/>
        <a:p>
          <a:r>
            <a:rPr lang="en-US" sz="2400" b="1" dirty="0"/>
            <a:t>Added Field: </a:t>
          </a:r>
          <a:r>
            <a:rPr lang="en-US" sz="2400" dirty="0"/>
            <a:t>_</a:t>
          </a:r>
          <a:r>
            <a:rPr lang="en-US" sz="2400" dirty="0" err="1"/>
            <a:t>clobValue</a:t>
          </a:r>
          <a:endParaRPr lang="en-US" sz="2400" dirty="0"/>
        </a:p>
      </dgm:t>
    </dgm:pt>
    <dgm:pt modelId="{88EB8BF2-C9B5-4267-8A1F-8CD7E9A4A063}" type="parTrans" cxnId="{BDF79764-9655-4C9F-BB34-23D6F2E9FC3B}">
      <dgm:prSet/>
      <dgm:spPr/>
      <dgm:t>
        <a:bodyPr/>
        <a:lstStyle/>
        <a:p>
          <a:endParaRPr lang="en-US" sz="2400"/>
        </a:p>
      </dgm:t>
    </dgm:pt>
    <dgm:pt modelId="{D9CEB68D-1777-42C0-B6D5-A21F565935B7}" type="sibTrans" cxnId="{BDF79764-9655-4C9F-BB34-23D6F2E9FC3B}">
      <dgm:prSet custT="1"/>
      <dgm:spPr/>
      <dgm:t>
        <a:bodyPr/>
        <a:lstStyle/>
        <a:p>
          <a:endParaRPr lang="en-US" sz="2400"/>
        </a:p>
      </dgm:t>
    </dgm:pt>
    <dgm:pt modelId="{11CDCFC6-2DB4-40CD-AB5B-D754ACC7F561}">
      <dgm:prSet phldrT="[Text]" custT="1"/>
      <dgm:spPr/>
      <dgm:t>
        <a:bodyPr/>
        <a:lstStyle/>
        <a:p>
          <a:r>
            <a:rPr lang="en-US" sz="2400" b="1" dirty="0"/>
            <a:t>Changed method: </a:t>
          </a:r>
          <a:r>
            <a:rPr lang="en-US" sz="2400" dirty="0" err="1"/>
            <a:t>getLength</a:t>
          </a:r>
          <a:r>
            <a:rPr lang="en-US" sz="2400" dirty="0"/>
            <a:t>()</a:t>
          </a:r>
        </a:p>
      </dgm:t>
    </dgm:pt>
    <dgm:pt modelId="{B5E26E8F-0C49-49B3-88F1-E642EC116330}" type="parTrans" cxnId="{F60915A0-DDFC-4517-9C0C-208B06F09363}">
      <dgm:prSet/>
      <dgm:spPr/>
      <dgm:t>
        <a:bodyPr/>
        <a:lstStyle/>
        <a:p>
          <a:endParaRPr lang="en-US" sz="2400"/>
        </a:p>
      </dgm:t>
    </dgm:pt>
    <dgm:pt modelId="{F311FB98-6A38-4677-A9E2-B5AAEDC65C7D}" type="sibTrans" cxnId="{F60915A0-DDFC-4517-9C0C-208B06F09363}">
      <dgm:prSet custT="1"/>
      <dgm:spPr/>
      <dgm:t>
        <a:bodyPr/>
        <a:lstStyle/>
        <a:p>
          <a:endParaRPr lang="en-US" sz="2400"/>
        </a:p>
      </dgm:t>
    </dgm:pt>
    <dgm:pt modelId="{FF431F4B-6A96-4775-A5F2-6721F281C426}">
      <dgm:prSet phldrT="[Text]" custT="1"/>
      <dgm:spPr/>
      <dgm:t>
        <a:bodyPr/>
        <a:lstStyle/>
        <a:p>
          <a:r>
            <a:rPr lang="en-US" sz="2400" b="1" dirty="0"/>
            <a:t>Peer fields:</a:t>
          </a:r>
          <a:r>
            <a:rPr lang="en-US" sz="2400" dirty="0"/>
            <a:t> </a:t>
          </a:r>
          <a:r>
            <a:rPr lang="en-US" sz="2400" dirty="0" err="1"/>
            <a:t>rawLength</a:t>
          </a:r>
          <a:r>
            <a:rPr lang="en-US" sz="2400" dirty="0"/>
            <a:t> and Stream</a:t>
          </a:r>
        </a:p>
      </dgm:t>
    </dgm:pt>
    <dgm:pt modelId="{BA4242A4-21BC-4E90-92D2-D4B43A30AC17}" type="parTrans" cxnId="{34160D6F-1F7D-4011-AD17-C490E09F5EE4}">
      <dgm:prSet/>
      <dgm:spPr/>
      <dgm:t>
        <a:bodyPr/>
        <a:lstStyle/>
        <a:p>
          <a:endParaRPr lang="en-US" sz="2400"/>
        </a:p>
      </dgm:t>
    </dgm:pt>
    <dgm:pt modelId="{49AC6040-B8BF-4DDA-A2E7-F1C12AFC2379}" type="sibTrans" cxnId="{34160D6F-1F7D-4011-AD17-C490E09F5EE4}">
      <dgm:prSet custT="1"/>
      <dgm:spPr/>
      <dgm:t>
        <a:bodyPr/>
        <a:lstStyle/>
        <a:p>
          <a:endParaRPr lang="en-US" sz="2400"/>
        </a:p>
      </dgm:t>
    </dgm:pt>
    <dgm:pt modelId="{C067E4BF-799B-47D8-8256-F5EF1E23B3C8}">
      <dgm:prSet custT="1"/>
      <dgm:spPr/>
      <dgm:t>
        <a:bodyPr/>
        <a:lstStyle/>
        <a:p>
          <a:r>
            <a:rPr lang="en-US" sz="2400" b="1" dirty="0"/>
            <a:t>Methods to change: </a:t>
          </a:r>
          <a:r>
            <a:rPr lang="en-US" sz="2400" dirty="0" err="1"/>
            <a:t>restoreToNull</a:t>
          </a:r>
          <a:endParaRPr lang="en-US" sz="2400" dirty="0"/>
        </a:p>
      </dgm:t>
    </dgm:pt>
    <dgm:pt modelId="{9C6BFD0E-37C2-4D76-B058-07637250CCF1}" type="parTrans" cxnId="{EA2DF645-28BD-45AC-8AB2-4405F36CE397}">
      <dgm:prSet/>
      <dgm:spPr/>
      <dgm:t>
        <a:bodyPr/>
        <a:lstStyle/>
        <a:p>
          <a:endParaRPr lang="en-US" sz="2400"/>
        </a:p>
      </dgm:t>
    </dgm:pt>
    <dgm:pt modelId="{98AA683A-C22F-412D-94C7-85F5BCE9953D}" type="sibTrans" cxnId="{EA2DF645-28BD-45AC-8AB2-4405F36CE397}">
      <dgm:prSet/>
      <dgm:spPr/>
      <dgm:t>
        <a:bodyPr/>
        <a:lstStyle/>
        <a:p>
          <a:endParaRPr lang="en-US" sz="2400"/>
        </a:p>
      </dgm:t>
    </dgm:pt>
    <dgm:pt modelId="{725AB22C-A629-42E7-9EB6-6B4070E9FF7F}" type="pres">
      <dgm:prSet presAssocID="{C90C0C47-DE43-4399-B419-2F2914F62D90}" presName="linearFlow" presStyleCnt="0">
        <dgm:presLayoutVars>
          <dgm:resizeHandles val="exact"/>
        </dgm:presLayoutVars>
      </dgm:prSet>
      <dgm:spPr/>
    </dgm:pt>
    <dgm:pt modelId="{CF80511F-D337-43DF-88B6-A5BDEAFB9DE6}" type="pres">
      <dgm:prSet presAssocID="{0F67A358-DAD7-4499-918E-547903BD2758}" presName="node" presStyleLbl="node1" presStyleIdx="0" presStyleCnt="4" custScaleX="231963">
        <dgm:presLayoutVars>
          <dgm:bulletEnabled val="1"/>
        </dgm:presLayoutVars>
      </dgm:prSet>
      <dgm:spPr/>
    </dgm:pt>
    <dgm:pt modelId="{7A6F53BF-3E5A-4C91-B8D6-92E8D0433F62}" type="pres">
      <dgm:prSet presAssocID="{D9CEB68D-1777-42C0-B6D5-A21F565935B7}" presName="sibTrans" presStyleLbl="sibTrans2D1" presStyleIdx="0" presStyleCnt="3"/>
      <dgm:spPr/>
    </dgm:pt>
    <dgm:pt modelId="{6E7FFF5A-C888-4536-9A39-E5CCD1A96D73}" type="pres">
      <dgm:prSet presAssocID="{D9CEB68D-1777-42C0-B6D5-A21F565935B7}" presName="connectorText" presStyleLbl="sibTrans2D1" presStyleIdx="0" presStyleCnt="3"/>
      <dgm:spPr/>
    </dgm:pt>
    <dgm:pt modelId="{A74F91DB-6B7A-43A1-ADA6-141D86BB288B}" type="pres">
      <dgm:prSet presAssocID="{11CDCFC6-2DB4-40CD-AB5B-D754ACC7F561}" presName="node" presStyleLbl="node1" presStyleIdx="1" presStyleCnt="4" custScaleX="233333">
        <dgm:presLayoutVars>
          <dgm:bulletEnabled val="1"/>
        </dgm:presLayoutVars>
      </dgm:prSet>
      <dgm:spPr/>
    </dgm:pt>
    <dgm:pt modelId="{6BB99D8C-C707-4BD2-9412-2F7DADC6DFE9}" type="pres">
      <dgm:prSet presAssocID="{F311FB98-6A38-4677-A9E2-B5AAEDC65C7D}" presName="sibTrans" presStyleLbl="sibTrans2D1" presStyleIdx="1" presStyleCnt="3"/>
      <dgm:spPr/>
    </dgm:pt>
    <dgm:pt modelId="{27368D84-1678-4CD0-BD72-5917ABA04C7D}" type="pres">
      <dgm:prSet presAssocID="{F311FB98-6A38-4677-A9E2-B5AAEDC65C7D}" presName="connectorText" presStyleLbl="sibTrans2D1" presStyleIdx="1" presStyleCnt="3"/>
      <dgm:spPr/>
    </dgm:pt>
    <dgm:pt modelId="{81218B58-1708-4299-9B13-325689F8342B}" type="pres">
      <dgm:prSet presAssocID="{FF431F4B-6A96-4775-A5F2-6721F281C426}" presName="node" presStyleLbl="node1" presStyleIdx="2" presStyleCnt="4" custScaleX="231963">
        <dgm:presLayoutVars>
          <dgm:bulletEnabled val="1"/>
        </dgm:presLayoutVars>
      </dgm:prSet>
      <dgm:spPr/>
    </dgm:pt>
    <dgm:pt modelId="{654E2BF1-7C77-424E-86A8-C40384F77D42}" type="pres">
      <dgm:prSet presAssocID="{49AC6040-B8BF-4DDA-A2E7-F1C12AFC2379}" presName="sibTrans" presStyleLbl="sibTrans2D1" presStyleIdx="2" presStyleCnt="3"/>
      <dgm:spPr/>
    </dgm:pt>
    <dgm:pt modelId="{6C9BEFD5-5D37-41CC-A68A-EF2F3E6C376F}" type="pres">
      <dgm:prSet presAssocID="{49AC6040-B8BF-4DDA-A2E7-F1C12AFC2379}" presName="connectorText" presStyleLbl="sibTrans2D1" presStyleIdx="2" presStyleCnt="3"/>
      <dgm:spPr/>
    </dgm:pt>
    <dgm:pt modelId="{0E951A85-3D57-4DBA-A7D2-099434C91E7E}" type="pres">
      <dgm:prSet presAssocID="{C067E4BF-799B-47D8-8256-F5EF1E23B3C8}" presName="node" presStyleLbl="node1" presStyleIdx="3" presStyleCnt="4" custScaleX="230592">
        <dgm:presLayoutVars>
          <dgm:bulletEnabled val="1"/>
        </dgm:presLayoutVars>
      </dgm:prSet>
      <dgm:spPr/>
    </dgm:pt>
  </dgm:ptLst>
  <dgm:cxnLst>
    <dgm:cxn modelId="{22F4F835-90FF-45E6-B1B8-6D2B4567D3DB}" type="presOf" srcId="{49AC6040-B8BF-4DDA-A2E7-F1C12AFC2379}" destId="{6C9BEFD5-5D37-41CC-A68A-EF2F3E6C376F}" srcOrd="1" destOrd="0" presId="urn:microsoft.com/office/officeart/2005/8/layout/process2"/>
    <dgm:cxn modelId="{F98AC33B-3E41-47CB-8068-6145FB18F32F}" type="presOf" srcId="{D9CEB68D-1777-42C0-B6D5-A21F565935B7}" destId="{7A6F53BF-3E5A-4C91-B8D6-92E8D0433F62}" srcOrd="0" destOrd="0" presId="urn:microsoft.com/office/officeart/2005/8/layout/process2"/>
    <dgm:cxn modelId="{EA2DF645-28BD-45AC-8AB2-4405F36CE397}" srcId="{C90C0C47-DE43-4399-B419-2F2914F62D90}" destId="{C067E4BF-799B-47D8-8256-F5EF1E23B3C8}" srcOrd="3" destOrd="0" parTransId="{9C6BFD0E-37C2-4D76-B058-07637250CCF1}" sibTransId="{98AA683A-C22F-412D-94C7-85F5BCE9953D}"/>
    <dgm:cxn modelId="{A4BD1F5D-3757-4B3F-8555-60FE71C6C1EF}" type="presOf" srcId="{49AC6040-B8BF-4DDA-A2E7-F1C12AFC2379}" destId="{654E2BF1-7C77-424E-86A8-C40384F77D42}" srcOrd="0" destOrd="0" presId="urn:microsoft.com/office/officeart/2005/8/layout/process2"/>
    <dgm:cxn modelId="{BDF79764-9655-4C9F-BB34-23D6F2E9FC3B}" srcId="{C90C0C47-DE43-4399-B419-2F2914F62D90}" destId="{0F67A358-DAD7-4499-918E-547903BD2758}" srcOrd="0" destOrd="0" parTransId="{88EB8BF2-C9B5-4267-8A1F-8CD7E9A4A063}" sibTransId="{D9CEB68D-1777-42C0-B6D5-A21F565935B7}"/>
    <dgm:cxn modelId="{34160D6F-1F7D-4011-AD17-C490E09F5EE4}" srcId="{C90C0C47-DE43-4399-B419-2F2914F62D90}" destId="{FF431F4B-6A96-4775-A5F2-6721F281C426}" srcOrd="2" destOrd="0" parTransId="{BA4242A4-21BC-4E90-92D2-D4B43A30AC17}" sibTransId="{49AC6040-B8BF-4DDA-A2E7-F1C12AFC2379}"/>
    <dgm:cxn modelId="{F0D9A07D-42C8-4292-A52F-46EA43EE0EA7}" type="presOf" srcId="{0F67A358-DAD7-4499-918E-547903BD2758}" destId="{CF80511F-D337-43DF-88B6-A5BDEAFB9DE6}" srcOrd="0" destOrd="0" presId="urn:microsoft.com/office/officeart/2005/8/layout/process2"/>
    <dgm:cxn modelId="{0FF5F694-CA28-4BF7-B89D-241EC33345DD}" type="presOf" srcId="{F311FB98-6A38-4677-A9E2-B5AAEDC65C7D}" destId="{6BB99D8C-C707-4BD2-9412-2F7DADC6DFE9}" srcOrd="0" destOrd="0" presId="urn:microsoft.com/office/officeart/2005/8/layout/process2"/>
    <dgm:cxn modelId="{F60915A0-DDFC-4517-9C0C-208B06F09363}" srcId="{C90C0C47-DE43-4399-B419-2F2914F62D90}" destId="{11CDCFC6-2DB4-40CD-AB5B-D754ACC7F561}" srcOrd="1" destOrd="0" parTransId="{B5E26E8F-0C49-49B3-88F1-E642EC116330}" sibTransId="{F311FB98-6A38-4677-A9E2-B5AAEDC65C7D}"/>
    <dgm:cxn modelId="{AB7E8FAC-9EC3-4387-AD24-F3AB04D724AD}" type="presOf" srcId="{FF431F4B-6A96-4775-A5F2-6721F281C426}" destId="{81218B58-1708-4299-9B13-325689F8342B}" srcOrd="0" destOrd="0" presId="urn:microsoft.com/office/officeart/2005/8/layout/process2"/>
    <dgm:cxn modelId="{06D7C3BD-DBE7-4EAB-B5EA-B2515F0484F0}" type="presOf" srcId="{11CDCFC6-2DB4-40CD-AB5B-D754ACC7F561}" destId="{A74F91DB-6B7A-43A1-ADA6-141D86BB288B}" srcOrd="0" destOrd="0" presId="urn:microsoft.com/office/officeart/2005/8/layout/process2"/>
    <dgm:cxn modelId="{AE0789CB-D83A-473A-9B57-E8D1369360C6}" type="presOf" srcId="{F311FB98-6A38-4677-A9E2-B5AAEDC65C7D}" destId="{27368D84-1678-4CD0-BD72-5917ABA04C7D}" srcOrd="1" destOrd="0" presId="urn:microsoft.com/office/officeart/2005/8/layout/process2"/>
    <dgm:cxn modelId="{381250DF-06D0-4313-B2BA-D880960F4FD4}" type="presOf" srcId="{D9CEB68D-1777-42C0-B6D5-A21F565935B7}" destId="{6E7FFF5A-C888-4536-9A39-E5CCD1A96D73}" srcOrd="1" destOrd="0" presId="urn:microsoft.com/office/officeart/2005/8/layout/process2"/>
    <dgm:cxn modelId="{98BC01ED-B050-43D3-AA75-5B01173FB3F0}" type="presOf" srcId="{C067E4BF-799B-47D8-8256-F5EF1E23B3C8}" destId="{0E951A85-3D57-4DBA-A7D2-099434C91E7E}" srcOrd="0" destOrd="0" presId="urn:microsoft.com/office/officeart/2005/8/layout/process2"/>
    <dgm:cxn modelId="{FC64E3FF-48AE-43C2-B4A7-A7839DB4D0DE}" type="presOf" srcId="{C90C0C47-DE43-4399-B419-2F2914F62D90}" destId="{725AB22C-A629-42E7-9EB6-6B4070E9FF7F}" srcOrd="0" destOrd="0" presId="urn:microsoft.com/office/officeart/2005/8/layout/process2"/>
    <dgm:cxn modelId="{FE4DE6DB-124C-434C-B21D-88176D285E02}" type="presParOf" srcId="{725AB22C-A629-42E7-9EB6-6B4070E9FF7F}" destId="{CF80511F-D337-43DF-88B6-A5BDEAFB9DE6}" srcOrd="0" destOrd="0" presId="urn:microsoft.com/office/officeart/2005/8/layout/process2"/>
    <dgm:cxn modelId="{2C3055AB-01CA-4851-B748-8789D32872EC}" type="presParOf" srcId="{725AB22C-A629-42E7-9EB6-6B4070E9FF7F}" destId="{7A6F53BF-3E5A-4C91-B8D6-92E8D0433F62}" srcOrd="1" destOrd="0" presId="urn:microsoft.com/office/officeart/2005/8/layout/process2"/>
    <dgm:cxn modelId="{84D71765-8797-4E49-830C-1C6D2F3F2155}" type="presParOf" srcId="{7A6F53BF-3E5A-4C91-B8D6-92E8D0433F62}" destId="{6E7FFF5A-C888-4536-9A39-E5CCD1A96D73}" srcOrd="0" destOrd="0" presId="urn:microsoft.com/office/officeart/2005/8/layout/process2"/>
    <dgm:cxn modelId="{D74780E7-4EAF-4D07-8637-A820F0D22F77}" type="presParOf" srcId="{725AB22C-A629-42E7-9EB6-6B4070E9FF7F}" destId="{A74F91DB-6B7A-43A1-ADA6-141D86BB288B}" srcOrd="2" destOrd="0" presId="urn:microsoft.com/office/officeart/2005/8/layout/process2"/>
    <dgm:cxn modelId="{18CC1E69-A20E-4777-925E-9F94844670EA}" type="presParOf" srcId="{725AB22C-A629-42E7-9EB6-6B4070E9FF7F}" destId="{6BB99D8C-C707-4BD2-9412-2F7DADC6DFE9}" srcOrd="3" destOrd="0" presId="urn:microsoft.com/office/officeart/2005/8/layout/process2"/>
    <dgm:cxn modelId="{0E44E511-9467-4D1D-A622-5A9738A15480}" type="presParOf" srcId="{6BB99D8C-C707-4BD2-9412-2F7DADC6DFE9}" destId="{27368D84-1678-4CD0-BD72-5917ABA04C7D}" srcOrd="0" destOrd="0" presId="urn:microsoft.com/office/officeart/2005/8/layout/process2"/>
    <dgm:cxn modelId="{7881E7E7-0F7D-4ABB-8DB6-5616E2BC6446}" type="presParOf" srcId="{725AB22C-A629-42E7-9EB6-6B4070E9FF7F}" destId="{81218B58-1708-4299-9B13-325689F8342B}" srcOrd="4" destOrd="0" presId="urn:microsoft.com/office/officeart/2005/8/layout/process2"/>
    <dgm:cxn modelId="{79677C4D-C8C3-4A66-A2A5-AF4B197FB213}" type="presParOf" srcId="{725AB22C-A629-42E7-9EB6-6B4070E9FF7F}" destId="{654E2BF1-7C77-424E-86A8-C40384F77D42}" srcOrd="5" destOrd="0" presId="urn:microsoft.com/office/officeart/2005/8/layout/process2"/>
    <dgm:cxn modelId="{4E1242B5-F021-49D2-9965-CD585060F928}" type="presParOf" srcId="{654E2BF1-7C77-424E-86A8-C40384F77D42}" destId="{6C9BEFD5-5D37-41CC-A68A-EF2F3E6C376F}" srcOrd="0" destOrd="0" presId="urn:microsoft.com/office/officeart/2005/8/layout/process2"/>
    <dgm:cxn modelId="{416B3A80-3B29-40FC-879B-10C4C0E398F8}" type="presParOf" srcId="{725AB22C-A629-42E7-9EB6-6B4070E9FF7F}" destId="{0E951A85-3D57-4DBA-A7D2-099434C91E7E}"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0511F-D337-43DF-88B6-A5BDEAFB9DE6}">
      <dsp:nvSpPr>
        <dsp:cNvPr id="0" name=""/>
        <dsp:cNvSpPr/>
      </dsp:nvSpPr>
      <dsp:spPr>
        <a:xfrm>
          <a:off x="13471" y="3739"/>
          <a:ext cx="4561777" cy="695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Added Field: </a:t>
          </a:r>
          <a:r>
            <a:rPr lang="en-US" sz="2400" kern="1200" dirty="0"/>
            <a:t>_</a:t>
          </a:r>
          <a:r>
            <a:rPr lang="en-US" sz="2400" kern="1200" dirty="0" err="1"/>
            <a:t>clobValue</a:t>
          </a:r>
          <a:endParaRPr lang="en-US" sz="2400" kern="1200" dirty="0"/>
        </a:p>
      </dsp:txBody>
      <dsp:txXfrm>
        <a:off x="33834" y="24102"/>
        <a:ext cx="4521051" cy="654519"/>
      </dsp:txXfrm>
    </dsp:sp>
    <dsp:sp modelId="{7A6F53BF-3E5A-4C91-B8D6-92E8D0433F62}">
      <dsp:nvSpPr>
        <dsp:cNvPr id="0" name=""/>
        <dsp:cNvSpPr/>
      </dsp:nvSpPr>
      <dsp:spPr>
        <a:xfrm rot="5400000">
          <a:off x="2164001" y="716366"/>
          <a:ext cx="260716" cy="31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2200502" y="742438"/>
        <a:ext cx="187716" cy="182501"/>
      </dsp:txXfrm>
    </dsp:sp>
    <dsp:sp modelId="{A74F91DB-6B7A-43A1-ADA6-141D86BB288B}">
      <dsp:nvSpPr>
        <dsp:cNvPr id="0" name=""/>
        <dsp:cNvSpPr/>
      </dsp:nvSpPr>
      <dsp:spPr>
        <a:xfrm>
          <a:off x="0" y="1046607"/>
          <a:ext cx="4588720" cy="695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Changed method: </a:t>
          </a:r>
          <a:r>
            <a:rPr lang="en-US" sz="2400" kern="1200" dirty="0" err="1"/>
            <a:t>getLength</a:t>
          </a:r>
          <a:r>
            <a:rPr lang="en-US" sz="2400" kern="1200" dirty="0"/>
            <a:t>()</a:t>
          </a:r>
        </a:p>
      </dsp:txBody>
      <dsp:txXfrm>
        <a:off x="20363" y="1066970"/>
        <a:ext cx="4547994" cy="654519"/>
      </dsp:txXfrm>
    </dsp:sp>
    <dsp:sp modelId="{6BB99D8C-C707-4BD2-9412-2F7DADC6DFE9}">
      <dsp:nvSpPr>
        <dsp:cNvPr id="0" name=""/>
        <dsp:cNvSpPr/>
      </dsp:nvSpPr>
      <dsp:spPr>
        <a:xfrm rot="5400000">
          <a:off x="2164001" y="1759233"/>
          <a:ext cx="260716" cy="31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2200502" y="1785305"/>
        <a:ext cx="187716" cy="182501"/>
      </dsp:txXfrm>
    </dsp:sp>
    <dsp:sp modelId="{81218B58-1708-4299-9B13-325689F8342B}">
      <dsp:nvSpPr>
        <dsp:cNvPr id="0" name=""/>
        <dsp:cNvSpPr/>
      </dsp:nvSpPr>
      <dsp:spPr>
        <a:xfrm>
          <a:off x="13471" y="2089475"/>
          <a:ext cx="4561777" cy="695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Peer fields:</a:t>
          </a:r>
          <a:r>
            <a:rPr lang="en-US" sz="2400" kern="1200" dirty="0"/>
            <a:t> </a:t>
          </a:r>
          <a:r>
            <a:rPr lang="en-US" sz="2400" kern="1200" dirty="0" err="1"/>
            <a:t>rawLength</a:t>
          </a:r>
          <a:r>
            <a:rPr lang="en-US" sz="2400" kern="1200" dirty="0"/>
            <a:t> and Stream</a:t>
          </a:r>
        </a:p>
      </dsp:txBody>
      <dsp:txXfrm>
        <a:off x="33834" y="2109838"/>
        <a:ext cx="4521051" cy="654519"/>
      </dsp:txXfrm>
    </dsp:sp>
    <dsp:sp modelId="{654E2BF1-7C77-424E-86A8-C40384F77D42}">
      <dsp:nvSpPr>
        <dsp:cNvPr id="0" name=""/>
        <dsp:cNvSpPr/>
      </dsp:nvSpPr>
      <dsp:spPr>
        <a:xfrm rot="5400000">
          <a:off x="2164001" y="2802101"/>
          <a:ext cx="260716" cy="31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2200502" y="2828173"/>
        <a:ext cx="187716" cy="182501"/>
      </dsp:txXfrm>
    </dsp:sp>
    <dsp:sp modelId="{0E951A85-3D57-4DBA-A7D2-099434C91E7E}">
      <dsp:nvSpPr>
        <dsp:cNvPr id="0" name=""/>
        <dsp:cNvSpPr/>
      </dsp:nvSpPr>
      <dsp:spPr>
        <a:xfrm>
          <a:off x="26952" y="3132343"/>
          <a:ext cx="4534815" cy="695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Methods to change: </a:t>
          </a:r>
          <a:r>
            <a:rPr lang="en-US" sz="2400" kern="1200" dirty="0" err="1"/>
            <a:t>restoreToNull</a:t>
          </a:r>
          <a:endParaRPr lang="en-US" sz="2400" kern="1200" dirty="0"/>
        </a:p>
      </dsp:txBody>
      <dsp:txXfrm>
        <a:off x="47315" y="3152706"/>
        <a:ext cx="4494089" cy="6545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62CA4-3163-4DA4-A870-5E5DC4761484}" type="datetimeFigureOut">
              <a:rPr lang="en-US" smtClean="0"/>
              <a:t>3/18/19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BA1C8-DEE4-4DF7-9EF6-69D22006EDFF}" type="slidenum">
              <a:rPr lang="en-US" smtClean="0"/>
              <a:t>‹#›</a:t>
            </a:fld>
            <a:endParaRPr lang="en-US"/>
          </a:p>
        </p:txBody>
      </p:sp>
    </p:spTree>
    <p:extLst>
      <p:ext uri="{BB962C8B-B14F-4D97-AF65-F5344CB8AC3E}">
        <p14:creationId xmlns:p14="http://schemas.microsoft.com/office/powerpoint/2010/main" val="60578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a:t>
            </a:r>
            <a:r>
              <a:rPr lang="en-US" baseline="0" dirty="0"/>
              <a:t> name is Reem and as you can see on the screen the topic that I am going to present today is …..</a:t>
            </a:r>
          </a:p>
          <a:p>
            <a:r>
              <a:rPr lang="en-US" baseline="0" dirty="0"/>
              <a:t>By the end of this talk you will be familiar with a new novel method that will help you in editing your scripts in a professional way.</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1</a:t>
            </a:fld>
            <a:endParaRPr lang="en-US"/>
          </a:p>
        </p:txBody>
      </p:sp>
    </p:spTree>
    <p:extLst>
      <p:ext uri="{BB962C8B-B14F-4D97-AF65-F5344CB8AC3E}">
        <p14:creationId xmlns:p14="http://schemas.microsoft.com/office/powerpoint/2010/main" val="199914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approach in more detail</a:t>
            </a:r>
            <a:r>
              <a:rPr lang="en-US" baseline="0" dirty="0"/>
              <a:t> going from the input to the output. </a:t>
            </a:r>
          </a:p>
          <a:p>
            <a:r>
              <a:rPr lang="en-US" baseline="0" dirty="0"/>
              <a:t>So:</a:t>
            </a:r>
          </a:p>
          <a:p>
            <a:r>
              <a:rPr lang="en-US" dirty="0"/>
              <a:t>-Given the added field and change methods that</a:t>
            </a:r>
            <a:r>
              <a:rPr lang="en-US" baseline="0" dirty="0"/>
              <a:t> </a:t>
            </a:r>
            <a:r>
              <a:rPr lang="en-US" dirty="0"/>
              <a:t>access this field</a:t>
            </a:r>
          </a:p>
          <a:p>
            <a:r>
              <a:rPr lang="en-US" dirty="0"/>
              <a:t>-</a:t>
            </a:r>
            <a:r>
              <a:rPr lang="en-US" dirty="0" err="1"/>
              <a:t>CMSuggester</a:t>
            </a:r>
            <a:r>
              <a:rPr lang="en-US" dirty="0"/>
              <a:t> extracts the</a:t>
            </a:r>
            <a:r>
              <a:rPr lang="en-US" baseline="0" dirty="0"/>
              <a:t> peer</a:t>
            </a:r>
            <a:r>
              <a:rPr lang="en-US" dirty="0"/>
              <a:t> fields from the changed method(s) </a:t>
            </a:r>
          </a:p>
          <a:p>
            <a:r>
              <a:rPr lang="en-US" dirty="0"/>
              <a:t>-Then</a:t>
            </a:r>
            <a:r>
              <a:rPr lang="en-US" baseline="0" dirty="0"/>
              <a:t> </a:t>
            </a:r>
            <a:r>
              <a:rPr lang="en-US" dirty="0"/>
              <a:t>two filters on the peer fields are applied : the naming pattern and the access mode</a:t>
            </a:r>
          </a:p>
          <a:p>
            <a:r>
              <a:rPr lang="en-US" dirty="0"/>
              <a:t>-Finally, searches are made for any unchanged method containing the fields and </a:t>
            </a:r>
            <a:r>
              <a:rPr lang="en-US" baseline="0" dirty="0"/>
              <a:t>these unchanged methods are </a:t>
            </a:r>
            <a:r>
              <a:rPr lang="en-US" dirty="0"/>
              <a:t>update</a:t>
            </a:r>
            <a:r>
              <a:rPr lang="en-US" baseline="0" dirty="0"/>
              <a:t>d.</a:t>
            </a:r>
          </a:p>
          <a:p>
            <a:r>
              <a:rPr lang="en-US" dirty="0"/>
              <a:t>And the output is</a:t>
            </a:r>
            <a:r>
              <a:rPr lang="en-US" baseline="0" dirty="0"/>
              <a:t> the unchanged methods that will be changed.</a:t>
            </a:r>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10</a:t>
            </a:fld>
            <a:endParaRPr lang="en-US"/>
          </a:p>
        </p:txBody>
      </p:sp>
    </p:spTree>
    <p:extLst>
      <p:ext uri="{BB962C8B-B14F-4D97-AF65-F5344CB8AC3E}">
        <p14:creationId xmlns:p14="http://schemas.microsoft.com/office/powerpoint/2010/main" val="206569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first par</a:t>
            </a:r>
            <a:r>
              <a:rPr lang="en-US" baseline="0" dirty="0"/>
              <a:t>t of the process which is …..</a:t>
            </a:r>
            <a:endParaRPr lang="en-US" dirty="0"/>
          </a:p>
          <a:p>
            <a:r>
              <a:rPr lang="en-US" dirty="0"/>
              <a:t>Given a newly added field f(n), we use peer fields to denote the existing fields that are (1) declared in the same class as f(n), and (2) accessed by one or more changed methods that also access f(n). </a:t>
            </a:r>
          </a:p>
        </p:txBody>
      </p:sp>
      <p:sp>
        <p:nvSpPr>
          <p:cNvPr id="4" name="Slide Number Placeholder 3"/>
          <p:cNvSpPr>
            <a:spLocks noGrp="1"/>
          </p:cNvSpPr>
          <p:nvPr>
            <p:ph type="sldNum" sz="quarter" idx="10"/>
          </p:nvPr>
        </p:nvSpPr>
        <p:spPr/>
        <p:txBody>
          <a:bodyPr/>
          <a:lstStyle/>
          <a:p>
            <a:fld id="{BD1BA1C8-DEE4-4DF7-9EF6-69D22006EDFF}" type="slidenum">
              <a:rPr lang="en-US" smtClean="0"/>
              <a:t>11</a:t>
            </a:fld>
            <a:endParaRPr lang="en-US"/>
          </a:p>
        </p:txBody>
      </p:sp>
    </p:spTree>
    <p:extLst>
      <p:ext uri="{BB962C8B-B14F-4D97-AF65-F5344CB8AC3E}">
        <p14:creationId xmlns:p14="http://schemas.microsoft.com/office/powerpoint/2010/main" val="357279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accuracy of the </a:t>
            </a:r>
            <a:r>
              <a:rPr lang="en-US" dirty="0" err="1"/>
              <a:t>CMSuggester’s</a:t>
            </a:r>
            <a:r>
              <a:rPr lang="en-US" dirty="0"/>
              <a:t> they refined the peer fields with two filters:</a:t>
            </a:r>
          </a:p>
          <a:p>
            <a:r>
              <a:rPr lang="en-US" dirty="0"/>
              <a:t>-Simi…..</a:t>
            </a:r>
          </a:p>
          <a:p>
            <a:r>
              <a:rPr lang="en-US" dirty="0"/>
              <a:t>_Starting</a:t>
            </a:r>
            <a:r>
              <a:rPr lang="en-US" baseline="0" dirty="0"/>
              <a:t> with the naming filter:  …….</a:t>
            </a:r>
          </a:p>
          <a:p>
            <a:r>
              <a:rPr lang="en-US" baseline="0" dirty="0"/>
              <a:t>-There are two naming patterns: pattern1 is for constant fields which is capitalized (Pause) and </a:t>
            </a:r>
            <a:r>
              <a:rPr lang="en-US" dirty="0"/>
              <a:t>Pattern 2: for the variable fields which uses lowercase or a combination of lowercase and uppercase letters.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rgbClr val="0070C0"/>
                </a:solidFill>
              </a:rPr>
              <a:t>This filter compares peer fields with f(n), and removes any field whose naming pattern is different from f(n).</a:t>
            </a:r>
          </a:p>
        </p:txBody>
      </p:sp>
      <p:sp>
        <p:nvSpPr>
          <p:cNvPr id="4" name="Slide Number Placeholder 3"/>
          <p:cNvSpPr>
            <a:spLocks noGrp="1"/>
          </p:cNvSpPr>
          <p:nvPr>
            <p:ph type="sldNum" sz="quarter" idx="10"/>
          </p:nvPr>
        </p:nvSpPr>
        <p:spPr/>
        <p:txBody>
          <a:bodyPr/>
          <a:lstStyle/>
          <a:p>
            <a:fld id="{BD1BA1C8-DEE4-4DF7-9EF6-69D22006EDFF}" type="slidenum">
              <a:rPr lang="en-US" smtClean="0"/>
              <a:t>12</a:t>
            </a:fld>
            <a:endParaRPr lang="en-US"/>
          </a:p>
        </p:txBody>
      </p:sp>
    </p:spTree>
    <p:extLst>
      <p:ext uri="{BB962C8B-B14F-4D97-AF65-F5344CB8AC3E}">
        <p14:creationId xmlns:p14="http://schemas.microsoft.com/office/powerpoint/2010/main" val="229972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second filter which is </a:t>
            </a:r>
            <a:r>
              <a:rPr lang="en-US" dirty="0">
                <a:solidFill>
                  <a:srgbClr val="0070C0"/>
                </a:solidFill>
              </a:rPr>
              <a:t>Access-Based Filtering …..  In</a:t>
            </a:r>
            <a:r>
              <a:rPr lang="en-US" baseline="0" dirty="0">
                <a:solidFill>
                  <a:srgbClr val="0070C0"/>
                </a:solidFill>
              </a:rPr>
              <a:t> this filter there are three access modes; </a:t>
            </a:r>
            <a:r>
              <a:rPr lang="en-US" dirty="0"/>
              <a:t>pure read, pure write, and read-write</a:t>
            </a:r>
            <a:r>
              <a:rPr lang="en-US" baseline="0" dirty="0"/>
              <a:t> </a:t>
            </a:r>
            <a:r>
              <a:rPr lang="en-US" dirty="0"/>
              <a:t>depending on how each field is accessed.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example Y is pure read because it is red by 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-Again this filter …..</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13</a:t>
            </a:fld>
            <a:endParaRPr lang="en-US"/>
          </a:p>
        </p:txBody>
      </p:sp>
    </p:spTree>
    <p:extLst>
      <p:ext uri="{BB962C8B-B14F-4D97-AF65-F5344CB8AC3E}">
        <p14:creationId xmlns:p14="http://schemas.microsoft.com/office/powerpoint/2010/main" val="73428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the peer-based method search.  In this method we search for unchanged …..</a:t>
            </a:r>
          </a:p>
        </p:txBody>
      </p:sp>
      <p:sp>
        <p:nvSpPr>
          <p:cNvPr id="4" name="Slide Number Placeholder 3"/>
          <p:cNvSpPr>
            <a:spLocks noGrp="1"/>
          </p:cNvSpPr>
          <p:nvPr>
            <p:ph type="sldNum" sz="quarter" idx="10"/>
          </p:nvPr>
        </p:nvSpPr>
        <p:spPr/>
        <p:txBody>
          <a:bodyPr/>
          <a:lstStyle/>
          <a:p>
            <a:fld id="{BD1BA1C8-DEE4-4DF7-9EF6-69D22006EDFF}" type="slidenum">
              <a:rPr lang="en-US" smtClean="0"/>
              <a:t>14</a:t>
            </a:fld>
            <a:endParaRPr lang="en-US"/>
          </a:p>
        </p:txBody>
      </p:sp>
    </p:spTree>
    <p:extLst>
      <p:ext uri="{BB962C8B-B14F-4D97-AF65-F5344CB8AC3E}">
        <p14:creationId xmlns:p14="http://schemas.microsoft.com/office/powerpoint/2010/main" val="1619825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15</a:t>
            </a:fld>
            <a:endParaRPr lang="en-US"/>
          </a:p>
        </p:txBody>
      </p:sp>
    </p:spTree>
    <p:extLst>
      <p:ext uri="{BB962C8B-B14F-4D97-AF65-F5344CB8AC3E}">
        <p14:creationId xmlns:p14="http://schemas.microsoft.com/office/powerpoint/2010/main" val="309028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thank you .. So hopefully that</a:t>
            </a:r>
            <a:r>
              <a:rPr lang="en-US" baseline="0" dirty="0"/>
              <a:t> has giving you a good idea of how the approach works. This now lead us to its evaluation which is divided into 4 parts; one .. Two .. .</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16</a:t>
            </a:fld>
            <a:endParaRPr lang="en-US"/>
          </a:p>
        </p:txBody>
      </p:sp>
    </p:spTree>
    <p:extLst>
      <p:ext uri="{BB962C8B-B14F-4D97-AF65-F5344CB8AC3E}">
        <p14:creationId xmlns:p14="http://schemas.microsoft.com/office/powerpoint/2010/main" val="80719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dataset, they searched for any *CM→AF edit that </a:t>
            </a:r>
          </a:p>
          <a:p>
            <a:pPr marL="0" indent="0">
              <a:buNone/>
            </a:pPr>
            <a:r>
              <a:rPr lang="en-US" dirty="0"/>
              <a:t>* The number of program commits -&gt;  each commit contains one or more *CM→AF edits. </a:t>
            </a:r>
          </a:p>
          <a:p>
            <a:r>
              <a:rPr lang="en-US" dirty="0"/>
              <a:t>*</a:t>
            </a:r>
            <a:r>
              <a:rPr lang="en-US" baseline="0" dirty="0"/>
              <a:t> </a:t>
            </a:r>
            <a:r>
              <a:rPr lang="en-US" dirty="0"/>
              <a:t>For each AF, we constructed -&gt; suggestion tasks by providing the AF and CMs to CMSuggester as input.</a:t>
            </a:r>
          </a:p>
          <a:p>
            <a:r>
              <a:rPr lang="en-US" dirty="0"/>
              <a:t>*</a:t>
            </a:r>
            <a:r>
              <a:rPr lang="en-US" baseline="0" dirty="0"/>
              <a:t> </a:t>
            </a:r>
            <a:r>
              <a:rPr lang="en-US" dirty="0"/>
              <a:t>This Experiments mainly focus on 1A1C, 1A2C, and 1A3C tasks, as shown in Table 2.</a:t>
            </a:r>
          </a:p>
          <a:p>
            <a:r>
              <a:rPr lang="en-US" dirty="0"/>
              <a:t> </a:t>
            </a:r>
          </a:p>
        </p:txBody>
      </p:sp>
      <p:sp>
        <p:nvSpPr>
          <p:cNvPr id="4" name="Slide Number Placeholder 3"/>
          <p:cNvSpPr>
            <a:spLocks noGrp="1"/>
          </p:cNvSpPr>
          <p:nvPr>
            <p:ph type="sldNum" sz="quarter" idx="10"/>
          </p:nvPr>
        </p:nvSpPr>
        <p:spPr/>
        <p:txBody>
          <a:bodyPr/>
          <a:lstStyle/>
          <a:p>
            <a:fld id="{BD1BA1C8-DEE4-4DF7-9EF6-69D22006EDFF}" type="slidenum">
              <a:rPr lang="en-US" smtClean="0"/>
              <a:t>17</a:t>
            </a:fld>
            <a:endParaRPr lang="en-US"/>
          </a:p>
        </p:txBody>
      </p:sp>
    </p:spTree>
    <p:extLst>
      <p:ext uri="{BB962C8B-B14F-4D97-AF65-F5344CB8AC3E}">
        <p14:creationId xmlns:p14="http://schemas.microsoft.com/office/powerpoint/2010/main" val="3015413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a:t>
            </a:r>
            <a:r>
              <a:rPr lang="en-US" baseline="0" dirty="0"/>
              <a:t> </a:t>
            </a:r>
            <a:r>
              <a:rPr lang="en-US" dirty="0"/>
              <a:t>to measure a tool’s capability of suggesting methods for change there are 5 metrics that have been used</a:t>
            </a:r>
            <a:r>
              <a:rPr lang="en-US" baseline="0" dirty="0"/>
              <a:t> in this approach</a:t>
            </a:r>
            <a:r>
              <a:rPr lang="en-US" dirty="0"/>
              <a:t>.</a:t>
            </a:r>
            <a:r>
              <a:rPr lang="en-US" baseline="0" dirty="0"/>
              <a:t> (</a:t>
            </a:r>
            <a:r>
              <a:rPr lang="en-US" dirty="0"/>
              <a:t>coverage, precision, recall, F-score, and</a:t>
            </a:r>
            <a:r>
              <a:rPr lang="en-US" baseline="0" dirty="0"/>
              <a:t> </a:t>
            </a:r>
            <a:r>
              <a:rPr lang="en-US" dirty="0"/>
              <a:t>weighted average ).</a:t>
            </a:r>
          </a:p>
          <a:p>
            <a:r>
              <a:rPr lang="en-US" dirty="0"/>
              <a:t>Starting with the first one which</a:t>
            </a:r>
            <a:r>
              <a:rPr lang="en-US" baseline="0" dirty="0"/>
              <a:t> is the c</a:t>
            </a:r>
            <a:r>
              <a:rPr lang="en-US" dirty="0"/>
              <a:t>overage:</a:t>
            </a:r>
            <a:r>
              <a:rPr lang="en-US" baseline="0" dirty="0"/>
              <a:t> it</a:t>
            </a:r>
            <a:r>
              <a:rPr lang="en-US" dirty="0"/>
              <a:t> measures the percentage of tasks for which a tool is able to provide suggestions. </a:t>
            </a:r>
          </a:p>
        </p:txBody>
      </p:sp>
      <p:sp>
        <p:nvSpPr>
          <p:cNvPr id="4" name="Slide Number Placeholder 3"/>
          <p:cNvSpPr>
            <a:spLocks noGrp="1"/>
          </p:cNvSpPr>
          <p:nvPr>
            <p:ph type="sldNum" sz="quarter" idx="10"/>
          </p:nvPr>
        </p:nvSpPr>
        <p:spPr/>
        <p:txBody>
          <a:bodyPr/>
          <a:lstStyle/>
          <a:p>
            <a:fld id="{BD1BA1C8-DEE4-4DF7-9EF6-69D22006EDFF}" type="slidenum">
              <a:rPr lang="en-US" smtClean="0"/>
              <a:t>18</a:t>
            </a:fld>
            <a:endParaRPr lang="en-US"/>
          </a:p>
        </p:txBody>
      </p:sp>
    </p:spTree>
    <p:extLst>
      <p:ext uri="{BB962C8B-B14F-4D97-AF65-F5344CB8AC3E}">
        <p14:creationId xmlns:p14="http://schemas.microsoft.com/office/powerpoint/2010/main" val="15873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Precision (P) measures among all methods suggested by a tool, how many of them are correct: </a:t>
            </a:r>
          </a:p>
        </p:txBody>
      </p:sp>
      <p:sp>
        <p:nvSpPr>
          <p:cNvPr id="4" name="Slide Number Placeholder 3"/>
          <p:cNvSpPr>
            <a:spLocks noGrp="1"/>
          </p:cNvSpPr>
          <p:nvPr>
            <p:ph type="sldNum" sz="quarter" idx="10"/>
          </p:nvPr>
        </p:nvSpPr>
        <p:spPr/>
        <p:txBody>
          <a:bodyPr/>
          <a:lstStyle/>
          <a:p>
            <a:fld id="{BD1BA1C8-DEE4-4DF7-9EF6-69D22006EDFF}" type="slidenum">
              <a:rPr lang="en-US" smtClean="0"/>
              <a:t>19</a:t>
            </a:fld>
            <a:endParaRPr lang="en-US"/>
          </a:p>
        </p:txBody>
      </p:sp>
    </p:spTree>
    <p:extLst>
      <p:ext uri="{BB962C8B-B14F-4D97-AF65-F5344CB8AC3E}">
        <p14:creationId xmlns:p14="http://schemas.microsoft.com/office/powerpoint/2010/main" val="155535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divided my presentation in to five main sections; First of all I will be introducing the approach and the problem statement. Then, I will show you the approach in detail. After that, the evaluation of the approach. And Finally, we will see the related work and conclusion. </a:t>
            </a:r>
          </a:p>
          <a:p>
            <a:r>
              <a:rPr lang="en-US" baseline="0" dirty="0"/>
              <a:t>-Also, There will be time for between the main sections to answer a couple of discussion questions in three minutes and the end of the presentation feel free to ask any questions.</a:t>
            </a:r>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2</a:t>
            </a:fld>
            <a:endParaRPr lang="en-US"/>
          </a:p>
        </p:txBody>
      </p:sp>
    </p:spTree>
    <p:extLst>
      <p:ext uri="{BB962C8B-B14F-4D97-AF65-F5344CB8AC3E}">
        <p14:creationId xmlns:p14="http://schemas.microsoft.com/office/powerpoint/2010/main" val="365359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Recall (R) which measures among all the expected suggestions, how many of them are actually reported by a tool: </a:t>
            </a:r>
          </a:p>
        </p:txBody>
      </p:sp>
      <p:sp>
        <p:nvSpPr>
          <p:cNvPr id="4" name="Slide Number Placeholder 3"/>
          <p:cNvSpPr>
            <a:spLocks noGrp="1"/>
          </p:cNvSpPr>
          <p:nvPr>
            <p:ph type="sldNum" sz="quarter" idx="10"/>
          </p:nvPr>
        </p:nvSpPr>
        <p:spPr/>
        <p:txBody>
          <a:bodyPr/>
          <a:lstStyle/>
          <a:p>
            <a:fld id="{BD1BA1C8-DEE4-4DF7-9EF6-69D22006EDFF}" type="slidenum">
              <a:rPr lang="en-US" smtClean="0"/>
              <a:t>20</a:t>
            </a:fld>
            <a:endParaRPr lang="en-US"/>
          </a:p>
        </p:txBody>
      </p:sp>
    </p:spTree>
    <p:extLst>
      <p:ext uri="{BB962C8B-B14F-4D97-AF65-F5344CB8AC3E}">
        <p14:creationId xmlns:p14="http://schemas.microsoft.com/office/powerpoint/2010/main" val="371363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F-score (F) which measures the accuracy of a tool’s suggestion.</a:t>
            </a:r>
            <a:r>
              <a:rPr lang="en-US" baseline="0" dirty="0"/>
              <a:t> It is calculated based on the Pre and recall.</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21</a:t>
            </a:fld>
            <a:endParaRPr lang="en-US"/>
          </a:p>
        </p:txBody>
      </p:sp>
    </p:spTree>
    <p:extLst>
      <p:ext uri="{BB962C8B-B14F-4D97-AF65-F5344CB8AC3E}">
        <p14:creationId xmlns:p14="http://schemas.microsoft.com/office/powerpoint/2010/main" val="252760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Weighted Average (WA) to measure …. </a:t>
            </a:r>
          </a:p>
        </p:txBody>
      </p:sp>
      <p:sp>
        <p:nvSpPr>
          <p:cNvPr id="4" name="Slide Number Placeholder 3"/>
          <p:cNvSpPr>
            <a:spLocks noGrp="1"/>
          </p:cNvSpPr>
          <p:nvPr>
            <p:ph type="sldNum" sz="quarter" idx="10"/>
          </p:nvPr>
        </p:nvSpPr>
        <p:spPr/>
        <p:txBody>
          <a:bodyPr/>
          <a:lstStyle/>
          <a:p>
            <a:fld id="{BD1BA1C8-DEE4-4DF7-9EF6-69D22006EDFF}" type="slidenum">
              <a:rPr lang="en-US" smtClean="0"/>
              <a:t>22</a:t>
            </a:fld>
            <a:endParaRPr lang="en-US"/>
          </a:p>
        </p:txBody>
      </p:sp>
    </p:spTree>
    <p:extLst>
      <p:ext uri="{BB962C8B-B14F-4D97-AF65-F5344CB8AC3E}">
        <p14:creationId xmlns:p14="http://schemas.microsoft.com/office/powerpoint/2010/main" val="2219575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third part of the</a:t>
            </a:r>
            <a:r>
              <a:rPr lang="en-US" baseline="0" dirty="0"/>
              <a:t> evaluation section which is comparison with ROSE and in this part we will </a:t>
            </a:r>
            <a:r>
              <a:rPr lang="en-US" dirty="0"/>
              <a:t>answer a question which is:</a:t>
            </a:r>
          </a:p>
          <a:p>
            <a:r>
              <a:rPr lang="en-US" dirty="0"/>
              <a:t>RQ1: What is …………………..? </a:t>
            </a:r>
          </a:p>
          <a:p>
            <a:r>
              <a:rPr lang="en-US" dirty="0"/>
              <a:t>So lets</a:t>
            </a:r>
            <a:r>
              <a:rPr lang="en-US" baseline="0" dirty="0"/>
              <a:t> start with an example about ROSE.</a:t>
            </a:r>
            <a:endParaRPr lang="en-US" dirty="0"/>
          </a:p>
          <a:p>
            <a:r>
              <a:rPr lang="en-US" dirty="0"/>
              <a:t>ROSE mines the association rules ………. histories.</a:t>
            </a:r>
          </a:p>
          <a:p>
            <a:r>
              <a:rPr lang="en-US" dirty="0"/>
              <a:t>For example: This rule means that whenever the function </a:t>
            </a:r>
            <a:r>
              <a:rPr lang="en-US" dirty="0" err="1"/>
              <a:t>GrafObj</a:t>
            </a:r>
            <a:r>
              <a:rPr lang="en-US" dirty="0"/>
              <a:t> </a:t>
            </a:r>
            <a:r>
              <a:rPr lang="en-US" dirty="0" err="1"/>
              <a:t>getattr</a:t>
            </a:r>
            <a:r>
              <a:rPr lang="en-US" dirty="0"/>
              <a:t>() in a file </a:t>
            </a:r>
            <a:r>
              <a:rPr lang="en-US" dirty="0" err="1"/>
              <a:t>Qdmodule.c</a:t>
            </a:r>
            <a:r>
              <a:rPr lang="en-US" dirty="0"/>
              <a:t> is changed, the function </a:t>
            </a:r>
            <a:r>
              <a:rPr lang="en-US" dirty="0" err="1"/>
              <a:t>outputGetattrHook</a:t>
            </a:r>
            <a:r>
              <a:rPr lang="en-US" dirty="0"/>
              <a:t>() in another file qdsupport.py should also be changed. </a:t>
            </a:r>
            <a:endParaRPr lang="en-US" baseline="0" dirty="0"/>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23</a:t>
            </a:fld>
            <a:endParaRPr lang="en-US"/>
          </a:p>
        </p:txBody>
      </p:sp>
    </p:spTree>
    <p:extLst>
      <p:ext uri="{BB962C8B-B14F-4D97-AF65-F5344CB8AC3E}">
        <p14:creationId xmlns:p14="http://schemas.microsoft.com/office/powerpoint/2010/main" val="30786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results of CMSuggester and  ROSE for 1A1C tasks. </a:t>
            </a:r>
          </a:p>
          <a:p>
            <a:r>
              <a:rPr lang="en-US" dirty="0"/>
              <a:t>(Pause)</a:t>
            </a:r>
          </a:p>
          <a:p>
            <a:r>
              <a:rPr lang="en-US" dirty="0"/>
              <a:t>Overall, CMSuggester obtained higher measurement values for all the projects than ROSE. </a:t>
            </a:r>
          </a:p>
        </p:txBody>
      </p:sp>
      <p:sp>
        <p:nvSpPr>
          <p:cNvPr id="4" name="Slide Number Placeholder 3"/>
          <p:cNvSpPr>
            <a:spLocks noGrp="1"/>
          </p:cNvSpPr>
          <p:nvPr>
            <p:ph type="sldNum" sz="quarter" idx="10"/>
          </p:nvPr>
        </p:nvSpPr>
        <p:spPr/>
        <p:txBody>
          <a:bodyPr/>
          <a:lstStyle/>
          <a:p>
            <a:fld id="{BD1BA1C8-DEE4-4DF7-9EF6-69D22006EDFF}" type="slidenum">
              <a:rPr lang="en-US" smtClean="0"/>
              <a:t>24</a:t>
            </a:fld>
            <a:endParaRPr lang="en-US"/>
          </a:p>
        </p:txBody>
      </p:sp>
    </p:spTree>
    <p:extLst>
      <p:ext uri="{BB962C8B-B14F-4D97-AF65-F5344CB8AC3E}">
        <p14:creationId xmlns:p14="http://schemas.microsoft.com/office/powerpoint/2010/main" val="2965038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did </a:t>
            </a:r>
            <a:r>
              <a:rPr lang="en-US" dirty="0" err="1"/>
              <a:t>CMSuggester</a:t>
            </a:r>
            <a:r>
              <a:rPr lang="en-US" dirty="0"/>
              <a:t> outperform ROSE?</a:t>
            </a:r>
          </a:p>
          <a:p>
            <a:r>
              <a:rPr lang="en-US" dirty="0"/>
              <a:t>First, ROSE uses the co-changed entities in version histories to predict likely changes. When the history data are incomplete or some entities were never co-changed before, ROSE lacks the evidence to predict some co-changes, obtaining lower coverage and recall rates. </a:t>
            </a:r>
          </a:p>
          <a:p>
            <a:r>
              <a:rPr lang="en-US" dirty="0"/>
              <a:t>Secondly, (ROSE Does not</a:t>
            </a:r>
            <a:r>
              <a:rPr lang="en-US" baseline="0" dirty="0"/>
              <a:t> consider the relation between entities</a:t>
            </a:r>
            <a:r>
              <a:rPr lang="en-US" dirty="0"/>
              <a:t>)</a:t>
            </a:r>
          </a:p>
          <a:p>
            <a:r>
              <a:rPr lang="en-US" dirty="0"/>
              <a:t>The given Figure presents a task for which CMSuggester outperformed ROSE. </a:t>
            </a:r>
          </a:p>
          <a:p>
            <a:r>
              <a:rPr lang="en-US" dirty="0"/>
              <a:t>In the task, there is one AF and</a:t>
            </a:r>
            <a:r>
              <a:rPr lang="en-US" baseline="0" dirty="0"/>
              <a:t> 1 </a:t>
            </a:r>
            <a:r>
              <a:rPr lang="en-US" dirty="0"/>
              <a:t>CM provided as input, and another CM provided as the expected output. </a:t>
            </a:r>
          </a:p>
          <a:p>
            <a:r>
              <a:rPr lang="en-US" dirty="0"/>
              <a:t>CMSuggester </a:t>
            </a:r>
            <a:r>
              <a:rPr lang="en-US" dirty="0" err="1"/>
              <a:t>succesfully</a:t>
            </a:r>
            <a:r>
              <a:rPr lang="en-US" dirty="0"/>
              <a:t> predicted setup(...) based on the three peer fields extracted from the given CM. </a:t>
            </a:r>
          </a:p>
          <a:p>
            <a:r>
              <a:rPr lang="en-US" dirty="0"/>
              <a:t>However, ROSE could not predict any method, because the version history did not contain any association rule between reduce(...) and setup(...).</a:t>
            </a:r>
          </a:p>
          <a:p>
            <a:r>
              <a:rPr lang="en-US" dirty="0"/>
              <a:t> </a:t>
            </a:r>
          </a:p>
        </p:txBody>
      </p:sp>
      <p:sp>
        <p:nvSpPr>
          <p:cNvPr id="4" name="Slide Number Placeholder 3"/>
          <p:cNvSpPr>
            <a:spLocks noGrp="1"/>
          </p:cNvSpPr>
          <p:nvPr>
            <p:ph type="sldNum" sz="quarter" idx="10"/>
          </p:nvPr>
        </p:nvSpPr>
        <p:spPr/>
        <p:txBody>
          <a:bodyPr/>
          <a:lstStyle/>
          <a:p>
            <a:fld id="{BD1BA1C8-DEE4-4DF7-9EF6-69D22006EDFF}" type="slidenum">
              <a:rPr lang="en-US" smtClean="0"/>
              <a:t>25</a:t>
            </a:fld>
            <a:endParaRPr lang="en-US"/>
          </a:p>
        </p:txBody>
      </p:sp>
    </p:spTree>
    <p:extLst>
      <p:ext uri="{BB962C8B-B14F-4D97-AF65-F5344CB8AC3E}">
        <p14:creationId xmlns:p14="http://schemas.microsoft.com/office/powerpoint/2010/main" val="3444642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Here is another example when </a:t>
            </a:r>
            <a:r>
              <a:rPr lang="en-US" sz="2800" dirty="0">
                <a:solidFill>
                  <a:srgbClr val="0070C0"/>
                </a:solidFill>
              </a:rPr>
              <a:t>ROSE worked better than CMSuggester.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it’s a 1A1C task.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CMSuggester predicted nothing (No peer fields), because the identified peer fields in Session(...) are not commonly used by any unchanged method.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ROSE correctly suggested one method that</a:t>
            </a:r>
            <a:r>
              <a:rPr lang="en-US" baseline="0" dirty="0"/>
              <a:t> was</a:t>
            </a:r>
            <a:r>
              <a:rPr lang="en-US" dirty="0"/>
              <a:t> recorded</a:t>
            </a:r>
            <a:r>
              <a:rPr lang="en-US" baseline="0" dirty="0"/>
              <a:t> as rule in its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takes us to the first finding of the paper which is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26</a:t>
            </a:fld>
            <a:endParaRPr lang="en-US"/>
          </a:p>
        </p:txBody>
      </p:sp>
    </p:spTree>
    <p:extLst>
      <p:ext uri="{BB962C8B-B14F-4D97-AF65-F5344CB8AC3E}">
        <p14:creationId xmlns:p14="http://schemas.microsoft.com/office/powerpoint/2010/main" val="2722500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compare CMSuggester with ROSE for 1A2C and 1A3C tasks.</a:t>
            </a:r>
          </a:p>
          <a:p>
            <a:r>
              <a:rPr lang="en-US" baseline="0" dirty="0"/>
              <a:t>As you can see: </a:t>
            </a:r>
          </a:p>
          <a:p>
            <a:r>
              <a:rPr lang="en-US" dirty="0"/>
              <a:t>The tools have similar F-scores. </a:t>
            </a:r>
          </a:p>
          <a:p>
            <a:r>
              <a:rPr lang="en-US" dirty="0"/>
              <a:t>More importantly, </a:t>
            </a:r>
          </a:p>
          <a:p>
            <a:r>
              <a:rPr lang="en-US" dirty="0"/>
              <a:t>CMSuggester obtained much higher coverage rates than ROSE for both types of tasks. </a:t>
            </a:r>
          </a:p>
        </p:txBody>
      </p:sp>
      <p:sp>
        <p:nvSpPr>
          <p:cNvPr id="4" name="Slide Number Placeholder 3"/>
          <p:cNvSpPr>
            <a:spLocks noGrp="1"/>
          </p:cNvSpPr>
          <p:nvPr>
            <p:ph type="sldNum" sz="quarter" idx="10"/>
          </p:nvPr>
        </p:nvSpPr>
        <p:spPr/>
        <p:txBody>
          <a:bodyPr/>
          <a:lstStyle/>
          <a:p>
            <a:fld id="{BD1BA1C8-DEE4-4DF7-9EF6-69D22006EDFF}" type="slidenum">
              <a:rPr lang="en-US" smtClean="0"/>
              <a:t>27</a:t>
            </a:fld>
            <a:endParaRPr lang="en-US"/>
          </a:p>
        </p:txBody>
      </p:sp>
    </p:spTree>
    <p:extLst>
      <p:ext uri="{BB962C8B-B14F-4D97-AF65-F5344CB8AC3E}">
        <p14:creationId xmlns:p14="http://schemas.microsoft.com/office/powerpoint/2010/main" val="3514900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the results of the other tasks; 1- …. 2-. …                                                                                                                                                                                                                                                                                      </a:t>
            </a:r>
          </a:p>
          <a:p>
            <a:r>
              <a:rPr lang="en-US" dirty="0"/>
              <a:t>In both tables, CMSuggester achieved 100% in many projects which means it predicted changes for the majority of tasks. By contrast, ROSE predicted nothing for the same projects.</a:t>
            </a:r>
          </a:p>
        </p:txBody>
      </p:sp>
      <p:sp>
        <p:nvSpPr>
          <p:cNvPr id="4" name="Slide Number Placeholder 3"/>
          <p:cNvSpPr>
            <a:spLocks noGrp="1"/>
          </p:cNvSpPr>
          <p:nvPr>
            <p:ph type="sldNum" sz="quarter" idx="10"/>
          </p:nvPr>
        </p:nvSpPr>
        <p:spPr/>
        <p:txBody>
          <a:bodyPr/>
          <a:lstStyle/>
          <a:p>
            <a:fld id="{BD1BA1C8-DEE4-4DF7-9EF6-69D22006EDFF}" type="slidenum">
              <a:rPr lang="en-US" smtClean="0"/>
              <a:t>28</a:t>
            </a:fld>
            <a:endParaRPr lang="en-US"/>
          </a:p>
        </p:txBody>
      </p:sp>
    </p:spTree>
    <p:extLst>
      <p:ext uri="{BB962C8B-B14F-4D97-AF65-F5344CB8AC3E}">
        <p14:creationId xmlns:p14="http://schemas.microsoft.com/office/powerpoint/2010/main" val="1406729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way of illustration I would like to show you an example about the coverage comparison:</a:t>
            </a:r>
            <a:endParaRPr lang="en-US" dirty="0"/>
          </a:p>
          <a:p>
            <a:r>
              <a:rPr lang="en-US" dirty="0"/>
              <a:t>Given an arbitrary task, CMSuggester is more likely to provide suggestions than ROSE, </a:t>
            </a:r>
          </a:p>
          <a:p>
            <a:r>
              <a:rPr lang="en-US" dirty="0"/>
              <a:t>And</a:t>
            </a:r>
            <a:r>
              <a:rPr lang="en-US" baseline="0" dirty="0"/>
              <a:t> this is because:</a:t>
            </a:r>
          </a:p>
          <a:p>
            <a:pPr marL="1714500" lvl="3" indent="-342900">
              <a:buFont typeface="+mj-lt"/>
              <a:buAutoNum type="arabicPeriod"/>
            </a:pPr>
            <a:r>
              <a:rPr lang="en-US" dirty="0"/>
              <a:t>ROSE is limited by the available historical co-change data</a:t>
            </a:r>
          </a:p>
          <a:p>
            <a:pPr marL="1714500" lvl="3" indent="-342900">
              <a:buFont typeface="+mj-lt"/>
              <a:buAutoNum type="arabicPeriod"/>
            </a:pPr>
            <a:r>
              <a:rPr lang="en-US" dirty="0" err="1"/>
              <a:t>CMSuggester</a:t>
            </a:r>
            <a:r>
              <a:rPr lang="en-US" dirty="0"/>
              <a:t> can detect more peer fields from more methods, and leverage the fields to predict more methods.</a:t>
            </a:r>
          </a:p>
          <a:p>
            <a:pPr marL="1714500" lvl="3" indent="-342900">
              <a:buFont typeface="+mj-lt"/>
              <a:buAutoNum type="arabicPeriod"/>
            </a:pPr>
            <a:endParaRPr lang="en-US" dirty="0">
              <a:solidFill>
                <a:srgbClr val="0070C0"/>
              </a:solidFill>
            </a:endParaRPr>
          </a:p>
          <a:p>
            <a:pPr marL="1714500" lvl="3" indent="-342900">
              <a:buFont typeface="+mj-lt"/>
              <a:buAutoNum type="arabicPeriod"/>
            </a:pPr>
            <a:endParaRPr lang="en-US" dirty="0">
              <a:solidFill>
                <a:srgbClr val="0070C0"/>
              </a:solidFill>
            </a:endParaRPr>
          </a:p>
        </p:txBody>
      </p:sp>
      <p:sp>
        <p:nvSpPr>
          <p:cNvPr id="4" name="Slide Number Placeholder 3"/>
          <p:cNvSpPr>
            <a:spLocks noGrp="1"/>
          </p:cNvSpPr>
          <p:nvPr>
            <p:ph type="sldNum" sz="quarter" idx="10"/>
          </p:nvPr>
        </p:nvSpPr>
        <p:spPr/>
        <p:txBody>
          <a:bodyPr/>
          <a:lstStyle/>
          <a:p>
            <a:fld id="{BD1BA1C8-DEE4-4DF7-9EF6-69D22006EDFF}" type="slidenum">
              <a:rPr lang="en-US" smtClean="0"/>
              <a:t>29</a:t>
            </a:fld>
            <a:endParaRPr lang="en-US"/>
          </a:p>
        </p:txBody>
      </p:sp>
    </p:spTree>
    <p:extLst>
      <p:ext uri="{BB962C8B-B14F-4D97-AF65-F5344CB8AC3E}">
        <p14:creationId xmlns:p14="http://schemas.microsoft.com/office/powerpoint/2010/main" val="41959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of by looking at</a:t>
            </a:r>
            <a:r>
              <a:rPr lang="en-US" baseline="0" dirty="0"/>
              <a:t> the introduction:</a:t>
            </a:r>
          </a:p>
          <a:p>
            <a:pPr algn="just"/>
            <a:r>
              <a:rPr lang="en-US" dirty="0"/>
              <a:t>Developers spend too much time and resources on maintenance to fix bugs, add features, or refactor code.</a:t>
            </a:r>
          </a:p>
          <a:p>
            <a:pPr algn="just"/>
            <a:r>
              <a:rPr lang="en-US" dirty="0"/>
              <a:t>Sometimes they apply complex changes by modifying multiple program entities for one maintenance task.</a:t>
            </a:r>
          </a:p>
          <a:p>
            <a:r>
              <a:rPr lang="en-US" dirty="0"/>
              <a:t>Also, Developers sometimes failed to identify all the edit locations relevant to a bug. </a:t>
            </a:r>
          </a:p>
          <a:p>
            <a:endParaRPr lang="en-US" dirty="0"/>
          </a:p>
          <a:p>
            <a:r>
              <a:rPr lang="en-US" dirty="0"/>
              <a:t>That lead us to the problem statement … Which is ….</a:t>
            </a:r>
          </a:p>
          <a:p>
            <a:r>
              <a:rPr lang="en-US" dirty="0"/>
              <a:t>There are many approaches that</a:t>
            </a:r>
            <a:r>
              <a:rPr lang="en-US" baseline="0" dirty="0"/>
              <a:t> were presented in this area and today I am going to present one of the newest approach's in this field which is </a:t>
            </a:r>
            <a:r>
              <a:rPr lang="en-US" baseline="0" dirty="0" err="1"/>
              <a:t>CMSuggester</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3</a:t>
            </a:fld>
            <a:endParaRPr lang="en-US"/>
          </a:p>
        </p:txBody>
      </p:sp>
    </p:spTree>
    <p:extLst>
      <p:ext uri="{BB962C8B-B14F-4D97-AF65-F5344CB8AC3E}">
        <p14:creationId xmlns:p14="http://schemas.microsoft.com/office/powerpoint/2010/main" val="28541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can see in the figure, this graph </a:t>
            </a:r>
            <a:r>
              <a:rPr lang="en-US" dirty="0"/>
              <a:t>shows that when more CMs are provided as input, </a:t>
            </a:r>
            <a:r>
              <a:rPr lang="en-US" dirty="0" err="1"/>
              <a:t>CMSuggester</a:t>
            </a:r>
            <a:r>
              <a:rPr lang="en-US" dirty="0"/>
              <a:t> can predict better. </a:t>
            </a:r>
          </a:p>
          <a:p>
            <a:r>
              <a:rPr lang="en-US" dirty="0"/>
              <a:t>For example:</a:t>
            </a:r>
          </a:p>
          <a:p>
            <a:r>
              <a:rPr lang="en-US" dirty="0"/>
              <a:t>When we use state() as a input changed function then </a:t>
            </a:r>
            <a:r>
              <a:rPr lang="en-US" dirty="0" err="1"/>
              <a:t>CMSgusster</a:t>
            </a:r>
            <a:r>
              <a:rPr lang="en-US" baseline="0" dirty="0"/>
              <a:t> is </a:t>
            </a:r>
            <a:r>
              <a:rPr lang="en-US" dirty="0"/>
              <a:t>able to identify enough peer fields from the third method and correctly suggested two methods.</a:t>
            </a:r>
          </a:p>
          <a:p>
            <a:r>
              <a:rPr lang="en-US" dirty="0"/>
              <a:t>So Finding # 2 is …. </a:t>
            </a:r>
          </a:p>
        </p:txBody>
      </p:sp>
      <p:sp>
        <p:nvSpPr>
          <p:cNvPr id="4" name="Slide Number Placeholder 3"/>
          <p:cNvSpPr>
            <a:spLocks noGrp="1"/>
          </p:cNvSpPr>
          <p:nvPr>
            <p:ph type="sldNum" sz="quarter" idx="10"/>
          </p:nvPr>
        </p:nvSpPr>
        <p:spPr/>
        <p:txBody>
          <a:bodyPr/>
          <a:lstStyle/>
          <a:p>
            <a:fld id="{BD1BA1C8-DEE4-4DF7-9EF6-69D22006EDFF}" type="slidenum">
              <a:rPr lang="en-US" smtClean="0"/>
              <a:t>30</a:t>
            </a:fld>
            <a:endParaRPr lang="en-US"/>
          </a:p>
        </p:txBody>
      </p:sp>
    </p:spTree>
    <p:extLst>
      <p:ext uri="{BB962C8B-B14F-4D97-AF65-F5344CB8AC3E}">
        <p14:creationId xmlns:p14="http://schemas.microsoft.com/office/powerpoint/2010/main" val="354582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move on to the last evaluation part which is “</a:t>
            </a:r>
            <a:r>
              <a:rPr lang="en-US" dirty="0">
                <a:solidFill>
                  <a:srgbClr val="0070C0"/>
                </a:solidFill>
              </a:rPr>
              <a:t>sensitivity to Filter Settings” in this</a:t>
            </a:r>
            <a:r>
              <a:rPr lang="en-US" baseline="0" dirty="0">
                <a:solidFill>
                  <a:srgbClr val="0070C0"/>
                </a:solidFill>
              </a:rPr>
              <a:t> section we will answer a new question which is:</a:t>
            </a:r>
            <a:endParaRPr lang="en-US" dirty="0"/>
          </a:p>
          <a:p>
            <a:r>
              <a:rPr lang="en-US" dirty="0"/>
              <a:t>RQ2: How does </a:t>
            </a:r>
            <a:r>
              <a:rPr lang="en-US" dirty="0" err="1"/>
              <a:t>CMSuggester’s</a:t>
            </a:r>
            <a:r>
              <a:rPr lang="en-US" dirty="0"/>
              <a:t> effectiveness vary with the two used filters? as I mentioned previously the 2 tools. … and …..</a:t>
            </a:r>
          </a:p>
          <a:p>
            <a:endParaRPr lang="en-US" dirty="0"/>
          </a:p>
          <a:p>
            <a:r>
              <a:rPr lang="en-US" dirty="0"/>
              <a:t>To understand how each filter affects </a:t>
            </a:r>
            <a:r>
              <a:rPr lang="en-US" dirty="0" err="1"/>
              <a:t>CMSuggester’s</a:t>
            </a:r>
            <a:r>
              <a:rPr lang="en-US" dirty="0"/>
              <a:t> effectiveness, three variant approaches have been built:</a:t>
            </a:r>
          </a:p>
          <a:p>
            <a:r>
              <a:rPr lang="en-US" dirty="0" err="1"/>
              <a:t>CMSuggester_o</a:t>
            </a:r>
            <a:r>
              <a:rPr lang="en-US" dirty="0"/>
              <a:t>: in this</a:t>
            </a:r>
            <a:r>
              <a:rPr lang="en-US" baseline="0" dirty="0"/>
              <a:t> approach </a:t>
            </a:r>
            <a:r>
              <a:rPr lang="en-US" dirty="0"/>
              <a:t>both filters are disabled which means all fields in all methods will be used. </a:t>
            </a:r>
          </a:p>
          <a:p>
            <a:r>
              <a:rPr lang="en-US" dirty="0"/>
              <a:t>In </a:t>
            </a:r>
            <a:r>
              <a:rPr lang="en-US" dirty="0" err="1"/>
              <a:t>CMSuggester_n</a:t>
            </a:r>
            <a:r>
              <a:rPr lang="en-US" dirty="0"/>
              <a:t>: they only used the naming-based filter.</a:t>
            </a:r>
          </a:p>
          <a:p>
            <a:r>
              <a:rPr lang="en-US" dirty="0"/>
              <a:t>AND finally, </a:t>
            </a:r>
            <a:r>
              <a:rPr lang="en-US" dirty="0" err="1"/>
              <a:t>CMSuggester_a</a:t>
            </a:r>
            <a:r>
              <a:rPr lang="en-US" dirty="0"/>
              <a:t>: only the access-based filter has been used.</a:t>
            </a:r>
          </a:p>
          <a:p>
            <a:endParaRPr lang="en-US" dirty="0"/>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31</a:t>
            </a:fld>
            <a:endParaRPr lang="en-US"/>
          </a:p>
        </p:txBody>
      </p:sp>
    </p:spTree>
    <p:extLst>
      <p:ext uri="{BB962C8B-B14F-4D97-AF65-F5344CB8AC3E}">
        <p14:creationId xmlns:p14="http://schemas.microsoft.com/office/powerpoint/2010/main" val="83351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a:t>
            </a:r>
            <a:r>
              <a:rPr lang="en-US" baseline="0" dirty="0"/>
              <a:t>a comparison between the approaches:</a:t>
            </a:r>
          </a:p>
          <a:p>
            <a:r>
              <a:rPr lang="en-US" dirty="0"/>
              <a:t>As</a:t>
            </a:r>
            <a:r>
              <a:rPr lang="en-US" baseline="0" dirty="0"/>
              <a:t> you ca see:</a:t>
            </a:r>
          </a:p>
          <a:p>
            <a:r>
              <a:rPr lang="en-US" baseline="0" dirty="0"/>
              <a:t>Points…</a:t>
            </a:r>
          </a:p>
          <a:p>
            <a:r>
              <a:rPr lang="en-US" baseline="0" dirty="0"/>
              <a:t>1- … This is accepted since </a:t>
            </a:r>
            <a:r>
              <a:rPr lang="en-US" dirty="0" err="1"/>
              <a:t>CMSuggester</a:t>
            </a:r>
            <a:r>
              <a:rPr lang="en-US" dirty="0"/>
              <a:t> applied two filters to refine the detected fields as much as possible. </a:t>
            </a:r>
          </a:p>
          <a:p>
            <a:r>
              <a:rPr lang="en-US" baseline="0" dirty="0"/>
              <a:t>So F</a:t>
            </a:r>
            <a:r>
              <a:rPr lang="en-US" dirty="0"/>
              <a:t>ewer fields but more accurate changes.</a:t>
            </a:r>
          </a:p>
          <a:p>
            <a:r>
              <a:rPr lang="en-US" dirty="0"/>
              <a:t>2- In CMS</a:t>
            </a:r>
            <a:r>
              <a:rPr lang="en-US" baseline="0" dirty="0"/>
              <a:t> they </a:t>
            </a:r>
            <a:r>
              <a:rPr lang="en-US" baseline="0" dirty="0" err="1"/>
              <a:t>achived</a:t>
            </a:r>
            <a:r>
              <a:rPr lang="en-US" baseline="0" dirty="0"/>
              <a:t> </a:t>
            </a:r>
            <a:r>
              <a:rPr lang="en-US" dirty="0"/>
              <a:t>…. . Here both filters are disables</a:t>
            </a:r>
            <a:r>
              <a:rPr lang="en-US" baseline="0" dirty="0"/>
              <a:t> so </a:t>
            </a:r>
            <a:r>
              <a:rPr lang="en-US" dirty="0"/>
              <a:t>some of the included peer fields are less similarly to the newly added fields, causing incorrect suggestions.</a:t>
            </a:r>
          </a:p>
          <a:p>
            <a:r>
              <a:rPr lang="en-US" dirty="0"/>
              <a:t>3- The</a:t>
            </a:r>
            <a:r>
              <a:rPr lang="en-US" baseline="0" dirty="0"/>
              <a:t> last two approaches </a:t>
            </a:r>
            <a:r>
              <a:rPr lang="en-US" dirty="0"/>
              <a:t>….. Clearly, A obtained better coverage, better precision, equal recall, and better F-score. </a:t>
            </a:r>
          </a:p>
          <a:p>
            <a:r>
              <a:rPr lang="en-US" dirty="0"/>
              <a:t>(This means developers usually name fields in a meaningful way)</a:t>
            </a:r>
          </a:p>
          <a:p>
            <a:r>
              <a:rPr lang="en-US" dirty="0"/>
              <a:t>This leads to</a:t>
            </a:r>
            <a:r>
              <a:rPr lang="en-US" baseline="0" dirty="0"/>
              <a:t> the third finding of this paper which is: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32</a:t>
            </a:fld>
            <a:endParaRPr lang="en-US"/>
          </a:p>
        </p:txBody>
      </p:sp>
    </p:spTree>
    <p:extLst>
      <p:ext uri="{BB962C8B-B14F-4D97-AF65-F5344CB8AC3E}">
        <p14:creationId xmlns:p14="http://schemas.microsoft.com/office/powerpoint/2010/main" val="2390406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33</a:t>
            </a:fld>
            <a:endParaRPr lang="en-US"/>
          </a:p>
        </p:txBody>
      </p:sp>
    </p:spTree>
    <p:extLst>
      <p:ext uri="{BB962C8B-B14F-4D97-AF65-F5344CB8AC3E}">
        <p14:creationId xmlns:p14="http://schemas.microsoft.com/office/powerpoint/2010/main" val="907459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o that’s the evaluation now let see that related work in this area:</a:t>
            </a:r>
          </a:p>
          <a:p>
            <a:r>
              <a:rPr lang="en-US" dirty="0"/>
              <a:t>This research is related to …..123 … So </a:t>
            </a:r>
          </a:p>
        </p:txBody>
      </p:sp>
      <p:sp>
        <p:nvSpPr>
          <p:cNvPr id="4" name="Slide Number Placeholder 3"/>
          <p:cNvSpPr>
            <a:spLocks noGrp="1"/>
          </p:cNvSpPr>
          <p:nvPr>
            <p:ph type="sldNum" sz="quarter" idx="10"/>
          </p:nvPr>
        </p:nvSpPr>
        <p:spPr/>
        <p:txBody>
          <a:bodyPr/>
          <a:lstStyle/>
          <a:p>
            <a:fld id="{BD1BA1C8-DEE4-4DF7-9EF6-69D22006EDFF}" type="slidenum">
              <a:rPr lang="en-US" smtClean="0"/>
              <a:t>34</a:t>
            </a:fld>
            <a:endParaRPr lang="en-US"/>
          </a:p>
        </p:txBody>
      </p:sp>
    </p:spTree>
    <p:extLst>
      <p:ext uri="{BB962C8B-B14F-4D97-AF65-F5344CB8AC3E}">
        <p14:creationId xmlns:p14="http://schemas.microsoft.com/office/powerpoint/2010/main" val="301257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o lets start with first one: which is the …. Here there are t</a:t>
            </a:r>
            <a:r>
              <a:rPr lang="en-US" dirty="0"/>
              <a:t>ools were built to mine version histories for co-change patterns.</a:t>
            </a:r>
          </a:p>
          <a:p>
            <a:r>
              <a:rPr lang="en-US" dirty="0"/>
              <a:t>But:</a:t>
            </a:r>
          </a:p>
          <a:p>
            <a:pPr marL="285750" indent="-285750" algn="just">
              <a:buFont typeface="Arial" panose="020B0604020202020204" pitchFamily="34" charset="0"/>
              <a:buChar char="•"/>
            </a:pPr>
            <a:r>
              <a:rPr lang="en-US" dirty="0">
                <a:solidFill>
                  <a:srgbClr val="0070C0"/>
                </a:solidFill>
              </a:rPr>
              <a:t>None of these approaches analyze any syntactic or semantic relationship between co-changed modules</a:t>
            </a:r>
          </a:p>
          <a:p>
            <a:pPr marL="285750" indent="-285750" algn="just">
              <a:buFont typeface="Arial" panose="020B0604020202020204" pitchFamily="34" charset="0"/>
              <a:buChar char="•"/>
            </a:pPr>
            <a:r>
              <a:rPr lang="en-US" dirty="0">
                <a:solidFill>
                  <a:srgbClr val="0070C0"/>
                </a:solidFill>
              </a:rPr>
              <a:t>Instead of mining software repositories, </a:t>
            </a:r>
            <a:r>
              <a:rPr lang="en-US" dirty="0" err="1">
                <a:solidFill>
                  <a:srgbClr val="0070C0"/>
                </a:solidFill>
              </a:rPr>
              <a:t>CMSuggester</a:t>
            </a:r>
            <a:r>
              <a:rPr lang="en-US" dirty="0">
                <a:solidFill>
                  <a:srgbClr val="0070C0"/>
                </a:solidFill>
              </a:rPr>
              <a:t> identifies co-changed methods based on the commonly accessed fields, and complemented above-mentioned approaches when the revision history is limited or unavailable.</a:t>
            </a:r>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35</a:t>
            </a:fld>
            <a:endParaRPr lang="en-US"/>
          </a:p>
        </p:txBody>
      </p:sp>
    </p:spTree>
    <p:extLst>
      <p:ext uri="{BB962C8B-B14F-4D97-AF65-F5344CB8AC3E}">
        <p14:creationId xmlns:p14="http://schemas.microsoft.com/office/powerpoint/2010/main" val="272274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 Researchers … But ….</a:t>
            </a:r>
          </a:p>
        </p:txBody>
      </p:sp>
      <p:sp>
        <p:nvSpPr>
          <p:cNvPr id="4" name="Slide Number Placeholder 3"/>
          <p:cNvSpPr>
            <a:spLocks noGrp="1"/>
          </p:cNvSpPr>
          <p:nvPr>
            <p:ph type="sldNum" sz="quarter" idx="10"/>
          </p:nvPr>
        </p:nvSpPr>
        <p:spPr/>
        <p:txBody>
          <a:bodyPr/>
          <a:lstStyle/>
          <a:p>
            <a:fld id="{BD1BA1C8-DEE4-4DF7-9EF6-69D22006EDFF}" type="slidenum">
              <a:rPr lang="en-US" smtClean="0"/>
              <a:t>36</a:t>
            </a:fld>
            <a:endParaRPr lang="en-US"/>
          </a:p>
        </p:txBody>
      </p:sp>
    </p:spTree>
    <p:extLst>
      <p:ext uri="{BB962C8B-B14F-4D97-AF65-F5344CB8AC3E}">
        <p14:creationId xmlns:p14="http://schemas.microsoft.com/office/powerpoint/2010/main" val="673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a:t>
            </a:r>
            <a:r>
              <a:rPr lang="en-US" baseline="0" dirty="0"/>
              <a:t> In this APR tools …. </a:t>
            </a:r>
            <a:r>
              <a:rPr lang="en-US" dirty="0" err="1"/>
              <a:t>CMSuggester</a:t>
            </a:r>
            <a:r>
              <a:rPr lang="en-US" dirty="0"/>
              <a:t> is different from APR in two aspects. </a:t>
            </a:r>
          </a:p>
          <a:p>
            <a:r>
              <a:rPr lang="en-US" dirty="0"/>
              <a:t>First</a:t>
            </a:r>
            <a:r>
              <a:rPr lang="en-US" baseline="0" dirty="0"/>
              <a:t> …. Second ….</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37</a:t>
            </a:fld>
            <a:endParaRPr lang="en-US"/>
          </a:p>
        </p:txBody>
      </p:sp>
    </p:spTree>
    <p:extLst>
      <p:ext uri="{BB962C8B-B14F-4D97-AF65-F5344CB8AC3E}">
        <p14:creationId xmlns:p14="http://schemas.microsoft.com/office/powerpoint/2010/main" val="830226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approaching</a:t>
            </a:r>
            <a:r>
              <a:rPr lang="en-US" baseline="0" dirty="0"/>
              <a:t> the end of the talk, l</a:t>
            </a:r>
            <a:r>
              <a:rPr lang="en-US" dirty="0"/>
              <a:t>et me briefly</a:t>
            </a:r>
            <a:r>
              <a:rPr lang="en-US" baseline="0" dirty="0"/>
              <a:t> summarize what we have covered …</a:t>
            </a:r>
          </a:p>
          <a:p>
            <a:r>
              <a:rPr lang="en-US" baseline="0" dirty="0"/>
              <a:t>1- …</a:t>
            </a:r>
          </a:p>
          <a:p>
            <a:r>
              <a:rPr lang="en-US" baseline="0" dirty="0"/>
              <a:t>2- …</a:t>
            </a:r>
          </a:p>
          <a:p>
            <a:r>
              <a:rPr lang="en-US" baseline="0" dirty="0"/>
              <a:t>3-</a:t>
            </a:r>
            <a:r>
              <a:rPr lang="en-US" dirty="0"/>
              <a:t>Our evaluation shows that </a:t>
            </a:r>
            <a:r>
              <a:rPr lang="en-US" dirty="0" err="1"/>
              <a:t>CMSuggester</a:t>
            </a:r>
            <a:r>
              <a:rPr lang="en-US" dirty="0"/>
              <a:t> outperforms ROSE when suggesting complementary changes for *CM→AF edits—a type of frequently applied complex changes.</a:t>
            </a:r>
          </a:p>
        </p:txBody>
      </p:sp>
      <p:sp>
        <p:nvSpPr>
          <p:cNvPr id="4" name="Slide Number Placeholder 3"/>
          <p:cNvSpPr>
            <a:spLocks noGrp="1"/>
          </p:cNvSpPr>
          <p:nvPr>
            <p:ph type="sldNum" sz="quarter" idx="10"/>
          </p:nvPr>
        </p:nvSpPr>
        <p:spPr/>
        <p:txBody>
          <a:bodyPr/>
          <a:lstStyle/>
          <a:p>
            <a:fld id="{BD1BA1C8-DEE4-4DF7-9EF6-69D22006EDFF}" type="slidenum">
              <a:rPr lang="en-US" smtClean="0"/>
              <a:t>38</a:t>
            </a:fld>
            <a:endParaRPr lang="en-US"/>
          </a:p>
        </p:txBody>
      </p:sp>
    </p:spTree>
    <p:extLst>
      <p:ext uri="{BB962C8B-B14F-4D97-AF65-F5344CB8AC3E}">
        <p14:creationId xmlns:p14="http://schemas.microsoft.com/office/powerpoint/2010/main" val="74054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give you a brief overview of</a:t>
            </a:r>
            <a:r>
              <a:rPr lang="en-US" baseline="0" dirty="0"/>
              <a:t> the approach starting with the definition which is an Automatic….</a:t>
            </a:r>
            <a:r>
              <a:rPr lang="en-US" dirty="0"/>
              <a:t>.</a:t>
            </a:r>
            <a:endParaRPr lang="en-US" baseline="0" dirty="0"/>
          </a:p>
          <a:p>
            <a:r>
              <a:rPr lang="en-US" baseline="0" dirty="0"/>
              <a:t>-The process of this approach is as follows:</a:t>
            </a:r>
            <a:endParaRPr lang="en-US" dirty="0"/>
          </a:p>
          <a:p>
            <a:r>
              <a:rPr lang="en-US" dirty="0"/>
              <a:t>Given a multi-entity edit that adds a field and modifies one or more methods to access the field, </a:t>
            </a:r>
          </a:p>
          <a:p>
            <a:r>
              <a:rPr lang="en-US" dirty="0" err="1"/>
              <a:t>CMSuggester</a:t>
            </a:r>
            <a:r>
              <a:rPr lang="en-US" dirty="0"/>
              <a:t> extract the fields accessed by the given changed method(s).</a:t>
            </a:r>
          </a:p>
          <a:p>
            <a:r>
              <a:rPr lang="en-US" dirty="0"/>
              <a:t>To identifies and recommends any unchanged method that also accesses those fields</a:t>
            </a:r>
            <a:r>
              <a:rPr lang="en-US" baseline="0" dirty="0"/>
              <a:t> to be modified</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4</a:t>
            </a:fld>
            <a:endParaRPr lang="en-US"/>
          </a:p>
        </p:txBody>
      </p:sp>
    </p:spTree>
    <p:extLst>
      <p:ext uri="{BB962C8B-B14F-4D97-AF65-F5344CB8AC3E}">
        <p14:creationId xmlns:p14="http://schemas.microsoft.com/office/powerpoint/2010/main" val="70597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into more detail you can see that there are methods and fields divided into clusters:</a:t>
            </a:r>
          </a:p>
          <a:p>
            <a:r>
              <a:rPr lang="en-US" dirty="0"/>
              <a:t>If</a:t>
            </a:r>
            <a:r>
              <a:rPr lang="en-US" baseline="0" dirty="0"/>
              <a:t> we add a new field -- let say f(n) -- then we have 2 methods that should be modified (m1&amp;m5). </a:t>
            </a:r>
            <a:r>
              <a:rPr lang="en-US" baseline="0" dirty="0" err="1"/>
              <a:t>CMSuggester</a:t>
            </a:r>
            <a:r>
              <a:rPr lang="en-US" baseline="0" dirty="0"/>
              <a:t> will use some filters to find other fields in the two </a:t>
            </a:r>
            <a:r>
              <a:rPr lang="en-US" baseline="0" dirty="0" err="1"/>
              <a:t>methds</a:t>
            </a:r>
            <a:r>
              <a:rPr lang="en-US" baseline="0" dirty="0"/>
              <a:t> that are similar to f(n). In this example we have F4, and this field exists in two unchanged functions M2 and M4 therefore … M2&amp;4 will be modified like M1&amp;5 </a:t>
            </a:r>
          </a:p>
          <a:p>
            <a:r>
              <a:rPr lang="en-US" baseline="0" dirty="0"/>
              <a:t>(Pauses)</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5</a:t>
            </a:fld>
            <a:endParaRPr lang="en-US"/>
          </a:p>
        </p:txBody>
      </p:sp>
    </p:spTree>
    <p:extLst>
      <p:ext uri="{BB962C8B-B14F-4D97-AF65-F5344CB8AC3E}">
        <p14:creationId xmlns:p14="http://schemas.microsoft.com/office/powerpoint/2010/main" val="80661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brings us to the end of the first section. Now I would like to discuss the following</a:t>
            </a:r>
            <a:r>
              <a:rPr lang="en-US" sz="1200" b="0" i="0" kern="1200" baseline="0" dirty="0">
                <a:solidFill>
                  <a:schemeClr val="tx1"/>
                </a:solidFill>
                <a:effectLst/>
                <a:latin typeface="+mn-lt"/>
                <a:ea typeface="+mn-ea"/>
                <a:cs typeface="+mn-cs"/>
              </a:rPr>
              <a:t> questions in 3 minutes.</a:t>
            </a:r>
          </a:p>
          <a:p>
            <a:r>
              <a:rPr lang="en-US" sz="1200" b="0" i="0" kern="1200" baseline="0" dirty="0">
                <a:solidFill>
                  <a:schemeClr val="tx1"/>
                </a:solidFill>
                <a:effectLst/>
                <a:latin typeface="+mn-lt"/>
                <a:ea typeface="+mn-ea"/>
                <a:cs typeface="+mn-cs"/>
              </a:rPr>
              <a:t>Say the questions … </a:t>
            </a:r>
            <a:endParaRPr lang="en-US" dirty="0"/>
          </a:p>
        </p:txBody>
      </p:sp>
      <p:sp>
        <p:nvSpPr>
          <p:cNvPr id="4" name="Slide Number Placeholder 3"/>
          <p:cNvSpPr>
            <a:spLocks noGrp="1"/>
          </p:cNvSpPr>
          <p:nvPr>
            <p:ph type="sldNum" sz="quarter" idx="10"/>
          </p:nvPr>
        </p:nvSpPr>
        <p:spPr/>
        <p:txBody>
          <a:bodyPr/>
          <a:lstStyle/>
          <a:p>
            <a:fld id="{BD1BA1C8-DEE4-4DF7-9EF6-69D22006EDFF}" type="slidenum">
              <a:rPr lang="en-US" smtClean="0"/>
              <a:t>6</a:t>
            </a:fld>
            <a:endParaRPr lang="en-US"/>
          </a:p>
        </p:txBody>
      </p:sp>
    </p:spTree>
    <p:extLst>
      <p:ext uri="{BB962C8B-B14F-4D97-AF65-F5344CB8AC3E}">
        <p14:creationId xmlns:p14="http://schemas.microsoft.com/office/powerpoint/2010/main" val="154696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very much … Now </a:t>
            </a:r>
            <a:r>
              <a:rPr lang="en-US" dirty="0"/>
              <a:t>Lets move on to the next section the motivating</a:t>
            </a:r>
            <a:r>
              <a:rPr lang="en-US" baseline="0" dirty="0"/>
              <a:t> example that shows how this approach is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(Think</a:t>
            </a:r>
            <a:r>
              <a:rPr lang="en-US" baseline="0" dirty="0"/>
              <a:t> about this question for a second</a:t>
            </a:r>
            <a:r>
              <a:rPr lang="en-US" dirty="0"/>
              <a:t>) (Pause)</a:t>
            </a:r>
            <a:r>
              <a:rPr lang="en-US" baseline="0" dirty="0"/>
              <a:t> </a:t>
            </a:r>
            <a:r>
              <a:rPr lang="en-US" dirty="0"/>
              <a:t>Question: …. Yes.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have an example. The added code is colored with blue and marked with “+”. </a:t>
            </a:r>
          </a:p>
          <a:p>
            <a:r>
              <a:rPr lang="en-US" dirty="0"/>
              <a:t> 1….. And they 2… and 3 …..  (Which means the new field will not restore to null)</a:t>
            </a:r>
          </a:p>
          <a:p>
            <a:r>
              <a:rPr lang="en-US" dirty="0"/>
              <a:t>(Pause)</a:t>
            </a:r>
          </a:p>
          <a:p>
            <a:r>
              <a:rPr lang="en-US" dirty="0"/>
              <a:t>Now lets see how we can fix this issue with the new approach.</a:t>
            </a:r>
          </a:p>
        </p:txBody>
      </p:sp>
      <p:sp>
        <p:nvSpPr>
          <p:cNvPr id="4" name="Slide Number Placeholder 3"/>
          <p:cNvSpPr>
            <a:spLocks noGrp="1"/>
          </p:cNvSpPr>
          <p:nvPr>
            <p:ph type="sldNum" sz="quarter" idx="10"/>
          </p:nvPr>
        </p:nvSpPr>
        <p:spPr/>
        <p:txBody>
          <a:bodyPr/>
          <a:lstStyle/>
          <a:p>
            <a:fld id="{BD1BA1C8-DEE4-4DF7-9EF6-69D22006EDFF}" type="slidenum">
              <a:rPr lang="en-US" smtClean="0"/>
              <a:t>7</a:t>
            </a:fld>
            <a:endParaRPr lang="en-US"/>
          </a:p>
        </p:txBody>
      </p:sp>
    </p:spTree>
    <p:extLst>
      <p:ext uri="{BB962C8B-B14F-4D97-AF65-F5344CB8AC3E}">
        <p14:creationId xmlns:p14="http://schemas.microsoft.com/office/powerpoint/2010/main" val="371070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a:t>
            </a:r>
            <a:r>
              <a:rPr lang="en-US" baseline="0" dirty="0"/>
              <a:t> this diagram shows the </a:t>
            </a:r>
            <a:r>
              <a:rPr lang="en-US" baseline="0" dirty="0" err="1"/>
              <a:t>CMSuggester</a:t>
            </a:r>
            <a:r>
              <a:rPr lang="en-US" baseline="0" dirty="0"/>
              <a:t> steps to solve this issue.  </a:t>
            </a:r>
            <a:endParaRPr lang="en-US" dirty="0"/>
          </a:p>
          <a:p>
            <a:r>
              <a:rPr lang="en-US" dirty="0"/>
              <a:t>The added field is </a:t>
            </a:r>
            <a:r>
              <a:rPr lang="en-US" dirty="0" err="1"/>
              <a:t>clobValue</a:t>
            </a:r>
            <a:r>
              <a:rPr lang="en-US" dirty="0"/>
              <a:t> and the changed method is </a:t>
            </a:r>
            <a:r>
              <a:rPr lang="en-US" dirty="0" err="1"/>
              <a:t>getLength</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CMSuggester</a:t>
            </a:r>
            <a:r>
              <a:rPr lang="en-US" dirty="0"/>
              <a:t> identifies </a:t>
            </a:r>
            <a:r>
              <a:rPr lang="en-US" dirty="0" err="1"/>
              <a:t>rawLength</a:t>
            </a:r>
            <a:r>
              <a:rPr lang="en-US" dirty="0"/>
              <a:t> &amp; stream</a:t>
            </a:r>
            <a:r>
              <a:rPr lang="en-US" baseline="0" dirty="0"/>
              <a:t> as Peer fields using two filters that will be explained later.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Peer fields are accessed by unchanged function called  </a:t>
            </a:r>
            <a:r>
              <a:rPr lang="en-US" sz="1200" dirty="0" err="1"/>
              <a:t>restoreToNull</a:t>
            </a:r>
            <a:r>
              <a:rPr lang="en-US" sz="1200" baseline="0" dirty="0"/>
              <a:t> … So </a:t>
            </a:r>
            <a:r>
              <a:rPr lang="en-US" dirty="0" err="1"/>
              <a:t>CMSuggester</a:t>
            </a:r>
            <a:r>
              <a:rPr lang="en-US" dirty="0"/>
              <a:t> will recommend this method for change. </a:t>
            </a:r>
          </a:p>
        </p:txBody>
      </p:sp>
      <p:sp>
        <p:nvSpPr>
          <p:cNvPr id="4" name="Slide Number Placeholder 3"/>
          <p:cNvSpPr>
            <a:spLocks noGrp="1"/>
          </p:cNvSpPr>
          <p:nvPr>
            <p:ph type="sldNum" sz="quarter" idx="10"/>
          </p:nvPr>
        </p:nvSpPr>
        <p:spPr/>
        <p:txBody>
          <a:bodyPr/>
          <a:lstStyle/>
          <a:p>
            <a:fld id="{BD1BA1C8-DEE4-4DF7-9EF6-69D22006EDFF}" type="slidenum">
              <a:rPr lang="en-US" smtClean="0"/>
              <a:t>8</a:t>
            </a:fld>
            <a:endParaRPr lang="en-US"/>
          </a:p>
        </p:txBody>
      </p:sp>
    </p:spTree>
    <p:extLst>
      <p:ext uri="{BB962C8B-B14F-4D97-AF65-F5344CB8AC3E}">
        <p14:creationId xmlns:p14="http://schemas.microsoft.com/office/powerpoint/2010/main" val="232135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that was</a:t>
            </a:r>
            <a:r>
              <a:rPr lang="en-US" baseline="0" dirty="0"/>
              <a:t> the motivating example. </a:t>
            </a:r>
            <a:r>
              <a:rPr lang="en-US" dirty="0"/>
              <a:t>Now lets</a:t>
            </a:r>
            <a:r>
              <a:rPr lang="en-US" baseline="0" dirty="0"/>
              <a:t> move on to the researchers empirical finding from previous projects that helped in building this approach.</a:t>
            </a:r>
            <a:endParaRPr lang="en-US" dirty="0"/>
          </a:p>
          <a:p>
            <a:r>
              <a:rPr lang="en-US" dirty="0"/>
              <a:t>- In the prior study, they analyzed 2,854 bug fixes from four popular open source projects to explore multi-entity edits.</a:t>
            </a:r>
          </a:p>
          <a:p>
            <a:r>
              <a:rPr lang="en-US" dirty="0"/>
              <a:t>- They</a:t>
            </a:r>
            <a:r>
              <a:rPr lang="en-US" baseline="0" dirty="0"/>
              <a:t> found that </a:t>
            </a:r>
            <a:r>
              <a:rPr lang="en-US" dirty="0"/>
              <a:t>*CM→AF is one of the most popular patterns that exists in all projects. Which means when a field is added developers change</a:t>
            </a:r>
            <a:r>
              <a:rPr lang="en-US" baseline="0" dirty="0"/>
              <a:t> multiple methods.</a:t>
            </a:r>
            <a:endParaRPr lang="en-US" dirty="0"/>
          </a:p>
          <a:p>
            <a:r>
              <a:rPr lang="en-US" dirty="0"/>
              <a:t>- Table 1 shows that. When a field is added,  usually the changed methods are field access.</a:t>
            </a:r>
          </a:p>
          <a:p>
            <a:pPr marL="171450" indent="-171450">
              <a:buFontTx/>
              <a:buChar char="-"/>
            </a:pPr>
            <a:r>
              <a:rPr lang="en-US" dirty="0"/>
              <a:t>So</a:t>
            </a:r>
            <a:r>
              <a:rPr lang="en-US" baseline="0" dirty="0"/>
              <a:t> the empirical </a:t>
            </a:r>
            <a:r>
              <a:rPr lang="en-US" dirty="0"/>
              <a:t> finding  shows that when one or more methods in a cluster are changed to access a new field, the other methods from the same cluster are likely to be co-changed for the new field access. </a:t>
            </a:r>
          </a:p>
        </p:txBody>
      </p:sp>
      <p:sp>
        <p:nvSpPr>
          <p:cNvPr id="4" name="Slide Number Placeholder 3"/>
          <p:cNvSpPr>
            <a:spLocks noGrp="1"/>
          </p:cNvSpPr>
          <p:nvPr>
            <p:ph type="sldNum" sz="quarter" idx="10"/>
          </p:nvPr>
        </p:nvSpPr>
        <p:spPr/>
        <p:txBody>
          <a:bodyPr/>
          <a:lstStyle/>
          <a:p>
            <a:fld id="{BD1BA1C8-DEE4-4DF7-9EF6-69D22006EDFF}" type="slidenum">
              <a:rPr lang="en-US" smtClean="0"/>
              <a:t>9</a:t>
            </a:fld>
            <a:endParaRPr lang="en-US"/>
          </a:p>
        </p:txBody>
      </p:sp>
    </p:spTree>
    <p:extLst>
      <p:ext uri="{BB962C8B-B14F-4D97-AF65-F5344CB8AC3E}">
        <p14:creationId xmlns:p14="http://schemas.microsoft.com/office/powerpoint/2010/main" val="74412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BA82A1-5877-44AA-AE44-9F1F0B680738}"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64131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A82A1-5877-44AA-AE44-9F1F0B680738}"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396543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A82A1-5877-44AA-AE44-9F1F0B680738}"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80038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A82A1-5877-44AA-AE44-9F1F0B680738}"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409091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BA82A1-5877-44AA-AE44-9F1F0B680738}"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62239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BA82A1-5877-44AA-AE44-9F1F0B680738}" type="datetimeFigureOut">
              <a:rPr lang="en-US" smtClean="0"/>
              <a:t>3/18/19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117605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BA82A1-5877-44AA-AE44-9F1F0B680738}" type="datetimeFigureOut">
              <a:rPr lang="en-US" smtClean="0"/>
              <a:t>3/18/19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303503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BA82A1-5877-44AA-AE44-9F1F0B680738}" type="datetimeFigureOut">
              <a:rPr lang="en-US" smtClean="0"/>
              <a:t>3/18/19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108373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A82A1-5877-44AA-AE44-9F1F0B680738}" type="datetimeFigureOut">
              <a:rPr lang="en-US" smtClean="0"/>
              <a:t>3/18/19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25899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A82A1-5877-44AA-AE44-9F1F0B680738}" type="datetimeFigureOut">
              <a:rPr lang="en-US" smtClean="0"/>
              <a:t>3/18/19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428430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A82A1-5877-44AA-AE44-9F1F0B680738}" type="datetimeFigureOut">
              <a:rPr lang="en-US" smtClean="0"/>
              <a:t>3/18/19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5C41D-EE05-428B-8309-8184116338CE}" type="slidenum">
              <a:rPr lang="en-US" smtClean="0"/>
              <a:t>‹#›</a:t>
            </a:fld>
            <a:endParaRPr lang="en-US"/>
          </a:p>
        </p:txBody>
      </p:sp>
    </p:spTree>
    <p:extLst>
      <p:ext uri="{BB962C8B-B14F-4D97-AF65-F5344CB8AC3E}">
        <p14:creationId xmlns:p14="http://schemas.microsoft.com/office/powerpoint/2010/main" val="249157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A82A1-5877-44AA-AE44-9F1F0B680738}" type="datetimeFigureOut">
              <a:rPr lang="en-US" smtClean="0"/>
              <a:t>3/18/19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5C41D-EE05-428B-8309-8184116338CE}" type="slidenum">
              <a:rPr lang="en-US" smtClean="0"/>
              <a:t>‹#›</a:t>
            </a:fld>
            <a:endParaRPr lang="en-US"/>
          </a:p>
        </p:txBody>
      </p:sp>
    </p:spTree>
    <p:extLst>
      <p:ext uri="{BB962C8B-B14F-4D97-AF65-F5344CB8AC3E}">
        <p14:creationId xmlns:p14="http://schemas.microsoft.com/office/powerpoint/2010/main" val="286913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CMSuggester: Method Change Suggestion to Complement Multi-Entity Edits</a:t>
            </a:r>
          </a:p>
        </p:txBody>
      </p:sp>
      <p:sp>
        <p:nvSpPr>
          <p:cNvPr id="3" name="Subtitle 2"/>
          <p:cNvSpPr>
            <a:spLocks noGrp="1"/>
          </p:cNvSpPr>
          <p:nvPr>
            <p:ph type="subTitle" idx="1"/>
          </p:nvPr>
        </p:nvSpPr>
        <p:spPr/>
        <p:txBody>
          <a:bodyPr/>
          <a:lstStyle/>
          <a:p>
            <a:r>
              <a:rPr lang="en-US" dirty="0"/>
              <a:t>Presented by Reem Aldaihani</a:t>
            </a:r>
          </a:p>
          <a:p>
            <a:r>
              <a:rPr lang="en-US" dirty="0"/>
              <a:t>Virginia Tech</a:t>
            </a:r>
          </a:p>
          <a:p>
            <a:r>
              <a:rPr lang="en-US" dirty="0"/>
              <a:t>reema@vt.edu</a:t>
            </a:r>
          </a:p>
        </p:txBody>
      </p:sp>
    </p:spTree>
    <p:extLst>
      <p:ext uri="{BB962C8B-B14F-4D97-AF65-F5344CB8AC3E}">
        <p14:creationId xmlns:p14="http://schemas.microsoft.com/office/powerpoint/2010/main" val="240043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825625"/>
            <a:ext cx="4740797" cy="4351338"/>
          </a:xfrm>
        </p:spPr>
        <p:txBody>
          <a:bodyPr/>
          <a:lstStyle/>
          <a:p>
            <a:pPr marL="514350" indent="-514350">
              <a:buFont typeface="+mj-lt"/>
              <a:buAutoNum type="arabicPeriod"/>
            </a:pPr>
            <a:r>
              <a:rPr lang="en-US" dirty="0"/>
              <a:t>Peer Field Identification</a:t>
            </a:r>
          </a:p>
          <a:p>
            <a:pPr marL="514350" indent="-514350">
              <a:buFont typeface="+mj-lt"/>
              <a:buAutoNum type="arabicPeriod"/>
            </a:pPr>
            <a:r>
              <a:rPr lang="en-US" dirty="0"/>
              <a:t>Naming-Based Filtering</a:t>
            </a:r>
          </a:p>
          <a:p>
            <a:pPr marL="514350" indent="-514350">
              <a:buFont typeface="+mj-lt"/>
              <a:buAutoNum type="arabicPeriod"/>
            </a:pPr>
            <a:r>
              <a:rPr lang="en-US" dirty="0"/>
              <a:t>Access-Based Filtering</a:t>
            </a:r>
          </a:p>
          <a:p>
            <a:pPr marL="514350" indent="-514350">
              <a:buFont typeface="+mj-lt"/>
              <a:buAutoNum type="arabicPeriod"/>
            </a:pPr>
            <a:r>
              <a:rPr lang="en-US" dirty="0"/>
              <a:t>Peer-Based Method Search</a:t>
            </a:r>
          </a:p>
        </p:txBody>
      </p:sp>
      <p:pic>
        <p:nvPicPr>
          <p:cNvPr id="5" name="Picture 4"/>
          <p:cNvPicPr>
            <a:picLocks noChangeAspect="1"/>
          </p:cNvPicPr>
          <p:nvPr/>
        </p:nvPicPr>
        <p:blipFill rotWithShape="1">
          <a:blip r:embed="rId3"/>
          <a:srcRect l="7922" t="35101" r="5241" b="15014"/>
          <a:stretch/>
        </p:blipFill>
        <p:spPr>
          <a:xfrm>
            <a:off x="5670630" y="2623906"/>
            <a:ext cx="6169307" cy="2754775"/>
          </a:xfrm>
          <a:prstGeom prst="rect">
            <a:avLst/>
          </a:prstGeom>
        </p:spPr>
      </p:pic>
      <p:sp>
        <p:nvSpPr>
          <p:cNvPr id="4" name="TextBox 3"/>
          <p:cNvSpPr txBox="1"/>
          <p:nvPr/>
        </p:nvSpPr>
        <p:spPr>
          <a:xfrm>
            <a:off x="106017" y="6440557"/>
            <a:ext cx="1643270" cy="307777"/>
          </a:xfrm>
          <a:prstGeom prst="rect">
            <a:avLst/>
          </a:prstGeom>
          <a:noFill/>
        </p:spPr>
        <p:txBody>
          <a:bodyPr wrap="square" rtlCol="0">
            <a:spAutoFit/>
          </a:bodyPr>
          <a:lstStyle/>
          <a:p>
            <a:r>
              <a:rPr lang="en-US" sz="1400" dirty="0">
                <a:solidFill>
                  <a:schemeClr val="bg1">
                    <a:lumMod val="50000"/>
                  </a:schemeClr>
                </a:solidFill>
              </a:rPr>
              <a:t>H se </a:t>
            </a:r>
            <a:r>
              <a:rPr lang="en-US" sz="1400" dirty="0" err="1">
                <a:solidFill>
                  <a:schemeClr val="bg1">
                    <a:lumMod val="50000"/>
                  </a:schemeClr>
                </a:solidFill>
              </a:rPr>
              <a:t>Ap</a:t>
            </a:r>
            <a:r>
              <a:rPr lang="en-US" sz="1400" dirty="0">
                <a:solidFill>
                  <a:schemeClr val="bg1">
                    <a:lumMod val="50000"/>
                  </a:schemeClr>
                </a:solidFill>
              </a:rPr>
              <a:t> </a:t>
            </a:r>
            <a:r>
              <a:rPr lang="en-US" sz="1400" dirty="0" err="1">
                <a:solidFill>
                  <a:schemeClr val="bg1">
                    <a:lumMod val="50000"/>
                  </a:schemeClr>
                </a:solidFill>
              </a:rPr>
              <a:t>Det</a:t>
            </a:r>
            <a:endParaRPr lang="en-US" sz="1400" dirty="0">
              <a:solidFill>
                <a:schemeClr val="bg1">
                  <a:lumMod val="50000"/>
                </a:schemeClr>
              </a:solidFill>
            </a:endParaRPr>
          </a:p>
        </p:txBody>
      </p:sp>
      <p:sp>
        <p:nvSpPr>
          <p:cNvPr id="6" name="TextBox 5"/>
          <p:cNvSpPr txBox="1"/>
          <p:nvPr/>
        </p:nvSpPr>
        <p:spPr>
          <a:xfrm>
            <a:off x="5393635" y="1825625"/>
            <a:ext cx="1338469" cy="461665"/>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Input</a:t>
            </a:r>
          </a:p>
        </p:txBody>
      </p:sp>
      <p:sp>
        <p:nvSpPr>
          <p:cNvPr id="7" name="TextBox 6"/>
          <p:cNvSpPr txBox="1"/>
          <p:nvPr/>
        </p:nvSpPr>
        <p:spPr>
          <a:xfrm>
            <a:off x="10369826" y="1825625"/>
            <a:ext cx="1338469" cy="461665"/>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Output</a:t>
            </a:r>
          </a:p>
        </p:txBody>
      </p:sp>
      <p:cxnSp>
        <p:nvCxnSpPr>
          <p:cNvPr id="9" name="Straight Arrow Connector 8"/>
          <p:cNvCxnSpPr>
            <a:stCxn id="6" idx="2"/>
          </p:cNvCxnSpPr>
          <p:nvPr/>
        </p:nvCxnSpPr>
        <p:spPr>
          <a:xfrm flipH="1">
            <a:off x="6062869" y="2287290"/>
            <a:ext cx="1" cy="5089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1039060" y="2201139"/>
            <a:ext cx="1" cy="5089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93635" y="2796209"/>
            <a:ext cx="1338469" cy="258247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rgbClr val="0070C0"/>
                </a:solidFill>
                <a:effectLst>
                  <a:outerShdw blurRad="38100" dist="38100" dir="2700000" algn="tl">
                    <a:srgbClr val="000000">
                      <a:alpha val="43137"/>
                    </a:srgbClr>
                  </a:outerShdw>
                </a:effectLst>
              </a:rPr>
              <a:t>Given</a:t>
            </a:r>
          </a:p>
        </p:txBody>
      </p:sp>
      <p:sp>
        <p:nvSpPr>
          <p:cNvPr id="12" name="Rectangle 11"/>
          <p:cNvSpPr/>
          <p:nvPr/>
        </p:nvSpPr>
        <p:spPr>
          <a:xfrm>
            <a:off x="6823737" y="2027303"/>
            <a:ext cx="1631150" cy="180568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rgbClr val="0070C0"/>
                </a:solidFill>
                <a:effectLst>
                  <a:outerShdw blurRad="38100" dist="38100" dir="2700000" algn="tl">
                    <a:srgbClr val="000000">
                      <a:alpha val="43137"/>
                    </a:srgbClr>
                  </a:outerShdw>
                </a:effectLst>
              </a:rPr>
              <a:t>CMSuggester</a:t>
            </a:r>
            <a:endParaRPr lang="en-US" b="1" dirty="0">
              <a:solidFill>
                <a:srgbClr val="0070C0"/>
              </a:solidFill>
              <a:effectLst>
                <a:outerShdw blurRad="38100" dist="38100" dir="2700000" algn="tl">
                  <a:srgbClr val="000000">
                    <a:alpha val="43137"/>
                  </a:srgbClr>
                </a:outerShdw>
              </a:effectLst>
            </a:endParaRPr>
          </a:p>
          <a:p>
            <a:pPr algn="ctr"/>
            <a:r>
              <a:rPr lang="en-US" b="1" dirty="0">
                <a:solidFill>
                  <a:srgbClr val="0070C0"/>
                </a:solidFill>
                <a:effectLst>
                  <a:outerShdw blurRad="38100" dist="38100" dir="2700000" algn="tl">
                    <a:srgbClr val="000000">
                      <a:alpha val="43137"/>
                    </a:srgbClr>
                  </a:outerShdw>
                </a:effectLst>
              </a:rPr>
              <a:t>Extract: </a:t>
            </a: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p:txBody>
      </p:sp>
      <p:sp>
        <p:nvSpPr>
          <p:cNvPr id="13" name="Rectangle 12"/>
          <p:cNvSpPr/>
          <p:nvPr/>
        </p:nvSpPr>
        <p:spPr>
          <a:xfrm>
            <a:off x="6917635" y="4001293"/>
            <a:ext cx="3670852" cy="171400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rgbClr val="0070C0"/>
                </a:solidFill>
                <a:effectLst>
                  <a:outerShdw blurRad="38100" dist="38100" dir="2700000" algn="tl">
                    <a:srgbClr val="000000">
                      <a:alpha val="43137"/>
                    </a:srgbClr>
                  </a:outerShdw>
                </a:effectLst>
              </a:rPr>
              <a:t>Apply filters to refine peer fields</a:t>
            </a:r>
          </a:p>
        </p:txBody>
      </p:sp>
      <p:sp>
        <p:nvSpPr>
          <p:cNvPr id="14" name="Rectangle 13"/>
          <p:cNvSpPr/>
          <p:nvPr/>
        </p:nvSpPr>
        <p:spPr>
          <a:xfrm>
            <a:off x="8521148" y="2082602"/>
            <a:ext cx="1848678" cy="171400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rgbClr val="0070C0"/>
                </a:solidFill>
                <a:effectLst>
                  <a:outerShdw blurRad="38100" dist="38100" dir="2700000" algn="tl">
                    <a:srgbClr val="000000">
                      <a:alpha val="43137"/>
                    </a:srgbClr>
                  </a:outerShdw>
                </a:effectLst>
              </a:rPr>
              <a:t>Search made for unchanged </a:t>
            </a: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a:p>
            <a:pPr algn="ctr"/>
            <a:endParaRPr lang="en-U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59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825625"/>
            <a:ext cx="4740797" cy="4351338"/>
          </a:xfrm>
        </p:spPr>
        <p:txBody>
          <a:bodyPr/>
          <a:lstStyle/>
          <a:p>
            <a:pPr marL="514350" indent="-514350">
              <a:buFont typeface="+mj-lt"/>
              <a:buAutoNum type="arabicPeriod"/>
            </a:pPr>
            <a:r>
              <a:rPr lang="en-US" dirty="0">
                <a:solidFill>
                  <a:srgbClr val="0070C0"/>
                </a:solidFill>
              </a:rPr>
              <a:t>Peer Field Identification</a:t>
            </a:r>
          </a:p>
          <a:p>
            <a:pPr marL="920750" indent="-457200">
              <a:buFont typeface="Wingdings" panose="05000000000000000000" pitchFamily="2" charset="2"/>
              <a:buChar char="q"/>
            </a:pPr>
            <a:r>
              <a:rPr lang="en-US" dirty="0"/>
              <a:t>Given: </a:t>
            </a:r>
          </a:p>
          <a:p>
            <a:pPr marL="798513" lvl="2">
              <a:buFont typeface="Wingdings" panose="05000000000000000000" pitchFamily="2" charset="2"/>
              <a:buChar char="§"/>
            </a:pPr>
            <a:r>
              <a:rPr lang="en-US" sz="2400" dirty="0"/>
              <a:t>f(n)</a:t>
            </a:r>
          </a:p>
          <a:p>
            <a:pPr marL="920750" indent="-457200">
              <a:buFont typeface="Wingdings" panose="05000000000000000000" pitchFamily="2" charset="2"/>
              <a:buChar char="q"/>
            </a:pPr>
            <a:r>
              <a:rPr lang="en-US" dirty="0"/>
              <a:t>Peer fields: [Conditions]</a:t>
            </a:r>
          </a:p>
          <a:p>
            <a:pPr marL="1027113" lvl="2" indent="-457200">
              <a:buFont typeface="+mj-lt"/>
              <a:buAutoNum type="arabicPeriod"/>
            </a:pPr>
            <a:r>
              <a:rPr lang="en-US" sz="2400" dirty="0"/>
              <a:t>Declared in the same class as f(n)</a:t>
            </a:r>
          </a:p>
          <a:p>
            <a:pPr marL="1027113" lvl="2" indent="-457200">
              <a:buFont typeface="+mj-lt"/>
              <a:buAutoNum type="arabicPeriod"/>
            </a:pPr>
            <a:r>
              <a:rPr lang="en-US" sz="2400" dirty="0"/>
              <a:t>Accessed by one or more changed methods that also access f(n)</a:t>
            </a:r>
            <a:endParaRPr lang="en-US" sz="2400" dirty="0">
              <a:solidFill>
                <a:srgbClr val="0070C0"/>
              </a:solidFill>
            </a:endParaRPr>
          </a:p>
        </p:txBody>
      </p:sp>
      <p:pic>
        <p:nvPicPr>
          <p:cNvPr id="5" name="Picture 4"/>
          <p:cNvPicPr>
            <a:picLocks noChangeAspect="1"/>
          </p:cNvPicPr>
          <p:nvPr/>
        </p:nvPicPr>
        <p:blipFill rotWithShape="1">
          <a:blip r:embed="rId3"/>
          <a:srcRect l="7922" t="35101" r="5241" b="15014"/>
          <a:stretch/>
        </p:blipFill>
        <p:spPr>
          <a:xfrm>
            <a:off x="5670630" y="2623906"/>
            <a:ext cx="6169307" cy="2754775"/>
          </a:xfrm>
          <a:prstGeom prst="rect">
            <a:avLst/>
          </a:prstGeom>
        </p:spPr>
      </p:pic>
      <p:sp>
        <p:nvSpPr>
          <p:cNvPr id="4" name="Rounded Rectangle 3"/>
          <p:cNvSpPr/>
          <p:nvPr/>
        </p:nvSpPr>
        <p:spPr>
          <a:xfrm>
            <a:off x="6967959" y="2893671"/>
            <a:ext cx="1388963" cy="763929"/>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98783" y="6453809"/>
            <a:ext cx="1245704" cy="307777"/>
          </a:xfrm>
          <a:prstGeom prst="rect">
            <a:avLst/>
          </a:prstGeom>
          <a:noFill/>
        </p:spPr>
        <p:txBody>
          <a:bodyPr wrap="square" rtlCol="0">
            <a:spAutoFit/>
          </a:bodyPr>
          <a:lstStyle/>
          <a:p>
            <a:r>
              <a:rPr lang="en-US" sz="1400" dirty="0">
                <a:solidFill>
                  <a:schemeClr val="bg1">
                    <a:lumMod val="50000"/>
                  </a:schemeClr>
                </a:solidFill>
              </a:rPr>
              <a:t>S W ..</a:t>
            </a:r>
          </a:p>
        </p:txBody>
      </p:sp>
    </p:spTree>
    <p:extLst>
      <p:ext uri="{BB962C8B-B14F-4D97-AF65-F5344CB8AC3E}">
        <p14:creationId xmlns:p14="http://schemas.microsoft.com/office/powerpoint/2010/main" val="80272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825625"/>
            <a:ext cx="4740797" cy="4351338"/>
          </a:xfrm>
        </p:spPr>
        <p:txBody>
          <a:bodyPr>
            <a:normAutofit/>
          </a:bodyPr>
          <a:lstStyle/>
          <a:p>
            <a:pPr marL="514350" indent="-514350">
              <a:buFont typeface="+mj-lt"/>
              <a:buAutoNum type="arabicPeriod"/>
            </a:pPr>
            <a:r>
              <a:rPr lang="en-US" dirty="0"/>
              <a:t>Peer Field Identification</a:t>
            </a:r>
          </a:p>
          <a:p>
            <a:pPr marL="514350" indent="-514350">
              <a:buFont typeface="+mj-lt"/>
              <a:buAutoNum type="arabicPeriod"/>
            </a:pPr>
            <a:r>
              <a:rPr lang="en-US" dirty="0">
                <a:solidFill>
                  <a:srgbClr val="0070C0"/>
                </a:solidFill>
              </a:rPr>
              <a:t>Naming-Based Filtering</a:t>
            </a:r>
          </a:p>
          <a:p>
            <a:pPr lvl="1" algn="just"/>
            <a:r>
              <a:rPr lang="en-US" dirty="0">
                <a:solidFill>
                  <a:srgbClr val="0070C0"/>
                </a:solidFill>
              </a:rPr>
              <a:t>Naming Pattern:</a:t>
            </a:r>
          </a:p>
          <a:p>
            <a:pPr marL="914400" lvl="2" algn="just">
              <a:buFont typeface="Courier New" panose="02070309020205020404" pitchFamily="49" charset="0"/>
              <a:buChar char="o"/>
            </a:pPr>
            <a:r>
              <a:rPr lang="en-US" dirty="0">
                <a:solidFill>
                  <a:srgbClr val="0070C0"/>
                </a:solidFill>
              </a:rPr>
              <a:t>Pattern1: Constant fields (e.g. MAX_OVERFLOW)</a:t>
            </a:r>
          </a:p>
          <a:p>
            <a:pPr marL="914400" lvl="2" algn="just">
              <a:buFont typeface="Courier New" panose="02070309020205020404" pitchFamily="49" charset="0"/>
              <a:buChar char="o"/>
            </a:pPr>
            <a:r>
              <a:rPr lang="en-US" dirty="0">
                <a:solidFill>
                  <a:srgbClr val="0070C0"/>
                </a:solidFill>
              </a:rPr>
              <a:t>Pattern2: Variable (e. g. </a:t>
            </a:r>
            <a:r>
              <a:rPr lang="en-US" dirty="0" err="1">
                <a:solidFill>
                  <a:srgbClr val="0070C0"/>
                </a:solidFill>
              </a:rPr>
              <a:t>outputRes</a:t>
            </a:r>
            <a:r>
              <a:rPr lang="en-US" dirty="0">
                <a:solidFill>
                  <a:srgbClr val="0070C0"/>
                </a:solidFill>
              </a:rPr>
              <a:t>)</a:t>
            </a:r>
          </a:p>
          <a:p>
            <a:pPr lvl="1" algn="just"/>
            <a:r>
              <a:rPr lang="en-US" dirty="0">
                <a:solidFill>
                  <a:srgbClr val="0070C0"/>
                </a:solidFill>
              </a:rPr>
              <a:t>This filter compares peer fields with f(n), and removes any field whose naming pattern is different from f(n).</a:t>
            </a:r>
          </a:p>
        </p:txBody>
      </p:sp>
      <p:pic>
        <p:nvPicPr>
          <p:cNvPr id="5" name="Picture 4"/>
          <p:cNvPicPr>
            <a:picLocks noChangeAspect="1"/>
          </p:cNvPicPr>
          <p:nvPr/>
        </p:nvPicPr>
        <p:blipFill rotWithShape="1">
          <a:blip r:embed="rId3"/>
          <a:srcRect l="7922" t="35101" r="5241" b="15014"/>
          <a:stretch/>
        </p:blipFill>
        <p:spPr>
          <a:xfrm>
            <a:off x="5670630" y="2623906"/>
            <a:ext cx="6169307" cy="2754775"/>
          </a:xfrm>
          <a:prstGeom prst="rect">
            <a:avLst/>
          </a:prstGeom>
        </p:spPr>
      </p:pic>
      <p:sp>
        <p:nvSpPr>
          <p:cNvPr id="6" name="Rounded Rectangle 5"/>
          <p:cNvSpPr/>
          <p:nvPr/>
        </p:nvSpPr>
        <p:spPr>
          <a:xfrm>
            <a:off x="7002684" y="4097438"/>
            <a:ext cx="1307939" cy="763929"/>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36443" y="6550223"/>
            <a:ext cx="1603513" cy="307777"/>
          </a:xfrm>
          <a:prstGeom prst="rect">
            <a:avLst/>
          </a:prstGeom>
          <a:noFill/>
        </p:spPr>
        <p:txBody>
          <a:bodyPr wrap="square" rtlCol="0">
            <a:spAutoFit/>
          </a:bodyPr>
          <a:lstStyle/>
          <a:p>
            <a:r>
              <a:rPr lang="en-US" sz="1400" dirty="0">
                <a:solidFill>
                  <a:schemeClr val="bg1">
                    <a:lumMod val="50000"/>
                  </a:schemeClr>
                </a:solidFill>
              </a:rPr>
              <a:t>1</a:t>
            </a:r>
            <a:r>
              <a:rPr lang="en-US" sz="1400" baseline="30000" dirty="0">
                <a:solidFill>
                  <a:schemeClr val="bg1">
                    <a:lumMod val="50000"/>
                  </a:schemeClr>
                </a:solidFill>
              </a:rPr>
              <a:t>st</a:t>
            </a:r>
            <a:r>
              <a:rPr lang="en-US" sz="1400" dirty="0">
                <a:solidFill>
                  <a:schemeClr val="bg1">
                    <a:lumMod val="50000"/>
                  </a:schemeClr>
                </a:solidFill>
              </a:rPr>
              <a:t> NBF hs2</a:t>
            </a:r>
          </a:p>
        </p:txBody>
      </p:sp>
    </p:spTree>
    <p:extLst>
      <p:ext uri="{BB962C8B-B14F-4D97-AF65-F5344CB8AC3E}">
        <p14:creationId xmlns:p14="http://schemas.microsoft.com/office/powerpoint/2010/main" val="60916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825625"/>
            <a:ext cx="4832430" cy="4351338"/>
          </a:xfrm>
        </p:spPr>
        <p:txBody>
          <a:bodyPr>
            <a:normAutofit/>
          </a:bodyPr>
          <a:lstStyle/>
          <a:p>
            <a:pPr marL="514350" indent="-514350">
              <a:buFont typeface="+mj-lt"/>
              <a:buAutoNum type="arabicPeriod"/>
            </a:pPr>
            <a:r>
              <a:rPr lang="en-US" dirty="0"/>
              <a:t>Peer Field Identification</a:t>
            </a:r>
          </a:p>
          <a:p>
            <a:pPr marL="514350" indent="-514350">
              <a:buFont typeface="+mj-lt"/>
              <a:buAutoNum type="arabicPeriod"/>
            </a:pPr>
            <a:r>
              <a:rPr lang="en-US" dirty="0"/>
              <a:t>Naming-Based Filtering</a:t>
            </a:r>
          </a:p>
          <a:p>
            <a:pPr marL="514350" indent="-514350">
              <a:buFont typeface="+mj-lt"/>
              <a:buAutoNum type="arabicPeriod"/>
            </a:pPr>
            <a:r>
              <a:rPr lang="en-US" dirty="0">
                <a:solidFill>
                  <a:srgbClr val="0070C0"/>
                </a:solidFill>
              </a:rPr>
              <a:t>Access-Based Filtering</a:t>
            </a:r>
          </a:p>
          <a:p>
            <a:pPr lvl="1"/>
            <a:r>
              <a:rPr lang="en-US" dirty="0">
                <a:solidFill>
                  <a:srgbClr val="0070C0"/>
                </a:solidFill>
              </a:rPr>
              <a:t>Access mode categories:</a:t>
            </a:r>
          </a:p>
          <a:p>
            <a:pPr lvl="2">
              <a:buFont typeface="Courier New" panose="02070309020205020404" pitchFamily="49" charset="0"/>
              <a:buChar char="o"/>
            </a:pPr>
            <a:r>
              <a:rPr lang="en-US" dirty="0">
                <a:solidFill>
                  <a:srgbClr val="0070C0"/>
                </a:solidFill>
              </a:rPr>
              <a:t>Pure read</a:t>
            </a:r>
          </a:p>
          <a:p>
            <a:pPr lvl="2">
              <a:buFont typeface="Courier New" panose="02070309020205020404" pitchFamily="49" charset="0"/>
              <a:buChar char="o"/>
            </a:pPr>
            <a:r>
              <a:rPr lang="en-US" dirty="0">
                <a:solidFill>
                  <a:srgbClr val="0070C0"/>
                </a:solidFill>
              </a:rPr>
              <a:t>Pure write</a:t>
            </a:r>
          </a:p>
          <a:p>
            <a:pPr lvl="2">
              <a:buFont typeface="Courier New" panose="02070309020205020404" pitchFamily="49" charset="0"/>
              <a:buChar char="o"/>
            </a:pPr>
            <a:r>
              <a:rPr lang="en-US" dirty="0">
                <a:solidFill>
                  <a:srgbClr val="0070C0"/>
                </a:solidFill>
              </a:rPr>
              <a:t>Read-write</a:t>
            </a:r>
          </a:p>
          <a:p>
            <a:pPr lvl="1"/>
            <a:r>
              <a:rPr lang="en-US" dirty="0">
                <a:solidFill>
                  <a:srgbClr val="0070C0"/>
                </a:solidFill>
              </a:rPr>
              <a:t>This filter compares peer fields with f(n), and removes any field whose access mode is different from f(n).</a:t>
            </a:r>
          </a:p>
          <a:p>
            <a:pPr marL="914400" lvl="2" indent="0">
              <a:buNone/>
            </a:pPr>
            <a:endParaRPr lang="en-US" dirty="0">
              <a:solidFill>
                <a:srgbClr val="0070C0"/>
              </a:solidFill>
            </a:endParaRPr>
          </a:p>
        </p:txBody>
      </p:sp>
      <p:pic>
        <p:nvPicPr>
          <p:cNvPr id="5" name="Picture 4"/>
          <p:cNvPicPr>
            <a:picLocks noChangeAspect="1"/>
          </p:cNvPicPr>
          <p:nvPr/>
        </p:nvPicPr>
        <p:blipFill rotWithShape="1">
          <a:blip r:embed="rId3"/>
          <a:srcRect l="7922" t="35101" r="5241" b="15014"/>
          <a:stretch/>
        </p:blipFill>
        <p:spPr>
          <a:xfrm>
            <a:off x="5670630" y="2623906"/>
            <a:ext cx="6169307" cy="2754775"/>
          </a:xfrm>
          <a:prstGeom prst="rect">
            <a:avLst/>
          </a:prstGeom>
        </p:spPr>
      </p:pic>
      <p:sp>
        <p:nvSpPr>
          <p:cNvPr id="6" name="Rounded Rectangle 5"/>
          <p:cNvSpPr/>
          <p:nvPr/>
        </p:nvSpPr>
        <p:spPr>
          <a:xfrm>
            <a:off x="8755283" y="4085864"/>
            <a:ext cx="1372565" cy="763929"/>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670630" y="5577134"/>
            <a:ext cx="612300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0070C0"/>
                </a:solidFill>
              </a:rPr>
              <a:t>Example:</a:t>
            </a:r>
          </a:p>
          <a:p>
            <a:pPr algn="ctr"/>
            <a:r>
              <a:rPr lang="en-US" dirty="0">
                <a:solidFill>
                  <a:srgbClr val="0070C0"/>
                </a:solidFill>
              </a:rPr>
              <a:t>X=Y;</a:t>
            </a:r>
          </a:p>
          <a:p>
            <a:r>
              <a:rPr lang="en-US" dirty="0"/>
              <a:t>Y pure read  -&gt;  [ it is read by X]</a:t>
            </a:r>
          </a:p>
        </p:txBody>
      </p:sp>
      <p:sp>
        <p:nvSpPr>
          <p:cNvPr id="8" name="TextBox 7"/>
          <p:cNvSpPr txBox="1"/>
          <p:nvPr/>
        </p:nvSpPr>
        <p:spPr>
          <a:xfrm>
            <a:off x="132522" y="6500464"/>
            <a:ext cx="927652" cy="307777"/>
          </a:xfrm>
          <a:prstGeom prst="rect">
            <a:avLst/>
          </a:prstGeom>
          <a:noFill/>
        </p:spPr>
        <p:txBody>
          <a:bodyPr wrap="square" rtlCol="0">
            <a:spAutoFit/>
          </a:bodyPr>
          <a:lstStyle/>
          <a:p>
            <a:r>
              <a:rPr lang="en-US" sz="1400" dirty="0">
                <a:solidFill>
                  <a:schemeClr val="bg1">
                    <a:lumMod val="50000"/>
                  </a:schemeClr>
                </a:solidFill>
              </a:rPr>
              <a:t>2</a:t>
            </a:r>
            <a:r>
              <a:rPr lang="en-US" sz="1400" baseline="30000" dirty="0">
                <a:solidFill>
                  <a:schemeClr val="bg1">
                    <a:lumMod val="50000"/>
                  </a:schemeClr>
                </a:solidFill>
              </a:rPr>
              <a:t>nd</a:t>
            </a:r>
            <a:r>
              <a:rPr lang="en-US" sz="1400" dirty="0">
                <a:solidFill>
                  <a:schemeClr val="bg1">
                    <a:lumMod val="50000"/>
                  </a:schemeClr>
                </a:solidFill>
              </a:rPr>
              <a:t> F</a:t>
            </a:r>
          </a:p>
        </p:txBody>
      </p:sp>
    </p:spTree>
    <p:extLst>
      <p:ext uri="{BB962C8B-B14F-4D97-AF65-F5344CB8AC3E}">
        <p14:creationId xmlns:p14="http://schemas.microsoft.com/office/powerpoint/2010/main" val="22748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825625"/>
            <a:ext cx="4740797" cy="4351338"/>
          </a:xfrm>
        </p:spPr>
        <p:txBody>
          <a:bodyPr/>
          <a:lstStyle/>
          <a:p>
            <a:pPr marL="514350" indent="-514350">
              <a:buFont typeface="+mj-lt"/>
              <a:buAutoNum type="arabicPeriod"/>
            </a:pPr>
            <a:r>
              <a:rPr lang="en-US" dirty="0"/>
              <a:t>Peer Field Identification</a:t>
            </a:r>
          </a:p>
          <a:p>
            <a:pPr marL="514350" indent="-514350">
              <a:buFont typeface="+mj-lt"/>
              <a:buAutoNum type="arabicPeriod"/>
            </a:pPr>
            <a:r>
              <a:rPr lang="en-US" dirty="0"/>
              <a:t>Naming-Based Filtering</a:t>
            </a:r>
          </a:p>
          <a:p>
            <a:pPr marL="514350" indent="-514350">
              <a:buFont typeface="+mj-lt"/>
              <a:buAutoNum type="arabicPeriod"/>
            </a:pPr>
            <a:r>
              <a:rPr lang="en-US" dirty="0"/>
              <a:t>Access-Based Filtering</a:t>
            </a:r>
          </a:p>
          <a:p>
            <a:pPr marL="514350" indent="-514350">
              <a:buFont typeface="+mj-lt"/>
              <a:buAutoNum type="arabicPeriod"/>
            </a:pPr>
            <a:r>
              <a:rPr lang="en-US" dirty="0">
                <a:solidFill>
                  <a:srgbClr val="0070C0"/>
                </a:solidFill>
              </a:rPr>
              <a:t>Peer-Based Method Search</a:t>
            </a:r>
          </a:p>
          <a:p>
            <a:pPr lvl="1"/>
            <a:r>
              <a:rPr lang="en-US" dirty="0">
                <a:solidFill>
                  <a:srgbClr val="0070C0"/>
                </a:solidFill>
              </a:rPr>
              <a:t>Search: Unchanged method that accesses at least two refined fields.</a:t>
            </a:r>
          </a:p>
          <a:p>
            <a:pPr marL="514350" indent="-514350">
              <a:buFont typeface="+mj-lt"/>
              <a:buAutoNum type="arabicPeriod"/>
            </a:pPr>
            <a:endParaRPr lang="en-US" dirty="0">
              <a:solidFill>
                <a:srgbClr val="0070C0"/>
              </a:solidFill>
            </a:endParaRPr>
          </a:p>
        </p:txBody>
      </p:sp>
      <p:pic>
        <p:nvPicPr>
          <p:cNvPr id="5" name="Picture 4"/>
          <p:cNvPicPr>
            <a:picLocks noChangeAspect="1"/>
          </p:cNvPicPr>
          <p:nvPr/>
        </p:nvPicPr>
        <p:blipFill rotWithShape="1">
          <a:blip r:embed="rId3"/>
          <a:srcRect l="7922" t="35101" r="5241" b="15014"/>
          <a:stretch/>
        </p:blipFill>
        <p:spPr>
          <a:xfrm>
            <a:off x="5670630" y="2623906"/>
            <a:ext cx="6169307" cy="2754775"/>
          </a:xfrm>
          <a:prstGeom prst="rect">
            <a:avLst/>
          </a:prstGeom>
        </p:spPr>
      </p:pic>
      <p:sp>
        <p:nvSpPr>
          <p:cNvPr id="6" name="Rounded Rectangle 5"/>
          <p:cNvSpPr/>
          <p:nvPr/>
        </p:nvSpPr>
        <p:spPr>
          <a:xfrm>
            <a:off x="8616387" y="2905246"/>
            <a:ext cx="1604059" cy="763929"/>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764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2</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Slice Timer"/>
              <p:cNvGraphicFramePr>
                <a:graphicFrameLocks noGrp="1"/>
              </p:cNvGraphicFramePr>
              <p:nvPr>
                <p:ph idx="1"/>
                <p:extLst>
                  <p:ext uri="{D42A27DB-BD31-4B8C-83A1-F6EECF244321}">
                    <p14:modId xmlns:p14="http://schemas.microsoft.com/office/powerpoint/2010/main" val="3455046303"/>
                  </p:ext>
                </p:extLst>
              </p:nvPr>
            </p:nvGraphicFramePr>
            <p:xfrm>
              <a:off x="4080252" y="3754999"/>
              <a:ext cx="3742963" cy="291167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Slice Timer"/>
              <p:cNvPicPr>
                <a:picLocks noGrp="1" noRot="1" noChangeAspect="1" noMove="1" noResize="1" noEditPoints="1" noAdjustHandles="1" noChangeArrowheads="1" noChangeShapeType="1"/>
              </p:cNvPicPr>
              <p:nvPr/>
            </p:nvPicPr>
            <p:blipFill>
              <a:blip r:embed="rId4"/>
              <a:stretch>
                <a:fillRect/>
              </a:stretch>
            </p:blipFill>
            <p:spPr>
              <a:xfrm>
                <a:off x="4080252" y="3754999"/>
                <a:ext cx="3742963" cy="2911676"/>
              </a:xfrm>
              <a:prstGeom prst="rect">
                <a:avLst/>
              </a:prstGeom>
            </p:spPr>
          </p:pic>
        </mc:Fallback>
      </mc:AlternateContent>
      <p:sp>
        <p:nvSpPr>
          <p:cNvPr id="3" name="TextBox 2"/>
          <p:cNvSpPr txBox="1"/>
          <p:nvPr/>
        </p:nvSpPr>
        <p:spPr>
          <a:xfrm>
            <a:off x="925010" y="2096213"/>
            <a:ext cx="1042879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Do you have an example of something that will not work for this approach? </a:t>
            </a:r>
          </a:p>
          <a:p>
            <a:pPr marL="457200" indent="-457200">
              <a:buFont typeface="Arial" panose="020B0604020202020204" pitchFamily="34" charset="0"/>
              <a:buChar char="•"/>
            </a:pPr>
            <a:r>
              <a:rPr lang="en-US" sz="2800" dirty="0"/>
              <a:t>What do you think the strengths and weaknesses of this approach are?</a:t>
            </a:r>
          </a:p>
        </p:txBody>
      </p:sp>
    </p:spTree>
    <p:extLst>
      <p:ext uri="{BB962C8B-B14F-4D97-AF65-F5344CB8AC3E}">
        <p14:creationId xmlns:p14="http://schemas.microsoft.com/office/powerpoint/2010/main" val="283827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Data Set </a:t>
            </a:r>
          </a:p>
          <a:p>
            <a:pPr marL="514350" indent="-514350">
              <a:buFont typeface="+mj-lt"/>
              <a:buAutoNum type="arabicPeriod"/>
            </a:pPr>
            <a:r>
              <a:rPr lang="en-US" dirty="0"/>
              <a:t>Metrics</a:t>
            </a:r>
          </a:p>
          <a:p>
            <a:pPr marL="514350" indent="-514350">
              <a:buFont typeface="+mj-lt"/>
              <a:buAutoNum type="arabicPeriod"/>
            </a:pPr>
            <a:r>
              <a:rPr lang="en-US" dirty="0"/>
              <a:t>Comparison with ROSE</a:t>
            </a:r>
          </a:p>
          <a:p>
            <a:pPr marL="514350" indent="-514350">
              <a:buFont typeface="+mj-lt"/>
              <a:buAutoNum type="arabicPeriod"/>
            </a:pPr>
            <a:r>
              <a:rPr lang="en-US" dirty="0"/>
              <a:t>Sensitivity to Filter Settings</a:t>
            </a:r>
          </a:p>
          <a:p>
            <a:endParaRPr lang="en-US" dirty="0"/>
          </a:p>
          <a:p>
            <a:endParaRPr lang="en-US" dirty="0"/>
          </a:p>
        </p:txBody>
      </p:sp>
      <p:sp>
        <p:nvSpPr>
          <p:cNvPr id="4" name="TextBox 3"/>
          <p:cNvSpPr txBox="1"/>
          <p:nvPr/>
        </p:nvSpPr>
        <p:spPr>
          <a:xfrm>
            <a:off x="0" y="6581001"/>
            <a:ext cx="4863548" cy="276999"/>
          </a:xfrm>
          <a:prstGeom prst="rect">
            <a:avLst/>
          </a:prstGeom>
          <a:noFill/>
        </p:spPr>
        <p:txBody>
          <a:bodyPr wrap="square" rtlCol="0">
            <a:spAutoFit/>
          </a:bodyPr>
          <a:lstStyle/>
          <a:p>
            <a:r>
              <a:rPr lang="en-US" sz="1200" dirty="0" err="1">
                <a:solidFill>
                  <a:schemeClr val="bg1">
                    <a:lumMod val="50000"/>
                  </a:schemeClr>
                </a:solidFill>
              </a:rPr>
              <a:t>hp</a:t>
            </a:r>
            <a:r>
              <a:rPr lang="en-US" sz="1200" dirty="0">
                <a:solidFill>
                  <a:schemeClr val="bg1">
                    <a:lumMod val="50000"/>
                  </a:schemeClr>
                </a:solidFill>
              </a:rPr>
              <a:t> s </a:t>
            </a:r>
            <a:r>
              <a:rPr lang="en-US" sz="1200" dirty="0" err="1">
                <a:solidFill>
                  <a:schemeClr val="bg1">
                    <a:lumMod val="50000"/>
                  </a:schemeClr>
                </a:solidFill>
              </a:rPr>
              <a:t>giv</a:t>
            </a:r>
            <a:r>
              <a:rPr lang="en-US" sz="1200" dirty="0">
                <a:solidFill>
                  <a:schemeClr val="bg1">
                    <a:lumMod val="50000"/>
                  </a:schemeClr>
                </a:solidFill>
              </a:rPr>
              <a:t> </a:t>
            </a:r>
            <a:r>
              <a:rPr lang="en-US" sz="1200" dirty="0" err="1">
                <a:solidFill>
                  <a:schemeClr val="bg1">
                    <a:lumMod val="50000"/>
                  </a:schemeClr>
                </a:solidFill>
              </a:rPr>
              <a:t>gd</a:t>
            </a:r>
            <a:r>
              <a:rPr lang="en-US" sz="1200" dirty="0">
                <a:solidFill>
                  <a:schemeClr val="bg1">
                    <a:lumMod val="50000"/>
                  </a:schemeClr>
                </a:solidFill>
              </a:rPr>
              <a:t>  </a:t>
            </a:r>
            <a:r>
              <a:rPr lang="en-US" sz="1200" dirty="0" err="1">
                <a:solidFill>
                  <a:schemeClr val="bg1">
                    <a:lumMod val="50000"/>
                  </a:schemeClr>
                </a:solidFill>
              </a:rPr>
              <a:t>ap</a:t>
            </a:r>
            <a:r>
              <a:rPr lang="en-US" sz="1200" dirty="0">
                <a:solidFill>
                  <a:schemeClr val="bg1">
                    <a:lumMod val="50000"/>
                  </a:schemeClr>
                </a:solidFill>
              </a:rPr>
              <a:t> </a:t>
            </a:r>
            <a:r>
              <a:rPr lang="en-US" sz="1200" dirty="0" err="1">
                <a:solidFill>
                  <a:schemeClr val="bg1">
                    <a:lumMod val="50000"/>
                  </a:schemeClr>
                </a:solidFill>
              </a:rPr>
              <a:t>wxs</a:t>
            </a:r>
            <a:endParaRPr lang="en-US" sz="1200" dirty="0">
              <a:solidFill>
                <a:schemeClr val="bg1">
                  <a:lumMod val="50000"/>
                </a:schemeClr>
              </a:solidFill>
            </a:endParaRPr>
          </a:p>
        </p:txBody>
      </p:sp>
    </p:spTree>
    <p:extLst>
      <p:ext uri="{BB962C8B-B14F-4D97-AF65-F5344CB8AC3E}">
        <p14:creationId xmlns:p14="http://schemas.microsoft.com/office/powerpoint/2010/main" val="99479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199" y="1825625"/>
            <a:ext cx="10940971" cy="4351338"/>
          </a:xfrm>
        </p:spPr>
        <p:txBody>
          <a:bodyPr>
            <a:normAutofit/>
          </a:bodyPr>
          <a:lstStyle/>
          <a:p>
            <a:r>
              <a:rPr lang="en-US" dirty="0"/>
              <a:t>Data Set </a:t>
            </a:r>
          </a:p>
          <a:p>
            <a:pPr marL="692150" lvl="1" indent="-457200">
              <a:buFont typeface="Wingdings" panose="05000000000000000000" pitchFamily="2" charset="2"/>
              <a:buChar char="q"/>
            </a:pPr>
            <a:r>
              <a:rPr lang="en-US" dirty="0">
                <a:solidFill>
                  <a:srgbClr val="0070C0"/>
                </a:solidFill>
              </a:rPr>
              <a:t>Searched for *CM→AF edits.</a:t>
            </a:r>
          </a:p>
          <a:p>
            <a:pPr marL="692150" lvl="1" indent="-457200">
              <a:buFont typeface="Wingdings" panose="05000000000000000000" pitchFamily="2" charset="2"/>
              <a:buChar char="q"/>
            </a:pPr>
            <a:r>
              <a:rPr lang="en-US" dirty="0">
                <a:solidFill>
                  <a:srgbClr val="0070C0"/>
                </a:solidFill>
              </a:rPr>
              <a:t>Experiments mainly focus on 1A1C, 1A2C, and 1A3C tasks. </a:t>
            </a:r>
            <a:r>
              <a:rPr lang="en-US" sz="2000" dirty="0">
                <a:solidFill>
                  <a:srgbClr val="0070C0"/>
                </a:solidFill>
              </a:rPr>
              <a:t>(1A1C: one-AF-one-CM)</a:t>
            </a:r>
          </a:p>
          <a:p>
            <a:endParaRPr lang="en-US" dirty="0"/>
          </a:p>
        </p:txBody>
      </p:sp>
      <p:pic>
        <p:nvPicPr>
          <p:cNvPr id="4" name="Picture 3"/>
          <p:cNvPicPr>
            <a:picLocks noChangeAspect="1"/>
          </p:cNvPicPr>
          <p:nvPr/>
        </p:nvPicPr>
        <p:blipFill rotWithShape="1">
          <a:blip r:embed="rId3"/>
          <a:srcRect l="3508" t="33246" r="6229" b="27427"/>
          <a:stretch/>
        </p:blipFill>
        <p:spPr>
          <a:xfrm>
            <a:off x="2567545" y="3262710"/>
            <a:ext cx="6714598" cy="2914253"/>
          </a:xfrm>
          <a:prstGeom prst="rect">
            <a:avLst/>
          </a:prstGeom>
        </p:spPr>
      </p:pic>
    </p:spTree>
    <p:extLst>
      <p:ext uri="{BB962C8B-B14F-4D97-AF65-F5344CB8AC3E}">
        <p14:creationId xmlns:p14="http://schemas.microsoft.com/office/powerpoint/2010/main" val="176713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481559"/>
            <a:ext cx="10515600" cy="4695404"/>
          </a:xfrm>
        </p:spPr>
        <p:txBody>
          <a:bodyPr>
            <a:normAutofit/>
          </a:bodyPr>
          <a:lstStyle/>
          <a:p>
            <a:r>
              <a:rPr lang="en-US" dirty="0"/>
              <a:t>Data Set </a:t>
            </a:r>
          </a:p>
          <a:p>
            <a:r>
              <a:rPr lang="en-US" dirty="0">
                <a:solidFill>
                  <a:srgbClr val="0070C0"/>
                </a:solidFill>
              </a:rPr>
              <a:t>Metrics:</a:t>
            </a:r>
          </a:p>
          <a:p>
            <a:pPr lvl="1"/>
            <a:r>
              <a:rPr lang="en-US" dirty="0"/>
              <a:t>Measure a tool’s capability of suggesting methods for change:</a:t>
            </a:r>
          </a:p>
          <a:p>
            <a:pPr lvl="2"/>
            <a:r>
              <a:rPr lang="en-US" dirty="0">
                <a:solidFill>
                  <a:srgbClr val="0070C0"/>
                </a:solidFill>
              </a:rPr>
              <a:t>Coverage: </a:t>
            </a:r>
            <a:r>
              <a:rPr lang="en-US" dirty="0"/>
              <a:t>measures the percentage of tasks for which a tool is able to provide suggestion</a:t>
            </a:r>
            <a:endParaRPr lang="en-US" dirty="0">
              <a:solidFill>
                <a:srgbClr val="0070C0"/>
              </a:solidFill>
            </a:endParaRPr>
          </a:p>
          <a:p>
            <a:pPr marL="1371600" lvl="3" indent="0">
              <a:buNone/>
            </a:pPr>
            <a:r>
              <a:rPr lang="en-US" dirty="0">
                <a:solidFill>
                  <a:srgbClr val="0070C0"/>
                </a:solidFill>
              </a:rPr>
              <a:t>C = (# of tasks with a tool’s suggestion / Total # of tasks) ∗ 100%</a:t>
            </a:r>
          </a:p>
          <a:p>
            <a:pPr marL="1371600" lvl="3" indent="0">
              <a:buNone/>
            </a:pPr>
            <a:endParaRPr lang="en-US" dirty="0">
              <a:solidFill>
                <a:srgbClr val="0070C0"/>
              </a:solidFill>
            </a:endParaRPr>
          </a:p>
          <a:p>
            <a:pPr marL="1371600" lvl="3" indent="0">
              <a:buNone/>
            </a:pPr>
            <a:endParaRPr lang="en-US" dirty="0">
              <a:solidFill>
                <a:srgbClr val="0070C0"/>
              </a:solidFill>
            </a:endParaRPr>
          </a:p>
          <a:p>
            <a:endParaRPr lang="en-US" dirty="0"/>
          </a:p>
        </p:txBody>
      </p:sp>
    </p:spTree>
    <p:extLst>
      <p:ext uri="{BB962C8B-B14F-4D97-AF65-F5344CB8AC3E}">
        <p14:creationId xmlns:p14="http://schemas.microsoft.com/office/powerpoint/2010/main" val="423769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481559"/>
            <a:ext cx="10515600" cy="4695404"/>
          </a:xfrm>
        </p:spPr>
        <p:txBody>
          <a:bodyPr>
            <a:normAutofit/>
          </a:bodyPr>
          <a:lstStyle/>
          <a:p>
            <a:r>
              <a:rPr lang="en-US" dirty="0"/>
              <a:t>Data Set </a:t>
            </a:r>
          </a:p>
          <a:p>
            <a:r>
              <a:rPr lang="en-US" dirty="0">
                <a:solidFill>
                  <a:srgbClr val="0070C0"/>
                </a:solidFill>
              </a:rPr>
              <a:t>Metrics:</a:t>
            </a:r>
          </a:p>
          <a:p>
            <a:pPr lvl="1"/>
            <a:r>
              <a:rPr lang="en-US" dirty="0"/>
              <a:t>Measure a tool’s capability of suggesting methods for change:</a:t>
            </a:r>
          </a:p>
          <a:p>
            <a:pPr lvl="2"/>
            <a:r>
              <a:rPr lang="en-US" dirty="0"/>
              <a:t>Coverage</a:t>
            </a:r>
          </a:p>
          <a:p>
            <a:pPr lvl="2"/>
            <a:r>
              <a:rPr lang="en-US" dirty="0">
                <a:solidFill>
                  <a:srgbClr val="0070C0"/>
                </a:solidFill>
              </a:rPr>
              <a:t>Precision: </a:t>
            </a:r>
            <a:r>
              <a:rPr lang="en-US" dirty="0"/>
              <a:t>measures among all methods suggested by a tool, how many of them are correct</a:t>
            </a:r>
            <a:endParaRPr lang="en-US" dirty="0">
              <a:solidFill>
                <a:srgbClr val="0070C0"/>
              </a:solidFill>
            </a:endParaRPr>
          </a:p>
          <a:p>
            <a:pPr marL="1371600" lvl="3" indent="0">
              <a:buNone/>
            </a:pPr>
            <a:r>
              <a:rPr lang="en-US" dirty="0">
                <a:solidFill>
                  <a:srgbClr val="0070C0"/>
                </a:solidFill>
              </a:rPr>
              <a:t>P = (# of correct suggestions / Total # of suggestions by a tool) ∗ 100%</a:t>
            </a:r>
          </a:p>
          <a:p>
            <a:pPr marL="1371600" lvl="3" indent="0">
              <a:buNone/>
            </a:pPr>
            <a:endParaRPr lang="en-US" dirty="0">
              <a:solidFill>
                <a:srgbClr val="0070C0"/>
              </a:solidFill>
            </a:endParaRPr>
          </a:p>
          <a:p>
            <a:pPr marL="1371600" lvl="3" indent="0">
              <a:buNone/>
            </a:pPr>
            <a:endParaRPr lang="en-US" dirty="0">
              <a:solidFill>
                <a:srgbClr val="0070C0"/>
              </a:solidFill>
            </a:endParaRPr>
          </a:p>
          <a:p>
            <a:endParaRPr lang="en-US" dirty="0"/>
          </a:p>
        </p:txBody>
      </p:sp>
    </p:spTree>
    <p:extLst>
      <p:ext uri="{BB962C8B-B14F-4D97-AF65-F5344CB8AC3E}">
        <p14:creationId xmlns:p14="http://schemas.microsoft.com/office/powerpoint/2010/main" val="394256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t>Introduction and Problem statement</a:t>
            </a:r>
          </a:p>
          <a:p>
            <a:pPr marL="514350" indent="-514350">
              <a:buFont typeface="+mj-lt"/>
              <a:buAutoNum type="arabicPeriod"/>
            </a:pPr>
            <a:r>
              <a:rPr lang="en-US" dirty="0"/>
              <a:t>Approach</a:t>
            </a:r>
          </a:p>
          <a:p>
            <a:pPr marL="514350" indent="-514350">
              <a:buFont typeface="+mj-lt"/>
              <a:buAutoNum type="arabicPeriod"/>
            </a:pPr>
            <a:r>
              <a:rPr lang="en-US" dirty="0"/>
              <a:t>Evaluation</a:t>
            </a:r>
          </a:p>
          <a:p>
            <a:pPr marL="514350" indent="-514350">
              <a:buFont typeface="+mj-lt"/>
              <a:buAutoNum type="arabicPeriod"/>
            </a:pPr>
            <a:r>
              <a:rPr lang="en-US" dirty="0"/>
              <a:t>Related work</a:t>
            </a:r>
          </a:p>
          <a:p>
            <a:pPr marL="514350" indent="-514350">
              <a:buFont typeface="+mj-lt"/>
              <a:buAutoNum type="arabicPeriod"/>
            </a:pPr>
            <a:r>
              <a:rPr lang="en-US" dirty="0"/>
              <a:t>Conclusion</a:t>
            </a:r>
          </a:p>
        </p:txBody>
      </p:sp>
      <p:sp>
        <p:nvSpPr>
          <p:cNvPr id="4" name="TextBox 3"/>
          <p:cNvSpPr txBox="1"/>
          <p:nvPr/>
        </p:nvSpPr>
        <p:spPr>
          <a:xfrm>
            <a:off x="0" y="6469380"/>
            <a:ext cx="1062990" cy="307777"/>
          </a:xfrm>
          <a:prstGeom prst="rect">
            <a:avLst/>
          </a:prstGeom>
          <a:noFill/>
        </p:spPr>
        <p:txBody>
          <a:bodyPr wrap="square" rtlCol="0">
            <a:spAutoFit/>
          </a:bodyPr>
          <a:lstStyle/>
          <a:p>
            <a:r>
              <a:rPr lang="en-US" sz="1400" dirty="0" err="1">
                <a:solidFill>
                  <a:schemeClr val="bg1">
                    <a:lumMod val="50000"/>
                  </a:schemeClr>
                </a:solidFill>
              </a:rPr>
              <a:t>Div</a:t>
            </a:r>
            <a:r>
              <a:rPr lang="en-US" sz="1400" dirty="0">
                <a:solidFill>
                  <a:schemeClr val="bg1">
                    <a:lumMod val="50000"/>
                  </a:schemeClr>
                </a:solidFill>
              </a:rPr>
              <a:t>  </a:t>
            </a:r>
          </a:p>
        </p:txBody>
      </p:sp>
    </p:spTree>
    <p:extLst>
      <p:ext uri="{BB962C8B-B14F-4D97-AF65-F5344CB8AC3E}">
        <p14:creationId xmlns:p14="http://schemas.microsoft.com/office/powerpoint/2010/main" val="1578150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481559"/>
            <a:ext cx="10515600" cy="4695404"/>
          </a:xfrm>
        </p:spPr>
        <p:txBody>
          <a:bodyPr>
            <a:normAutofit/>
          </a:bodyPr>
          <a:lstStyle/>
          <a:p>
            <a:r>
              <a:rPr lang="en-US" dirty="0"/>
              <a:t>Data Set </a:t>
            </a:r>
          </a:p>
          <a:p>
            <a:r>
              <a:rPr lang="en-US" dirty="0">
                <a:solidFill>
                  <a:srgbClr val="0070C0"/>
                </a:solidFill>
              </a:rPr>
              <a:t>Metrics:</a:t>
            </a:r>
          </a:p>
          <a:p>
            <a:pPr lvl="1"/>
            <a:r>
              <a:rPr lang="en-US" dirty="0"/>
              <a:t>Measure a tool’s capability of suggesting methods for change:</a:t>
            </a:r>
          </a:p>
          <a:p>
            <a:pPr lvl="2"/>
            <a:r>
              <a:rPr lang="en-US" dirty="0"/>
              <a:t>Coverage</a:t>
            </a:r>
          </a:p>
          <a:p>
            <a:pPr lvl="2"/>
            <a:r>
              <a:rPr lang="en-US" dirty="0"/>
              <a:t>Precision</a:t>
            </a:r>
          </a:p>
          <a:p>
            <a:pPr lvl="2"/>
            <a:r>
              <a:rPr lang="en-US" dirty="0">
                <a:solidFill>
                  <a:srgbClr val="0070C0"/>
                </a:solidFill>
              </a:rPr>
              <a:t>Recall: </a:t>
            </a:r>
            <a:r>
              <a:rPr lang="en-US" dirty="0"/>
              <a:t>measures among all the expected suggestions, how many of them are actually reported by a tool</a:t>
            </a:r>
            <a:endParaRPr lang="en-US" dirty="0">
              <a:solidFill>
                <a:srgbClr val="0070C0"/>
              </a:solidFill>
            </a:endParaRPr>
          </a:p>
          <a:p>
            <a:pPr marL="1371600" lvl="3" indent="0">
              <a:buNone/>
            </a:pPr>
            <a:r>
              <a:rPr lang="en-US" dirty="0">
                <a:solidFill>
                  <a:srgbClr val="0070C0"/>
                </a:solidFill>
              </a:rPr>
              <a:t>R = (# of correct suggestions by a tool/ Total # of expected suggestions) ∗ 100%</a:t>
            </a:r>
          </a:p>
          <a:p>
            <a:endParaRPr lang="en-US" dirty="0"/>
          </a:p>
        </p:txBody>
      </p:sp>
    </p:spTree>
    <p:extLst>
      <p:ext uri="{BB962C8B-B14F-4D97-AF65-F5344CB8AC3E}">
        <p14:creationId xmlns:p14="http://schemas.microsoft.com/office/powerpoint/2010/main" val="10055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481559"/>
            <a:ext cx="10515600" cy="4695404"/>
          </a:xfrm>
        </p:spPr>
        <p:txBody>
          <a:bodyPr>
            <a:normAutofit/>
          </a:bodyPr>
          <a:lstStyle/>
          <a:p>
            <a:r>
              <a:rPr lang="en-US" dirty="0"/>
              <a:t>Data Set </a:t>
            </a:r>
          </a:p>
          <a:p>
            <a:r>
              <a:rPr lang="en-US" dirty="0">
                <a:solidFill>
                  <a:srgbClr val="0070C0"/>
                </a:solidFill>
              </a:rPr>
              <a:t>Metrics:</a:t>
            </a:r>
          </a:p>
          <a:p>
            <a:pPr lvl="1"/>
            <a:r>
              <a:rPr lang="en-US" dirty="0"/>
              <a:t>Measure a tool’s capability of suggesting methods for change:</a:t>
            </a:r>
          </a:p>
          <a:p>
            <a:pPr lvl="2"/>
            <a:r>
              <a:rPr lang="en-US" dirty="0"/>
              <a:t>Coverage</a:t>
            </a:r>
          </a:p>
          <a:p>
            <a:pPr lvl="2"/>
            <a:r>
              <a:rPr lang="en-US" dirty="0"/>
              <a:t>Precision</a:t>
            </a:r>
          </a:p>
          <a:p>
            <a:pPr lvl="2"/>
            <a:r>
              <a:rPr lang="en-US" dirty="0"/>
              <a:t>Recall</a:t>
            </a:r>
          </a:p>
          <a:p>
            <a:pPr lvl="2"/>
            <a:r>
              <a:rPr lang="en-US" dirty="0">
                <a:solidFill>
                  <a:srgbClr val="0070C0"/>
                </a:solidFill>
              </a:rPr>
              <a:t>F-score: </a:t>
            </a:r>
            <a:r>
              <a:rPr lang="en-US" dirty="0"/>
              <a:t>measures the accuracy of a tool’s suggestion: </a:t>
            </a:r>
            <a:endParaRPr lang="en-US" dirty="0">
              <a:solidFill>
                <a:srgbClr val="0070C0"/>
              </a:solidFill>
            </a:endParaRPr>
          </a:p>
          <a:p>
            <a:pPr marL="1371600" lvl="3" indent="0">
              <a:buNone/>
            </a:pPr>
            <a:r>
              <a:rPr lang="pt-BR" dirty="0">
                <a:solidFill>
                  <a:srgbClr val="0070C0"/>
                </a:solidFill>
              </a:rPr>
              <a:t>F = (2 ∗ P ∗ R  / (P + R) )∗ 100%</a:t>
            </a:r>
            <a:endParaRPr lang="en-US" dirty="0">
              <a:solidFill>
                <a:srgbClr val="0070C0"/>
              </a:solidFill>
            </a:endParaRPr>
          </a:p>
          <a:p>
            <a:endParaRPr lang="en-US" dirty="0"/>
          </a:p>
        </p:txBody>
      </p:sp>
    </p:spTree>
    <p:extLst>
      <p:ext uri="{BB962C8B-B14F-4D97-AF65-F5344CB8AC3E}">
        <p14:creationId xmlns:p14="http://schemas.microsoft.com/office/powerpoint/2010/main" val="88743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81559"/>
                <a:ext cx="10515600" cy="4695404"/>
              </a:xfrm>
            </p:spPr>
            <p:txBody>
              <a:bodyPr>
                <a:normAutofit/>
              </a:bodyPr>
              <a:lstStyle/>
              <a:p>
                <a:r>
                  <a:rPr lang="en-US" dirty="0"/>
                  <a:t>Data Set </a:t>
                </a:r>
              </a:p>
              <a:p>
                <a:r>
                  <a:rPr lang="en-US" dirty="0">
                    <a:solidFill>
                      <a:srgbClr val="0070C0"/>
                    </a:solidFill>
                  </a:rPr>
                  <a:t>Metrics:</a:t>
                </a:r>
              </a:p>
              <a:p>
                <a:pPr lvl="1"/>
                <a:r>
                  <a:rPr lang="en-US" dirty="0"/>
                  <a:t>Measure a tool’s capability of suggesting methods for change:</a:t>
                </a:r>
              </a:p>
              <a:p>
                <a:pPr lvl="2"/>
                <a:r>
                  <a:rPr lang="en-US" dirty="0"/>
                  <a:t>Coverage</a:t>
                </a:r>
              </a:p>
              <a:p>
                <a:pPr lvl="2"/>
                <a:r>
                  <a:rPr lang="en-US" dirty="0"/>
                  <a:t>Precision</a:t>
                </a:r>
              </a:p>
              <a:p>
                <a:pPr lvl="2"/>
                <a:r>
                  <a:rPr lang="en-US" dirty="0"/>
                  <a:t>Recall</a:t>
                </a:r>
              </a:p>
              <a:p>
                <a:pPr lvl="2"/>
                <a:r>
                  <a:rPr lang="en-US" dirty="0"/>
                  <a:t>F-score</a:t>
                </a:r>
              </a:p>
              <a:p>
                <a:pPr marL="685800" lvl="2">
                  <a:spcBef>
                    <a:spcPts val="1000"/>
                  </a:spcBef>
                </a:pPr>
                <a:r>
                  <a:rPr lang="en-US" sz="2400" dirty="0">
                    <a:solidFill>
                      <a:srgbClr val="0070C0"/>
                    </a:solidFill>
                  </a:rPr>
                  <a:t>The weighted average: </a:t>
                </a:r>
                <a:r>
                  <a:rPr lang="en-US" sz="2400" dirty="0"/>
                  <a:t>measure a tool’s overall effectiveness among all subject projects for each of the metrics. </a:t>
                </a:r>
              </a:p>
              <a:p>
                <a:pPr marL="1143000" lvl="3">
                  <a:spcBef>
                    <a:spcPts val="1000"/>
                  </a:spcBef>
                </a:pPr>
                <a:r>
                  <a:rPr lang="el-GR" sz="2200" dirty="0">
                    <a:solidFill>
                      <a:srgbClr val="0070C0"/>
                    </a:solidFill>
                  </a:rPr>
                  <a:t>Γ</a:t>
                </a:r>
                <a:r>
                  <a:rPr lang="en-US" sz="1700" dirty="0">
                    <a:solidFill>
                      <a:srgbClr val="0070C0"/>
                    </a:solidFill>
                  </a:rPr>
                  <a:t>overall</a:t>
                </a:r>
                <a:r>
                  <a:rPr lang="en-US" sz="2200" dirty="0">
                    <a:solidFill>
                      <a:srgbClr val="0070C0"/>
                    </a:solidFill>
                  </a:rPr>
                  <a:t> =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brk m:alnAt="23"/>
                          </m:rPr>
                          <a:rPr lang="en-US" sz="2200" b="0" i="1" smtClean="0">
                            <a:solidFill>
                              <a:srgbClr val="0070C0"/>
                            </a:solidFill>
                            <a:latin typeface="Cambria Math" panose="02040503050406030204" pitchFamily="18" charset="0"/>
                          </a:rPr>
                          <m:t>𝑖</m:t>
                        </m:r>
                        <m:r>
                          <a:rPr lang="en-US" sz="2200" b="0" i="1" smtClean="0">
                            <a:solidFill>
                              <a:srgbClr val="0070C0"/>
                            </a:solidFill>
                            <a:latin typeface="Cambria Math" panose="02040503050406030204" pitchFamily="18" charset="0"/>
                          </a:rPr>
                          <m:t>=1</m:t>
                        </m:r>
                      </m:sub>
                      <m:sup>
                        <m:r>
                          <a:rPr lang="en-US" sz="2200" b="0" i="1" smtClean="0">
                            <a:solidFill>
                              <a:srgbClr val="0070C0"/>
                            </a:solidFill>
                            <a:latin typeface="Cambria Math" panose="02040503050406030204" pitchFamily="18" charset="0"/>
                          </a:rPr>
                          <m:t>4</m:t>
                        </m:r>
                      </m:sup>
                      <m:e>
                        <m:r>
                          <m:rPr>
                            <m:nor/>
                          </m:rPr>
                          <a:rPr lang="el-GR" sz="2200" dirty="0" smtClean="0">
                            <a:solidFill>
                              <a:srgbClr val="0070C0"/>
                            </a:solidFill>
                          </a:rPr>
                          <m:t>Γ</m:t>
                        </m:r>
                        <m:r>
                          <m:rPr>
                            <m:nor/>
                          </m:rPr>
                          <a:rPr lang="en-US" sz="2200" dirty="0" smtClean="0">
                            <a:solidFill>
                              <a:srgbClr val="0070C0"/>
                            </a:solidFill>
                          </a:rPr>
                          <m:t>i</m:t>
                        </m:r>
                        <m:r>
                          <m:rPr>
                            <m:nor/>
                          </m:rPr>
                          <a:rPr lang="en-US" sz="2200" dirty="0" smtClean="0">
                            <a:solidFill>
                              <a:srgbClr val="0070C0"/>
                            </a:solidFill>
                          </a:rPr>
                          <m:t> ∗ </m:t>
                        </m:r>
                        <m:r>
                          <m:rPr>
                            <m:nor/>
                          </m:rPr>
                          <a:rPr lang="en-US" sz="2200" dirty="0" smtClean="0">
                            <a:solidFill>
                              <a:srgbClr val="0070C0"/>
                            </a:solidFill>
                          </a:rPr>
                          <m:t>n</m:t>
                        </m:r>
                        <m:r>
                          <m:rPr>
                            <m:nor/>
                          </m:rPr>
                          <a:rPr lang="en-US" sz="2200" b="0" i="0" dirty="0" smtClean="0">
                            <a:solidFill>
                              <a:srgbClr val="0070C0"/>
                            </a:solidFill>
                          </a:rPr>
                          <m:t>_</m:t>
                        </m:r>
                        <m:r>
                          <m:rPr>
                            <m:nor/>
                          </m:rPr>
                          <a:rPr lang="en-US" sz="2200" dirty="0" smtClean="0">
                            <a:solidFill>
                              <a:srgbClr val="0070C0"/>
                            </a:solidFill>
                          </a:rPr>
                          <m:t>i</m:t>
                        </m:r>
                      </m:e>
                    </m:nary>
                  </m:oMath>
                </a14:m>
                <a:r>
                  <a:rPr lang="en-US" sz="2200" dirty="0">
                    <a:solidFill>
                      <a:srgbClr val="0070C0"/>
                    </a:solidFill>
                  </a:rPr>
                  <a:t> /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brk m:alnAt="23"/>
                          </m:rPr>
                          <a:rPr lang="en-US" sz="2200" b="0" i="1" smtClean="0">
                            <a:solidFill>
                              <a:srgbClr val="0070C0"/>
                            </a:solidFill>
                            <a:latin typeface="Cambria Math" panose="02040503050406030204" pitchFamily="18" charset="0"/>
                          </a:rPr>
                          <m:t>𝑖</m:t>
                        </m:r>
                        <m:r>
                          <a:rPr lang="en-US" sz="2200" b="0" i="1" smtClean="0">
                            <a:solidFill>
                              <a:srgbClr val="0070C0"/>
                            </a:solidFill>
                            <a:latin typeface="Cambria Math" panose="02040503050406030204" pitchFamily="18" charset="0"/>
                          </a:rPr>
                          <m:t>=1</m:t>
                        </m:r>
                      </m:sub>
                      <m:sup>
                        <m:r>
                          <a:rPr lang="en-US" sz="2200" b="0" i="1" smtClean="0">
                            <a:solidFill>
                              <a:srgbClr val="0070C0"/>
                            </a:solidFill>
                            <a:latin typeface="Cambria Math" panose="02040503050406030204" pitchFamily="18" charset="0"/>
                          </a:rPr>
                          <m:t>4</m:t>
                        </m:r>
                      </m:sup>
                      <m:e>
                        <m:r>
                          <m:rPr>
                            <m:nor/>
                          </m:rPr>
                          <a:rPr lang="en-US" sz="2200" dirty="0" smtClean="0">
                            <a:solidFill>
                              <a:srgbClr val="0070C0"/>
                            </a:solidFill>
                          </a:rPr>
                          <m:t>n</m:t>
                        </m:r>
                        <m:r>
                          <m:rPr>
                            <m:nor/>
                          </m:rPr>
                          <a:rPr lang="en-US" sz="2200" b="0" i="0" dirty="0" smtClean="0">
                            <a:solidFill>
                              <a:srgbClr val="0070C0"/>
                            </a:solidFill>
                          </a:rPr>
                          <m:t>_</m:t>
                        </m:r>
                        <m:r>
                          <m:rPr>
                            <m:nor/>
                          </m:rPr>
                          <a:rPr lang="en-US" sz="2200" dirty="0" smtClean="0">
                            <a:solidFill>
                              <a:srgbClr val="0070C0"/>
                            </a:solidFill>
                          </a:rPr>
                          <m:t>i</m:t>
                        </m:r>
                      </m:e>
                    </m:nary>
                  </m:oMath>
                </a14:m>
                <a:endParaRPr lang="en-US" sz="2200" dirty="0">
                  <a:solidFill>
                    <a:srgbClr val="0070C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81559"/>
                <a:ext cx="10515600" cy="4695404"/>
              </a:xfrm>
              <a:blipFill>
                <a:blip r:embed="rId3"/>
                <a:stretch>
                  <a:fillRect l="-1043" t="-2078" b="-1948"/>
                </a:stretch>
              </a:blipFill>
            </p:spPr>
            <p:txBody>
              <a:bodyPr/>
              <a:lstStyle/>
              <a:p>
                <a:r>
                  <a:rPr lang="en-US">
                    <a:noFill/>
                  </a:rPr>
                  <a:t> </a:t>
                </a:r>
              </a:p>
            </p:txBody>
          </p:sp>
        </mc:Fallback>
      </mc:AlternateContent>
    </p:spTree>
    <p:extLst>
      <p:ext uri="{BB962C8B-B14F-4D97-AF65-F5344CB8AC3E}">
        <p14:creationId xmlns:p14="http://schemas.microsoft.com/office/powerpoint/2010/main" val="237658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dirty="0">
                <a:solidFill>
                  <a:srgbClr val="0070C0"/>
                </a:solidFill>
              </a:rPr>
              <a:t>RQ1: What is </a:t>
            </a:r>
            <a:r>
              <a:rPr lang="en-US" dirty="0" err="1">
                <a:solidFill>
                  <a:srgbClr val="0070C0"/>
                </a:solidFill>
              </a:rPr>
              <a:t>CMSuggester’s</a:t>
            </a:r>
            <a:r>
              <a:rPr lang="en-US" dirty="0">
                <a:solidFill>
                  <a:srgbClr val="0070C0"/>
                </a:solidFill>
              </a:rPr>
              <a:t> </a:t>
            </a:r>
            <a:r>
              <a:rPr lang="en-US" u="sng" dirty="0">
                <a:solidFill>
                  <a:srgbClr val="0070C0"/>
                </a:solidFill>
              </a:rPr>
              <a:t>effectiveness to predict methods </a:t>
            </a:r>
            <a:r>
              <a:rPr lang="en-US" dirty="0">
                <a:solidFill>
                  <a:srgbClr val="0070C0"/>
                </a:solidFill>
              </a:rPr>
              <a:t>for change, and how does it </a:t>
            </a:r>
            <a:r>
              <a:rPr lang="en-US" u="sng" dirty="0">
                <a:solidFill>
                  <a:srgbClr val="0070C0"/>
                </a:solidFill>
              </a:rPr>
              <a:t>compare with ROSE</a:t>
            </a:r>
            <a:r>
              <a:rPr lang="en-US" dirty="0">
                <a:solidFill>
                  <a:srgbClr val="0070C0"/>
                </a:solidFill>
              </a:rPr>
              <a:t>? </a:t>
            </a:r>
          </a:p>
          <a:p>
            <a:pPr lvl="1"/>
            <a:endParaRPr lang="en-US" dirty="0"/>
          </a:p>
          <a:p>
            <a:pPr lvl="1"/>
            <a:r>
              <a:rPr lang="en-US" dirty="0"/>
              <a:t>ROSE mines the association rules between co-changed entities from software version histories</a:t>
            </a:r>
          </a:p>
          <a:p>
            <a:pPr lvl="1"/>
            <a:r>
              <a:rPr lang="en-US" dirty="0"/>
              <a:t>Example: [Rules]</a:t>
            </a:r>
          </a:p>
          <a:p>
            <a:pPr marL="457200" lvl="1" indent="0" algn="ctr">
              <a:buNone/>
            </a:pPr>
            <a:r>
              <a:rPr lang="en-US" sz="2000" dirty="0"/>
              <a:t>{( </a:t>
            </a:r>
            <a:r>
              <a:rPr lang="en-US" sz="2000" dirty="0" err="1"/>
              <a:t>Qdmodule.c</a:t>
            </a:r>
            <a:r>
              <a:rPr lang="en-US" sz="2000" dirty="0"/>
              <a:t>, </a:t>
            </a:r>
            <a:r>
              <a:rPr lang="en-US" sz="2000" dirty="0" err="1"/>
              <a:t>func</a:t>
            </a:r>
            <a:r>
              <a:rPr lang="en-US" sz="2000" dirty="0"/>
              <a:t>, </a:t>
            </a:r>
            <a:r>
              <a:rPr lang="en-US" sz="2000" dirty="0" err="1"/>
              <a:t>GrafObj</a:t>
            </a:r>
            <a:r>
              <a:rPr lang="en-US" sz="2000" dirty="0"/>
              <a:t> </a:t>
            </a:r>
            <a:r>
              <a:rPr lang="en-US" sz="2000" dirty="0" err="1"/>
              <a:t>getattr</a:t>
            </a:r>
            <a:r>
              <a:rPr lang="en-US" sz="2000" dirty="0"/>
              <a:t>())} ⇒ { (qdsupport.py, </a:t>
            </a:r>
            <a:r>
              <a:rPr lang="en-US" sz="2000" dirty="0" err="1"/>
              <a:t>func</a:t>
            </a:r>
            <a:r>
              <a:rPr lang="en-US" sz="2000" dirty="0"/>
              <a:t>, </a:t>
            </a:r>
            <a:r>
              <a:rPr lang="en-US" sz="2000" dirty="0" err="1"/>
              <a:t>outputGetattrHook</a:t>
            </a:r>
            <a:r>
              <a:rPr lang="en-US" sz="2000" dirty="0"/>
              <a:t>()). }</a:t>
            </a:r>
          </a:p>
          <a:p>
            <a:endParaRPr lang="en-US" dirty="0"/>
          </a:p>
        </p:txBody>
      </p:sp>
      <p:sp>
        <p:nvSpPr>
          <p:cNvPr id="4" name="Curved Up Arrow 3"/>
          <p:cNvSpPr/>
          <p:nvPr/>
        </p:nvSpPr>
        <p:spPr>
          <a:xfrm rot="10800000" flipV="1">
            <a:off x="2615877" y="5926238"/>
            <a:ext cx="2141317" cy="5092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rot="10800000" flipV="1">
            <a:off x="7282404" y="5835510"/>
            <a:ext cx="2141317" cy="6000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448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198" y="1825625"/>
            <a:ext cx="10366095" cy="4351338"/>
          </a:xfrm>
        </p:spPr>
        <p:txBody>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(1A1C tasks%)</a:t>
            </a:r>
          </a:p>
          <a:p>
            <a:r>
              <a:rPr lang="en-US" dirty="0"/>
              <a:t>Table:</a:t>
            </a:r>
          </a:p>
          <a:p>
            <a:pPr marL="457200" indent="-457200" algn="just">
              <a:buFont typeface="+mj-lt"/>
              <a:buAutoNum type="arabicPeriod"/>
            </a:pPr>
            <a:r>
              <a:rPr lang="en-US" sz="2000" dirty="0" err="1"/>
              <a:t>CMSuggester</a:t>
            </a:r>
            <a:r>
              <a:rPr lang="en-US" sz="2000" dirty="0"/>
              <a:t> and  ROSE for 1A1C tasks.</a:t>
            </a:r>
          </a:p>
          <a:p>
            <a:pPr marL="457200" indent="-457200" algn="just">
              <a:buFont typeface="+mj-lt"/>
              <a:buAutoNum type="arabicPeriod"/>
            </a:pPr>
            <a:r>
              <a:rPr lang="en-US" sz="2000" dirty="0" err="1"/>
              <a:t>CMSuggester</a:t>
            </a:r>
            <a:r>
              <a:rPr lang="en-US" sz="2000" dirty="0"/>
              <a:t> obtained higher measurement values for all the projects than ROSE.</a:t>
            </a:r>
          </a:p>
        </p:txBody>
      </p:sp>
      <p:pic>
        <p:nvPicPr>
          <p:cNvPr id="4" name="Picture 3"/>
          <p:cNvPicPr>
            <a:picLocks noChangeAspect="1"/>
          </p:cNvPicPr>
          <p:nvPr/>
        </p:nvPicPr>
        <p:blipFill rotWithShape="1">
          <a:blip r:embed="rId3"/>
          <a:srcRect l="28846" t="40470" r="24474" b="19644"/>
          <a:stretch/>
        </p:blipFill>
        <p:spPr>
          <a:xfrm>
            <a:off x="4757195" y="1690688"/>
            <a:ext cx="7213600" cy="2328863"/>
          </a:xfrm>
          <a:prstGeom prst="rect">
            <a:avLst/>
          </a:prstGeom>
        </p:spPr>
      </p:pic>
    </p:spTree>
    <p:extLst>
      <p:ext uri="{BB962C8B-B14F-4D97-AF65-F5344CB8AC3E}">
        <p14:creationId xmlns:p14="http://schemas.microsoft.com/office/powerpoint/2010/main" val="87652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(1A1C tasks%)</a:t>
            </a:r>
          </a:p>
          <a:p>
            <a:pPr lvl="1"/>
            <a:r>
              <a:rPr lang="en-US" sz="2800" dirty="0">
                <a:solidFill>
                  <a:srgbClr val="0070C0"/>
                </a:solidFill>
              </a:rPr>
              <a:t>Why did </a:t>
            </a:r>
            <a:r>
              <a:rPr lang="en-US" sz="2800" dirty="0" err="1">
                <a:solidFill>
                  <a:srgbClr val="0070C0"/>
                </a:solidFill>
              </a:rPr>
              <a:t>CMSuggester</a:t>
            </a:r>
            <a:r>
              <a:rPr lang="en-US" sz="2800" dirty="0">
                <a:solidFill>
                  <a:srgbClr val="0070C0"/>
                </a:solidFill>
              </a:rPr>
              <a:t> out-perform ROSE?</a:t>
            </a:r>
          </a:p>
          <a:p>
            <a:pPr marL="914400" lvl="1" indent="-457200">
              <a:buFont typeface="+mj-lt"/>
              <a:buAutoNum type="arabicPeriod"/>
            </a:pPr>
            <a:r>
              <a:rPr lang="en-US" dirty="0"/>
              <a:t>ROSE: co-changed entities in version histories. </a:t>
            </a:r>
          </a:p>
          <a:p>
            <a:pPr lvl="2"/>
            <a:r>
              <a:rPr lang="en-US" dirty="0"/>
              <a:t>History incomplete? or some entities never co-changed? </a:t>
            </a:r>
          </a:p>
          <a:p>
            <a:pPr lvl="2"/>
            <a:r>
              <a:rPr lang="en-US" dirty="0"/>
              <a:t>ROSE lacks the evidence to predict some co-changes -&gt;   lower coverage and recall rates</a:t>
            </a:r>
          </a:p>
          <a:p>
            <a:pPr marL="914400" lvl="1" indent="-457200">
              <a:buFont typeface="+mj-lt"/>
              <a:buAutoNum type="arabicPeriod"/>
            </a:pPr>
            <a:r>
              <a:rPr lang="en-US" dirty="0"/>
              <a:t> Relation between the co-changed entities</a:t>
            </a:r>
          </a:p>
          <a:p>
            <a:pPr marL="457200" lvl="1" indent="0">
              <a:buNone/>
            </a:pPr>
            <a:endParaRPr lang="en-US" sz="2800" dirty="0">
              <a:solidFill>
                <a:srgbClr val="0070C0"/>
              </a:solidFill>
            </a:endParaRPr>
          </a:p>
          <a:p>
            <a:endParaRPr lang="en-US" dirty="0"/>
          </a:p>
        </p:txBody>
      </p:sp>
      <p:cxnSp>
        <p:nvCxnSpPr>
          <p:cNvPr id="9" name="Straight Arrow Connector 8"/>
          <p:cNvCxnSpPr/>
          <p:nvPr/>
        </p:nvCxnSpPr>
        <p:spPr>
          <a:xfrm>
            <a:off x="7835900" y="4889500"/>
            <a:ext cx="0" cy="444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srcRect l="23082" t="28775" r="23062" b="31720"/>
          <a:stretch/>
        </p:blipFill>
        <p:spPr>
          <a:xfrm>
            <a:off x="5778500" y="1130539"/>
            <a:ext cx="5397500" cy="2227024"/>
          </a:xfrm>
          <a:prstGeom prst="rect">
            <a:avLst/>
          </a:prstGeom>
        </p:spPr>
      </p:pic>
      <p:sp>
        <p:nvSpPr>
          <p:cNvPr id="11" name="Rectangle 10"/>
          <p:cNvSpPr/>
          <p:nvPr/>
        </p:nvSpPr>
        <p:spPr>
          <a:xfrm>
            <a:off x="1291220" y="4171950"/>
            <a:ext cx="9245600" cy="23241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CMSuggester: </a:t>
            </a:r>
            <a:r>
              <a:rPr lang="en-US" sz="2400" dirty="0">
                <a:solidFill>
                  <a:schemeClr val="tx1"/>
                </a:solidFill>
              </a:rPr>
              <a:t>Predicted setup(...) based on the three peer fields extracted from the given CM. </a:t>
            </a:r>
          </a:p>
          <a:p>
            <a:endParaRPr lang="en-US" sz="2400" dirty="0">
              <a:solidFill>
                <a:schemeClr val="tx1"/>
              </a:solidFill>
            </a:endParaRPr>
          </a:p>
          <a:p>
            <a:r>
              <a:rPr lang="en-US" sz="2400" b="1" dirty="0">
                <a:solidFill>
                  <a:schemeClr val="tx1"/>
                </a:solidFill>
                <a:effectLst>
                  <a:outerShdw blurRad="38100" dist="38100" dir="2700000" algn="tl">
                    <a:srgbClr val="000000">
                      <a:alpha val="43137"/>
                    </a:srgbClr>
                  </a:outerShdw>
                </a:effectLst>
              </a:rPr>
              <a:t>ROSE: </a:t>
            </a:r>
            <a:r>
              <a:rPr lang="en-US" sz="2400" dirty="0">
                <a:solidFill>
                  <a:schemeClr val="tx1"/>
                </a:solidFill>
              </a:rPr>
              <a:t>Could not predict any method, because the version history did not contain any association rule between reduce(...) and setup(...). </a:t>
            </a:r>
          </a:p>
          <a:p>
            <a:pPr algn="ctr"/>
            <a:r>
              <a:rPr lang="en-US" dirty="0">
                <a:solidFill>
                  <a:schemeClr val="tx1"/>
                </a:solidFill>
              </a:rPr>
              <a:t> </a:t>
            </a:r>
          </a:p>
        </p:txBody>
      </p:sp>
    </p:spTree>
    <p:extLst>
      <p:ext uri="{BB962C8B-B14F-4D97-AF65-F5344CB8AC3E}">
        <p14:creationId xmlns:p14="http://schemas.microsoft.com/office/powerpoint/2010/main" val="406364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(1A1C tasks%)</a:t>
            </a:r>
          </a:p>
          <a:p>
            <a:pPr lvl="1"/>
            <a:r>
              <a:rPr lang="en-US" sz="2800" dirty="0">
                <a:solidFill>
                  <a:srgbClr val="0070C0"/>
                </a:solidFill>
              </a:rPr>
              <a:t>ROSE out-perform CMSuggester</a:t>
            </a:r>
          </a:p>
          <a:p>
            <a:endParaRPr lang="en-US" dirty="0"/>
          </a:p>
        </p:txBody>
      </p:sp>
      <p:pic>
        <p:nvPicPr>
          <p:cNvPr id="4" name="Picture 3"/>
          <p:cNvPicPr>
            <a:picLocks noChangeAspect="1"/>
          </p:cNvPicPr>
          <p:nvPr/>
        </p:nvPicPr>
        <p:blipFill rotWithShape="1">
          <a:blip r:embed="rId3"/>
          <a:srcRect l="17624" t="30651" r="18965" b="28991"/>
          <a:stretch/>
        </p:blipFill>
        <p:spPr>
          <a:xfrm>
            <a:off x="4749800" y="1027906"/>
            <a:ext cx="6781800" cy="2427926"/>
          </a:xfrm>
          <a:prstGeom prst="rect">
            <a:avLst/>
          </a:prstGeom>
        </p:spPr>
      </p:pic>
      <p:sp>
        <p:nvSpPr>
          <p:cNvPr id="8" name="Rectangle 7"/>
          <p:cNvSpPr/>
          <p:nvPr/>
        </p:nvSpPr>
        <p:spPr>
          <a:xfrm>
            <a:off x="1473200" y="4629150"/>
            <a:ext cx="9245600" cy="154781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effectLst>
                  <a:outerShdw blurRad="38100" dist="38100" dir="2700000" algn="tl">
                    <a:srgbClr val="000000">
                      <a:alpha val="43137"/>
                    </a:srgbClr>
                  </a:outerShdw>
                </a:effectLst>
              </a:rPr>
              <a:t>Finding 1: </a:t>
            </a:r>
            <a:r>
              <a:rPr lang="en-US" sz="2400" dirty="0">
                <a:solidFill>
                  <a:schemeClr val="tx1"/>
                </a:solidFill>
              </a:rPr>
              <a:t>CMSuggester outperformed ROSE in many 1A1C tasks. This means that CMSuggester complements ROSE by inferring co-changes from methods’ common field accesses instead of from the history. </a:t>
            </a:r>
            <a:r>
              <a:rPr lang="en-US" dirty="0">
                <a:solidFill>
                  <a:schemeClr val="tx1"/>
                </a:solidFill>
              </a:rPr>
              <a:t> </a:t>
            </a:r>
          </a:p>
        </p:txBody>
      </p:sp>
    </p:spTree>
    <p:extLst>
      <p:ext uri="{BB962C8B-B14F-4D97-AF65-F5344CB8AC3E}">
        <p14:creationId xmlns:p14="http://schemas.microsoft.com/office/powerpoint/2010/main" val="11208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825625"/>
            <a:ext cx="5257800" cy="4351338"/>
          </a:xfrm>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(1A2C and 1A3C tasks%)</a:t>
            </a:r>
            <a:endParaRPr lang="en-US" dirty="0"/>
          </a:p>
          <a:p>
            <a:pPr lvl="2" indent="-457200">
              <a:buFont typeface="+mj-lt"/>
              <a:buAutoNum type="arabicPeriod"/>
            </a:pPr>
            <a:r>
              <a:rPr lang="en-US" sz="2400" dirty="0">
                <a:solidFill>
                  <a:srgbClr val="0070C0"/>
                </a:solidFill>
              </a:rPr>
              <a:t>The tools have similar F-scores.</a:t>
            </a:r>
          </a:p>
          <a:p>
            <a:pPr lvl="2" indent="-457200">
              <a:buFont typeface="+mj-lt"/>
              <a:buAutoNum type="arabicPeriod"/>
            </a:pPr>
            <a:r>
              <a:rPr lang="en-US" sz="2400" dirty="0">
                <a:solidFill>
                  <a:srgbClr val="0070C0"/>
                </a:solidFill>
              </a:rPr>
              <a:t>CMSuggester obtained much higher coverage rates than ROSE.</a:t>
            </a:r>
          </a:p>
          <a:p>
            <a:pPr marL="914400" lvl="2"/>
            <a:endParaRPr lang="en-US" sz="2400" dirty="0">
              <a:solidFill>
                <a:srgbClr val="0070C0"/>
              </a:solidFill>
            </a:endParaRPr>
          </a:p>
        </p:txBody>
      </p:sp>
      <p:pic>
        <p:nvPicPr>
          <p:cNvPr id="5" name="Picture 4"/>
          <p:cNvPicPr>
            <a:picLocks noChangeAspect="1"/>
          </p:cNvPicPr>
          <p:nvPr/>
        </p:nvPicPr>
        <p:blipFill rotWithShape="1">
          <a:blip r:embed="rId3"/>
          <a:srcRect l="26408" t="37037" r="23807" b="26622"/>
          <a:stretch/>
        </p:blipFill>
        <p:spPr>
          <a:xfrm>
            <a:off x="6169025" y="878106"/>
            <a:ext cx="5543550" cy="2654301"/>
          </a:xfrm>
          <a:prstGeom prst="rect">
            <a:avLst/>
          </a:prstGeom>
        </p:spPr>
      </p:pic>
      <p:pic>
        <p:nvPicPr>
          <p:cNvPr id="6" name="Picture 5"/>
          <p:cNvPicPr>
            <a:picLocks noChangeAspect="1"/>
          </p:cNvPicPr>
          <p:nvPr/>
        </p:nvPicPr>
        <p:blipFill rotWithShape="1">
          <a:blip r:embed="rId4"/>
          <a:srcRect l="25556" t="35061" r="23426" b="29383"/>
          <a:stretch/>
        </p:blipFill>
        <p:spPr>
          <a:xfrm>
            <a:off x="6096000" y="3949986"/>
            <a:ext cx="5689600" cy="2654301"/>
          </a:xfrm>
          <a:prstGeom prst="rect">
            <a:avLst/>
          </a:prstGeom>
        </p:spPr>
      </p:pic>
      <p:sp>
        <p:nvSpPr>
          <p:cNvPr id="10" name="TextBox 9"/>
          <p:cNvSpPr txBox="1"/>
          <p:nvPr/>
        </p:nvSpPr>
        <p:spPr>
          <a:xfrm>
            <a:off x="8051800" y="495300"/>
            <a:ext cx="1587500" cy="584775"/>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rPr>
              <a:t>1A2C</a:t>
            </a:r>
            <a:endParaRPr lang="en-US" sz="3200" b="1" dirty="0">
              <a:effectLst>
                <a:outerShdw blurRad="38100" dist="38100" dir="2700000" algn="tl">
                  <a:srgbClr val="000000">
                    <a:alpha val="43137"/>
                  </a:srgbClr>
                </a:outerShdw>
              </a:effectLst>
            </a:endParaRPr>
          </a:p>
        </p:txBody>
      </p:sp>
      <p:sp>
        <p:nvSpPr>
          <p:cNvPr id="11" name="TextBox 10"/>
          <p:cNvSpPr txBox="1"/>
          <p:nvPr/>
        </p:nvSpPr>
        <p:spPr>
          <a:xfrm>
            <a:off x="8051800" y="3594099"/>
            <a:ext cx="1587500" cy="584775"/>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rPr>
              <a:t>1A3C</a:t>
            </a:r>
            <a:endParaRPr lang="en-US" sz="3200" b="1" dirty="0">
              <a:effectLst>
                <a:outerShdw blurRad="38100" dist="38100" dir="2700000" algn="tl">
                  <a:srgbClr val="000000">
                    <a:alpha val="43137"/>
                  </a:srgbClr>
                </a:outerShdw>
              </a:effectLst>
            </a:endParaRPr>
          </a:p>
        </p:txBody>
      </p:sp>
      <p:sp>
        <p:nvSpPr>
          <p:cNvPr id="13" name="Flowchart: Connector 12"/>
          <p:cNvSpPr/>
          <p:nvPr/>
        </p:nvSpPr>
        <p:spPr>
          <a:xfrm>
            <a:off x="9156700" y="2946400"/>
            <a:ext cx="4826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11112500" y="2946400"/>
            <a:ext cx="4826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9245600" y="6066631"/>
            <a:ext cx="4826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150600" y="6055914"/>
            <a:ext cx="4826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7632700" y="2946400"/>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9728200" y="2940732"/>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727950" y="6084093"/>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9782175" y="6059486"/>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3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825625"/>
            <a:ext cx="5257800" cy="4351338"/>
          </a:xfrm>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(1A2C and 1A3C tasks%)</a:t>
            </a:r>
            <a:endParaRPr lang="en-US" dirty="0"/>
          </a:p>
          <a:p>
            <a:pPr lvl="2" indent="-457200">
              <a:buFont typeface="+mj-lt"/>
              <a:buAutoNum type="arabicPeriod"/>
            </a:pPr>
            <a:r>
              <a:rPr lang="en-US" sz="2400" dirty="0">
                <a:solidFill>
                  <a:srgbClr val="0070C0"/>
                </a:solidFill>
              </a:rPr>
              <a:t>The tools have similar F-scores.</a:t>
            </a:r>
          </a:p>
          <a:p>
            <a:pPr lvl="2" indent="-457200">
              <a:buFont typeface="+mj-lt"/>
              <a:buAutoNum type="arabicPeriod"/>
            </a:pPr>
            <a:r>
              <a:rPr lang="en-US" sz="2400" dirty="0">
                <a:solidFill>
                  <a:srgbClr val="0070C0"/>
                </a:solidFill>
              </a:rPr>
              <a:t>CMSuggester obtained much higher coverage rates than ROSE.</a:t>
            </a:r>
          </a:p>
          <a:p>
            <a:pPr lvl="2" indent="-457200">
              <a:buFont typeface="+mj-lt"/>
              <a:buAutoNum type="arabicPeriod"/>
            </a:pPr>
            <a:r>
              <a:rPr lang="en-US" sz="2400" dirty="0" err="1">
                <a:solidFill>
                  <a:srgbClr val="0070C0"/>
                </a:solidFill>
              </a:rPr>
              <a:t>CMSuggster</a:t>
            </a:r>
            <a:r>
              <a:rPr lang="en-US" sz="2400" dirty="0">
                <a:solidFill>
                  <a:srgbClr val="0070C0"/>
                </a:solidFill>
              </a:rPr>
              <a:t> predict changes for the majority of tasks.</a:t>
            </a:r>
          </a:p>
        </p:txBody>
      </p:sp>
      <p:pic>
        <p:nvPicPr>
          <p:cNvPr id="5" name="Picture 4"/>
          <p:cNvPicPr>
            <a:picLocks noChangeAspect="1"/>
          </p:cNvPicPr>
          <p:nvPr/>
        </p:nvPicPr>
        <p:blipFill rotWithShape="1">
          <a:blip r:embed="rId3"/>
          <a:srcRect l="26408" t="37037" r="23807" b="26622"/>
          <a:stretch/>
        </p:blipFill>
        <p:spPr>
          <a:xfrm>
            <a:off x="6169025" y="878106"/>
            <a:ext cx="5543550" cy="2654301"/>
          </a:xfrm>
          <a:prstGeom prst="rect">
            <a:avLst/>
          </a:prstGeom>
        </p:spPr>
      </p:pic>
      <p:pic>
        <p:nvPicPr>
          <p:cNvPr id="6" name="Picture 5"/>
          <p:cNvPicPr>
            <a:picLocks noChangeAspect="1"/>
          </p:cNvPicPr>
          <p:nvPr/>
        </p:nvPicPr>
        <p:blipFill rotWithShape="1">
          <a:blip r:embed="rId4"/>
          <a:srcRect l="25556" t="35061" r="23426" b="29383"/>
          <a:stretch/>
        </p:blipFill>
        <p:spPr>
          <a:xfrm>
            <a:off x="6096000" y="3949986"/>
            <a:ext cx="5689600" cy="2654301"/>
          </a:xfrm>
          <a:prstGeom prst="rect">
            <a:avLst/>
          </a:prstGeom>
        </p:spPr>
      </p:pic>
      <p:sp>
        <p:nvSpPr>
          <p:cNvPr id="10" name="TextBox 9"/>
          <p:cNvSpPr txBox="1"/>
          <p:nvPr/>
        </p:nvSpPr>
        <p:spPr>
          <a:xfrm>
            <a:off x="8051800" y="495300"/>
            <a:ext cx="1587500" cy="584775"/>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rPr>
              <a:t>1A2C</a:t>
            </a:r>
            <a:endParaRPr lang="en-US" sz="3200" b="1" dirty="0">
              <a:effectLst>
                <a:outerShdw blurRad="38100" dist="38100" dir="2700000" algn="tl">
                  <a:srgbClr val="000000">
                    <a:alpha val="43137"/>
                  </a:srgbClr>
                </a:outerShdw>
              </a:effectLst>
            </a:endParaRPr>
          </a:p>
        </p:txBody>
      </p:sp>
      <p:sp>
        <p:nvSpPr>
          <p:cNvPr id="11" name="TextBox 10"/>
          <p:cNvSpPr txBox="1"/>
          <p:nvPr/>
        </p:nvSpPr>
        <p:spPr>
          <a:xfrm>
            <a:off x="8051800" y="3594099"/>
            <a:ext cx="1587500" cy="584775"/>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rPr>
              <a:t>1A3C</a:t>
            </a:r>
            <a:endParaRPr lang="en-US" sz="3200" b="1" dirty="0">
              <a:effectLst>
                <a:outerShdw blurRad="38100" dist="38100" dir="2700000" algn="tl">
                  <a:srgbClr val="000000">
                    <a:alpha val="43137"/>
                  </a:srgbClr>
                </a:outerShdw>
              </a:effectLst>
            </a:endParaRPr>
          </a:p>
        </p:txBody>
      </p:sp>
      <p:sp>
        <p:nvSpPr>
          <p:cNvPr id="13" name="Flowchart: Connector 12"/>
          <p:cNvSpPr/>
          <p:nvPr/>
        </p:nvSpPr>
        <p:spPr>
          <a:xfrm>
            <a:off x="7640637" y="2554023"/>
            <a:ext cx="4826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7704137" y="1721312"/>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7594600" y="4832780"/>
            <a:ext cx="515937" cy="330487"/>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9703593" y="1728788"/>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9714704" y="2554023"/>
            <a:ext cx="469900" cy="406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17" idx="6"/>
            <a:endCxn id="21" idx="2"/>
          </p:cNvCxnSpPr>
          <p:nvPr/>
        </p:nvCxnSpPr>
        <p:spPr>
          <a:xfrm>
            <a:off x="8174037" y="1924512"/>
            <a:ext cx="1529556" cy="747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6"/>
            <a:endCxn id="22" idx="2"/>
          </p:cNvCxnSpPr>
          <p:nvPr/>
        </p:nvCxnSpPr>
        <p:spPr>
          <a:xfrm>
            <a:off x="8123237" y="2757223"/>
            <a:ext cx="1591467"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6"/>
            <a:endCxn id="29" idx="2"/>
          </p:cNvCxnSpPr>
          <p:nvPr/>
        </p:nvCxnSpPr>
        <p:spPr>
          <a:xfrm>
            <a:off x="8110537" y="4998024"/>
            <a:ext cx="1542256" cy="78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Flowchart: Connector 28"/>
          <p:cNvSpPr/>
          <p:nvPr/>
        </p:nvSpPr>
        <p:spPr>
          <a:xfrm>
            <a:off x="9652793" y="4850704"/>
            <a:ext cx="454024" cy="3102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7607300" y="5428207"/>
            <a:ext cx="515937" cy="330487"/>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37" idx="6"/>
            <a:endCxn id="39" idx="2"/>
          </p:cNvCxnSpPr>
          <p:nvPr/>
        </p:nvCxnSpPr>
        <p:spPr>
          <a:xfrm>
            <a:off x="8123237" y="5593451"/>
            <a:ext cx="1542256" cy="78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p:cNvSpPr/>
          <p:nvPr/>
        </p:nvSpPr>
        <p:spPr>
          <a:xfrm>
            <a:off x="9665493" y="5446131"/>
            <a:ext cx="454024" cy="3102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7607300" y="5748591"/>
            <a:ext cx="515937" cy="330487"/>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40" idx="6"/>
            <a:endCxn id="42" idx="2"/>
          </p:cNvCxnSpPr>
          <p:nvPr/>
        </p:nvCxnSpPr>
        <p:spPr>
          <a:xfrm>
            <a:off x="8123237" y="5913835"/>
            <a:ext cx="1542256" cy="78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Flowchart: Connector 41"/>
          <p:cNvSpPr/>
          <p:nvPr/>
        </p:nvSpPr>
        <p:spPr>
          <a:xfrm>
            <a:off x="9665493" y="5766515"/>
            <a:ext cx="454024" cy="3102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99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825625"/>
            <a:ext cx="10617200" cy="4351338"/>
          </a:xfrm>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(1A1C, 1A2C and 1A3C tasks %)</a:t>
            </a:r>
          </a:p>
          <a:p>
            <a:pPr lvl="1"/>
            <a:r>
              <a:rPr lang="en-US" sz="2800" dirty="0">
                <a:solidFill>
                  <a:srgbClr val="0070C0"/>
                </a:solidFill>
              </a:rPr>
              <a:t>Coverage comparisons:</a:t>
            </a:r>
          </a:p>
          <a:p>
            <a:pPr lvl="2"/>
            <a:r>
              <a:rPr lang="en-US" dirty="0">
                <a:solidFill>
                  <a:srgbClr val="0070C0"/>
                </a:solidFill>
              </a:rPr>
              <a:t>Given: </a:t>
            </a:r>
            <a:r>
              <a:rPr lang="en-US" dirty="0"/>
              <a:t>Given an arbitrary task</a:t>
            </a:r>
            <a:endParaRPr lang="en-US" dirty="0">
              <a:solidFill>
                <a:srgbClr val="0070C0"/>
              </a:solidFill>
            </a:endParaRPr>
          </a:p>
          <a:p>
            <a:pPr lvl="2"/>
            <a:r>
              <a:rPr lang="en-US" dirty="0">
                <a:solidFill>
                  <a:srgbClr val="0070C0"/>
                </a:solidFill>
              </a:rPr>
              <a:t>Result: </a:t>
            </a:r>
            <a:r>
              <a:rPr lang="en-US" dirty="0"/>
              <a:t>CMSuggester provides more suggestions than ROSE</a:t>
            </a:r>
          </a:p>
          <a:p>
            <a:pPr lvl="2"/>
            <a:r>
              <a:rPr lang="en-US" dirty="0">
                <a:solidFill>
                  <a:srgbClr val="0070C0"/>
                </a:solidFill>
              </a:rPr>
              <a:t>Conclusion:  </a:t>
            </a:r>
          </a:p>
          <a:p>
            <a:pPr marL="1714500" lvl="3" indent="-342900">
              <a:buFont typeface="+mj-lt"/>
              <a:buAutoNum type="arabicPeriod"/>
            </a:pPr>
            <a:r>
              <a:rPr lang="en-US" dirty="0"/>
              <a:t>ROSE is limited by the available historical co-change data</a:t>
            </a:r>
          </a:p>
          <a:p>
            <a:pPr marL="1714500" lvl="3" indent="-342900">
              <a:buFont typeface="+mj-lt"/>
              <a:buAutoNum type="arabicPeriod"/>
            </a:pPr>
            <a:r>
              <a:rPr lang="en-US" dirty="0"/>
              <a:t>CMSuggester can detect more peer fields from more methods, and leverage the fields to predict more methods.</a:t>
            </a:r>
            <a:endParaRPr lang="en-US" dirty="0">
              <a:solidFill>
                <a:srgbClr val="0070C0"/>
              </a:solidFill>
            </a:endParaRPr>
          </a:p>
          <a:p>
            <a:pPr marL="914400" lvl="2"/>
            <a:endParaRPr lang="en-US" sz="2400" dirty="0">
              <a:solidFill>
                <a:srgbClr val="0070C0"/>
              </a:solidFill>
            </a:endParaRPr>
          </a:p>
        </p:txBody>
      </p:sp>
    </p:spTree>
    <p:extLst>
      <p:ext uri="{BB962C8B-B14F-4D97-AF65-F5344CB8AC3E}">
        <p14:creationId xmlns:p14="http://schemas.microsoft.com/office/powerpoint/2010/main" val="149888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and Problem statement</a:t>
            </a:r>
          </a:p>
        </p:txBody>
      </p:sp>
      <p:sp>
        <p:nvSpPr>
          <p:cNvPr id="3" name="Content Placeholder 2"/>
          <p:cNvSpPr>
            <a:spLocks noGrp="1"/>
          </p:cNvSpPr>
          <p:nvPr>
            <p:ph idx="1"/>
          </p:nvPr>
        </p:nvSpPr>
        <p:spPr>
          <a:xfrm>
            <a:off x="838200" y="1472282"/>
            <a:ext cx="10515600" cy="4351338"/>
          </a:xfrm>
        </p:spPr>
        <p:txBody>
          <a:bodyPr/>
          <a:lstStyle/>
          <a:p>
            <a:pPr algn="just"/>
            <a:r>
              <a:rPr lang="en-US" dirty="0"/>
              <a:t>Developers spend too much time and resources on maintenance.</a:t>
            </a:r>
          </a:p>
          <a:p>
            <a:pPr algn="just"/>
            <a:r>
              <a:rPr lang="en-US" dirty="0"/>
              <a:t>Apply complex changes by modifying multiple program entities for one maintenance task.</a:t>
            </a:r>
          </a:p>
          <a:p>
            <a:pPr algn="just"/>
            <a:r>
              <a:rPr lang="en-US" dirty="0"/>
              <a:t>Fail to identify all the edit locations relevant to a bug.</a:t>
            </a:r>
          </a:p>
          <a:p>
            <a:pPr algn="just"/>
            <a:r>
              <a:rPr lang="en-US" dirty="0">
                <a:effectLst>
                  <a:outerShdw blurRad="38100" dist="38100" dir="2700000" algn="tl">
                    <a:srgbClr val="000000">
                      <a:alpha val="43137"/>
                    </a:srgbClr>
                  </a:outerShdw>
                </a:effectLst>
              </a:rPr>
              <a:t>Due to the multi-entity edit it is a challenging task for developers to discover all the edit locations related to the bug consistently and completely.</a:t>
            </a:r>
          </a:p>
          <a:p>
            <a:endParaRPr lang="en-US" dirty="0"/>
          </a:p>
          <a:p>
            <a:endParaRPr lang="en-US" dirty="0"/>
          </a:p>
        </p:txBody>
      </p:sp>
      <p:pic>
        <p:nvPicPr>
          <p:cNvPr id="1030" name="Picture 6" descr="Image result for developers work"/>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231266" y="5049671"/>
            <a:ext cx="4502552" cy="15478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evelopers time"/>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321112" y="5049671"/>
            <a:ext cx="3419475" cy="14275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evelopers time"/>
          <p:cNvPicPr>
            <a:picLocks noChangeAspect="1" noChangeArrowheads="1"/>
          </p:cNvPicPr>
          <p:nvPr/>
        </p:nvPicPr>
        <p:blipFill>
          <a:blip r:embed="rId7">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74456" y="5049671"/>
            <a:ext cx="2482248" cy="154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17479" y="6200243"/>
            <a:ext cx="1120140" cy="276999"/>
          </a:xfrm>
          <a:prstGeom prst="rect">
            <a:avLst/>
          </a:prstGeom>
          <a:noFill/>
        </p:spPr>
        <p:txBody>
          <a:bodyPr wrap="square" rtlCol="0">
            <a:spAutoFit/>
          </a:bodyPr>
          <a:lstStyle/>
          <a:p>
            <a:r>
              <a:rPr lang="en-US" sz="1200" dirty="0"/>
              <a:t>Start of</a:t>
            </a:r>
          </a:p>
        </p:txBody>
      </p:sp>
    </p:spTree>
    <p:extLst>
      <p:ext uri="{BB962C8B-B14F-4D97-AF65-F5344CB8AC3E}">
        <p14:creationId xmlns:p14="http://schemas.microsoft.com/office/powerpoint/2010/main" val="1636403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838200" y="1825625"/>
            <a:ext cx="10617200" cy="4351338"/>
          </a:xfrm>
        </p:spPr>
        <p:txBody>
          <a:bodyPr>
            <a:normAutofit/>
          </a:bodyPr>
          <a:lstStyle/>
          <a:p>
            <a:r>
              <a:rPr lang="en-US" dirty="0"/>
              <a:t>Data Set </a:t>
            </a:r>
          </a:p>
          <a:p>
            <a:r>
              <a:rPr lang="en-US" dirty="0"/>
              <a:t>Metrics</a:t>
            </a:r>
          </a:p>
          <a:p>
            <a:r>
              <a:rPr lang="en-US" dirty="0">
                <a:solidFill>
                  <a:srgbClr val="0070C0"/>
                </a:solidFill>
              </a:rPr>
              <a:t>Comparison with ROSE</a:t>
            </a:r>
          </a:p>
          <a:p>
            <a:pPr lvl="1"/>
            <a:r>
              <a:rPr lang="en-US" sz="2800" dirty="0">
                <a:solidFill>
                  <a:srgbClr val="0070C0"/>
                </a:solidFill>
              </a:rPr>
              <a:t>Rose (1A1C, 1A2C and 1A3C tasks %)</a:t>
            </a:r>
          </a:p>
          <a:p>
            <a:pPr lvl="2"/>
            <a:r>
              <a:rPr lang="en-US" sz="2400" dirty="0"/>
              <a:t>The more CMs are provided as input, </a:t>
            </a:r>
            <a:r>
              <a:rPr lang="en-US" sz="2400" dirty="0" err="1"/>
              <a:t>CMSuggester</a:t>
            </a:r>
            <a:r>
              <a:rPr lang="en-US" sz="2400" dirty="0"/>
              <a:t> can predict better. </a:t>
            </a:r>
            <a:endParaRPr lang="en-US" sz="2400" dirty="0">
              <a:solidFill>
                <a:srgbClr val="0070C0"/>
              </a:solidFill>
            </a:endParaRPr>
          </a:p>
          <a:p>
            <a:pPr marL="914400" lvl="2"/>
            <a:endParaRPr lang="en-US" sz="2400" dirty="0">
              <a:solidFill>
                <a:srgbClr val="0070C0"/>
              </a:solidFill>
            </a:endParaRPr>
          </a:p>
        </p:txBody>
      </p:sp>
      <p:pic>
        <p:nvPicPr>
          <p:cNvPr id="4" name="Picture 3"/>
          <p:cNvPicPr>
            <a:picLocks noChangeAspect="1"/>
          </p:cNvPicPr>
          <p:nvPr/>
        </p:nvPicPr>
        <p:blipFill rotWithShape="1">
          <a:blip r:embed="rId3"/>
          <a:srcRect l="17318" t="35970" r="17610" b="27602"/>
          <a:stretch/>
        </p:blipFill>
        <p:spPr>
          <a:xfrm>
            <a:off x="1266844" y="4321054"/>
            <a:ext cx="9658311" cy="2079745"/>
          </a:xfrm>
          <a:prstGeom prst="rect">
            <a:avLst/>
          </a:prstGeom>
        </p:spPr>
      </p:pic>
      <p:sp>
        <p:nvSpPr>
          <p:cNvPr id="5" name="Rectangle 4"/>
          <p:cNvSpPr/>
          <p:nvPr/>
        </p:nvSpPr>
        <p:spPr>
          <a:xfrm>
            <a:off x="1266844" y="4392502"/>
            <a:ext cx="9999562" cy="189637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effectLst>
                  <a:outerShdw blurRad="38100" dist="38100" dir="2700000" algn="tl">
                    <a:srgbClr val="000000">
                      <a:alpha val="43137"/>
                    </a:srgbClr>
                  </a:outerShdw>
                </a:effectLst>
              </a:rPr>
              <a:t>Finding 2: </a:t>
            </a:r>
            <a:r>
              <a:rPr lang="en-US" sz="2400" dirty="0">
                <a:solidFill>
                  <a:schemeClr val="tx1"/>
                </a:solidFill>
              </a:rPr>
              <a:t>For 1A2C and 1A3C tasks, when multiple CMs were provided as input, CMSuggester outperforms ROSE by achieving better coverage and at least comparable accuracy. Overall, CMSuggester works better than ROSE when suggesting complementary changes for *CM→AF edits.</a:t>
            </a:r>
            <a:endParaRPr lang="en-US" dirty="0">
              <a:solidFill>
                <a:schemeClr val="tx1"/>
              </a:solidFill>
            </a:endParaRPr>
          </a:p>
        </p:txBody>
      </p:sp>
    </p:spTree>
    <p:extLst>
      <p:ext uri="{BB962C8B-B14F-4D97-AF65-F5344CB8AC3E}">
        <p14:creationId xmlns:p14="http://schemas.microsoft.com/office/powerpoint/2010/main" val="18917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pPr>
              <a:spcBef>
                <a:spcPts val="600"/>
              </a:spcBef>
            </a:pPr>
            <a:r>
              <a:rPr lang="en-US" dirty="0"/>
              <a:t>Data Set </a:t>
            </a:r>
          </a:p>
          <a:p>
            <a:pPr>
              <a:spcBef>
                <a:spcPts val="600"/>
              </a:spcBef>
            </a:pPr>
            <a:r>
              <a:rPr lang="en-US" dirty="0"/>
              <a:t>Metrics</a:t>
            </a:r>
          </a:p>
          <a:p>
            <a:pPr>
              <a:spcBef>
                <a:spcPts val="600"/>
              </a:spcBef>
            </a:pPr>
            <a:r>
              <a:rPr lang="en-US" dirty="0"/>
              <a:t>Comparison with ROSE</a:t>
            </a:r>
          </a:p>
          <a:p>
            <a:pPr>
              <a:spcBef>
                <a:spcPts val="600"/>
              </a:spcBef>
            </a:pPr>
            <a:r>
              <a:rPr lang="en-US" dirty="0">
                <a:solidFill>
                  <a:srgbClr val="0070C0"/>
                </a:solidFill>
              </a:rPr>
              <a:t>Sensitivity to Filter Settings</a:t>
            </a:r>
          </a:p>
          <a:p>
            <a:pPr lvl="1"/>
            <a:r>
              <a:rPr lang="en-US" dirty="0">
                <a:solidFill>
                  <a:srgbClr val="0070C0"/>
                </a:solidFill>
              </a:rPr>
              <a:t>RQ2: How does </a:t>
            </a:r>
            <a:r>
              <a:rPr lang="en-US" dirty="0" err="1">
                <a:solidFill>
                  <a:srgbClr val="0070C0"/>
                </a:solidFill>
              </a:rPr>
              <a:t>CMSuggester’s</a:t>
            </a:r>
            <a:r>
              <a:rPr lang="en-US" dirty="0">
                <a:solidFill>
                  <a:srgbClr val="0070C0"/>
                </a:solidFill>
              </a:rPr>
              <a:t> effectiveness vary with the two used filters?</a:t>
            </a:r>
          </a:p>
          <a:p>
            <a:pPr marL="1203325" lvl="2" indent="-457200">
              <a:buFont typeface="+mj-lt"/>
              <a:buAutoNum type="arabicPeriod"/>
            </a:pPr>
            <a:r>
              <a:rPr lang="en-US" dirty="0">
                <a:solidFill>
                  <a:srgbClr val="0070C0"/>
                </a:solidFill>
              </a:rPr>
              <a:t>Naming-Based Filter</a:t>
            </a:r>
          </a:p>
          <a:p>
            <a:pPr marL="1203325" lvl="2" indent="-457200">
              <a:buFont typeface="+mj-lt"/>
              <a:buAutoNum type="arabicPeriod"/>
            </a:pPr>
            <a:r>
              <a:rPr lang="en-US" dirty="0">
                <a:solidFill>
                  <a:srgbClr val="0070C0"/>
                </a:solidFill>
              </a:rPr>
              <a:t>Access-Based Filter</a:t>
            </a:r>
          </a:p>
          <a:p>
            <a:endParaRPr lang="en-US" dirty="0"/>
          </a:p>
          <a:p>
            <a:endParaRPr lang="en-US" dirty="0"/>
          </a:p>
        </p:txBody>
      </p:sp>
      <p:sp>
        <p:nvSpPr>
          <p:cNvPr id="5" name="Rectangle 4"/>
          <p:cNvSpPr/>
          <p:nvPr/>
        </p:nvSpPr>
        <p:spPr>
          <a:xfrm>
            <a:off x="4784559" y="4371640"/>
            <a:ext cx="5666873" cy="1314617"/>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en-US" b="1" dirty="0">
                <a:effectLst>
                  <a:outerShdw blurRad="38100" dist="38100" dir="2700000" algn="tl">
                    <a:srgbClr val="000000">
                      <a:alpha val="43137"/>
                    </a:srgbClr>
                  </a:outerShdw>
                </a:effectLst>
              </a:rPr>
              <a:t>Built three variant approaches:</a:t>
            </a:r>
          </a:p>
          <a:p>
            <a:pPr marL="285750" indent="-285750" algn="just">
              <a:buFont typeface="Arial" panose="020B0604020202020204" pitchFamily="34" charset="0"/>
              <a:buChar char="•"/>
            </a:pPr>
            <a:r>
              <a:rPr lang="en-US" b="1" dirty="0" err="1">
                <a:effectLst>
                  <a:outerShdw blurRad="38100" dist="38100" dir="2700000" algn="tl">
                    <a:srgbClr val="000000">
                      <a:alpha val="43137"/>
                    </a:srgbClr>
                  </a:outerShdw>
                </a:effectLst>
              </a:rPr>
              <a:t>CMSuggester_o</a:t>
            </a:r>
            <a:r>
              <a:rPr lang="en-US" b="1" dirty="0">
                <a:effectLst>
                  <a:outerShdw blurRad="38100" dist="38100" dir="2700000" algn="tl">
                    <a:srgbClr val="000000">
                      <a:alpha val="43137"/>
                    </a:srgbClr>
                  </a:outerShdw>
                </a:effectLst>
              </a:rPr>
              <a:t>:   </a:t>
            </a:r>
            <a:r>
              <a:rPr lang="en-US" dirty="0"/>
              <a:t>Disabled both filters</a:t>
            </a:r>
          </a:p>
          <a:p>
            <a:pPr marL="285750" indent="-285750" algn="just">
              <a:buFont typeface="Arial" panose="020B0604020202020204" pitchFamily="34" charset="0"/>
              <a:buChar char="•"/>
            </a:pPr>
            <a:r>
              <a:rPr lang="en-US" b="1" dirty="0" err="1">
                <a:effectLst>
                  <a:outerShdw blurRad="38100" dist="38100" dir="2700000" algn="tl">
                    <a:srgbClr val="000000">
                      <a:alpha val="43137"/>
                    </a:srgbClr>
                  </a:outerShdw>
                </a:effectLst>
              </a:rPr>
              <a:t>CMSuggester_n</a:t>
            </a:r>
            <a:r>
              <a:rPr lang="en-US" b="1" dirty="0">
                <a:effectLst>
                  <a:outerShdw blurRad="38100" dist="38100" dir="2700000" algn="tl">
                    <a:srgbClr val="000000">
                      <a:alpha val="43137"/>
                    </a:srgbClr>
                  </a:outerShdw>
                </a:effectLst>
              </a:rPr>
              <a:t>: </a:t>
            </a:r>
            <a:r>
              <a:rPr lang="en-US" dirty="0"/>
              <a:t>Only use the naming-based filter </a:t>
            </a:r>
            <a:r>
              <a:rPr lang="en-US" b="1" dirty="0" err="1">
                <a:effectLst>
                  <a:outerShdw blurRad="38100" dist="38100" dir="2700000" algn="tl">
                    <a:srgbClr val="000000">
                      <a:alpha val="43137"/>
                    </a:srgbClr>
                  </a:outerShdw>
                </a:effectLst>
              </a:rPr>
              <a:t>CMSuggester_a</a:t>
            </a:r>
            <a:r>
              <a:rPr lang="en-US" b="1" dirty="0">
                <a:effectLst>
                  <a:outerShdw blurRad="38100" dist="38100" dir="2700000" algn="tl">
                    <a:srgbClr val="000000">
                      <a:alpha val="43137"/>
                    </a:srgbClr>
                  </a:outerShdw>
                </a:effectLst>
              </a:rPr>
              <a:t>:   </a:t>
            </a:r>
            <a:r>
              <a:rPr lang="en-US" dirty="0"/>
              <a:t>Only use the access-based filter</a:t>
            </a:r>
          </a:p>
        </p:txBody>
      </p:sp>
    </p:spTree>
    <p:extLst>
      <p:ext uri="{BB962C8B-B14F-4D97-AF65-F5344CB8AC3E}">
        <p14:creationId xmlns:p14="http://schemas.microsoft.com/office/powerpoint/2010/main" val="38477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pic>
        <p:nvPicPr>
          <p:cNvPr id="4" name="Picture 3"/>
          <p:cNvPicPr>
            <a:picLocks noChangeAspect="1"/>
          </p:cNvPicPr>
          <p:nvPr/>
        </p:nvPicPr>
        <p:blipFill rotWithShape="1">
          <a:blip r:embed="rId3"/>
          <a:srcRect l="5925" t="37505" r="9039" b="28804"/>
          <a:stretch/>
        </p:blipFill>
        <p:spPr>
          <a:xfrm>
            <a:off x="886325" y="1343448"/>
            <a:ext cx="10419349" cy="2322095"/>
          </a:xfrm>
          <a:prstGeom prst="rect">
            <a:avLst/>
          </a:prstGeom>
        </p:spPr>
      </p:pic>
      <p:sp>
        <p:nvSpPr>
          <p:cNvPr id="6" name="TextBox 5"/>
          <p:cNvSpPr txBox="1"/>
          <p:nvPr/>
        </p:nvSpPr>
        <p:spPr>
          <a:xfrm>
            <a:off x="1006997" y="3766703"/>
            <a:ext cx="10298677" cy="1200329"/>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mj-lt"/>
              <a:buAutoNum type="arabicPeriod"/>
            </a:pPr>
            <a:r>
              <a:rPr lang="en-US" b="1" dirty="0" err="1">
                <a:effectLst>
                  <a:outerShdw blurRad="38100" dist="38100" dir="2700000" algn="tl">
                    <a:srgbClr val="000000">
                      <a:alpha val="43137"/>
                    </a:srgbClr>
                  </a:outerShdw>
                </a:effectLst>
              </a:rPr>
              <a:t>CMSuggester</a:t>
            </a:r>
            <a:r>
              <a:rPr lang="en-US" b="1" dirty="0">
                <a:effectLst>
                  <a:outerShdw blurRad="38100" dist="38100" dir="2700000" algn="tl">
                    <a:srgbClr val="000000">
                      <a:alpha val="43137"/>
                    </a:srgbClr>
                  </a:outerShdw>
                </a:effectLst>
              </a:rPr>
              <a:t>:</a:t>
            </a:r>
            <a:r>
              <a:rPr lang="en-US" dirty="0"/>
              <a:t> obtained the lowest overall coverage, but the highest overall precision, recall, and F-score. </a:t>
            </a:r>
          </a:p>
          <a:p>
            <a:pPr marL="342900" indent="-342900" algn="just">
              <a:buFont typeface="+mj-lt"/>
              <a:buAutoNum type="arabicPeriod"/>
            </a:pPr>
            <a:r>
              <a:rPr lang="en-US" b="1" dirty="0" err="1">
                <a:effectLst>
                  <a:outerShdw blurRad="38100" dist="38100" dir="2700000" algn="tl">
                    <a:srgbClr val="000000">
                      <a:alpha val="43137"/>
                    </a:srgbClr>
                  </a:outerShdw>
                </a:effectLst>
              </a:rPr>
              <a:t>CMSuggester_o</a:t>
            </a:r>
            <a:r>
              <a:rPr lang="en-US" b="1" dirty="0">
                <a:effectLst>
                  <a:outerShdw blurRad="38100" dist="38100" dir="2700000" algn="tl">
                    <a:srgbClr val="000000">
                      <a:alpha val="43137"/>
                    </a:srgbClr>
                  </a:outerShdw>
                </a:effectLst>
              </a:rPr>
              <a:t>:</a:t>
            </a:r>
            <a:r>
              <a:rPr lang="en-US" dirty="0"/>
              <a:t> achieved the highest coverage but lowest F-score.</a:t>
            </a:r>
          </a:p>
          <a:p>
            <a:pPr marL="342900" indent="-342900" algn="just">
              <a:buFont typeface="+mj-lt"/>
              <a:buAutoNum type="arabicPeriod"/>
            </a:pPr>
            <a:r>
              <a:rPr lang="en-US" b="1" dirty="0" err="1">
                <a:effectLst>
                  <a:outerShdw blurRad="38100" dist="38100" dir="2700000" algn="tl">
                    <a:srgbClr val="000000">
                      <a:alpha val="43137"/>
                    </a:srgbClr>
                  </a:outerShdw>
                </a:effectLst>
              </a:rPr>
              <a:t>CMSuggester_a</a:t>
            </a:r>
            <a:r>
              <a:rPr lang="en-US" b="1" dirty="0">
                <a:effectLst>
                  <a:outerShdw blurRad="38100" dist="38100" dir="2700000" algn="tl">
                    <a:srgbClr val="000000">
                      <a:alpha val="43137"/>
                    </a:srgbClr>
                  </a:outerShdw>
                </a:effectLst>
              </a:rPr>
              <a:t> vs. </a:t>
            </a:r>
            <a:r>
              <a:rPr lang="en-US" b="1" dirty="0" err="1">
                <a:effectLst>
                  <a:outerShdw blurRad="38100" dist="38100" dir="2700000" algn="tl">
                    <a:srgbClr val="000000">
                      <a:alpha val="43137"/>
                    </a:srgbClr>
                  </a:outerShdw>
                </a:effectLst>
              </a:rPr>
              <a:t>CMSuggester_n</a:t>
            </a:r>
            <a:r>
              <a:rPr lang="en-US" b="1" dirty="0">
                <a:effectLst>
                  <a:outerShdw blurRad="38100" dist="38100" dir="2700000" algn="tl">
                    <a:srgbClr val="000000">
                      <a:alpha val="43137"/>
                    </a:srgbClr>
                  </a:outerShdw>
                </a:effectLst>
              </a:rPr>
              <a:t>: </a:t>
            </a:r>
            <a:r>
              <a:rPr lang="en-US" dirty="0" err="1"/>
              <a:t>CMSuggester_n</a:t>
            </a:r>
            <a:r>
              <a:rPr lang="en-US" dirty="0"/>
              <a:t> obtained better coverage, precision, equal recall, and better F-score. </a:t>
            </a:r>
          </a:p>
        </p:txBody>
      </p:sp>
      <p:sp>
        <p:nvSpPr>
          <p:cNvPr id="8" name="Oval 7"/>
          <p:cNvSpPr/>
          <p:nvPr/>
        </p:nvSpPr>
        <p:spPr>
          <a:xfrm>
            <a:off x="2615879" y="3127631"/>
            <a:ext cx="462987" cy="4825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25165" y="3194613"/>
            <a:ext cx="1516283" cy="312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91919" y="3127631"/>
            <a:ext cx="474562" cy="4825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54501" y="3127631"/>
            <a:ext cx="474562" cy="4825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10086" y="3194614"/>
            <a:ext cx="2106592" cy="312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64803" y="3212624"/>
            <a:ext cx="2106592" cy="312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06997" y="5150806"/>
            <a:ext cx="10298677" cy="923330"/>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b="1" dirty="0">
                <a:effectLst>
                  <a:outerShdw blurRad="38100" dist="38100" dir="2700000" algn="tl">
                    <a:srgbClr val="000000">
                      <a:alpha val="43137"/>
                    </a:srgbClr>
                  </a:outerShdw>
                </a:effectLst>
              </a:rPr>
              <a:t>Finding 3: </a:t>
            </a:r>
            <a:r>
              <a:rPr lang="en-US" dirty="0"/>
              <a:t>Both filters used in </a:t>
            </a:r>
            <a:r>
              <a:rPr lang="en-US" dirty="0" err="1"/>
              <a:t>CMSuggester</a:t>
            </a:r>
            <a:r>
              <a:rPr lang="en-US" dirty="0"/>
              <a:t> effected to improve F-score at the cost of coverage. Especially, the naming-based filter achieved a better balance between F-score and coverage than the access-based filter. </a:t>
            </a:r>
          </a:p>
        </p:txBody>
      </p:sp>
    </p:spTree>
    <p:extLst>
      <p:ext uri="{BB962C8B-B14F-4D97-AF65-F5344CB8AC3E}">
        <p14:creationId xmlns:p14="http://schemas.microsoft.com/office/powerpoint/2010/main" val="9179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 3</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Slice Timer"/>
              <p:cNvGraphicFramePr>
                <a:graphicFrameLocks noGrp="1"/>
              </p:cNvGraphicFramePr>
              <p:nvPr>
                <p:ph idx="1"/>
                <p:extLst>
                  <p:ext uri="{D42A27DB-BD31-4B8C-83A1-F6EECF244321}">
                    <p14:modId xmlns:p14="http://schemas.microsoft.com/office/powerpoint/2010/main" val="2853216628"/>
                  </p:ext>
                </p:extLst>
              </p:nvPr>
            </p:nvGraphicFramePr>
            <p:xfrm>
              <a:off x="4046799" y="4132162"/>
              <a:ext cx="3742963" cy="2356092"/>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Slice Timer"/>
              <p:cNvPicPr>
                <a:picLocks noGrp="1" noRot="1" noChangeAspect="1" noMove="1" noResize="1" noEditPoints="1" noAdjustHandles="1" noChangeArrowheads="1" noChangeShapeType="1"/>
              </p:cNvPicPr>
              <p:nvPr/>
            </p:nvPicPr>
            <p:blipFill>
              <a:blip r:embed="rId4"/>
              <a:stretch>
                <a:fillRect/>
              </a:stretch>
            </p:blipFill>
            <p:spPr>
              <a:xfrm>
                <a:off x="4046799" y="4132162"/>
                <a:ext cx="3742963" cy="2356092"/>
              </a:xfrm>
              <a:prstGeom prst="rect">
                <a:avLst/>
              </a:prstGeom>
            </p:spPr>
          </p:pic>
        </mc:Fallback>
      </mc:AlternateContent>
      <p:sp>
        <p:nvSpPr>
          <p:cNvPr id="3" name="TextBox 2"/>
          <p:cNvSpPr txBox="1"/>
          <p:nvPr/>
        </p:nvSpPr>
        <p:spPr>
          <a:xfrm>
            <a:off x="925010" y="2096213"/>
            <a:ext cx="1042879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do you think the weaknesses of the proposed evaluation are?</a:t>
            </a:r>
          </a:p>
          <a:p>
            <a:pPr marL="457200" indent="-457200">
              <a:buFont typeface="Arial" panose="020B0604020202020204" pitchFamily="34" charset="0"/>
              <a:buChar char="•"/>
            </a:pPr>
            <a:r>
              <a:rPr lang="en-US" sz="2800" dirty="0"/>
              <a:t>What filter do you think could be added to increase the accuracy?</a:t>
            </a:r>
          </a:p>
          <a:p>
            <a:pPr marL="457200" indent="-457200">
              <a:buFont typeface="Arial" panose="020B0604020202020204" pitchFamily="34" charset="0"/>
              <a:buChar char="•"/>
            </a:pPr>
            <a:r>
              <a:rPr lang="en-US" sz="2800" dirty="0"/>
              <a:t>What do you think the drawbacks of </a:t>
            </a:r>
            <a:r>
              <a:rPr lang="en-US" sz="2800" dirty="0" err="1"/>
              <a:t>CMSuggester</a:t>
            </a:r>
            <a:r>
              <a:rPr lang="en-US" sz="2800" dirty="0"/>
              <a:t> are?</a:t>
            </a:r>
          </a:p>
          <a:p>
            <a:endParaRPr lang="en-US" sz="2800" dirty="0"/>
          </a:p>
        </p:txBody>
      </p:sp>
    </p:spTree>
    <p:extLst>
      <p:ext uri="{BB962C8B-B14F-4D97-AF65-F5344CB8AC3E}">
        <p14:creationId xmlns:p14="http://schemas.microsoft.com/office/powerpoint/2010/main" val="555850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lstStyle/>
          <a:p>
            <a:pPr marL="514350" indent="-514350">
              <a:buFont typeface="+mj-lt"/>
              <a:buAutoNum type="arabicParenR"/>
            </a:pPr>
            <a:r>
              <a:rPr lang="en-US" dirty="0"/>
              <a:t>Co-Change Mining</a:t>
            </a:r>
          </a:p>
          <a:p>
            <a:pPr marL="514350" indent="-514350">
              <a:buFont typeface="+mj-lt"/>
              <a:buAutoNum type="arabicParenR"/>
            </a:pPr>
            <a:r>
              <a:rPr lang="en-US" dirty="0"/>
              <a:t>Change Recommendation Systems</a:t>
            </a:r>
          </a:p>
          <a:p>
            <a:pPr marL="514350" indent="-514350">
              <a:buFont typeface="+mj-lt"/>
              <a:buAutoNum type="arabicParenR"/>
            </a:pPr>
            <a:r>
              <a:rPr lang="en-US" dirty="0"/>
              <a:t>Automatic Program Repair (APR)</a:t>
            </a:r>
          </a:p>
        </p:txBody>
      </p:sp>
    </p:spTree>
    <p:extLst>
      <p:ext uri="{BB962C8B-B14F-4D97-AF65-F5344CB8AC3E}">
        <p14:creationId xmlns:p14="http://schemas.microsoft.com/office/powerpoint/2010/main" val="79133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dirty="0"/>
              <a:t>Co-Change Mining [Tools were built to mine version histories for co-change patterns]</a:t>
            </a:r>
          </a:p>
        </p:txBody>
      </p:sp>
      <p:sp>
        <p:nvSpPr>
          <p:cNvPr id="4" name="Rounded Rectangle 3"/>
          <p:cNvSpPr/>
          <p:nvPr/>
        </p:nvSpPr>
        <p:spPr>
          <a:xfrm>
            <a:off x="900896" y="3125165"/>
            <a:ext cx="10390207" cy="13773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rgbClr val="0070C0"/>
                </a:solidFill>
              </a:rPr>
              <a:t>Analyze any syntactic or semantic relationship between co-changed modules</a:t>
            </a:r>
          </a:p>
          <a:p>
            <a:pPr marL="285750" indent="-285750" algn="just">
              <a:buFont typeface="Arial" panose="020B0604020202020204" pitchFamily="34" charset="0"/>
              <a:buChar char="•"/>
            </a:pPr>
            <a:r>
              <a:rPr lang="en-US" dirty="0">
                <a:solidFill>
                  <a:srgbClr val="0070C0"/>
                </a:solidFill>
              </a:rPr>
              <a:t>Instead of mining software repositories, </a:t>
            </a:r>
            <a:r>
              <a:rPr lang="en-US" dirty="0" err="1">
                <a:solidFill>
                  <a:srgbClr val="0070C0"/>
                </a:solidFill>
              </a:rPr>
              <a:t>CMSuggester</a:t>
            </a:r>
            <a:r>
              <a:rPr lang="en-US" dirty="0">
                <a:solidFill>
                  <a:srgbClr val="0070C0"/>
                </a:solidFill>
              </a:rPr>
              <a:t> identifies co-changed methods based on the commonly accessed fields, and complemented the previous approaches when the revision history is limited or unavailable.</a:t>
            </a:r>
          </a:p>
        </p:txBody>
      </p:sp>
    </p:spTree>
    <p:extLst>
      <p:ext uri="{BB962C8B-B14F-4D97-AF65-F5344CB8AC3E}">
        <p14:creationId xmlns:p14="http://schemas.microsoft.com/office/powerpoint/2010/main" val="33901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a:xfrm>
            <a:off x="838200" y="1825625"/>
            <a:ext cx="10515600" cy="3533453"/>
          </a:xfrm>
        </p:spPr>
        <p:txBody>
          <a:bodyPr>
            <a:normAutofit/>
          </a:bodyPr>
          <a:lstStyle/>
          <a:p>
            <a:pPr marL="514350" indent="-514350">
              <a:buFont typeface="+mj-lt"/>
              <a:buAutoNum type="arabicParenR"/>
            </a:pPr>
            <a:r>
              <a:rPr lang="en-US" dirty="0"/>
              <a:t>Co-Change Mining</a:t>
            </a:r>
          </a:p>
          <a:p>
            <a:pPr marL="514350" indent="-514350">
              <a:buFont typeface="+mj-lt"/>
              <a:buAutoNum type="arabicParenR"/>
            </a:pPr>
            <a:r>
              <a:rPr lang="en-US" dirty="0"/>
              <a:t>Change Recommendation Systems </a:t>
            </a:r>
          </a:p>
          <a:p>
            <a:pPr marL="0" indent="0" algn="ctr">
              <a:buNone/>
            </a:pPr>
            <a:r>
              <a:rPr lang="en-US" dirty="0"/>
              <a:t>[Researchers built tools to recommend code changes]</a:t>
            </a:r>
          </a:p>
        </p:txBody>
      </p:sp>
      <p:sp>
        <p:nvSpPr>
          <p:cNvPr id="4" name="Rounded Rectangle 3"/>
          <p:cNvSpPr/>
          <p:nvPr/>
        </p:nvSpPr>
        <p:spPr>
          <a:xfrm>
            <a:off x="963593" y="3592351"/>
            <a:ext cx="10390207" cy="98754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US" dirty="0">
                <a:solidFill>
                  <a:srgbClr val="0070C0"/>
                </a:solidFill>
              </a:rPr>
              <a:t>These approaches recommend changes based on either the co-occurrence of APIs or code similarity. In comparison, </a:t>
            </a:r>
            <a:r>
              <a:rPr lang="en-US" dirty="0" err="1">
                <a:solidFill>
                  <a:srgbClr val="0070C0"/>
                </a:solidFill>
              </a:rPr>
              <a:t>CMSuggester</a:t>
            </a:r>
            <a:r>
              <a:rPr lang="en-US" dirty="0">
                <a:solidFill>
                  <a:srgbClr val="0070C0"/>
                </a:solidFill>
              </a:rPr>
              <a:t> recommends changes based on the common field accesses between methods.</a:t>
            </a:r>
          </a:p>
        </p:txBody>
      </p:sp>
    </p:spTree>
    <p:extLst>
      <p:ext uri="{BB962C8B-B14F-4D97-AF65-F5344CB8AC3E}">
        <p14:creationId xmlns:p14="http://schemas.microsoft.com/office/powerpoint/2010/main" val="174708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lstStyle/>
          <a:p>
            <a:pPr marL="514350" indent="-514350">
              <a:buFont typeface="+mj-lt"/>
              <a:buAutoNum type="arabicParenR"/>
            </a:pPr>
            <a:r>
              <a:rPr lang="en-US" dirty="0"/>
              <a:t>Co-Change Mining</a:t>
            </a:r>
          </a:p>
          <a:p>
            <a:pPr marL="514350" indent="-514350">
              <a:buFont typeface="+mj-lt"/>
              <a:buAutoNum type="arabicParenR"/>
            </a:pPr>
            <a:r>
              <a:rPr lang="en-US" dirty="0"/>
              <a:t>Change Recommendation Systems</a:t>
            </a:r>
          </a:p>
          <a:p>
            <a:pPr marL="514350" indent="-514350">
              <a:buFont typeface="+mj-lt"/>
              <a:buAutoNum type="arabicParenR"/>
            </a:pPr>
            <a:r>
              <a:rPr lang="en-US" dirty="0"/>
              <a:t>Automatic Program Repair (APR) [Tools used to generate candidate patches for certain bugs, and automatically check patch correctness using compilation and testing]</a:t>
            </a:r>
          </a:p>
        </p:txBody>
      </p:sp>
      <p:sp>
        <p:nvSpPr>
          <p:cNvPr id="4" name="Rounded Rectangle 3"/>
          <p:cNvSpPr/>
          <p:nvPr/>
        </p:nvSpPr>
        <p:spPr>
          <a:xfrm>
            <a:off x="900896" y="4252108"/>
            <a:ext cx="10390207" cy="161625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buFont typeface="+mj-lt"/>
              <a:buAutoNum type="arabicPeriod"/>
              <a:defRPr/>
            </a:pPr>
            <a:r>
              <a:rPr lang="en-US" dirty="0" err="1">
                <a:solidFill>
                  <a:srgbClr val="0070C0"/>
                </a:solidFill>
              </a:rPr>
              <a:t>CMSuggester</a:t>
            </a:r>
            <a:r>
              <a:rPr lang="en-US" dirty="0">
                <a:solidFill>
                  <a:srgbClr val="0070C0"/>
                </a:solidFill>
              </a:rPr>
              <a:t> focuses on multi-entity changes by suggesting method changes to complement already-applied edits. However, APR focuses on single-entity changes by creating single-method updates from scratch. </a:t>
            </a:r>
          </a:p>
          <a:p>
            <a:pPr marL="342900" lvl="1" indent="-342900">
              <a:buFont typeface="+mj-lt"/>
              <a:buAutoNum type="arabicPeriod"/>
              <a:defRPr/>
            </a:pPr>
            <a:r>
              <a:rPr lang="en-US" dirty="0" err="1">
                <a:solidFill>
                  <a:srgbClr val="0070C0"/>
                </a:solidFill>
              </a:rPr>
              <a:t>CMSuggester</a:t>
            </a:r>
            <a:r>
              <a:rPr lang="en-US" dirty="0">
                <a:solidFill>
                  <a:srgbClr val="0070C0"/>
                </a:solidFill>
              </a:rPr>
              <a:t> locates methods to change, while APR approaches generate concrete and applicable statement-level changes as a candidate fix. </a:t>
            </a:r>
          </a:p>
        </p:txBody>
      </p:sp>
    </p:spTree>
    <p:extLst>
      <p:ext uri="{BB962C8B-B14F-4D97-AF65-F5344CB8AC3E}">
        <p14:creationId xmlns:p14="http://schemas.microsoft.com/office/powerpoint/2010/main" val="146155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marL="514350" indent="-514350" algn="just">
              <a:buFont typeface="+mj-lt"/>
              <a:buAutoNum type="arabicParenR"/>
            </a:pPr>
            <a:r>
              <a:rPr lang="en-US" dirty="0"/>
              <a:t>Changing multiple entities simultaneously for one maintenance task can be challenging for developers to identify all relevant entities to edit. </a:t>
            </a:r>
          </a:p>
          <a:p>
            <a:pPr marL="514350" indent="-514350" algn="just">
              <a:buFont typeface="+mj-lt"/>
              <a:buAutoNum type="arabicParenR"/>
            </a:pPr>
            <a:r>
              <a:rPr lang="en-US" dirty="0" err="1"/>
              <a:t>CMSuggester</a:t>
            </a:r>
            <a:r>
              <a:rPr lang="en-US" dirty="0"/>
              <a:t> is a novel approach that suggests complementary changes for multi-entity edits. Different from prior work that relates co-changed methods based on their historic co-change relationship or similar program contexts.</a:t>
            </a:r>
          </a:p>
          <a:p>
            <a:pPr marL="514350" indent="-514350" algn="just">
              <a:buFont typeface="+mj-lt"/>
              <a:buAutoNum type="arabicParenR"/>
            </a:pPr>
            <a:r>
              <a:rPr lang="en-US" dirty="0"/>
              <a:t>The evaluation shows that </a:t>
            </a:r>
            <a:r>
              <a:rPr lang="en-US" dirty="0" err="1"/>
              <a:t>CMSuggester</a:t>
            </a:r>
            <a:r>
              <a:rPr lang="en-US" dirty="0"/>
              <a:t> outperforms ROSE in general.</a:t>
            </a:r>
          </a:p>
        </p:txBody>
      </p:sp>
    </p:spTree>
    <p:extLst>
      <p:ext uri="{BB962C8B-B14F-4D97-AF65-F5344CB8AC3E}">
        <p14:creationId xmlns:p14="http://schemas.microsoft.com/office/powerpoint/2010/main" val="4277384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48477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937549" y="1516283"/>
            <a:ext cx="10938076" cy="4660679"/>
          </a:xfrm>
        </p:spPr>
        <p:txBody>
          <a:bodyPr/>
          <a:lstStyle/>
          <a:p>
            <a:r>
              <a:rPr lang="en-US" dirty="0"/>
              <a:t>Automatic approach that suggests complementary changes for multi entity edits.</a:t>
            </a:r>
          </a:p>
          <a:p>
            <a:pPr lvl="1"/>
            <a:endParaRPr lang="en-US" dirty="0"/>
          </a:p>
          <a:p>
            <a:pPr lvl="1"/>
            <a:endParaRPr lang="en-US" dirty="0"/>
          </a:p>
          <a:p>
            <a:pPr lvl="1"/>
            <a:endParaRPr lang="en-US" dirty="0"/>
          </a:p>
          <a:p>
            <a:pPr lvl="1"/>
            <a:endParaRPr lang="en-US" dirty="0"/>
          </a:p>
          <a:p>
            <a:endParaRPr lang="en-US" dirty="0"/>
          </a:p>
        </p:txBody>
      </p:sp>
      <p:sp>
        <p:nvSpPr>
          <p:cNvPr id="4" name="Cross 3"/>
          <p:cNvSpPr/>
          <p:nvPr/>
        </p:nvSpPr>
        <p:spPr>
          <a:xfrm>
            <a:off x="1318950" y="4016847"/>
            <a:ext cx="1169043" cy="99542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Field</a:t>
            </a:r>
          </a:p>
        </p:txBody>
      </p:sp>
      <p:sp>
        <p:nvSpPr>
          <p:cNvPr id="5" name="Flowchart: Multidocument 4"/>
          <p:cNvSpPr/>
          <p:nvPr/>
        </p:nvSpPr>
        <p:spPr>
          <a:xfrm>
            <a:off x="2824411" y="3887567"/>
            <a:ext cx="1643605" cy="119415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Modifies methods</a:t>
            </a:r>
          </a:p>
        </p:txBody>
      </p:sp>
      <p:sp>
        <p:nvSpPr>
          <p:cNvPr id="6" name="Right Arrow 5"/>
          <p:cNvSpPr/>
          <p:nvPr/>
        </p:nvSpPr>
        <p:spPr>
          <a:xfrm>
            <a:off x="4705759" y="4124843"/>
            <a:ext cx="1122744" cy="54401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Extract</a:t>
            </a:r>
          </a:p>
        </p:txBody>
      </p:sp>
      <p:sp>
        <p:nvSpPr>
          <p:cNvPr id="8" name="Right Arrow 7"/>
          <p:cNvSpPr/>
          <p:nvPr/>
        </p:nvSpPr>
        <p:spPr>
          <a:xfrm>
            <a:off x="7800264" y="4129648"/>
            <a:ext cx="1270778" cy="54401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Identifies</a:t>
            </a:r>
          </a:p>
        </p:txBody>
      </p:sp>
      <p:sp>
        <p:nvSpPr>
          <p:cNvPr id="9" name="Cube 8"/>
          <p:cNvSpPr/>
          <p:nvPr/>
        </p:nvSpPr>
        <p:spPr>
          <a:xfrm>
            <a:off x="5943388" y="3727482"/>
            <a:ext cx="1652282" cy="16859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Fields Accessed  by changes methods</a:t>
            </a:r>
          </a:p>
        </p:txBody>
      </p:sp>
      <p:sp>
        <p:nvSpPr>
          <p:cNvPr id="11" name="Up Arrow 10"/>
          <p:cNvSpPr/>
          <p:nvPr/>
        </p:nvSpPr>
        <p:spPr>
          <a:xfrm>
            <a:off x="6433863" y="3044574"/>
            <a:ext cx="671332" cy="8429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9190737" y="3887567"/>
            <a:ext cx="1643605" cy="125398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unchanged methods</a:t>
            </a:r>
          </a:p>
        </p:txBody>
      </p:sp>
      <p:sp>
        <p:nvSpPr>
          <p:cNvPr id="10" name="TextBox 9"/>
          <p:cNvSpPr txBox="1"/>
          <p:nvPr/>
        </p:nvSpPr>
        <p:spPr>
          <a:xfrm>
            <a:off x="80010" y="6537960"/>
            <a:ext cx="1108710" cy="261610"/>
          </a:xfrm>
          <a:prstGeom prst="rect">
            <a:avLst/>
          </a:prstGeom>
          <a:noFill/>
        </p:spPr>
        <p:txBody>
          <a:bodyPr wrap="square" rtlCol="0">
            <a:spAutoFit/>
          </a:bodyPr>
          <a:lstStyle/>
          <a:p>
            <a:r>
              <a:rPr lang="en-US" sz="1050" dirty="0" err="1">
                <a:solidFill>
                  <a:schemeClr val="bg1">
                    <a:lumMod val="50000"/>
                  </a:schemeClr>
                </a:solidFill>
              </a:rPr>
              <a:t>LGv</a:t>
            </a:r>
            <a:r>
              <a:rPr lang="en-US" sz="1050" dirty="0">
                <a:solidFill>
                  <a:schemeClr val="bg1">
                    <a:lumMod val="50000"/>
                  </a:schemeClr>
                </a:solidFill>
              </a:rPr>
              <a:t>..Start </a:t>
            </a:r>
          </a:p>
        </p:txBody>
      </p:sp>
      <p:sp>
        <p:nvSpPr>
          <p:cNvPr id="13" name="TextBox 12"/>
          <p:cNvSpPr txBox="1"/>
          <p:nvPr/>
        </p:nvSpPr>
        <p:spPr>
          <a:xfrm>
            <a:off x="11353800" y="6537960"/>
            <a:ext cx="1108710" cy="261610"/>
          </a:xfrm>
          <a:prstGeom prst="rect">
            <a:avLst/>
          </a:prstGeom>
          <a:noFill/>
        </p:spPr>
        <p:txBody>
          <a:bodyPr wrap="square" rtlCol="0">
            <a:spAutoFit/>
          </a:bodyPr>
          <a:lstStyle/>
          <a:p>
            <a:r>
              <a:rPr lang="en-US" sz="1050" dirty="0" err="1">
                <a:solidFill>
                  <a:schemeClr val="bg1">
                    <a:lumMod val="50000"/>
                  </a:schemeClr>
                </a:solidFill>
              </a:rPr>
              <a:t>Thprocess</a:t>
            </a:r>
            <a:r>
              <a:rPr lang="en-US" sz="1050" dirty="0">
                <a:solidFill>
                  <a:schemeClr val="bg1">
                    <a:lumMod val="50000"/>
                  </a:schemeClr>
                </a:solidFill>
              </a:rPr>
              <a:t> </a:t>
            </a:r>
            <a:r>
              <a:rPr lang="en-US" sz="1050" dirty="0" err="1">
                <a:solidFill>
                  <a:schemeClr val="bg1">
                    <a:lumMod val="50000"/>
                  </a:schemeClr>
                </a:solidFill>
              </a:rPr>
              <a:t>Ap</a:t>
            </a:r>
            <a:endParaRPr lang="en-US" sz="1050" dirty="0">
              <a:solidFill>
                <a:schemeClr val="bg1">
                  <a:lumMod val="50000"/>
                </a:schemeClr>
              </a:solidFill>
            </a:endParaRPr>
          </a:p>
        </p:txBody>
      </p:sp>
    </p:spTree>
    <p:extLst>
      <p:ext uri="{BB962C8B-B14F-4D97-AF65-F5344CB8AC3E}">
        <p14:creationId xmlns:p14="http://schemas.microsoft.com/office/powerpoint/2010/main" val="425418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More detail</a:t>
            </a:r>
          </a:p>
        </p:txBody>
      </p:sp>
      <p:sp>
        <p:nvSpPr>
          <p:cNvPr id="4" name="Flowchart: Connector 3"/>
          <p:cNvSpPr/>
          <p:nvPr/>
        </p:nvSpPr>
        <p:spPr>
          <a:xfrm>
            <a:off x="4544992" y="1806435"/>
            <a:ext cx="1551008" cy="1469984"/>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Flowchart: Connector 4"/>
          <p:cNvSpPr/>
          <p:nvPr/>
        </p:nvSpPr>
        <p:spPr>
          <a:xfrm>
            <a:off x="2743199" y="1806435"/>
            <a:ext cx="1551008" cy="1469984"/>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Flowchart: Connector 5"/>
          <p:cNvSpPr/>
          <p:nvPr/>
        </p:nvSpPr>
        <p:spPr>
          <a:xfrm>
            <a:off x="4556806" y="4154253"/>
            <a:ext cx="1551008" cy="146998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Connector 6"/>
          <p:cNvSpPr/>
          <p:nvPr/>
        </p:nvSpPr>
        <p:spPr>
          <a:xfrm>
            <a:off x="2743199" y="4201610"/>
            <a:ext cx="1551008" cy="146998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Connector 7"/>
          <p:cNvSpPr/>
          <p:nvPr/>
        </p:nvSpPr>
        <p:spPr>
          <a:xfrm>
            <a:off x="6271545" y="1742637"/>
            <a:ext cx="1551008" cy="1469984"/>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Flowchart: Connector 8"/>
          <p:cNvSpPr/>
          <p:nvPr/>
        </p:nvSpPr>
        <p:spPr>
          <a:xfrm>
            <a:off x="6346785" y="4201610"/>
            <a:ext cx="1551008" cy="146998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520861" y="2314937"/>
            <a:ext cx="1666754" cy="523220"/>
          </a:xfrm>
          <a:prstGeom prst="rect">
            <a:avLst/>
          </a:prstGeom>
          <a:noFill/>
        </p:spPr>
        <p:txBody>
          <a:bodyPr wrap="square" rtlCol="0">
            <a:spAutoFit/>
          </a:bodyPr>
          <a:lstStyle/>
          <a:p>
            <a:pPr algn="ctr"/>
            <a:r>
              <a:rPr lang="en-US" sz="2800" dirty="0">
                <a:solidFill>
                  <a:schemeClr val="accent5">
                    <a:lumMod val="75000"/>
                  </a:schemeClr>
                </a:solidFill>
                <a:latin typeface="Times New Roman" panose="02020603050405020304" pitchFamily="18" charset="0"/>
                <a:cs typeface="Times New Roman" panose="02020603050405020304" pitchFamily="18" charset="0"/>
              </a:rPr>
              <a:t>Methods</a:t>
            </a:r>
          </a:p>
        </p:txBody>
      </p:sp>
      <p:sp>
        <p:nvSpPr>
          <p:cNvPr id="11" name="TextBox 10"/>
          <p:cNvSpPr txBox="1"/>
          <p:nvPr/>
        </p:nvSpPr>
        <p:spPr>
          <a:xfrm>
            <a:off x="520861" y="4710681"/>
            <a:ext cx="1666754" cy="523220"/>
          </a:xfrm>
          <a:prstGeom prst="rect">
            <a:avLst/>
          </a:prstGeom>
          <a:noFill/>
        </p:spPr>
        <p:txBody>
          <a:bodyPr wrap="square" rtlCol="0">
            <a:spAutoFit/>
          </a:bodyPr>
          <a:lstStyle/>
          <a:p>
            <a:pPr algn="ctr"/>
            <a:r>
              <a:rPr lang="en-US" sz="2800" dirty="0">
                <a:solidFill>
                  <a:schemeClr val="accent6">
                    <a:lumMod val="75000"/>
                  </a:schemeClr>
                </a:solidFill>
                <a:latin typeface="Times New Roman" panose="02020603050405020304" pitchFamily="18" charset="0"/>
                <a:cs typeface="Times New Roman" panose="02020603050405020304" pitchFamily="18" charset="0"/>
              </a:rPr>
              <a:t>Fields</a:t>
            </a:r>
          </a:p>
        </p:txBody>
      </p:sp>
      <p:sp>
        <p:nvSpPr>
          <p:cNvPr id="12" name="TextBox 11"/>
          <p:cNvSpPr txBox="1"/>
          <p:nvPr/>
        </p:nvSpPr>
        <p:spPr>
          <a:xfrm>
            <a:off x="3055716" y="2314937"/>
            <a:ext cx="625033" cy="369332"/>
          </a:xfrm>
          <a:prstGeom prst="rect">
            <a:avLst/>
          </a:prstGeom>
          <a:noFill/>
          <a:ln>
            <a:solidFill>
              <a:srgbClr val="FF0000"/>
            </a:solidFill>
          </a:ln>
        </p:spPr>
        <p:txBody>
          <a:bodyPr wrap="square" rtlCol="0">
            <a:spAutoFit/>
          </a:bodyPr>
          <a:lstStyle/>
          <a:p>
            <a:r>
              <a:rPr lang="en-US" dirty="0">
                <a:solidFill>
                  <a:srgbClr val="FF0000"/>
                </a:solidFill>
              </a:rPr>
              <a:t>M1</a:t>
            </a:r>
          </a:p>
        </p:txBody>
      </p:sp>
      <p:sp>
        <p:nvSpPr>
          <p:cNvPr id="13" name="TextBox 12"/>
          <p:cNvSpPr txBox="1"/>
          <p:nvPr/>
        </p:nvSpPr>
        <p:spPr>
          <a:xfrm>
            <a:off x="3611300" y="2594661"/>
            <a:ext cx="625033" cy="369332"/>
          </a:xfrm>
          <a:prstGeom prst="rect">
            <a:avLst/>
          </a:prstGeom>
          <a:noFill/>
        </p:spPr>
        <p:txBody>
          <a:bodyPr wrap="square" rtlCol="0">
            <a:spAutoFit/>
          </a:bodyPr>
          <a:lstStyle/>
          <a:p>
            <a:r>
              <a:rPr lang="en-US" dirty="0">
                <a:solidFill>
                  <a:schemeClr val="accent5">
                    <a:lumMod val="75000"/>
                  </a:schemeClr>
                </a:solidFill>
              </a:rPr>
              <a:t>M4</a:t>
            </a:r>
          </a:p>
        </p:txBody>
      </p:sp>
      <p:sp>
        <p:nvSpPr>
          <p:cNvPr id="14" name="TextBox 13"/>
          <p:cNvSpPr txBox="1"/>
          <p:nvPr/>
        </p:nvSpPr>
        <p:spPr>
          <a:xfrm>
            <a:off x="3055716" y="2761483"/>
            <a:ext cx="625033" cy="369332"/>
          </a:xfrm>
          <a:prstGeom prst="rect">
            <a:avLst/>
          </a:prstGeom>
          <a:noFill/>
        </p:spPr>
        <p:txBody>
          <a:bodyPr wrap="square" rtlCol="0">
            <a:spAutoFit/>
          </a:bodyPr>
          <a:lstStyle/>
          <a:p>
            <a:r>
              <a:rPr lang="en-US" dirty="0">
                <a:solidFill>
                  <a:schemeClr val="accent5">
                    <a:lumMod val="75000"/>
                  </a:schemeClr>
                </a:solidFill>
              </a:rPr>
              <a:t>M3</a:t>
            </a:r>
          </a:p>
        </p:txBody>
      </p:sp>
      <p:sp>
        <p:nvSpPr>
          <p:cNvPr id="15" name="TextBox 14"/>
          <p:cNvSpPr txBox="1"/>
          <p:nvPr/>
        </p:nvSpPr>
        <p:spPr>
          <a:xfrm>
            <a:off x="3605513" y="2097569"/>
            <a:ext cx="625033" cy="369332"/>
          </a:xfrm>
          <a:prstGeom prst="rect">
            <a:avLst/>
          </a:prstGeom>
          <a:noFill/>
        </p:spPr>
        <p:txBody>
          <a:bodyPr wrap="square" rtlCol="0">
            <a:spAutoFit/>
          </a:bodyPr>
          <a:lstStyle/>
          <a:p>
            <a:r>
              <a:rPr lang="en-US" dirty="0">
                <a:solidFill>
                  <a:schemeClr val="accent5">
                    <a:lumMod val="75000"/>
                  </a:schemeClr>
                </a:solidFill>
              </a:rPr>
              <a:t>M2</a:t>
            </a:r>
          </a:p>
        </p:txBody>
      </p:sp>
      <p:sp>
        <p:nvSpPr>
          <p:cNvPr id="16" name="TextBox 15"/>
          <p:cNvSpPr txBox="1"/>
          <p:nvPr/>
        </p:nvSpPr>
        <p:spPr>
          <a:xfrm>
            <a:off x="4768767" y="2195021"/>
            <a:ext cx="625033" cy="369332"/>
          </a:xfrm>
          <a:prstGeom prst="rect">
            <a:avLst/>
          </a:prstGeom>
          <a:noFill/>
          <a:ln>
            <a:solidFill>
              <a:srgbClr val="FF0000"/>
            </a:solidFill>
          </a:ln>
        </p:spPr>
        <p:txBody>
          <a:bodyPr wrap="square" rtlCol="0">
            <a:spAutoFit/>
          </a:bodyPr>
          <a:lstStyle/>
          <a:p>
            <a:r>
              <a:rPr lang="en-US" dirty="0">
                <a:solidFill>
                  <a:srgbClr val="FF0000"/>
                </a:solidFill>
              </a:rPr>
              <a:t>M5</a:t>
            </a:r>
          </a:p>
        </p:txBody>
      </p:sp>
      <p:sp>
        <p:nvSpPr>
          <p:cNvPr id="17" name="TextBox 16"/>
          <p:cNvSpPr txBox="1"/>
          <p:nvPr/>
        </p:nvSpPr>
        <p:spPr>
          <a:xfrm>
            <a:off x="5149285" y="2735720"/>
            <a:ext cx="625033" cy="369332"/>
          </a:xfrm>
          <a:prstGeom prst="rect">
            <a:avLst/>
          </a:prstGeom>
          <a:noFill/>
        </p:spPr>
        <p:txBody>
          <a:bodyPr wrap="square" rtlCol="0">
            <a:spAutoFit/>
          </a:bodyPr>
          <a:lstStyle/>
          <a:p>
            <a:r>
              <a:rPr lang="en-US" dirty="0">
                <a:solidFill>
                  <a:schemeClr val="accent5">
                    <a:lumMod val="75000"/>
                  </a:schemeClr>
                </a:solidFill>
              </a:rPr>
              <a:t>M7</a:t>
            </a:r>
          </a:p>
        </p:txBody>
      </p:sp>
      <p:sp>
        <p:nvSpPr>
          <p:cNvPr id="18" name="TextBox 17"/>
          <p:cNvSpPr txBox="1"/>
          <p:nvPr/>
        </p:nvSpPr>
        <p:spPr>
          <a:xfrm>
            <a:off x="5432383" y="2171476"/>
            <a:ext cx="625033" cy="369332"/>
          </a:xfrm>
          <a:prstGeom prst="rect">
            <a:avLst/>
          </a:prstGeom>
          <a:noFill/>
        </p:spPr>
        <p:txBody>
          <a:bodyPr wrap="square" rtlCol="0">
            <a:spAutoFit/>
          </a:bodyPr>
          <a:lstStyle/>
          <a:p>
            <a:r>
              <a:rPr lang="en-US" dirty="0">
                <a:solidFill>
                  <a:schemeClr val="accent5">
                    <a:lumMod val="75000"/>
                  </a:schemeClr>
                </a:solidFill>
              </a:rPr>
              <a:t>M6</a:t>
            </a:r>
          </a:p>
        </p:txBody>
      </p:sp>
      <p:sp>
        <p:nvSpPr>
          <p:cNvPr id="19" name="TextBox 18"/>
          <p:cNvSpPr txBox="1"/>
          <p:nvPr/>
        </p:nvSpPr>
        <p:spPr>
          <a:xfrm>
            <a:off x="3088993" y="1947008"/>
            <a:ext cx="625033" cy="369332"/>
          </a:xfrm>
          <a:prstGeom prst="rect">
            <a:avLst/>
          </a:prstGeom>
          <a:noFill/>
        </p:spPr>
        <p:txBody>
          <a:bodyPr wrap="square" rtlCol="0">
            <a:spAutoFit/>
          </a:bodyPr>
          <a:lstStyle/>
          <a:p>
            <a:r>
              <a:rPr lang="en-US" dirty="0">
                <a:solidFill>
                  <a:schemeClr val="accent5">
                    <a:lumMod val="75000"/>
                  </a:schemeClr>
                </a:solidFill>
              </a:rPr>
              <a:t>M8</a:t>
            </a:r>
          </a:p>
        </p:txBody>
      </p:sp>
      <p:sp>
        <p:nvSpPr>
          <p:cNvPr id="20" name="TextBox 19"/>
          <p:cNvSpPr txBox="1"/>
          <p:nvPr/>
        </p:nvSpPr>
        <p:spPr>
          <a:xfrm>
            <a:off x="2887883" y="4639872"/>
            <a:ext cx="625033" cy="369332"/>
          </a:xfrm>
          <a:prstGeom prst="rect">
            <a:avLst/>
          </a:prstGeom>
          <a:noFill/>
          <a:ln>
            <a:noFill/>
            <a:prstDash val="dash"/>
          </a:ln>
        </p:spPr>
        <p:txBody>
          <a:bodyPr wrap="square" rtlCol="0">
            <a:spAutoFit/>
          </a:bodyPr>
          <a:lstStyle/>
          <a:p>
            <a:r>
              <a:rPr lang="en-US" dirty="0">
                <a:solidFill>
                  <a:schemeClr val="accent6">
                    <a:lumMod val="75000"/>
                  </a:schemeClr>
                </a:solidFill>
              </a:rPr>
              <a:t>F2</a:t>
            </a:r>
          </a:p>
        </p:txBody>
      </p:sp>
      <p:sp>
        <p:nvSpPr>
          <p:cNvPr id="21" name="TextBox 20"/>
          <p:cNvSpPr txBox="1"/>
          <p:nvPr/>
        </p:nvSpPr>
        <p:spPr>
          <a:xfrm>
            <a:off x="3483977" y="4415177"/>
            <a:ext cx="625033" cy="369332"/>
          </a:xfrm>
          <a:prstGeom prst="rect">
            <a:avLst/>
          </a:prstGeom>
          <a:noFill/>
        </p:spPr>
        <p:txBody>
          <a:bodyPr wrap="square" rtlCol="0">
            <a:spAutoFit/>
          </a:bodyPr>
          <a:lstStyle/>
          <a:p>
            <a:r>
              <a:rPr lang="en-US" dirty="0">
                <a:solidFill>
                  <a:schemeClr val="accent6">
                    <a:lumMod val="75000"/>
                  </a:schemeClr>
                </a:solidFill>
              </a:rPr>
              <a:t>F1</a:t>
            </a:r>
          </a:p>
        </p:txBody>
      </p:sp>
      <p:sp>
        <p:nvSpPr>
          <p:cNvPr id="22" name="TextBox 21"/>
          <p:cNvSpPr txBox="1"/>
          <p:nvPr/>
        </p:nvSpPr>
        <p:spPr>
          <a:xfrm>
            <a:off x="4735249" y="4963708"/>
            <a:ext cx="625033" cy="369332"/>
          </a:xfrm>
          <a:prstGeom prst="rect">
            <a:avLst/>
          </a:prstGeom>
          <a:noFill/>
          <a:ln>
            <a:solidFill>
              <a:srgbClr val="FF0000"/>
            </a:solidFill>
          </a:ln>
        </p:spPr>
        <p:txBody>
          <a:bodyPr wrap="square" rtlCol="0">
            <a:spAutoFit/>
          </a:bodyPr>
          <a:lstStyle/>
          <a:p>
            <a:r>
              <a:rPr lang="en-US" dirty="0">
                <a:solidFill>
                  <a:srgbClr val="FF0000"/>
                </a:solidFill>
              </a:rPr>
              <a:t>F(n)</a:t>
            </a:r>
          </a:p>
        </p:txBody>
      </p:sp>
      <p:sp>
        <p:nvSpPr>
          <p:cNvPr id="23" name="TextBox 22"/>
          <p:cNvSpPr txBox="1"/>
          <p:nvPr/>
        </p:nvSpPr>
        <p:spPr>
          <a:xfrm>
            <a:off x="5109257" y="4425176"/>
            <a:ext cx="625033" cy="369332"/>
          </a:xfrm>
          <a:prstGeom prst="rect">
            <a:avLst/>
          </a:prstGeom>
          <a:noFill/>
          <a:ln>
            <a:solidFill>
              <a:schemeClr val="tx1">
                <a:lumMod val="95000"/>
                <a:lumOff val="5000"/>
              </a:schemeClr>
            </a:solidFill>
            <a:prstDash val="dash"/>
          </a:ln>
        </p:spPr>
        <p:txBody>
          <a:bodyPr wrap="square" rtlCol="0">
            <a:spAutoFit/>
          </a:bodyPr>
          <a:lstStyle/>
          <a:p>
            <a:r>
              <a:rPr lang="en-US" dirty="0">
                <a:solidFill>
                  <a:schemeClr val="accent6">
                    <a:lumMod val="75000"/>
                  </a:schemeClr>
                </a:solidFill>
              </a:rPr>
              <a:t>F4</a:t>
            </a:r>
          </a:p>
        </p:txBody>
      </p:sp>
      <p:sp>
        <p:nvSpPr>
          <p:cNvPr id="24" name="TextBox 23"/>
          <p:cNvSpPr txBox="1"/>
          <p:nvPr/>
        </p:nvSpPr>
        <p:spPr>
          <a:xfrm>
            <a:off x="3294323" y="5012672"/>
            <a:ext cx="625033" cy="369332"/>
          </a:xfrm>
          <a:prstGeom prst="rect">
            <a:avLst/>
          </a:prstGeom>
          <a:noFill/>
        </p:spPr>
        <p:txBody>
          <a:bodyPr wrap="square" rtlCol="0">
            <a:spAutoFit/>
          </a:bodyPr>
          <a:lstStyle/>
          <a:p>
            <a:r>
              <a:rPr lang="en-US" dirty="0">
                <a:solidFill>
                  <a:schemeClr val="accent6">
                    <a:lumMod val="75000"/>
                  </a:schemeClr>
                </a:solidFill>
              </a:rPr>
              <a:t>F5</a:t>
            </a:r>
          </a:p>
        </p:txBody>
      </p:sp>
      <p:cxnSp>
        <p:nvCxnSpPr>
          <p:cNvPr id="26" name="Straight Connector 25"/>
          <p:cNvCxnSpPr>
            <a:stCxn id="12" idx="2"/>
            <a:endCxn id="22" idx="0"/>
          </p:cNvCxnSpPr>
          <p:nvPr/>
        </p:nvCxnSpPr>
        <p:spPr>
          <a:xfrm>
            <a:off x="3368233" y="2684269"/>
            <a:ext cx="1679533" cy="22794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2"/>
            <a:endCxn id="22" idx="3"/>
          </p:cNvCxnSpPr>
          <p:nvPr/>
        </p:nvCxnSpPr>
        <p:spPr>
          <a:xfrm>
            <a:off x="5081284" y="2564353"/>
            <a:ext cx="278998" cy="25840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23" idx="1"/>
          </p:cNvCxnSpPr>
          <p:nvPr/>
        </p:nvCxnSpPr>
        <p:spPr>
          <a:xfrm>
            <a:off x="3368233" y="2684269"/>
            <a:ext cx="1741024" cy="1925573"/>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2"/>
            <a:endCxn id="23" idx="0"/>
          </p:cNvCxnSpPr>
          <p:nvPr/>
        </p:nvCxnSpPr>
        <p:spPr>
          <a:xfrm>
            <a:off x="3923817" y="2963993"/>
            <a:ext cx="1497957" cy="1461183"/>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2"/>
            <a:endCxn id="23" idx="0"/>
          </p:cNvCxnSpPr>
          <p:nvPr/>
        </p:nvCxnSpPr>
        <p:spPr>
          <a:xfrm>
            <a:off x="3918030" y="2466901"/>
            <a:ext cx="1503744" cy="1958275"/>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68126" y="4474168"/>
            <a:ext cx="625033" cy="369332"/>
          </a:xfrm>
          <a:prstGeom prst="rect">
            <a:avLst/>
          </a:prstGeom>
          <a:noFill/>
        </p:spPr>
        <p:txBody>
          <a:bodyPr wrap="square" rtlCol="0">
            <a:spAutoFit/>
          </a:bodyPr>
          <a:lstStyle/>
          <a:p>
            <a:r>
              <a:rPr lang="en-US" dirty="0">
                <a:solidFill>
                  <a:schemeClr val="accent6">
                    <a:lumMod val="75000"/>
                  </a:schemeClr>
                </a:solidFill>
              </a:rPr>
              <a:t>F6</a:t>
            </a:r>
          </a:p>
        </p:txBody>
      </p:sp>
      <p:sp>
        <p:nvSpPr>
          <p:cNvPr id="39" name="TextBox 38"/>
          <p:cNvSpPr txBox="1"/>
          <p:nvPr/>
        </p:nvSpPr>
        <p:spPr>
          <a:xfrm>
            <a:off x="6993038" y="5049235"/>
            <a:ext cx="625033" cy="369332"/>
          </a:xfrm>
          <a:prstGeom prst="rect">
            <a:avLst/>
          </a:prstGeom>
          <a:noFill/>
        </p:spPr>
        <p:txBody>
          <a:bodyPr wrap="square" rtlCol="0">
            <a:spAutoFit/>
          </a:bodyPr>
          <a:lstStyle/>
          <a:p>
            <a:r>
              <a:rPr lang="en-US" dirty="0">
                <a:solidFill>
                  <a:schemeClr val="accent6">
                    <a:lumMod val="75000"/>
                  </a:schemeClr>
                </a:solidFill>
              </a:rPr>
              <a:t>F7</a:t>
            </a:r>
          </a:p>
        </p:txBody>
      </p:sp>
      <p:sp>
        <p:nvSpPr>
          <p:cNvPr id="40" name="TextBox 39"/>
          <p:cNvSpPr txBox="1"/>
          <p:nvPr/>
        </p:nvSpPr>
        <p:spPr>
          <a:xfrm>
            <a:off x="7407074" y="4774581"/>
            <a:ext cx="625033" cy="369332"/>
          </a:xfrm>
          <a:prstGeom prst="rect">
            <a:avLst/>
          </a:prstGeom>
          <a:noFill/>
        </p:spPr>
        <p:txBody>
          <a:bodyPr wrap="square" rtlCol="0">
            <a:spAutoFit/>
          </a:bodyPr>
          <a:lstStyle/>
          <a:p>
            <a:r>
              <a:rPr lang="en-US" dirty="0">
                <a:solidFill>
                  <a:schemeClr val="accent6">
                    <a:lumMod val="75000"/>
                  </a:schemeClr>
                </a:solidFill>
              </a:rPr>
              <a:t>F8</a:t>
            </a:r>
          </a:p>
        </p:txBody>
      </p:sp>
      <p:sp>
        <p:nvSpPr>
          <p:cNvPr id="41" name="TextBox 40"/>
          <p:cNvSpPr txBox="1"/>
          <p:nvPr/>
        </p:nvSpPr>
        <p:spPr>
          <a:xfrm>
            <a:off x="6782041" y="2163589"/>
            <a:ext cx="625033" cy="369332"/>
          </a:xfrm>
          <a:prstGeom prst="rect">
            <a:avLst/>
          </a:prstGeom>
          <a:noFill/>
        </p:spPr>
        <p:txBody>
          <a:bodyPr wrap="square" rtlCol="0">
            <a:spAutoFit/>
          </a:bodyPr>
          <a:lstStyle/>
          <a:p>
            <a:r>
              <a:rPr lang="en-US" dirty="0">
                <a:solidFill>
                  <a:schemeClr val="accent5">
                    <a:lumMod val="75000"/>
                  </a:schemeClr>
                </a:solidFill>
              </a:rPr>
              <a:t>M9</a:t>
            </a:r>
          </a:p>
        </p:txBody>
      </p:sp>
      <p:sp>
        <p:nvSpPr>
          <p:cNvPr id="42" name="TextBox 41"/>
          <p:cNvSpPr txBox="1"/>
          <p:nvPr/>
        </p:nvSpPr>
        <p:spPr>
          <a:xfrm>
            <a:off x="7084186" y="2682269"/>
            <a:ext cx="625033" cy="369332"/>
          </a:xfrm>
          <a:prstGeom prst="rect">
            <a:avLst/>
          </a:prstGeom>
          <a:noFill/>
        </p:spPr>
        <p:txBody>
          <a:bodyPr wrap="square" rtlCol="0">
            <a:spAutoFit/>
          </a:bodyPr>
          <a:lstStyle/>
          <a:p>
            <a:r>
              <a:rPr lang="en-US" dirty="0">
                <a:solidFill>
                  <a:schemeClr val="accent5">
                    <a:lumMod val="75000"/>
                  </a:schemeClr>
                </a:solidFill>
              </a:rPr>
              <a:t>M10</a:t>
            </a:r>
          </a:p>
        </p:txBody>
      </p:sp>
      <p:sp>
        <p:nvSpPr>
          <p:cNvPr id="43" name="TextBox 42"/>
          <p:cNvSpPr txBox="1"/>
          <p:nvPr/>
        </p:nvSpPr>
        <p:spPr>
          <a:xfrm>
            <a:off x="-14527" y="6596390"/>
            <a:ext cx="1280160" cy="246221"/>
          </a:xfrm>
          <a:prstGeom prst="rect">
            <a:avLst/>
          </a:prstGeom>
          <a:noFill/>
        </p:spPr>
        <p:txBody>
          <a:bodyPr wrap="square" rtlCol="0">
            <a:spAutoFit/>
          </a:bodyPr>
          <a:lstStyle/>
          <a:p>
            <a:r>
              <a:rPr lang="en-US" sz="1000" dirty="0">
                <a:solidFill>
                  <a:schemeClr val="bg1">
                    <a:lumMod val="50000"/>
                  </a:schemeClr>
                </a:solidFill>
              </a:rPr>
              <a:t>If go in2 </a:t>
            </a:r>
          </a:p>
        </p:txBody>
      </p:sp>
    </p:spTree>
    <p:extLst>
      <p:ext uri="{BB962C8B-B14F-4D97-AF65-F5344CB8AC3E}">
        <p14:creationId xmlns:p14="http://schemas.microsoft.com/office/powerpoint/2010/main" val="24905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1</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Slice Timer"/>
              <p:cNvGraphicFramePr>
                <a:graphicFrameLocks noGrp="1"/>
              </p:cNvGraphicFramePr>
              <p:nvPr>
                <p:ph idx="1"/>
                <p:extLst>
                  <p:ext uri="{D42A27DB-BD31-4B8C-83A1-F6EECF244321}">
                    <p14:modId xmlns:p14="http://schemas.microsoft.com/office/powerpoint/2010/main" val="4172543221"/>
                  </p:ext>
                </p:extLst>
              </p:nvPr>
            </p:nvGraphicFramePr>
            <p:xfrm>
              <a:off x="4046799" y="3576578"/>
              <a:ext cx="3742963" cy="291167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Slice Timer"/>
              <p:cNvPicPr>
                <a:picLocks noGrp="1" noRot="1" noChangeAspect="1" noMove="1" noResize="1" noEditPoints="1" noAdjustHandles="1" noChangeArrowheads="1" noChangeShapeType="1"/>
              </p:cNvPicPr>
              <p:nvPr/>
            </p:nvPicPr>
            <p:blipFill>
              <a:blip r:embed="rId4"/>
              <a:stretch>
                <a:fillRect/>
              </a:stretch>
            </p:blipFill>
            <p:spPr>
              <a:xfrm>
                <a:off x="4046799" y="3576578"/>
                <a:ext cx="3742963" cy="2911676"/>
              </a:xfrm>
              <a:prstGeom prst="rect">
                <a:avLst/>
              </a:prstGeom>
            </p:spPr>
          </p:pic>
        </mc:Fallback>
      </mc:AlternateContent>
      <p:sp>
        <p:nvSpPr>
          <p:cNvPr id="3" name="TextBox 2"/>
          <p:cNvSpPr txBox="1"/>
          <p:nvPr/>
        </p:nvSpPr>
        <p:spPr>
          <a:xfrm>
            <a:off x="925010" y="2096213"/>
            <a:ext cx="1042879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do you think the worst thing about editing a script is? </a:t>
            </a:r>
          </a:p>
          <a:p>
            <a:pPr marL="457200" indent="-457200">
              <a:buFont typeface="Arial" panose="020B0604020202020204" pitchFamily="34" charset="0"/>
              <a:buChar char="•"/>
            </a:pPr>
            <a:r>
              <a:rPr lang="en-US" sz="2800" dirty="0"/>
              <a:t>What is the worst bug that you have ever written? </a:t>
            </a:r>
          </a:p>
        </p:txBody>
      </p:sp>
      <p:sp>
        <p:nvSpPr>
          <p:cNvPr id="5" name="TextBox 4"/>
          <p:cNvSpPr txBox="1"/>
          <p:nvPr/>
        </p:nvSpPr>
        <p:spPr>
          <a:xfrm>
            <a:off x="102870" y="6488254"/>
            <a:ext cx="1291590" cy="261610"/>
          </a:xfrm>
          <a:prstGeom prst="rect">
            <a:avLst/>
          </a:prstGeom>
          <a:noFill/>
        </p:spPr>
        <p:txBody>
          <a:bodyPr wrap="square" rtlCol="0">
            <a:spAutoFit/>
          </a:bodyPr>
          <a:lstStyle/>
          <a:p>
            <a:r>
              <a:rPr lang="en-US" sz="1100" dirty="0" err="1">
                <a:solidFill>
                  <a:schemeClr val="bg1">
                    <a:lumMod val="50000"/>
                  </a:schemeClr>
                </a:solidFill>
              </a:rPr>
              <a:t>Ts</a:t>
            </a:r>
            <a:r>
              <a:rPr lang="en-US" sz="1100" dirty="0">
                <a:solidFill>
                  <a:schemeClr val="bg1">
                    <a:lumMod val="50000"/>
                  </a:schemeClr>
                </a:solidFill>
              </a:rPr>
              <a:t> </a:t>
            </a:r>
            <a:r>
              <a:rPr lang="en-US" sz="1100" dirty="0" err="1">
                <a:solidFill>
                  <a:schemeClr val="bg1">
                    <a:lumMod val="50000"/>
                  </a:schemeClr>
                </a:solidFill>
              </a:rPr>
              <a:t>Bng</a:t>
            </a:r>
            <a:r>
              <a:rPr lang="en-US" sz="1100" dirty="0">
                <a:solidFill>
                  <a:schemeClr val="bg1">
                    <a:lumMod val="50000"/>
                  </a:schemeClr>
                </a:solidFill>
              </a:rPr>
              <a:t> </a:t>
            </a:r>
            <a:r>
              <a:rPr lang="en-US" sz="1100" dirty="0" err="1">
                <a:solidFill>
                  <a:schemeClr val="bg1">
                    <a:lumMod val="50000"/>
                  </a:schemeClr>
                </a:solidFill>
              </a:rPr>
              <a:t>En</a:t>
            </a:r>
            <a:endParaRPr lang="en-US" sz="1100" dirty="0">
              <a:solidFill>
                <a:schemeClr val="bg1">
                  <a:lumMod val="50000"/>
                </a:schemeClr>
              </a:solidFill>
            </a:endParaRPr>
          </a:p>
        </p:txBody>
      </p:sp>
    </p:spTree>
    <p:extLst>
      <p:ext uri="{BB962C8B-B14F-4D97-AF65-F5344CB8AC3E}">
        <p14:creationId xmlns:p14="http://schemas.microsoft.com/office/powerpoint/2010/main" val="107088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a:t>
            </a:r>
          </a:p>
        </p:txBody>
      </p:sp>
      <p:sp>
        <p:nvSpPr>
          <p:cNvPr id="3" name="Content Placeholder 2"/>
          <p:cNvSpPr>
            <a:spLocks noGrp="1"/>
          </p:cNvSpPr>
          <p:nvPr>
            <p:ph idx="1"/>
          </p:nvPr>
        </p:nvSpPr>
        <p:spPr>
          <a:xfrm>
            <a:off x="838199" y="1825625"/>
            <a:ext cx="5309937" cy="4351338"/>
          </a:xfrm>
        </p:spPr>
        <p:txBody>
          <a:bodyPr/>
          <a:lstStyle/>
          <a:p>
            <a:pPr algn="just"/>
            <a:r>
              <a:rPr lang="en-US" dirty="0"/>
              <a:t>Can developers fail to fully apply changes in tasks requiring multi-entity edits?</a:t>
            </a:r>
          </a:p>
          <a:p>
            <a:pPr algn="ctr">
              <a:buFont typeface="Wingdings" panose="05000000000000000000" pitchFamily="2" charset="2"/>
              <a:buChar char="ü"/>
            </a:pPr>
            <a:r>
              <a:rPr lang="en-US" dirty="0">
                <a:solidFill>
                  <a:srgbClr val="FF0000"/>
                </a:solidFill>
              </a:rPr>
              <a:t>Yes</a:t>
            </a:r>
          </a:p>
          <a:p>
            <a:pPr marL="514350" indent="-514350">
              <a:buFont typeface="+mj-lt"/>
              <a:buAutoNum type="arabicPeriod"/>
            </a:pPr>
            <a:r>
              <a:rPr lang="en-US" sz="2400" dirty="0"/>
              <a:t>Developers added a field _</a:t>
            </a:r>
            <a:r>
              <a:rPr lang="en-US" sz="2400" dirty="0" err="1"/>
              <a:t>clobValue</a:t>
            </a:r>
            <a:endParaRPr lang="en-US" sz="2400" dirty="0"/>
          </a:p>
          <a:p>
            <a:pPr marL="514350" indent="-514350">
              <a:buFont typeface="+mj-lt"/>
              <a:buAutoNum type="arabicPeriod"/>
            </a:pPr>
            <a:r>
              <a:rPr lang="en-US" sz="2400" dirty="0"/>
              <a:t>Modified 12 methods.</a:t>
            </a:r>
          </a:p>
          <a:p>
            <a:pPr marL="514350" indent="-514350">
              <a:buFont typeface="+mj-lt"/>
              <a:buAutoNum type="arabicPeriod"/>
            </a:pPr>
            <a:r>
              <a:rPr lang="en-US" sz="2400" dirty="0"/>
              <a:t>Forgot to modify </a:t>
            </a:r>
            <a:r>
              <a:rPr lang="en-US" sz="2400" dirty="0" err="1"/>
              <a:t>restoreToNull</a:t>
            </a:r>
            <a:r>
              <a:rPr lang="en-US" sz="2400" dirty="0"/>
              <a:t>() </a:t>
            </a:r>
          </a:p>
        </p:txBody>
      </p:sp>
      <p:pic>
        <p:nvPicPr>
          <p:cNvPr id="4" name="Picture 3"/>
          <p:cNvPicPr>
            <a:picLocks noChangeAspect="1"/>
          </p:cNvPicPr>
          <p:nvPr/>
        </p:nvPicPr>
        <p:blipFill rotWithShape="1">
          <a:blip r:embed="rId3"/>
          <a:srcRect l="30655" t="13976" r="16162" b="10372"/>
          <a:stretch/>
        </p:blipFill>
        <p:spPr>
          <a:xfrm>
            <a:off x="6367591" y="1862054"/>
            <a:ext cx="5347156" cy="427848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6550223"/>
            <a:ext cx="1272209" cy="307777"/>
          </a:xfrm>
          <a:prstGeom prst="rect">
            <a:avLst/>
          </a:prstGeom>
          <a:noFill/>
        </p:spPr>
        <p:txBody>
          <a:bodyPr wrap="square" rtlCol="0">
            <a:spAutoFit/>
          </a:bodyPr>
          <a:lstStyle/>
          <a:p>
            <a:r>
              <a:rPr lang="en-US" sz="1400" dirty="0">
                <a:solidFill>
                  <a:schemeClr val="bg1">
                    <a:lumMod val="50000"/>
                  </a:schemeClr>
                </a:solidFill>
              </a:rPr>
              <a:t>TVM .. m2ns</a:t>
            </a:r>
          </a:p>
        </p:txBody>
      </p:sp>
      <p:sp>
        <p:nvSpPr>
          <p:cNvPr id="6" name="Rounded Rectangle 5"/>
          <p:cNvSpPr/>
          <p:nvPr/>
        </p:nvSpPr>
        <p:spPr>
          <a:xfrm>
            <a:off x="463826" y="5327374"/>
            <a:ext cx="5459896" cy="9806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t>How we can fix this issue with the new approach?</a:t>
            </a:r>
          </a:p>
        </p:txBody>
      </p:sp>
    </p:spTree>
    <p:extLst>
      <p:ext uri="{BB962C8B-B14F-4D97-AF65-F5344CB8AC3E}">
        <p14:creationId xmlns:p14="http://schemas.microsoft.com/office/powerpoint/2010/main" val="31557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 (</a:t>
            </a:r>
            <a:r>
              <a:rPr lang="en-US" dirty="0">
                <a:solidFill>
                  <a:srgbClr val="FF0000"/>
                </a:solidFill>
              </a:rPr>
              <a:t>CMSuggester</a:t>
            </a:r>
            <a:r>
              <a:rPr lang="en-US" dirty="0"/>
              <a:t>)</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rotWithShape="1">
          <a:blip r:embed="rId3"/>
          <a:srcRect l="30655" t="13976" r="16162" b="10372"/>
          <a:stretch/>
        </p:blipFill>
        <p:spPr>
          <a:xfrm>
            <a:off x="6367591" y="1862054"/>
            <a:ext cx="5347156" cy="427848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graphicFrame>
        <p:nvGraphicFramePr>
          <p:cNvPr id="5" name="Diagram 4"/>
          <p:cNvGraphicFramePr/>
          <p:nvPr>
            <p:extLst>
              <p:ext uri="{D42A27DB-BD31-4B8C-83A1-F6EECF244321}">
                <p14:modId xmlns:p14="http://schemas.microsoft.com/office/powerpoint/2010/main" val="1184461256"/>
              </p:ext>
            </p:extLst>
          </p:nvPr>
        </p:nvGraphicFramePr>
        <p:xfrm>
          <a:off x="1082875" y="2345635"/>
          <a:ext cx="4588720" cy="3831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838198" y="1690688"/>
            <a:ext cx="5168445" cy="461665"/>
          </a:xfrm>
          <a:prstGeom prst="rect">
            <a:avLst/>
          </a:prstGeom>
          <a:noFill/>
        </p:spPr>
        <p:txBody>
          <a:bodyPr wrap="square" rtlCol="0">
            <a:spAutoFit/>
          </a:bodyPr>
          <a:lstStyle/>
          <a:p>
            <a:r>
              <a:rPr lang="en-US" sz="2400" dirty="0"/>
              <a:t>Steps to solve this issue: </a:t>
            </a:r>
          </a:p>
        </p:txBody>
      </p:sp>
      <p:sp>
        <p:nvSpPr>
          <p:cNvPr id="7" name="TextBox 6"/>
          <p:cNvSpPr txBox="1"/>
          <p:nvPr/>
        </p:nvSpPr>
        <p:spPr>
          <a:xfrm>
            <a:off x="0" y="6581001"/>
            <a:ext cx="1086678" cy="276999"/>
          </a:xfrm>
          <a:prstGeom prst="rect">
            <a:avLst/>
          </a:prstGeom>
          <a:noFill/>
        </p:spPr>
        <p:txBody>
          <a:bodyPr wrap="square" rtlCol="0">
            <a:spAutoFit/>
          </a:bodyPr>
          <a:lstStyle/>
          <a:p>
            <a:r>
              <a:rPr lang="en-US" sz="1200" dirty="0">
                <a:solidFill>
                  <a:schemeClr val="bg1">
                    <a:lumMod val="50000"/>
                  </a:schemeClr>
                </a:solidFill>
              </a:rPr>
              <a:t>As Se </a:t>
            </a:r>
            <a:r>
              <a:rPr lang="en-US" sz="1200" dirty="0" err="1">
                <a:solidFill>
                  <a:schemeClr val="bg1">
                    <a:lumMod val="50000"/>
                  </a:schemeClr>
                </a:solidFill>
              </a:rPr>
              <a:t>Ts</a:t>
            </a:r>
            <a:r>
              <a:rPr lang="en-US" sz="1200" dirty="0">
                <a:solidFill>
                  <a:schemeClr val="bg1">
                    <a:lumMod val="50000"/>
                  </a:schemeClr>
                </a:solidFill>
              </a:rPr>
              <a:t> </a:t>
            </a:r>
            <a:r>
              <a:rPr lang="en-US" sz="1200" dirty="0" err="1">
                <a:solidFill>
                  <a:schemeClr val="bg1">
                    <a:lumMod val="50000"/>
                  </a:schemeClr>
                </a:solidFill>
              </a:rPr>
              <a:t>Dia</a:t>
            </a:r>
            <a:endParaRPr lang="en-US" sz="1200" dirty="0">
              <a:solidFill>
                <a:schemeClr val="bg1">
                  <a:lumMod val="50000"/>
                </a:schemeClr>
              </a:solidFill>
            </a:endParaRPr>
          </a:p>
        </p:txBody>
      </p:sp>
      <p:sp>
        <p:nvSpPr>
          <p:cNvPr id="8" name="Curved Left Arrow 7"/>
          <p:cNvSpPr/>
          <p:nvPr/>
        </p:nvSpPr>
        <p:spPr>
          <a:xfrm>
            <a:off x="9952511" y="4147068"/>
            <a:ext cx="901148" cy="17501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rot="5400000">
            <a:off x="9392928" y="4911443"/>
            <a:ext cx="3246783" cy="369332"/>
          </a:xfrm>
          <a:prstGeom prst="rect">
            <a:avLst/>
          </a:prstGeom>
          <a:noFill/>
        </p:spPr>
        <p:txBody>
          <a:bodyPr wrap="square" rtlCol="0">
            <a:spAutoFit/>
          </a:bodyPr>
          <a:lstStyle/>
          <a:p>
            <a:r>
              <a:rPr lang="en-US" dirty="0">
                <a:solidFill>
                  <a:srgbClr val="0070C0"/>
                </a:solidFill>
              </a:rPr>
              <a:t>Accessed by </a:t>
            </a:r>
            <a:r>
              <a:rPr lang="en-US" dirty="0" err="1">
                <a:solidFill>
                  <a:srgbClr val="0070C0"/>
                </a:solidFill>
              </a:rPr>
              <a:t>restoreToNull</a:t>
            </a:r>
            <a:endParaRPr lang="en-US" dirty="0">
              <a:solidFill>
                <a:srgbClr val="0070C0"/>
              </a:solidFill>
            </a:endParaRPr>
          </a:p>
        </p:txBody>
      </p:sp>
      <p:sp>
        <p:nvSpPr>
          <p:cNvPr id="10" name="Curved Left Arrow 9"/>
          <p:cNvSpPr/>
          <p:nvPr/>
        </p:nvSpPr>
        <p:spPr>
          <a:xfrm rot="4665632">
            <a:off x="7112304" y="4110466"/>
            <a:ext cx="1176135" cy="38967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910449" y="6445553"/>
            <a:ext cx="4084124" cy="369332"/>
          </a:xfrm>
          <a:prstGeom prst="rect">
            <a:avLst/>
          </a:prstGeom>
          <a:noFill/>
        </p:spPr>
        <p:txBody>
          <a:bodyPr wrap="square" rtlCol="0">
            <a:spAutoFit/>
          </a:bodyPr>
          <a:lstStyle/>
          <a:p>
            <a:r>
              <a:rPr lang="en-US" dirty="0">
                <a:solidFill>
                  <a:srgbClr val="0070C0"/>
                </a:solidFill>
              </a:rPr>
              <a:t>Recommend </a:t>
            </a:r>
            <a:r>
              <a:rPr lang="en-US" dirty="0" err="1">
                <a:solidFill>
                  <a:srgbClr val="0070C0"/>
                </a:solidFill>
              </a:rPr>
              <a:t>restoreToNumm</a:t>
            </a:r>
            <a:r>
              <a:rPr lang="en-US" dirty="0">
                <a:solidFill>
                  <a:srgbClr val="0070C0"/>
                </a:solidFill>
              </a:rPr>
              <a:t> for change</a:t>
            </a:r>
          </a:p>
        </p:txBody>
      </p:sp>
    </p:spTree>
    <p:extLst>
      <p:ext uri="{BB962C8B-B14F-4D97-AF65-F5344CB8AC3E}">
        <p14:creationId xmlns:p14="http://schemas.microsoft.com/office/powerpoint/2010/main" val="387177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Researchers’ Empirical Finding [Prev. Projects]</a:t>
            </a:r>
          </a:p>
        </p:txBody>
      </p:sp>
      <p:sp>
        <p:nvSpPr>
          <p:cNvPr id="3" name="Content Placeholder 2"/>
          <p:cNvSpPr>
            <a:spLocks noGrp="1"/>
          </p:cNvSpPr>
          <p:nvPr>
            <p:ph idx="1"/>
          </p:nvPr>
        </p:nvSpPr>
        <p:spPr>
          <a:xfrm>
            <a:off x="838200" y="1825625"/>
            <a:ext cx="4193412" cy="4351338"/>
          </a:xfrm>
        </p:spPr>
        <p:txBody>
          <a:bodyPr>
            <a:normAutofit/>
          </a:bodyPr>
          <a:lstStyle/>
          <a:p>
            <a:pPr algn="just"/>
            <a:r>
              <a:rPr lang="en-US" sz="2000" dirty="0">
                <a:solidFill>
                  <a:srgbClr val="0070C0"/>
                </a:solidFill>
              </a:rPr>
              <a:t>Analyzed 2,854 bug fixes from four popular open source projects to explore multi-entity edits.</a:t>
            </a:r>
          </a:p>
          <a:p>
            <a:pPr algn="just"/>
            <a:r>
              <a:rPr lang="en-US" sz="2000" b="1" dirty="0">
                <a:solidFill>
                  <a:srgbClr val="0070C0"/>
                </a:solidFill>
              </a:rPr>
              <a:t>*CM→AF </a:t>
            </a:r>
            <a:r>
              <a:rPr lang="en-US" sz="2000" dirty="0">
                <a:solidFill>
                  <a:srgbClr val="0070C0"/>
                </a:solidFill>
              </a:rPr>
              <a:t>is one of the most popular patterns. </a:t>
            </a:r>
          </a:p>
          <a:p>
            <a:pPr algn="just"/>
            <a:r>
              <a:rPr lang="en-US" sz="2000" dirty="0">
                <a:solidFill>
                  <a:srgbClr val="0070C0"/>
                </a:solidFill>
              </a:rPr>
              <a:t>Table1: when a field is added,  usually the changed methods are field access.</a:t>
            </a:r>
          </a:p>
          <a:p>
            <a:pPr marL="0" indent="0" algn="just">
              <a:buNone/>
            </a:pPr>
            <a:endParaRPr lang="en-US" sz="2000" dirty="0">
              <a:solidFill>
                <a:srgbClr val="0070C0"/>
              </a:solidFill>
            </a:endParaRPr>
          </a:p>
        </p:txBody>
      </p:sp>
      <p:pic>
        <p:nvPicPr>
          <p:cNvPr id="4" name="Picture 3"/>
          <p:cNvPicPr>
            <a:picLocks noChangeAspect="1"/>
          </p:cNvPicPr>
          <p:nvPr/>
        </p:nvPicPr>
        <p:blipFill rotWithShape="1">
          <a:blip r:embed="rId3"/>
          <a:srcRect l="17062" t="12456" r="19715" b="12690"/>
          <a:stretch/>
        </p:blipFill>
        <p:spPr>
          <a:xfrm>
            <a:off x="5162309" y="1491542"/>
            <a:ext cx="6657424" cy="5019504"/>
          </a:xfrm>
          <a:prstGeom prst="rect">
            <a:avLst/>
          </a:prstGeom>
        </p:spPr>
      </p:pic>
      <p:sp>
        <p:nvSpPr>
          <p:cNvPr id="5" name="Flowchart: Alternate Process 4"/>
          <p:cNvSpPr/>
          <p:nvPr/>
        </p:nvSpPr>
        <p:spPr>
          <a:xfrm>
            <a:off x="838200" y="4517691"/>
            <a:ext cx="4062714" cy="190590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b="1" dirty="0">
                <a:effectLst>
                  <a:outerShdw blurRad="38100" dist="38100" dir="2700000" algn="tl">
                    <a:srgbClr val="000000">
                      <a:alpha val="43137"/>
                    </a:srgbClr>
                  </a:outerShdw>
                </a:effectLst>
              </a:rPr>
              <a:t>Empirical finding: </a:t>
            </a:r>
            <a:r>
              <a:rPr lang="en-US" dirty="0"/>
              <a:t>One or more methods in a cluster are changed to access a new field, the other methods from the same cluster are likely to be co-changed for the new field access.</a:t>
            </a:r>
          </a:p>
        </p:txBody>
      </p:sp>
      <p:sp>
        <p:nvSpPr>
          <p:cNvPr id="6" name="TextBox 5"/>
          <p:cNvSpPr txBox="1"/>
          <p:nvPr/>
        </p:nvSpPr>
        <p:spPr>
          <a:xfrm>
            <a:off x="0" y="6581001"/>
            <a:ext cx="1351722" cy="276999"/>
          </a:xfrm>
          <a:prstGeom prst="rect">
            <a:avLst/>
          </a:prstGeom>
          <a:noFill/>
        </p:spPr>
        <p:txBody>
          <a:bodyPr wrap="square" rtlCol="0">
            <a:spAutoFit/>
          </a:bodyPr>
          <a:lstStyle/>
          <a:p>
            <a:r>
              <a:rPr lang="en-US" sz="1200" dirty="0">
                <a:solidFill>
                  <a:schemeClr val="bg1">
                    <a:lumMod val="50000"/>
                  </a:schemeClr>
                </a:solidFill>
              </a:rPr>
              <a:t>So ME Mo2 </a:t>
            </a:r>
          </a:p>
        </p:txBody>
      </p:sp>
      <p:sp>
        <p:nvSpPr>
          <p:cNvPr id="7" name="TextBox 6"/>
          <p:cNvSpPr txBox="1"/>
          <p:nvPr/>
        </p:nvSpPr>
        <p:spPr>
          <a:xfrm>
            <a:off x="11353800" y="6527686"/>
            <a:ext cx="1351722" cy="276999"/>
          </a:xfrm>
          <a:prstGeom prst="rect">
            <a:avLst/>
          </a:prstGeom>
          <a:noFill/>
        </p:spPr>
        <p:txBody>
          <a:bodyPr wrap="square" rtlCol="0">
            <a:spAutoFit/>
          </a:bodyPr>
          <a:lstStyle/>
          <a:p>
            <a:r>
              <a:rPr lang="en-US" sz="1200" dirty="0">
                <a:solidFill>
                  <a:schemeClr val="bg1">
                    <a:lumMod val="50000"/>
                  </a:schemeClr>
                </a:solidFill>
              </a:rPr>
              <a:t>S EM </a:t>
            </a:r>
            <a:r>
              <a:rPr lang="en-US" sz="1200" dirty="0" err="1">
                <a:solidFill>
                  <a:schemeClr val="bg1">
                    <a:lumMod val="50000"/>
                  </a:schemeClr>
                </a:solidFill>
              </a:rPr>
              <a:t>Sh</a:t>
            </a:r>
            <a:endParaRPr lang="en-US" sz="1200" dirty="0">
              <a:solidFill>
                <a:schemeClr val="bg1">
                  <a:lumMod val="50000"/>
                </a:schemeClr>
              </a:solidFill>
            </a:endParaRPr>
          </a:p>
        </p:txBody>
      </p:sp>
    </p:spTree>
    <p:extLst>
      <p:ext uri="{BB962C8B-B14F-4D97-AF65-F5344CB8AC3E}">
        <p14:creationId xmlns:p14="http://schemas.microsoft.com/office/powerpoint/2010/main" val="257739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D966FC5C-4667-4397-A693-CF200DEB9CDD}">
  <we:reference id="wa104218071" version="1.0.0.0" store="en-US" storeType="OMEX"/>
  <we:alternateReferences>
    <we:reference id="WA104218071" version="1.0.0.0" store="WA104218071" storeType="OMEX"/>
  </we:alternateReferences>
  <we:properties>
    <we:property name="autostart" value="false"/>
    <we:property name="countdown" value="18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640FCEB-9F0C-4E7C-B3E2-40B47DC9B595}">
  <we:reference id="wa104218071" version="1.0.0.0" store="en-US" storeType="OMEX"/>
  <we:alternateReferences>
    <we:reference id="WA104218071" version="1.0.0.0" store="WA104218071" storeType="OMEX"/>
  </we:alternateReferences>
  <we:properties>
    <we:property name="countdown" value="240"/>
    <we:property name="autostart" value="false"/>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46120647-68BC-4D9B-B1C4-7702CBE85FFA}">
  <we:reference id="wa104218071" version="1.0.0.0" store="en-US" storeType="OMEX"/>
  <we:alternateReferences>
    <we:reference id="WA104218071" version="1.0.0.0" store="WA104218071" storeType="OMEX"/>
  </we:alternateReferences>
  <we:properties>
    <we:property name="autostart" value="false"/>
    <we:property name="countdown" value="24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Banded</Template>
  <TotalTime>4373</TotalTime>
  <Words>4144</Words>
  <Application>Microsoft Macintosh PowerPoint</Application>
  <PresentationFormat>Widescreen</PresentationFormat>
  <Paragraphs>500</Paragraphs>
  <Slides>39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Cambria Math</vt:lpstr>
      <vt:lpstr>Courier New</vt:lpstr>
      <vt:lpstr>Times New Roman</vt:lpstr>
      <vt:lpstr>Wingdings</vt:lpstr>
      <vt:lpstr>Office Theme</vt:lpstr>
      <vt:lpstr>CMSuggester: Method Change Suggestion to Complement Multi-Entity Edits</vt:lpstr>
      <vt:lpstr>Outline</vt:lpstr>
      <vt:lpstr>Introduction and Problem statement</vt:lpstr>
      <vt:lpstr>Introduction</vt:lpstr>
      <vt:lpstr>Introduction … More detail</vt:lpstr>
      <vt:lpstr>Discussion Questions 1</vt:lpstr>
      <vt:lpstr>Motivating Example</vt:lpstr>
      <vt:lpstr>Motivating Example (CMSuggester)</vt:lpstr>
      <vt:lpstr>Researchers’ Empirical Finding [Prev. Projects]</vt:lpstr>
      <vt:lpstr>Approach</vt:lpstr>
      <vt:lpstr>Approach</vt:lpstr>
      <vt:lpstr>Approach</vt:lpstr>
      <vt:lpstr>Approach</vt:lpstr>
      <vt:lpstr>Approach</vt:lpstr>
      <vt:lpstr>Discussion Questions 2</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Discussion Question 3</vt:lpstr>
      <vt:lpstr>Related work</vt:lpstr>
      <vt:lpstr>Related work</vt:lpstr>
      <vt:lpstr>Related work</vt:lpstr>
      <vt:lpstr>Related work</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CMSuggester: Method Change Suggestion to Complement Multi-Entity Edits</dc:title>
  <dc:creator>Reem</dc:creator>
  <cp:lastModifiedBy>孟 娜</cp:lastModifiedBy>
  <cp:revision>460</cp:revision>
  <dcterms:created xsi:type="dcterms:W3CDTF">2019-03-03T17:39:27Z</dcterms:created>
  <dcterms:modified xsi:type="dcterms:W3CDTF">2019-03-18T16:10:32Z</dcterms:modified>
</cp:coreProperties>
</file>