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5143500" type="screen16x9"/>
  <p:notesSz cx="6858000" cy="9144000"/>
  <p:embeddedFontLst>
    <p:embeddedFont>
      <p:font typeface="Maven Pro" pitchFamily="2" charset="77"/>
      <p:regular r:id="rId61"/>
      <p:bold r:id="rId62"/>
    </p:embeddedFont>
    <p:embeddedFont>
      <p:font typeface="Nunito" pitchFamily="2" charset="77"/>
      <p:regular r:id="rId63"/>
      <p:bold r:id="rId64"/>
      <p:italic r:id="rId65"/>
      <p:boldItalic r:id="rId66"/>
    </p:embeddedFont>
    <p:embeddedFont>
      <p:font typeface="Proxima Nova" panose="02000506030000020004" pitchFamily="2"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snapToObjects="1">
      <p:cViewPr varScale="1">
        <p:scale>
          <a:sx n="149" d="100"/>
          <a:sy n="149" d="100"/>
        </p:scale>
        <p:origin x="5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502876ad9c_0_6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502876ad9c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02876ad9c_0_5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02876ad9c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502876ad9c_0_5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502876ad9c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502876ad9c_0_6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502876ad9c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502876ad9c_0_6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502876ad9c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502876ad9c_0_6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502876ad9c_0_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502876ad9c_0_6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502876ad9c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02876ad9c_0_6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502876ad9c_0_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02876ad9c_0_6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502876ad9c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02876ad9c_0_6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502876ad9c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5ba42ff88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5ba42ff8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502876ad9c_0_6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502876ad9c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502876ad9c_0_6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502876ad9c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523620c5d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523620c5d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52416f0835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52416f083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02876ad9c_0_6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502876ad9c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52416f083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52416f083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52416f083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52416f083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52416f083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52416f083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52416f0835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52416f083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52416f0835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52416f083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02876ad9c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02876ad9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4d08ad0b02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4d08ad0b0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52416f0835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52416f083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4d08ad0b02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4d08ad0b0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52416f0835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52416f083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52416f0835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52416f083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52416f0835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52416f083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52416f0835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52416f083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52416f0835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52416f0835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52416f0835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52416f0835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52416f0835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52416f083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02876ad9c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02876ad9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52416f0835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52416f083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52416f0835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52416f0835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2416f0835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2416f0835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52416f0835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52416f0835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52416f0835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52416f0835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52416f0835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52416f0835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52416f0835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52416f0835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52416f0835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52416f0835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52416f0835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52416f0835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52416f0835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52416f0835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02876ad9c_0_3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502876ad9c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52416f0835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52416f0835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2416f0835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2416f0835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52416f0835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52416f0835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52416f0835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52416f0835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52416f0835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52416f0835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4d08ad0b0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4d08ad0b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4d08ad0b02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4d08ad0b0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52416f0835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52416f0835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4d08ad0b02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4d08ad0b0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02876ad9c_0_3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02876ad9c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502876ad9c_0_3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502876ad9c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02876ad9c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502876ad9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02876ad9c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502876ad9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311700" y="282025"/>
            <a:ext cx="8520600" cy="2331000"/>
          </a:xfrm>
          <a:prstGeom prst="rect">
            <a:avLst/>
          </a:prstGeom>
          <a:solidFill>
            <a:srgbClr val="FFFFFF">
              <a:alpha val="80000"/>
            </a:srgb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434343"/>
                </a:solidFill>
                <a:latin typeface="Nunito"/>
                <a:ea typeface="Nunito"/>
                <a:cs typeface="Nunito"/>
                <a:sym typeface="Nunito"/>
              </a:rPr>
              <a:t>An Empirical Study of Multi-Entity Changes in Real Bug Fixes</a:t>
            </a:r>
            <a:r>
              <a:rPr lang="en" sz="4800">
                <a:solidFill>
                  <a:srgbClr val="666666"/>
                </a:solidFill>
              </a:rPr>
              <a:t> </a:t>
            </a:r>
            <a:endParaRPr sz="4800">
              <a:solidFill>
                <a:srgbClr val="666666"/>
              </a:solidFill>
              <a:latin typeface="Proxima Nova"/>
              <a:ea typeface="Proxima Nova"/>
              <a:cs typeface="Proxima Nova"/>
              <a:sym typeface="Proxima Nova"/>
            </a:endParaRPr>
          </a:p>
        </p:txBody>
      </p:sp>
      <p:sp>
        <p:nvSpPr>
          <p:cNvPr id="278" name="Google Shape;278;p13"/>
          <p:cNvSpPr txBox="1">
            <a:spLocks noGrp="1"/>
          </p:cNvSpPr>
          <p:nvPr>
            <p:ph type="subTitle" idx="1"/>
          </p:nvPr>
        </p:nvSpPr>
        <p:spPr>
          <a:xfrm>
            <a:off x="1316100" y="3217725"/>
            <a:ext cx="7107300" cy="596400"/>
          </a:xfrm>
          <a:prstGeom prst="rect">
            <a:avLst/>
          </a:prstGeom>
          <a:solidFill>
            <a:srgbClr val="FFFFFF">
              <a:alpha val="6000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434343"/>
                </a:solidFill>
              </a:rPr>
              <a:t>Ye Wang, Na Meng, Hao Zhang</a:t>
            </a:r>
            <a:endParaRPr sz="2400" b="1">
              <a:solidFill>
                <a:srgbClr val="434343"/>
              </a:solidFill>
            </a:endParaRPr>
          </a:p>
        </p:txBody>
      </p:sp>
      <p:sp>
        <p:nvSpPr>
          <p:cNvPr id="279" name="Google Shape;279;p13"/>
          <p:cNvSpPr txBox="1"/>
          <p:nvPr/>
        </p:nvSpPr>
        <p:spPr>
          <a:xfrm>
            <a:off x="53725" y="4547100"/>
            <a:ext cx="5650200" cy="5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Presented by:</a:t>
            </a:r>
            <a:endParaRPr b="1">
              <a:latin typeface="Proxima Nova"/>
              <a:ea typeface="Proxima Nova"/>
              <a:cs typeface="Proxima Nova"/>
              <a:sym typeface="Proxima Nova"/>
            </a:endParaRPr>
          </a:p>
          <a:p>
            <a:pPr marL="0" lvl="0" indent="0" algn="l" rtl="0">
              <a:spcBef>
                <a:spcPts val="0"/>
              </a:spcBef>
              <a:spcAft>
                <a:spcPts val="0"/>
              </a:spcAft>
              <a:buNone/>
            </a:pPr>
            <a:r>
              <a:rPr lang="en" b="1">
                <a:latin typeface="Proxima Nova"/>
                <a:ea typeface="Proxima Nova"/>
                <a:cs typeface="Proxima Nova"/>
                <a:sym typeface="Proxima Nova"/>
              </a:rPr>
              <a:t>Niti Sharma, Department of Computer Science</a:t>
            </a:r>
            <a:endParaRPr b="1">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sp>
        <p:nvSpPr>
          <p:cNvPr id="280" name="Google Shape;280;p13"/>
          <p:cNvSpPr/>
          <p:nvPr/>
        </p:nvSpPr>
        <p:spPr>
          <a:xfrm>
            <a:off x="311700" y="283799"/>
            <a:ext cx="443100" cy="355200"/>
          </a:xfrm>
          <a:prstGeom prst="halfFrame">
            <a:avLst>
              <a:gd name="adj1" fmla="val 14370"/>
              <a:gd name="adj2" fmla="val 13472"/>
            </a:avLst>
          </a:prstGeom>
          <a:solidFill>
            <a:srgbClr val="D47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rot="10800000">
            <a:off x="8423297" y="3217722"/>
            <a:ext cx="443100" cy="443100"/>
          </a:xfrm>
          <a:prstGeom prst="halfFrame">
            <a:avLst>
              <a:gd name="adj1" fmla="val 14370"/>
              <a:gd name="adj2" fmla="val 13472"/>
            </a:avLst>
          </a:prstGeom>
          <a:solidFill>
            <a:srgbClr val="D47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2"/>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3000"/>
              <a:t>Major Research Questions</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3"/>
          <p:cNvSpPr txBox="1">
            <a:spLocks noGrp="1"/>
          </p:cNvSpPr>
          <p:nvPr>
            <p:ph type="title"/>
          </p:nvPr>
        </p:nvSpPr>
        <p:spPr>
          <a:xfrm>
            <a:off x="1303800" y="598575"/>
            <a:ext cx="7030500" cy="74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Major Research Questions</a:t>
            </a:r>
            <a:endParaRPr/>
          </a:p>
        </p:txBody>
      </p:sp>
      <p:sp>
        <p:nvSpPr>
          <p:cNvPr id="338" name="Google Shape;338;p23"/>
          <p:cNvSpPr txBox="1">
            <a:spLocks noGrp="1"/>
          </p:cNvSpPr>
          <p:nvPr>
            <p:ph type="body" idx="1"/>
          </p:nvPr>
        </p:nvSpPr>
        <p:spPr>
          <a:xfrm>
            <a:off x="577475" y="1410100"/>
            <a:ext cx="8097900" cy="338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RQ1 : (</a:t>
            </a:r>
            <a:r>
              <a:rPr lang="en" sz="1800" b="1" u="sng"/>
              <a:t>FREQUENCY)</a:t>
            </a:r>
            <a:r>
              <a:rPr lang="en" sz="1800" b="1"/>
              <a:t>What is the frequency of the bug fixes involving multiple entity changes?</a:t>
            </a:r>
            <a:endParaRPr sz="1800" b="1"/>
          </a:p>
          <a:p>
            <a:pPr marL="457200" lvl="0" indent="-342900" algn="l" rtl="0">
              <a:spcBef>
                <a:spcPts val="1600"/>
              </a:spcBef>
              <a:spcAft>
                <a:spcPts val="0"/>
              </a:spcAft>
              <a:buSzPts val="1800"/>
              <a:buChar char="●"/>
            </a:pPr>
            <a:r>
              <a:rPr lang="en" sz="1800"/>
              <a:t>Developers modify multiple file/entities in a single commit</a:t>
            </a:r>
            <a:endParaRPr sz="1800"/>
          </a:p>
          <a:p>
            <a:pPr marL="457200" lvl="0" indent="-342900" algn="l" rtl="0">
              <a:spcBef>
                <a:spcPts val="0"/>
              </a:spcBef>
              <a:spcAft>
                <a:spcPts val="0"/>
              </a:spcAft>
              <a:buSzPts val="1800"/>
              <a:buChar char="●"/>
            </a:pPr>
            <a:r>
              <a:rPr lang="en" sz="1800" b="1" u="sng"/>
              <a:t>Unknown</a:t>
            </a:r>
            <a:r>
              <a:rPr lang="en" sz="1800" b="1"/>
              <a:t>: What % of bug fixes change multiple entities in single commits and how these co-changed entities are related to each other?</a:t>
            </a:r>
            <a:endParaRPr sz="1800" b="1"/>
          </a:p>
          <a:p>
            <a:pPr marL="457200" lvl="0" indent="-342900" algn="l" rtl="0">
              <a:spcBef>
                <a:spcPts val="0"/>
              </a:spcBef>
              <a:spcAft>
                <a:spcPts val="0"/>
              </a:spcAft>
              <a:buSzPts val="1800"/>
              <a:buChar char="●"/>
            </a:pPr>
            <a:r>
              <a:rPr lang="en" sz="1800"/>
              <a:t>By finding answers to the above questions, we can bridge the gap between bug fix provided by the existing ARPs and the actual fixes</a:t>
            </a:r>
            <a:endParaRPr sz="1800"/>
          </a:p>
          <a:p>
            <a:pPr marL="457200" lvl="0" indent="-342900" algn="l" rtl="0">
              <a:spcBef>
                <a:spcPts val="0"/>
              </a:spcBef>
              <a:spcAft>
                <a:spcPts val="0"/>
              </a:spcAft>
              <a:buSzPts val="1800"/>
              <a:buChar char="●"/>
            </a:pPr>
            <a:r>
              <a:rPr lang="en" sz="1800"/>
              <a:t>Also, to assess the importance of exploring recurring change patterns in multi-entity fixes</a:t>
            </a:r>
            <a:endParaRPr sz="1800"/>
          </a:p>
          <a:p>
            <a:pPr marL="0" lvl="0" indent="0" algn="l" rtl="0">
              <a:spcBef>
                <a:spcPts val="1600"/>
              </a:spcBef>
              <a:spcAft>
                <a:spcPts val="0"/>
              </a:spcAft>
              <a:buNone/>
            </a:pPr>
            <a:endParaRPr sz="1800"/>
          </a:p>
          <a:p>
            <a:pPr marL="0" lvl="0" indent="0" algn="l" rtl="0">
              <a:spcBef>
                <a:spcPts val="1600"/>
              </a:spcBef>
              <a:spcAft>
                <a:spcPts val="0"/>
              </a:spcAft>
              <a:buClr>
                <a:srgbClr val="000000"/>
              </a:buClr>
              <a:buSzPts val="1100"/>
              <a:buFont typeface="Arial"/>
              <a:buNone/>
            </a:pPr>
            <a:endParaRPr sz="1800" b="1"/>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4"/>
          <p:cNvSpPr txBox="1">
            <a:spLocks noGrp="1"/>
          </p:cNvSpPr>
          <p:nvPr>
            <p:ph type="title"/>
          </p:nvPr>
        </p:nvSpPr>
        <p:spPr>
          <a:xfrm>
            <a:off x="1303800" y="598575"/>
            <a:ext cx="7030500" cy="71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Major Research Questions</a:t>
            </a:r>
            <a:endParaRPr/>
          </a:p>
        </p:txBody>
      </p:sp>
      <p:sp>
        <p:nvSpPr>
          <p:cNvPr id="344" name="Google Shape;344;p24"/>
          <p:cNvSpPr txBox="1">
            <a:spLocks noGrp="1"/>
          </p:cNvSpPr>
          <p:nvPr>
            <p:ph type="body" idx="1"/>
          </p:nvPr>
        </p:nvSpPr>
        <p:spPr>
          <a:xfrm>
            <a:off x="617750" y="1410100"/>
            <a:ext cx="8097900" cy="31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RQ2: (</a:t>
            </a:r>
            <a:r>
              <a:rPr lang="en" sz="1800" b="1" u="sng"/>
              <a:t>COMPOSITION)</a:t>
            </a:r>
            <a:r>
              <a:rPr lang="en" sz="1800" b="1"/>
              <a:t>What patterns are contained by multi-entity fixes?</a:t>
            </a:r>
            <a:endParaRPr sz="1800" b="1"/>
          </a:p>
          <a:p>
            <a:pPr marL="457200" lvl="0" indent="-342900" algn="l" rtl="0">
              <a:spcBef>
                <a:spcPts val="1600"/>
              </a:spcBef>
              <a:spcAft>
                <a:spcPts val="0"/>
              </a:spcAft>
              <a:buSzPts val="1800"/>
              <a:buChar char="●"/>
            </a:pPr>
            <a:r>
              <a:rPr lang="en" sz="1800"/>
              <a:t>Our point of interest is Recurring changing patterns in the bug fixes which are repeatedly co-changed entities.</a:t>
            </a:r>
            <a:endParaRPr sz="1800"/>
          </a:p>
          <a:p>
            <a:pPr marL="457200" lvl="0" indent="-342900" algn="l" rtl="0">
              <a:spcBef>
                <a:spcPts val="0"/>
              </a:spcBef>
              <a:spcAft>
                <a:spcPts val="0"/>
              </a:spcAft>
              <a:buSzPts val="1800"/>
              <a:buChar char="●"/>
            </a:pPr>
            <a:r>
              <a:rPr lang="en" sz="1800"/>
              <a:t>These atomic co-changes may be </a:t>
            </a:r>
            <a:r>
              <a:rPr lang="en" sz="1800" b="1"/>
              <a:t>more closely related</a:t>
            </a:r>
            <a:r>
              <a:rPr lang="en" sz="1800"/>
              <a:t> than the others, and may occur repetitively in multiple commits of the same or different projects. </a:t>
            </a:r>
            <a:endParaRPr sz="1800"/>
          </a:p>
          <a:p>
            <a:pPr marL="457200" lvl="0" indent="-342900" algn="l" rtl="0">
              <a:spcBef>
                <a:spcPts val="0"/>
              </a:spcBef>
              <a:spcAft>
                <a:spcPts val="0"/>
              </a:spcAft>
              <a:buSzPts val="1800"/>
              <a:buChar char="●"/>
            </a:pPr>
            <a:r>
              <a:rPr lang="en" sz="1800"/>
              <a:t>Hence, </a:t>
            </a:r>
            <a:r>
              <a:rPr lang="en" sz="1800" b="1"/>
              <a:t>they help us understand on how to repair multi-fault programs</a:t>
            </a:r>
            <a:r>
              <a:rPr lang="en" sz="1800"/>
              <a:t>. </a:t>
            </a:r>
            <a:endParaRPr sz="1800" b="1"/>
          </a:p>
          <a:p>
            <a:pPr marL="0" lvl="0" indent="0" algn="l" rtl="0">
              <a:spcBef>
                <a:spcPts val="0"/>
              </a:spcBef>
              <a:spcAft>
                <a:spcPts val="1600"/>
              </a:spcAft>
              <a:buClr>
                <a:srgbClr val="000000"/>
              </a:buClr>
              <a:buSzPts val="1100"/>
              <a:buFont typeface="Arial"/>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5"/>
          <p:cNvSpPr txBox="1">
            <a:spLocks noGrp="1"/>
          </p:cNvSpPr>
          <p:nvPr>
            <p:ph type="title"/>
          </p:nvPr>
        </p:nvSpPr>
        <p:spPr>
          <a:xfrm>
            <a:off x="1303800" y="598575"/>
            <a:ext cx="7030500" cy="6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Major Research Questions</a:t>
            </a:r>
            <a:endParaRPr/>
          </a:p>
        </p:txBody>
      </p:sp>
      <p:sp>
        <p:nvSpPr>
          <p:cNvPr id="350" name="Google Shape;350;p25"/>
          <p:cNvSpPr txBox="1">
            <a:spLocks noGrp="1"/>
          </p:cNvSpPr>
          <p:nvPr>
            <p:ph type="body" idx="1"/>
          </p:nvPr>
        </p:nvSpPr>
        <p:spPr>
          <a:xfrm>
            <a:off x="671475" y="1565575"/>
            <a:ext cx="7896600" cy="296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RQ3: (</a:t>
            </a:r>
            <a:r>
              <a:rPr lang="en" sz="1800" b="1" u="sng"/>
              <a:t>SEMANTIC MEANINGS</a:t>
            </a:r>
            <a:r>
              <a:rPr lang="en" sz="1800" b="1"/>
              <a:t> )Why do programmers make multiple-entity changes, when they fix real bugs?</a:t>
            </a:r>
            <a:endParaRPr sz="1800" b="1"/>
          </a:p>
          <a:p>
            <a:pPr marL="457200" lvl="0" indent="-342900" algn="l" rtl="0">
              <a:spcBef>
                <a:spcPts val="1600"/>
              </a:spcBef>
              <a:spcAft>
                <a:spcPts val="0"/>
              </a:spcAft>
              <a:buSzPts val="1800"/>
              <a:buChar char="●"/>
            </a:pPr>
            <a:r>
              <a:rPr lang="en" sz="1800"/>
              <a:t>The paper explored </a:t>
            </a:r>
            <a:r>
              <a:rPr lang="en" sz="1800" b="1"/>
              <a:t>why </a:t>
            </a:r>
            <a:r>
              <a:rPr lang="en" sz="1800"/>
              <a:t>the multi-entity change patterns happened and </a:t>
            </a:r>
            <a:r>
              <a:rPr lang="en" sz="1800" b="1"/>
              <a:t>how </a:t>
            </a:r>
            <a:r>
              <a:rPr lang="en" sz="1800"/>
              <a:t>they revised program semantics. </a:t>
            </a:r>
            <a:endParaRPr sz="1800"/>
          </a:p>
          <a:p>
            <a:pPr marL="457200" lvl="0" indent="-342900" algn="l" rtl="0">
              <a:spcBef>
                <a:spcPts val="0"/>
              </a:spcBef>
              <a:spcAft>
                <a:spcPts val="0"/>
              </a:spcAft>
              <a:buSzPts val="1800"/>
              <a:buChar char="●"/>
            </a:pPr>
            <a:r>
              <a:rPr lang="en" sz="1800"/>
              <a:t>Helps to characterize the scenarios where </a:t>
            </a:r>
            <a:r>
              <a:rPr lang="en" sz="1800" b="1"/>
              <a:t>new tools may suggest nontrivial edits based on semantic similarity to further help developers fix bugs.</a:t>
            </a:r>
            <a:endParaRPr sz="1800" b="1"/>
          </a:p>
          <a:p>
            <a:pPr marL="0" lvl="0" indent="0" algn="l" rtl="0">
              <a:spcBef>
                <a:spcPts val="0"/>
              </a:spcBef>
              <a:spcAft>
                <a:spcPts val="0"/>
              </a:spcAft>
              <a:buClr>
                <a:srgbClr val="000000"/>
              </a:buClr>
              <a:buSzPts val="1100"/>
              <a:buFont typeface="Arial"/>
              <a:buNone/>
            </a:pPr>
            <a:endParaRPr sz="1800" b="1"/>
          </a:p>
          <a:p>
            <a:pPr marL="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6"/>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Methodology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7"/>
          <p:cNvSpPr txBox="1">
            <a:spLocks noGrp="1"/>
          </p:cNvSpPr>
          <p:nvPr>
            <p:ph type="title"/>
          </p:nvPr>
        </p:nvSpPr>
        <p:spPr>
          <a:xfrm>
            <a:off x="1303800" y="598575"/>
            <a:ext cx="7030500" cy="7656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AutoNum type="alphaUcPeriod"/>
            </a:pPr>
            <a:r>
              <a:rPr lang="en"/>
              <a:t>CDG Construction</a:t>
            </a:r>
            <a:endParaRPr/>
          </a:p>
        </p:txBody>
      </p:sp>
      <p:sp>
        <p:nvSpPr>
          <p:cNvPr id="361" name="Google Shape;361;p27"/>
          <p:cNvSpPr txBox="1">
            <a:spLocks noGrp="1"/>
          </p:cNvSpPr>
          <p:nvPr>
            <p:ph type="body" idx="1"/>
          </p:nvPr>
        </p:nvSpPr>
        <p:spPr>
          <a:xfrm>
            <a:off x="449100" y="1436950"/>
            <a:ext cx="8245800" cy="338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Step 1: Extracting Changed Entities</a:t>
            </a:r>
            <a:endParaRPr sz="1800" b="1"/>
          </a:p>
          <a:p>
            <a:pPr marL="0" lvl="0" indent="0" algn="l" rtl="0">
              <a:spcBef>
                <a:spcPts val="0"/>
              </a:spcBef>
              <a:spcAft>
                <a:spcPts val="0"/>
              </a:spcAft>
              <a:buNone/>
            </a:pPr>
            <a:r>
              <a:rPr lang="en" sz="1800"/>
              <a:t>Wang et al. extended </a:t>
            </a:r>
            <a:r>
              <a:rPr lang="en" sz="1800" b="1"/>
              <a:t>ChangeDistiller</a:t>
            </a:r>
            <a:r>
              <a:rPr lang="en" sz="1800"/>
              <a:t>, which is a  tree differencing tool for fine-grained source code change extraction, to identify all atomic changes or changed entities.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b="1"/>
              <a:t>Need to extend ChangeDistiller: </a:t>
            </a:r>
            <a:endParaRPr sz="1800" b="1"/>
          </a:p>
          <a:p>
            <a:pPr marL="457200" lvl="0" indent="-342900" algn="l" rtl="0">
              <a:spcBef>
                <a:spcPts val="0"/>
              </a:spcBef>
              <a:spcAft>
                <a:spcPts val="0"/>
              </a:spcAft>
              <a:buSzPts val="1800"/>
              <a:buChar char="●"/>
            </a:pPr>
            <a:r>
              <a:rPr lang="en" sz="1800"/>
              <a:t>It can reports method-level, field-level, and statement-level changes but </a:t>
            </a:r>
            <a:r>
              <a:rPr lang="en" sz="1800" b="1"/>
              <a:t>not  the class-level changes</a:t>
            </a:r>
            <a:r>
              <a:rPr lang="en" sz="1800"/>
              <a:t> like Added Classes and Deleted Classes.</a:t>
            </a:r>
            <a:endParaRPr sz="1800"/>
          </a:p>
          <a:p>
            <a:pPr marL="457200" lvl="0" indent="-342900" algn="l" rtl="0">
              <a:spcBef>
                <a:spcPts val="0"/>
              </a:spcBef>
              <a:spcAft>
                <a:spcPts val="0"/>
              </a:spcAft>
              <a:buSzPts val="1800"/>
              <a:buChar char="●"/>
            </a:pPr>
            <a:r>
              <a:rPr lang="en" sz="1800"/>
              <a:t>Therefore, modified to also report these two type of changes</a:t>
            </a:r>
            <a:endParaRPr sz="1800"/>
          </a:p>
          <a:p>
            <a:pPr marL="0" lvl="0" indent="0" algn="l" rtl="0">
              <a:spcBef>
                <a:spcPts val="0"/>
              </a:spcBef>
              <a:spcAft>
                <a:spcPts val="0"/>
              </a:spcAft>
              <a:buNone/>
            </a:pP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8"/>
          <p:cNvSpPr txBox="1">
            <a:spLocks noGrp="1"/>
          </p:cNvSpPr>
          <p:nvPr>
            <p:ph type="title"/>
          </p:nvPr>
        </p:nvSpPr>
        <p:spPr>
          <a:xfrm>
            <a:off x="1303800" y="598575"/>
            <a:ext cx="7030500" cy="7041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AutoNum type="alphaUcPeriod"/>
            </a:pPr>
            <a:r>
              <a:rPr lang="en"/>
              <a:t>CDG Construction (Continued)</a:t>
            </a:r>
            <a:endParaRPr/>
          </a:p>
        </p:txBody>
      </p:sp>
      <p:sp>
        <p:nvSpPr>
          <p:cNvPr id="367" name="Google Shape;367;p28"/>
          <p:cNvSpPr txBox="1">
            <a:spLocks noGrp="1"/>
          </p:cNvSpPr>
          <p:nvPr>
            <p:ph type="body" idx="1"/>
          </p:nvPr>
        </p:nvSpPr>
        <p:spPr>
          <a:xfrm>
            <a:off x="376025" y="1391000"/>
            <a:ext cx="8420400" cy="314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Step 2: Correlating Changed Entities</a:t>
            </a:r>
            <a:endParaRPr sz="1800" b="1"/>
          </a:p>
          <a:p>
            <a:pPr marL="0" lvl="0" indent="0" algn="l" rtl="0">
              <a:spcBef>
                <a:spcPts val="0"/>
              </a:spcBef>
              <a:spcAft>
                <a:spcPts val="0"/>
              </a:spcAft>
              <a:buNone/>
            </a:pPr>
            <a:r>
              <a:rPr lang="en" sz="1800"/>
              <a:t>To find if the changed entities E1 and E2 are syntactically dependent, the authors checked for:</a:t>
            </a:r>
            <a:endParaRPr sz="1800"/>
          </a:p>
          <a:p>
            <a:pPr marL="457200" lvl="0" indent="-342900" algn="l" rtl="0">
              <a:spcBef>
                <a:spcPts val="0"/>
              </a:spcBef>
              <a:spcAft>
                <a:spcPts val="0"/>
              </a:spcAft>
              <a:buSzPts val="1800"/>
              <a:buChar char="●"/>
            </a:pPr>
            <a:r>
              <a:rPr lang="en" sz="1800" b="1"/>
              <a:t>Containment</a:t>
            </a:r>
            <a:r>
              <a:rPr lang="en" sz="1800"/>
              <a:t>: If E2’s code region is fully covered by E2’s region</a:t>
            </a:r>
            <a:endParaRPr sz="1800"/>
          </a:p>
          <a:p>
            <a:pPr marL="457200" lvl="0" indent="-342900" algn="l" rtl="0">
              <a:spcBef>
                <a:spcPts val="0"/>
              </a:spcBef>
              <a:spcAft>
                <a:spcPts val="0"/>
              </a:spcAft>
              <a:buSzPts val="1800"/>
              <a:buChar char="●"/>
            </a:pPr>
            <a:r>
              <a:rPr lang="en" sz="1800" b="1"/>
              <a:t>Overriding</a:t>
            </a:r>
            <a:r>
              <a:rPr lang="en" sz="1800"/>
              <a:t>: If E1 in a Java class redefines implementation of E2</a:t>
            </a:r>
            <a:endParaRPr sz="1800"/>
          </a:p>
          <a:p>
            <a:pPr marL="457200" lvl="0" indent="-342900" algn="l" rtl="0">
              <a:spcBef>
                <a:spcPts val="0"/>
              </a:spcBef>
              <a:spcAft>
                <a:spcPts val="0"/>
              </a:spcAft>
              <a:buSzPts val="1800"/>
              <a:buChar char="●"/>
            </a:pPr>
            <a:r>
              <a:rPr lang="en" sz="1800" b="1"/>
              <a:t>Access</a:t>
            </a:r>
            <a:r>
              <a:rPr lang="en" sz="1800"/>
              <a:t>: If E1’s implementation refers(method or field) to E2</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With ChangeDistiller’s output, we can easily discern “Containment” but for the other two, bindings need be resolved. </a:t>
            </a:r>
            <a:r>
              <a:rPr lang="en" sz="1800" b="1"/>
              <a:t>“Interpart” does that.</a:t>
            </a:r>
            <a:endParaRPr sz="18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9"/>
          <p:cNvSpPr txBox="1">
            <a:spLocks noGrp="1"/>
          </p:cNvSpPr>
          <p:nvPr>
            <p:ph type="title"/>
          </p:nvPr>
        </p:nvSpPr>
        <p:spPr>
          <a:xfrm>
            <a:off x="1303800" y="598575"/>
            <a:ext cx="74121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 Design and Implementation of InterPart </a:t>
            </a:r>
            <a:endParaRPr/>
          </a:p>
        </p:txBody>
      </p:sp>
      <p:sp>
        <p:nvSpPr>
          <p:cNvPr id="373" name="Google Shape;373;p29"/>
          <p:cNvSpPr txBox="1">
            <a:spLocks noGrp="1"/>
          </p:cNvSpPr>
          <p:nvPr>
            <p:ph type="body" idx="1"/>
          </p:nvPr>
        </p:nvSpPr>
        <p:spPr>
          <a:xfrm>
            <a:off x="510325" y="1759275"/>
            <a:ext cx="8313000" cy="31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Implementation strategy:</a:t>
            </a:r>
            <a:endParaRPr sz="1800"/>
          </a:p>
          <a:p>
            <a:pPr marL="457200" lvl="0" indent="-342900" algn="l" rtl="0">
              <a:spcBef>
                <a:spcPts val="1600"/>
              </a:spcBef>
              <a:spcAft>
                <a:spcPts val="0"/>
              </a:spcAft>
              <a:buSzPts val="1800"/>
              <a:buAutoNum type="arabicParenR"/>
            </a:pPr>
            <a:r>
              <a:rPr lang="en" sz="1800" b="1"/>
              <a:t>Static Analysis: </a:t>
            </a:r>
            <a:endParaRPr sz="1800" b="1"/>
          </a:p>
          <a:p>
            <a:pPr marL="457200" lvl="0" indent="-342900" algn="l" rtl="0">
              <a:spcBef>
                <a:spcPts val="0"/>
              </a:spcBef>
              <a:spcAft>
                <a:spcPts val="0"/>
              </a:spcAft>
              <a:buSzPts val="1800"/>
              <a:buChar char="●"/>
            </a:pPr>
            <a:r>
              <a:rPr lang="en" sz="1800"/>
              <a:t>No need to execute programs</a:t>
            </a:r>
            <a:endParaRPr sz="1800"/>
          </a:p>
          <a:p>
            <a:pPr marL="457200" lvl="0" indent="-342900" algn="l" rtl="0">
              <a:spcBef>
                <a:spcPts val="0"/>
              </a:spcBef>
              <a:spcAft>
                <a:spcPts val="0"/>
              </a:spcAft>
              <a:buSzPts val="1800"/>
              <a:buChar char="●"/>
            </a:pPr>
            <a:r>
              <a:rPr lang="en" sz="1800"/>
              <a:t>No need to cover a changed entity by one or more test runs</a:t>
            </a:r>
            <a:endParaRPr sz="1800"/>
          </a:p>
          <a:p>
            <a:pPr marL="457200" lvl="0" indent="-342900" algn="l" rtl="0">
              <a:spcBef>
                <a:spcPts val="0"/>
              </a:spcBef>
              <a:spcAft>
                <a:spcPts val="0"/>
              </a:spcAft>
              <a:buSzPts val="1800"/>
              <a:buChar char="●"/>
            </a:pPr>
            <a:r>
              <a:rPr lang="en" sz="1800" b="1"/>
              <a:t>Class Hierarchy Analysis</a:t>
            </a:r>
            <a:r>
              <a:rPr lang="en" sz="1800"/>
              <a:t>, a well-defined interprocedural analysis technique, is needed to </a:t>
            </a:r>
            <a:r>
              <a:rPr lang="en" sz="1800" b="1"/>
              <a:t>statically infer the binding information of field or method references</a:t>
            </a:r>
            <a:r>
              <a:rPr lang="en" sz="1800"/>
              <a:t>. </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0"/>
          <p:cNvSpPr txBox="1">
            <a:spLocks noGrp="1"/>
          </p:cNvSpPr>
          <p:nvPr>
            <p:ph type="body" idx="1"/>
          </p:nvPr>
        </p:nvSpPr>
        <p:spPr>
          <a:xfrm>
            <a:off x="470025" y="746375"/>
            <a:ext cx="8313000" cy="411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2) Incomplete Static Analysis</a:t>
            </a:r>
            <a:endParaRPr sz="1800" b="1"/>
          </a:p>
          <a:p>
            <a:pPr marL="457200" lvl="0" indent="-342900" algn="l" rtl="0">
              <a:spcBef>
                <a:spcPts val="1600"/>
              </a:spcBef>
              <a:spcAft>
                <a:spcPts val="0"/>
              </a:spcAft>
              <a:buSzPts val="1800"/>
              <a:buChar char="●"/>
            </a:pPr>
            <a:r>
              <a:rPr lang="en" sz="1800"/>
              <a:t>Tufano et al. analyzed the commits of 100 Apache projects, finding</a:t>
            </a:r>
            <a:endParaRPr sz="1800"/>
          </a:p>
          <a:p>
            <a:pPr marL="457200" lvl="0" indent="0" algn="l" rtl="0">
              <a:spcBef>
                <a:spcPts val="0"/>
              </a:spcBef>
              <a:spcAft>
                <a:spcPts val="0"/>
              </a:spcAft>
              <a:buNone/>
            </a:pPr>
            <a:r>
              <a:rPr lang="en" sz="1800"/>
              <a:t>that only 38% of commits were compilable. This requires manual removal of all the compilation errors before doing whole-program analysis. </a:t>
            </a:r>
            <a:endParaRPr sz="1800"/>
          </a:p>
          <a:p>
            <a:pPr marL="457200" lvl="0" indent="-342900" algn="l" rtl="0">
              <a:spcBef>
                <a:spcPts val="0"/>
              </a:spcBef>
              <a:spcAft>
                <a:spcPts val="0"/>
              </a:spcAft>
              <a:buSzPts val="1800"/>
              <a:buChar char="●"/>
            </a:pPr>
            <a:r>
              <a:rPr lang="en" sz="1800"/>
              <a:t>Another study shows that a bug fix rarely edits many source files. If we analyze the whole program for a bug fix, the majority of our analysis is wasted on unchanged code. </a:t>
            </a:r>
            <a:endParaRPr sz="1800"/>
          </a:p>
          <a:p>
            <a:pPr marL="457200" lvl="0" indent="0" algn="l" rtl="0">
              <a:spcBef>
                <a:spcPts val="0"/>
              </a:spcBef>
              <a:spcAft>
                <a:spcPts val="0"/>
              </a:spcAft>
              <a:buNone/>
            </a:pPr>
            <a:endParaRPr sz="1800"/>
          </a:p>
          <a:p>
            <a:pPr marL="0" lvl="0" indent="0" algn="l" rtl="0">
              <a:spcBef>
                <a:spcPts val="0"/>
              </a:spcBef>
              <a:spcAft>
                <a:spcPts val="0"/>
              </a:spcAft>
              <a:buClr>
                <a:srgbClr val="000000"/>
              </a:buClr>
              <a:buSzPts val="1100"/>
              <a:buFont typeface="Arial"/>
              <a:buNone/>
            </a:pPr>
            <a:r>
              <a:rPr lang="en" sz="1800"/>
              <a:t>To efficiently resolve bindings in changed files, it was decided to conduct</a:t>
            </a:r>
            <a:endParaRPr sz="1800"/>
          </a:p>
          <a:p>
            <a:pPr marL="0" lvl="0" indent="0" algn="l" rtl="0">
              <a:spcBef>
                <a:spcPts val="0"/>
              </a:spcBef>
              <a:spcAft>
                <a:spcPts val="0"/>
              </a:spcAft>
              <a:buClr>
                <a:srgbClr val="000000"/>
              </a:buClr>
              <a:buSzPts val="1100"/>
              <a:buFont typeface="Arial"/>
              <a:buNone/>
            </a:pPr>
            <a:r>
              <a:rPr lang="en" sz="1800"/>
              <a:t>inter-procedural analysis on </a:t>
            </a:r>
            <a:r>
              <a:rPr lang="en" sz="1800" b="1"/>
              <a:t>incomplete programs.</a:t>
            </a:r>
            <a:endParaRPr sz="1800" b="1"/>
          </a:p>
          <a:p>
            <a:pPr marL="0" lvl="0" indent="0" algn="l" rtl="0">
              <a:spcBef>
                <a:spcPts val="0"/>
              </a:spcBef>
              <a:spcAft>
                <a:spcPts val="0"/>
              </a:spcAft>
              <a:buClr>
                <a:srgbClr val="000000"/>
              </a:buClr>
              <a:buSzPts val="1100"/>
              <a:buFont typeface="Arial"/>
              <a:buNone/>
            </a:pPr>
            <a:endParaRPr sz="1800"/>
          </a:p>
          <a:p>
            <a:pPr marL="0" lvl="0" indent="0" algn="l" rtl="0">
              <a:spcBef>
                <a:spcPts val="0"/>
              </a:spcBef>
              <a:spcAft>
                <a:spcPts val="1600"/>
              </a:spcAft>
              <a:buNone/>
            </a:pP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1"/>
          <p:cNvSpPr txBox="1">
            <a:spLocks noGrp="1"/>
          </p:cNvSpPr>
          <p:nvPr>
            <p:ph type="title"/>
          </p:nvPr>
        </p:nvSpPr>
        <p:spPr>
          <a:xfrm>
            <a:off x="1303800" y="598575"/>
            <a:ext cx="7030500" cy="77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InterPart</a:t>
            </a:r>
            <a:endParaRPr/>
          </a:p>
        </p:txBody>
      </p:sp>
      <p:sp>
        <p:nvSpPr>
          <p:cNvPr id="384" name="Google Shape;384;p31"/>
          <p:cNvSpPr txBox="1">
            <a:spLocks noGrp="1"/>
          </p:cNvSpPr>
          <p:nvPr>
            <p:ph type="body" idx="1"/>
          </p:nvPr>
        </p:nvSpPr>
        <p:spPr>
          <a:xfrm>
            <a:off x="537175" y="1732400"/>
            <a:ext cx="7963800" cy="279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85" name="Google Shape;385;p31"/>
          <p:cNvPicPr preferRelativeResize="0"/>
          <p:nvPr/>
        </p:nvPicPr>
        <p:blipFill>
          <a:blip r:embed="rId3">
            <a:alphaModFix/>
          </a:blip>
          <a:stretch>
            <a:fillRect/>
          </a:stretch>
        </p:blipFill>
        <p:spPr>
          <a:xfrm>
            <a:off x="537175" y="1369874"/>
            <a:ext cx="7963800" cy="3187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Terms and Definitions</a:t>
            </a:r>
            <a:endParaRPr/>
          </a:p>
        </p:txBody>
      </p:sp>
      <p:sp>
        <p:nvSpPr>
          <p:cNvPr id="287" name="Google Shape;287;p14"/>
          <p:cNvSpPr txBox="1">
            <a:spLocks noGrp="1"/>
          </p:cNvSpPr>
          <p:nvPr>
            <p:ph type="body" idx="1"/>
          </p:nvPr>
        </p:nvSpPr>
        <p:spPr>
          <a:xfrm>
            <a:off x="496900" y="1450375"/>
            <a:ext cx="8313000" cy="333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Empirical Study: </a:t>
            </a:r>
            <a:endParaRPr sz="1800" b="1"/>
          </a:p>
          <a:p>
            <a:pPr marL="0" lvl="0" indent="0" algn="l" rtl="0">
              <a:spcBef>
                <a:spcPts val="1600"/>
              </a:spcBef>
              <a:spcAft>
                <a:spcPts val="0"/>
              </a:spcAft>
              <a:buNone/>
            </a:pPr>
            <a:r>
              <a:rPr lang="en" sz="1800"/>
              <a:t>Empirical research/study is research using </a:t>
            </a:r>
            <a:r>
              <a:rPr lang="en" sz="1800" b="1"/>
              <a:t>empirical evidence</a:t>
            </a:r>
            <a:r>
              <a:rPr lang="en" sz="1800"/>
              <a:t>. It is a way of gaining knowledge by </a:t>
            </a:r>
            <a:r>
              <a:rPr lang="en" sz="1800" b="1"/>
              <a:t>means of direct and indirect observation or experience</a:t>
            </a:r>
            <a:r>
              <a:rPr lang="en" sz="1800"/>
              <a:t>.</a:t>
            </a:r>
            <a:endParaRPr sz="1800"/>
          </a:p>
          <a:p>
            <a:pPr marL="0" lvl="0" indent="0" algn="l" rtl="0">
              <a:spcBef>
                <a:spcPts val="1600"/>
              </a:spcBef>
              <a:spcAft>
                <a:spcPts val="0"/>
              </a:spcAft>
              <a:buNone/>
            </a:pPr>
            <a:r>
              <a:rPr lang="en" sz="1800" b="1"/>
              <a:t>Bugs:</a:t>
            </a:r>
            <a:endParaRPr sz="1800" b="1"/>
          </a:p>
          <a:p>
            <a:pPr marL="0" lvl="0" indent="0" algn="l" rtl="0">
              <a:spcBef>
                <a:spcPts val="1600"/>
              </a:spcBef>
              <a:spcAft>
                <a:spcPts val="1600"/>
              </a:spcAft>
              <a:buNone/>
            </a:pPr>
            <a:r>
              <a:rPr lang="en" sz="1800"/>
              <a:t>A software bug is an </a:t>
            </a:r>
            <a:r>
              <a:rPr lang="en" sz="1800" b="1"/>
              <a:t>error, flaw, failure or fault</a:t>
            </a:r>
            <a:r>
              <a:rPr lang="en" sz="1800"/>
              <a:t> in a computer program or system that causes it to produce an i</a:t>
            </a:r>
            <a:r>
              <a:rPr lang="en" sz="1800" b="1"/>
              <a:t>ncorrect or unexpected result</a:t>
            </a:r>
            <a:r>
              <a:rPr lang="en" sz="1800"/>
              <a:t>, or to behave in </a:t>
            </a:r>
            <a:r>
              <a:rPr lang="en" sz="1800" b="1"/>
              <a:t>unintended</a:t>
            </a:r>
            <a:r>
              <a:rPr lang="en" sz="1800"/>
              <a:t> ways. Therefore, bux-fix is a code revision to fix a bug.</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2"/>
          <p:cNvSpPr txBox="1">
            <a:spLocks noGrp="1"/>
          </p:cNvSpPr>
          <p:nvPr>
            <p:ph type="body" idx="1"/>
          </p:nvPr>
        </p:nvSpPr>
        <p:spPr>
          <a:xfrm>
            <a:off x="161150" y="1270125"/>
            <a:ext cx="8796300" cy="3712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relies on </a:t>
            </a:r>
            <a:r>
              <a:rPr lang="en" sz="1800" b="1"/>
              <a:t>WALA to resolve bindings</a:t>
            </a:r>
            <a:r>
              <a:rPr lang="en" sz="1800"/>
              <a:t> in both old and new versions. WALA uses Eclipse ASTParser</a:t>
            </a:r>
            <a:endParaRPr sz="1800"/>
          </a:p>
          <a:p>
            <a:pPr marL="457200" lvl="0" indent="-342900" algn="l" rtl="0">
              <a:spcBef>
                <a:spcPts val="0"/>
              </a:spcBef>
              <a:spcAft>
                <a:spcPts val="0"/>
              </a:spcAft>
              <a:buSzPts val="1800"/>
              <a:buChar char="●"/>
            </a:pPr>
            <a:r>
              <a:rPr lang="en" sz="1800" b="1"/>
              <a:t>PPA is used to heuristically recover binding information by applying various inference strategies to an Eclipse AST</a:t>
            </a:r>
            <a:r>
              <a:rPr lang="en" sz="1800"/>
              <a:t>. This works even in the case of </a:t>
            </a:r>
            <a:r>
              <a:rPr lang="en" sz="1800" b="1"/>
              <a:t>incomplete program</a:t>
            </a:r>
            <a:r>
              <a:rPr lang="en" sz="1800"/>
              <a:t> whose AST cannot be processed by WALA directly.</a:t>
            </a:r>
            <a:endParaRPr sz="1800"/>
          </a:p>
          <a:p>
            <a:pPr marL="457200" lvl="0" indent="-342900" algn="l" rtl="0">
              <a:spcBef>
                <a:spcPts val="0"/>
              </a:spcBef>
              <a:spcAft>
                <a:spcPts val="0"/>
              </a:spcAft>
              <a:buSzPts val="1800"/>
              <a:buChar char="●"/>
            </a:pPr>
            <a:r>
              <a:rPr lang="en" sz="1800"/>
              <a:t>WALA is extended to </a:t>
            </a:r>
            <a:r>
              <a:rPr lang="en" sz="1800" b="1"/>
              <a:t>take in PPA’s AST</a:t>
            </a:r>
            <a:r>
              <a:rPr lang="en" sz="1800"/>
              <a:t> output and properly </a:t>
            </a:r>
            <a:r>
              <a:rPr lang="en" sz="1800" b="1"/>
              <a:t>handle “null bindings</a:t>
            </a:r>
            <a:r>
              <a:rPr lang="en" sz="1800"/>
              <a:t>” instead of simply throwing runtime errors.</a:t>
            </a:r>
            <a:endParaRPr sz="1800"/>
          </a:p>
          <a:p>
            <a:pPr marL="457200" lvl="0" indent="-342900" algn="l" rtl="0">
              <a:spcBef>
                <a:spcPts val="0"/>
              </a:spcBef>
              <a:spcAft>
                <a:spcPts val="0"/>
              </a:spcAft>
              <a:buSzPts val="1800"/>
              <a:buChar char="●"/>
            </a:pPr>
            <a:r>
              <a:rPr lang="en" sz="1800" b="1"/>
              <a:t>GRAPA</a:t>
            </a:r>
            <a:r>
              <a:rPr lang="en" sz="1800"/>
              <a:t> is used to precompute and record mapping between each fix and the library version pairs it depends on. These mappings help InterPart to </a:t>
            </a:r>
            <a:r>
              <a:rPr lang="en" sz="1800" b="1"/>
              <a:t>locate the relevant library data to load to WALA</a:t>
            </a:r>
            <a:endParaRPr sz="1800" b="1"/>
          </a:p>
        </p:txBody>
      </p:sp>
      <p:sp>
        <p:nvSpPr>
          <p:cNvPr id="391" name="Google Shape;391;p32"/>
          <p:cNvSpPr txBox="1">
            <a:spLocks noGrp="1"/>
          </p:cNvSpPr>
          <p:nvPr>
            <p:ph type="title"/>
          </p:nvPr>
        </p:nvSpPr>
        <p:spPr>
          <a:xfrm>
            <a:off x="1303800" y="598575"/>
            <a:ext cx="7030500" cy="67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InterPart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3"/>
          <p:cNvSpPr txBox="1">
            <a:spLocks noGrp="1"/>
          </p:cNvSpPr>
          <p:nvPr>
            <p:ph type="title"/>
          </p:nvPr>
        </p:nvSpPr>
        <p:spPr>
          <a:xfrm>
            <a:off x="1303800" y="598575"/>
            <a:ext cx="7030500" cy="79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 Recurring Change Pattern Extraction</a:t>
            </a:r>
            <a:endParaRPr/>
          </a:p>
        </p:txBody>
      </p:sp>
      <p:sp>
        <p:nvSpPr>
          <p:cNvPr id="397" name="Google Shape;397;p33"/>
          <p:cNvSpPr txBox="1">
            <a:spLocks noGrp="1"/>
          </p:cNvSpPr>
          <p:nvPr>
            <p:ph type="body" idx="1"/>
          </p:nvPr>
        </p:nvSpPr>
        <p:spPr>
          <a:xfrm>
            <a:off x="335750" y="1396575"/>
            <a:ext cx="8487300" cy="345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Why?</a:t>
            </a:r>
            <a:r>
              <a:rPr lang="en" sz="1800"/>
              <a:t> To know what kind of </a:t>
            </a:r>
            <a:r>
              <a:rPr lang="en" sz="1800" b="1"/>
              <a:t>changes are co-applied</a:t>
            </a:r>
            <a:r>
              <a:rPr lang="en" sz="1800"/>
              <a:t> and how atomic changes are usually related</a:t>
            </a:r>
            <a:endParaRPr sz="1800"/>
          </a:p>
          <a:p>
            <a:pPr marL="0" lvl="0" indent="0" algn="l" rtl="0">
              <a:spcBef>
                <a:spcPts val="1600"/>
              </a:spcBef>
              <a:spcAft>
                <a:spcPts val="0"/>
              </a:spcAft>
              <a:buNone/>
            </a:pPr>
            <a:r>
              <a:rPr lang="en" sz="1800" b="1"/>
              <a:t>How? </a:t>
            </a:r>
            <a:r>
              <a:rPr lang="en" sz="1800"/>
              <a:t>Given two commits’ CDGs: GS1 = {cdg11,....., cdg1m} and GS2 = {cdg21,....., cdg2n}, every pair of CDGs across commits (e.g., &lt; cdg11; cdg21 &gt;) compared in an enumerative way. </a:t>
            </a:r>
            <a:endParaRPr sz="1800"/>
          </a:p>
          <a:p>
            <a:pPr marL="457200" lvl="0" indent="-342900" algn="l" rtl="0">
              <a:spcBef>
                <a:spcPts val="0"/>
              </a:spcBef>
              <a:spcAft>
                <a:spcPts val="0"/>
              </a:spcAft>
              <a:buSzPts val="1800"/>
              <a:buAutoNum type="arabicParenR"/>
            </a:pPr>
            <a:r>
              <a:rPr lang="en" sz="1800" b="1"/>
              <a:t>Atomic change labels:</a:t>
            </a:r>
            <a:r>
              <a:rPr lang="en" sz="1800"/>
              <a:t> The comparison of each pair starts with matching individual nodes based on their atomic change labels</a:t>
            </a:r>
            <a:endParaRPr sz="1800"/>
          </a:p>
          <a:p>
            <a:pPr marL="457200" lvl="0" indent="-342900" algn="l" rtl="0">
              <a:spcBef>
                <a:spcPts val="0"/>
              </a:spcBef>
              <a:spcAft>
                <a:spcPts val="0"/>
              </a:spcAft>
              <a:buSzPts val="1800"/>
              <a:buAutoNum type="arabicParenR"/>
            </a:pPr>
            <a:r>
              <a:rPr lang="en" sz="1800" b="1"/>
              <a:t>Edge matching </a:t>
            </a:r>
            <a:r>
              <a:rPr lang="en" sz="1800"/>
              <a:t>: If two edges (e.g., e1 and e2) have identical source changes, target changes, and edge directions, we consider them as matched.</a:t>
            </a:r>
            <a:endParaRPr sz="1800"/>
          </a:p>
          <a:p>
            <a:pPr marL="0" lvl="0" indent="0" algn="l" rtl="0">
              <a:spcBef>
                <a:spcPts val="0"/>
              </a:spcBef>
              <a:spcAft>
                <a:spcPts val="1600"/>
              </a:spcAft>
              <a:buNone/>
            </a:pP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4"/>
          <p:cNvSpPr txBox="1">
            <a:spLocks noGrp="1"/>
          </p:cNvSpPr>
          <p:nvPr>
            <p:ph type="body" idx="1"/>
          </p:nvPr>
        </p:nvSpPr>
        <p:spPr>
          <a:xfrm>
            <a:off x="308875" y="1028400"/>
            <a:ext cx="8581500" cy="39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3) Identify the largest common subgraph: </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a:t>used</a:t>
            </a:r>
            <a:r>
              <a:rPr lang="en" sz="1800" b="1"/>
              <a:t> JGraphT</a:t>
            </a:r>
            <a:r>
              <a:rPr lang="en" sz="1800"/>
              <a:t>, a Java graph library with a builtin implementation of VF2 (isomorphism algorithm). </a:t>
            </a:r>
            <a:endParaRPr sz="1800"/>
          </a:p>
          <a:p>
            <a:pPr marL="0" lvl="0" indent="0" algn="l" rtl="0">
              <a:spcBef>
                <a:spcPts val="0"/>
              </a:spcBef>
              <a:spcAft>
                <a:spcPts val="0"/>
              </a:spcAft>
              <a:buNone/>
            </a:pPr>
            <a:r>
              <a:rPr lang="en" sz="1800"/>
              <a:t>known node matches as initially identified common subgraphs. </a:t>
            </a:r>
            <a:endParaRPr sz="1800"/>
          </a:p>
          <a:p>
            <a:pPr marL="0" lvl="0" indent="0" algn="l" rtl="0">
              <a:spcBef>
                <a:spcPts val="0"/>
              </a:spcBef>
              <a:spcAft>
                <a:spcPts val="0"/>
              </a:spcAft>
              <a:buNone/>
            </a:pPr>
            <a:r>
              <a:rPr lang="en" sz="1800" b="1"/>
              <a:t>Iteration:</a:t>
            </a:r>
            <a:endParaRPr sz="1800" b="1"/>
          </a:p>
          <a:p>
            <a:pPr marL="0" lvl="0" indent="0" algn="l" rtl="0">
              <a:spcBef>
                <a:spcPts val="0"/>
              </a:spcBef>
              <a:spcAft>
                <a:spcPts val="0"/>
              </a:spcAft>
              <a:buNone/>
            </a:pPr>
            <a:r>
              <a:rPr lang="en" sz="1800"/>
              <a:t>incrementally add node or edge matches that do not conflict with the existing match(es).</a:t>
            </a:r>
            <a:endParaRPr sz="1800"/>
          </a:p>
          <a:p>
            <a:pPr marL="0" lvl="0" indent="0" algn="l" rtl="0">
              <a:spcBef>
                <a:spcPts val="0"/>
              </a:spcBef>
              <a:spcAft>
                <a:spcPts val="0"/>
              </a:spcAft>
              <a:buNone/>
            </a:pPr>
            <a:r>
              <a:rPr lang="en" sz="1800"/>
              <a:t>Continue until no extra match can be added</a:t>
            </a:r>
            <a:endParaRPr sz="1800"/>
          </a:p>
          <a:p>
            <a:pPr marL="0" lvl="0" indent="0" algn="l" rtl="0">
              <a:spcBef>
                <a:spcPts val="0"/>
              </a:spcBef>
              <a:spcAft>
                <a:spcPts val="0"/>
              </a:spcAft>
              <a:buNone/>
            </a:pPr>
            <a:r>
              <a:rPr lang="en" sz="1800" b="1"/>
              <a:t>:end</a:t>
            </a:r>
            <a:endParaRPr sz="1800" b="1"/>
          </a:p>
          <a:p>
            <a:pPr marL="0" lvl="0" indent="0" algn="l" rtl="0">
              <a:spcBef>
                <a:spcPts val="0"/>
              </a:spcBef>
              <a:spcAft>
                <a:spcPts val="1600"/>
              </a:spcAft>
              <a:buNone/>
            </a:pPr>
            <a:r>
              <a:rPr lang="en" sz="1800" b="1"/>
              <a:t>Recurring change pattern</a:t>
            </a:r>
            <a:r>
              <a:rPr lang="en" sz="1800"/>
              <a:t>: After multiple common subgraphs are identified, recorded the one covering the largest number of nodes</a:t>
            </a:r>
            <a:endParaRPr sz="18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5"/>
          <p:cNvSpPr txBox="1">
            <a:spLocks noGrp="1"/>
          </p:cNvSpPr>
          <p:nvPr>
            <p:ph type="title"/>
          </p:nvPr>
        </p:nvSpPr>
        <p:spPr>
          <a:xfrm>
            <a:off x="824000" y="1613825"/>
            <a:ext cx="73947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Empirical Results &amp; Findings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6"/>
          <p:cNvSpPr txBox="1">
            <a:spLocks noGrp="1"/>
          </p:cNvSpPr>
          <p:nvPr>
            <p:ph type="title"/>
          </p:nvPr>
        </p:nvSpPr>
        <p:spPr>
          <a:xfrm>
            <a:off x="1303800" y="598575"/>
            <a:ext cx="7030500" cy="67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Subject Projects</a:t>
            </a:r>
            <a:endParaRPr/>
          </a:p>
        </p:txBody>
      </p:sp>
      <p:sp>
        <p:nvSpPr>
          <p:cNvPr id="413" name="Google Shape;413;p36"/>
          <p:cNvSpPr txBox="1">
            <a:spLocks noGrp="1"/>
          </p:cNvSpPr>
          <p:nvPr>
            <p:ph type="body" idx="1"/>
          </p:nvPr>
        </p:nvSpPr>
        <p:spPr>
          <a:xfrm>
            <a:off x="120875" y="1450375"/>
            <a:ext cx="4727100" cy="369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Four open source projects: </a:t>
            </a:r>
            <a:r>
              <a:rPr lang="en" sz="1800"/>
              <a:t>Aries(OSGi model), Cassandra(noSQL), Derby(relational), Mahout(ML algorithms library)</a:t>
            </a:r>
            <a:endParaRPr sz="1800"/>
          </a:p>
          <a:p>
            <a:pPr marL="457200" lvl="0" indent="-342900" algn="l" rtl="0">
              <a:spcBef>
                <a:spcPts val="1600"/>
              </a:spcBef>
              <a:spcAft>
                <a:spcPts val="0"/>
              </a:spcAft>
              <a:buSzPts val="1800"/>
              <a:buChar char="●"/>
            </a:pPr>
            <a:r>
              <a:rPr lang="en" sz="1800" b="1"/>
              <a:t>Diverse</a:t>
            </a:r>
            <a:r>
              <a:rPr lang="en" sz="1800"/>
              <a:t>: different program domains</a:t>
            </a:r>
            <a:endParaRPr sz="1800"/>
          </a:p>
          <a:p>
            <a:pPr marL="457200" lvl="0" indent="-342900" algn="l" rtl="0">
              <a:spcBef>
                <a:spcPts val="0"/>
              </a:spcBef>
              <a:spcAft>
                <a:spcPts val="0"/>
              </a:spcAft>
              <a:buSzPts val="1800"/>
              <a:buChar char="●"/>
            </a:pPr>
            <a:r>
              <a:rPr lang="en" sz="1800"/>
              <a:t>Well-maintained issue tracking systems and version control systems</a:t>
            </a:r>
            <a:endParaRPr sz="1800"/>
          </a:p>
          <a:p>
            <a:pPr marL="457200" lvl="0" indent="-342900" algn="l" rtl="0">
              <a:spcBef>
                <a:spcPts val="0"/>
              </a:spcBef>
              <a:spcAft>
                <a:spcPts val="0"/>
              </a:spcAft>
              <a:buSzPts val="1800"/>
              <a:buChar char="●"/>
            </a:pPr>
            <a:r>
              <a:rPr lang="en" sz="1800"/>
              <a:t>Many bug-fixing commits refer to the corresponding bug reports via issue IDs</a:t>
            </a:r>
            <a:endParaRPr sz="1800"/>
          </a:p>
        </p:txBody>
      </p:sp>
      <p:pic>
        <p:nvPicPr>
          <p:cNvPr id="414" name="Google Shape;414;p36"/>
          <p:cNvPicPr preferRelativeResize="0"/>
          <p:nvPr/>
        </p:nvPicPr>
        <p:blipFill>
          <a:blip r:embed="rId3">
            <a:alphaModFix/>
          </a:blip>
          <a:stretch>
            <a:fillRect/>
          </a:stretch>
        </p:blipFill>
        <p:spPr>
          <a:xfrm>
            <a:off x="4847975" y="1450375"/>
            <a:ext cx="4203525" cy="3521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7"/>
          <p:cNvSpPr txBox="1">
            <a:spLocks noGrp="1"/>
          </p:cNvSpPr>
          <p:nvPr>
            <p:ph type="title"/>
          </p:nvPr>
        </p:nvSpPr>
        <p:spPr>
          <a:xfrm>
            <a:off x="824000" y="763600"/>
            <a:ext cx="7757400" cy="357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RQ1: What is the frequency of multi-entity bug fixes?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8"/>
          <p:cNvSpPr txBox="1">
            <a:spLocks noGrp="1"/>
          </p:cNvSpPr>
          <p:nvPr>
            <p:ph type="title"/>
          </p:nvPr>
        </p:nvSpPr>
        <p:spPr>
          <a:xfrm>
            <a:off x="1303800" y="598575"/>
            <a:ext cx="3450300" cy="69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Finding #1</a:t>
            </a:r>
            <a:endParaRPr/>
          </a:p>
        </p:txBody>
      </p:sp>
      <p:sp>
        <p:nvSpPr>
          <p:cNvPr id="425" name="Google Shape;425;p38"/>
          <p:cNvSpPr txBox="1">
            <a:spLocks noGrp="1"/>
          </p:cNvSpPr>
          <p:nvPr>
            <p:ph type="body" idx="1"/>
          </p:nvPr>
        </p:nvSpPr>
        <p:spPr>
          <a:xfrm>
            <a:off x="174575" y="1382825"/>
            <a:ext cx="5224200" cy="36393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1800"/>
              <a:t>Similar to the fixes generated by APR approaches, real bug fixes also </a:t>
            </a:r>
            <a:r>
              <a:rPr lang="en" sz="1800" b="1"/>
              <a:t>mainly consist of CMs. </a:t>
            </a:r>
            <a:endParaRPr sz="1800" b="1"/>
          </a:p>
          <a:p>
            <a:pPr marL="0" lvl="0" indent="0" algn="l" rtl="0">
              <a:spcBef>
                <a:spcPts val="1000"/>
              </a:spcBef>
              <a:spcAft>
                <a:spcPts val="0"/>
              </a:spcAft>
              <a:buClr>
                <a:srgbClr val="000000"/>
              </a:buClr>
              <a:buSzPts val="1100"/>
              <a:buFont typeface="Arial"/>
              <a:buNone/>
            </a:pPr>
            <a:r>
              <a:rPr lang="en" sz="1800"/>
              <a:t>Real fixes usually involve a much more </a:t>
            </a:r>
            <a:r>
              <a:rPr lang="en" sz="1800" b="1"/>
              <a:t>diverse set of entities and change types</a:t>
            </a:r>
            <a:r>
              <a:rPr lang="en" sz="1800"/>
              <a:t>, such as AMs and AFs.</a:t>
            </a:r>
            <a:endParaRPr sz="1800"/>
          </a:p>
          <a:p>
            <a:pPr marL="0" lvl="0" indent="0" algn="l" rtl="0">
              <a:spcBef>
                <a:spcPts val="0"/>
              </a:spcBef>
              <a:spcAft>
                <a:spcPts val="1600"/>
              </a:spcAft>
              <a:buNone/>
            </a:pPr>
            <a:endParaRPr/>
          </a:p>
        </p:txBody>
      </p:sp>
      <p:pic>
        <p:nvPicPr>
          <p:cNvPr id="426" name="Google Shape;426;p38"/>
          <p:cNvPicPr preferRelativeResize="0"/>
          <p:nvPr/>
        </p:nvPicPr>
        <p:blipFill>
          <a:blip r:embed="rId3">
            <a:alphaModFix/>
          </a:blip>
          <a:stretch>
            <a:fillRect/>
          </a:stretch>
        </p:blipFill>
        <p:spPr>
          <a:xfrm>
            <a:off x="5224075" y="523750"/>
            <a:ext cx="3827400" cy="4404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Finding #2</a:t>
            </a:r>
            <a:endParaRPr/>
          </a:p>
        </p:txBody>
      </p:sp>
      <p:sp>
        <p:nvSpPr>
          <p:cNvPr id="432" name="Google Shape;432;p39"/>
          <p:cNvSpPr txBox="1">
            <a:spLocks noGrp="1"/>
          </p:cNvSpPr>
          <p:nvPr>
            <p:ph type="body" idx="1"/>
          </p:nvPr>
        </p:nvSpPr>
        <p:spPr>
          <a:xfrm>
            <a:off x="483450" y="1517525"/>
            <a:ext cx="8299500" cy="3486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Differing from the fixes generated by APR approaches, </a:t>
            </a:r>
            <a:r>
              <a:rPr lang="en" sz="1800" b="1"/>
              <a:t>over half of the real fixes</a:t>
            </a:r>
            <a:r>
              <a:rPr lang="en" sz="1800"/>
              <a:t>(58%-52%) mainly involve </a:t>
            </a:r>
            <a:r>
              <a:rPr lang="en" sz="1800" b="1"/>
              <a:t>multi-entity</a:t>
            </a:r>
            <a:r>
              <a:rPr lang="en" sz="1800"/>
              <a:t> instead of single-method changes.</a:t>
            </a:r>
            <a:endParaRPr sz="1800"/>
          </a:p>
          <a:p>
            <a:pPr marL="457200" lvl="0" indent="-342900" algn="l" rtl="0">
              <a:spcBef>
                <a:spcPts val="0"/>
              </a:spcBef>
              <a:spcAft>
                <a:spcPts val="0"/>
              </a:spcAft>
              <a:buSzPts val="1800"/>
              <a:buChar char="●"/>
            </a:pPr>
            <a:r>
              <a:rPr lang="en" sz="1800"/>
              <a:t>15-16% of the fixes include two-entity changes, and 8-9% of the fixes involve three-entity changes.</a:t>
            </a:r>
            <a:endParaRPr sz="1800"/>
          </a:p>
          <a:p>
            <a:pPr marL="457200" lvl="0" indent="-342900" algn="l" rtl="0">
              <a:spcBef>
                <a:spcPts val="0"/>
              </a:spcBef>
              <a:spcAft>
                <a:spcPts val="0"/>
              </a:spcAft>
              <a:buSzPts val="1800"/>
              <a:buChar char="●"/>
            </a:pPr>
            <a:r>
              <a:rPr lang="en" sz="1800"/>
              <a:t>Number of fixes decreases as number of changed entities increase. </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Clr>
                <a:srgbClr val="000000"/>
              </a:buClr>
              <a:buSzPts val="1100"/>
              <a:buFont typeface="Arial"/>
              <a:buNone/>
            </a:pPr>
            <a:endParaRPr/>
          </a:p>
          <a:p>
            <a:pPr marL="0" lvl="0" indent="0" algn="l" rtl="0">
              <a:spcBef>
                <a:spcPts val="1600"/>
              </a:spcBef>
              <a:spcAft>
                <a:spcPts val="16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p:cNvSpPr txBox="1">
            <a:spLocks noGrp="1"/>
          </p:cNvSpPr>
          <p:nvPr>
            <p:ph type="body" idx="1"/>
          </p:nvPr>
        </p:nvSpPr>
        <p:spPr>
          <a:xfrm>
            <a:off x="550600" y="4163150"/>
            <a:ext cx="8165400" cy="87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t>In this figure, bug fixes are clustered according the number of changed entities they contain</a:t>
            </a:r>
            <a:endParaRPr sz="1800"/>
          </a:p>
        </p:txBody>
      </p:sp>
      <p:pic>
        <p:nvPicPr>
          <p:cNvPr id="438" name="Google Shape;438;p40"/>
          <p:cNvPicPr preferRelativeResize="0"/>
          <p:nvPr/>
        </p:nvPicPr>
        <p:blipFill>
          <a:blip r:embed="rId3">
            <a:alphaModFix/>
          </a:blip>
          <a:stretch>
            <a:fillRect/>
          </a:stretch>
        </p:blipFill>
        <p:spPr>
          <a:xfrm>
            <a:off x="550600" y="201450"/>
            <a:ext cx="7977151" cy="38139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1"/>
          <p:cNvSpPr txBox="1">
            <a:spLocks noGrp="1"/>
          </p:cNvSpPr>
          <p:nvPr>
            <p:ph type="title"/>
          </p:nvPr>
        </p:nvSpPr>
        <p:spPr>
          <a:xfrm>
            <a:off x="1303800" y="598575"/>
            <a:ext cx="3168300" cy="65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Finding #3</a:t>
            </a:r>
            <a:endParaRPr/>
          </a:p>
        </p:txBody>
      </p:sp>
      <p:sp>
        <p:nvSpPr>
          <p:cNvPr id="444" name="Google Shape;444;p41"/>
          <p:cNvSpPr txBox="1">
            <a:spLocks noGrp="1"/>
          </p:cNvSpPr>
          <p:nvPr>
            <p:ph type="body" idx="1"/>
          </p:nvPr>
        </p:nvSpPr>
        <p:spPr>
          <a:xfrm>
            <a:off x="214875" y="1436950"/>
            <a:ext cx="4364700" cy="345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Among the fixes with multi-entity changes, </a:t>
            </a:r>
            <a:r>
              <a:rPr lang="en" sz="1800" b="1"/>
              <a:t>66-76% of the fixes contain related changed entities, and 76-83% of such fixes have entities connected in one or more CDGs</a:t>
            </a:r>
            <a:r>
              <a:rPr lang="en" sz="1800"/>
              <a:t>. </a:t>
            </a:r>
            <a:endParaRPr sz="1800"/>
          </a:p>
          <a:p>
            <a:pPr marL="0" lvl="0" indent="0" algn="l" rtl="0">
              <a:spcBef>
                <a:spcPts val="1600"/>
              </a:spcBef>
              <a:spcAft>
                <a:spcPts val="0"/>
              </a:spcAft>
              <a:buClr>
                <a:srgbClr val="000000"/>
              </a:buClr>
              <a:buSzPts val="1100"/>
              <a:buFont typeface="Arial"/>
              <a:buNone/>
            </a:pPr>
            <a:r>
              <a:rPr lang="en" sz="1800"/>
              <a:t>This indicates that </a:t>
            </a:r>
            <a:r>
              <a:rPr lang="en" sz="1800" b="1"/>
              <a:t>comparison/recommendation tools that relate co-applied changes</a:t>
            </a:r>
            <a:r>
              <a:rPr lang="en" sz="1800"/>
              <a:t> will be valuable.</a:t>
            </a:r>
            <a:endParaRPr sz="1800"/>
          </a:p>
          <a:p>
            <a:pPr marL="0" lvl="0" indent="0" algn="l" rtl="0">
              <a:spcBef>
                <a:spcPts val="1600"/>
              </a:spcBef>
              <a:spcAft>
                <a:spcPts val="1600"/>
              </a:spcAft>
              <a:buNone/>
            </a:pPr>
            <a:endParaRPr/>
          </a:p>
        </p:txBody>
      </p:sp>
      <p:sp>
        <p:nvSpPr>
          <p:cNvPr id="445" name="Google Shape;445;p41"/>
          <p:cNvSpPr txBox="1">
            <a:spLocks noGrp="1"/>
          </p:cNvSpPr>
          <p:nvPr>
            <p:ph type="body" idx="2"/>
          </p:nvPr>
        </p:nvSpPr>
        <p:spPr>
          <a:xfrm>
            <a:off x="4579575" y="1080150"/>
            <a:ext cx="4364700" cy="3451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446" name="Google Shape;446;p41"/>
          <p:cNvPicPr preferRelativeResize="0"/>
          <p:nvPr/>
        </p:nvPicPr>
        <p:blipFill>
          <a:blip r:embed="rId3">
            <a:alphaModFix/>
          </a:blip>
          <a:stretch>
            <a:fillRect/>
          </a:stretch>
        </p:blipFill>
        <p:spPr>
          <a:xfrm>
            <a:off x="4619400" y="1080150"/>
            <a:ext cx="4364700" cy="3451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5"/>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Prior Research</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2"/>
          <p:cNvSpPr txBox="1">
            <a:spLocks noGrp="1"/>
          </p:cNvSpPr>
          <p:nvPr>
            <p:ph type="body" idx="1"/>
          </p:nvPr>
        </p:nvSpPr>
        <p:spPr>
          <a:xfrm>
            <a:off x="1222075" y="805775"/>
            <a:ext cx="6829200" cy="3712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452" name="Google Shape;452;p42"/>
          <p:cNvPicPr preferRelativeResize="0"/>
          <p:nvPr/>
        </p:nvPicPr>
        <p:blipFill>
          <a:blip r:embed="rId3">
            <a:alphaModFix/>
          </a:blip>
          <a:stretch>
            <a:fillRect/>
          </a:stretch>
        </p:blipFill>
        <p:spPr>
          <a:xfrm>
            <a:off x="1209900" y="805775"/>
            <a:ext cx="6829201" cy="3712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3"/>
          <p:cNvSpPr txBox="1">
            <a:spLocks noGrp="1"/>
          </p:cNvSpPr>
          <p:nvPr>
            <p:ph type="title"/>
          </p:nvPr>
        </p:nvSpPr>
        <p:spPr>
          <a:xfrm>
            <a:off x="824000" y="1613825"/>
            <a:ext cx="7864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RQ2: What patterns are contained by multi-entity fixes?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4"/>
          <p:cNvSpPr txBox="1">
            <a:spLocks noGrp="1"/>
          </p:cNvSpPr>
          <p:nvPr>
            <p:ph type="body" idx="1"/>
          </p:nvPr>
        </p:nvSpPr>
        <p:spPr>
          <a:xfrm>
            <a:off x="550600" y="1745825"/>
            <a:ext cx="8057700" cy="2785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Already found the largest common subgraph of each pair</a:t>
            </a:r>
            <a:endParaRPr sz="1800"/>
          </a:p>
          <a:p>
            <a:pPr marL="457200" lvl="0" indent="-342900" algn="l" rtl="0">
              <a:spcBef>
                <a:spcPts val="0"/>
              </a:spcBef>
              <a:spcAft>
                <a:spcPts val="0"/>
              </a:spcAft>
              <a:buSzPts val="1800"/>
              <a:buChar char="●"/>
            </a:pPr>
            <a:r>
              <a:rPr lang="en" sz="1800"/>
              <a:t>Identified patterns are RCP = {rcp1, rcp2, …….., rcps). Frequency of these patterns were investigated by matching each of these patterns with all commits’ CDGs. This was done to check whether a CDG contains one or more subgraphs matching the pattern.</a:t>
            </a:r>
            <a:endParaRPr sz="1800"/>
          </a:p>
          <a:p>
            <a:pPr marL="457200" lvl="0" indent="-342900" algn="l" rtl="0">
              <a:spcBef>
                <a:spcPts val="0"/>
              </a:spcBef>
              <a:spcAft>
                <a:spcPts val="0"/>
              </a:spcAft>
              <a:buSzPts val="1800"/>
              <a:buChar char="●"/>
            </a:pPr>
            <a:r>
              <a:rPr lang="en" sz="1800"/>
              <a:t>Duplicacy removed if two rcps are found matches in the same CDG.</a:t>
            </a:r>
            <a:endParaRPr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5"/>
          <p:cNvSpPr txBox="1">
            <a:spLocks noGrp="1"/>
          </p:cNvSpPr>
          <p:nvPr>
            <p:ph type="title"/>
          </p:nvPr>
        </p:nvSpPr>
        <p:spPr>
          <a:xfrm>
            <a:off x="1303800" y="598575"/>
            <a:ext cx="7030500" cy="79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Finding #4</a:t>
            </a:r>
            <a:endParaRPr/>
          </a:p>
        </p:txBody>
      </p:sp>
      <p:sp>
        <p:nvSpPr>
          <p:cNvPr id="468" name="Google Shape;468;p45"/>
          <p:cNvSpPr txBox="1">
            <a:spLocks noGrp="1"/>
          </p:cNvSpPr>
          <p:nvPr>
            <p:ph type="body" idx="1"/>
          </p:nvPr>
        </p:nvSpPr>
        <p:spPr>
          <a:xfrm>
            <a:off x="228300" y="1283575"/>
            <a:ext cx="3908100" cy="373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The fix patterns of multi-entity changes commonly exist in all the investigated projects. </a:t>
            </a:r>
            <a:r>
              <a:rPr lang="en" sz="1800" b="1"/>
              <a:t>This indicates that such patterns may be usable to guide APR approaches and to generate patches changing multiple entities.</a:t>
            </a:r>
            <a:endParaRPr sz="1800" b="1"/>
          </a:p>
          <a:p>
            <a:pPr marL="0" lvl="0" indent="0" algn="l" rtl="0">
              <a:spcBef>
                <a:spcPts val="1600"/>
              </a:spcBef>
              <a:spcAft>
                <a:spcPts val="0"/>
              </a:spcAft>
              <a:buNone/>
            </a:pPr>
            <a:r>
              <a:rPr lang="en" sz="1800"/>
              <a:t>There are many more matched subgraphs than matched fixes, indicating that many fixes contain multiple matched subgraphs.</a:t>
            </a:r>
            <a:endParaRPr sz="1800"/>
          </a:p>
          <a:p>
            <a:pPr marL="0" lvl="0" indent="0" algn="l" rtl="0">
              <a:spcBef>
                <a:spcPts val="0"/>
              </a:spcBef>
              <a:spcAft>
                <a:spcPts val="0"/>
              </a:spcAft>
              <a:buClr>
                <a:srgbClr val="000000"/>
              </a:buClr>
              <a:buSzPts val="1100"/>
              <a:buFont typeface="Arial"/>
              <a:buNone/>
            </a:pPr>
            <a:endParaRPr sz="1800"/>
          </a:p>
          <a:p>
            <a:pPr marL="0" lvl="0" indent="0" algn="l" rtl="0">
              <a:spcBef>
                <a:spcPts val="1600"/>
              </a:spcBef>
              <a:spcAft>
                <a:spcPts val="1600"/>
              </a:spcAft>
              <a:buNone/>
            </a:pPr>
            <a:endParaRPr/>
          </a:p>
        </p:txBody>
      </p:sp>
      <p:sp>
        <p:nvSpPr>
          <p:cNvPr id="469" name="Google Shape;469;p45"/>
          <p:cNvSpPr txBox="1">
            <a:spLocks noGrp="1"/>
          </p:cNvSpPr>
          <p:nvPr>
            <p:ph type="body" idx="2"/>
          </p:nvPr>
        </p:nvSpPr>
        <p:spPr>
          <a:xfrm>
            <a:off x="4552600" y="1154925"/>
            <a:ext cx="4217100" cy="2081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470" name="Google Shape;470;p45"/>
          <p:cNvPicPr preferRelativeResize="0"/>
          <p:nvPr/>
        </p:nvPicPr>
        <p:blipFill>
          <a:blip r:embed="rId3">
            <a:alphaModFix/>
          </a:blip>
          <a:stretch>
            <a:fillRect/>
          </a:stretch>
        </p:blipFill>
        <p:spPr>
          <a:xfrm>
            <a:off x="4391450" y="1295950"/>
            <a:ext cx="4378200" cy="2551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6"/>
          <p:cNvSpPr txBox="1">
            <a:spLocks noGrp="1"/>
          </p:cNvSpPr>
          <p:nvPr>
            <p:ph type="title"/>
          </p:nvPr>
        </p:nvSpPr>
        <p:spPr>
          <a:xfrm>
            <a:off x="1303800" y="598575"/>
            <a:ext cx="7030500" cy="75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Six recurring patterns</a:t>
            </a:r>
            <a:endParaRPr/>
          </a:p>
        </p:txBody>
      </p:sp>
      <p:sp>
        <p:nvSpPr>
          <p:cNvPr id="476" name="Google Shape;476;p46"/>
          <p:cNvSpPr txBox="1">
            <a:spLocks noGrp="1"/>
          </p:cNvSpPr>
          <p:nvPr>
            <p:ph type="body" idx="1"/>
          </p:nvPr>
        </p:nvSpPr>
        <p:spPr>
          <a:xfrm>
            <a:off x="617750" y="1356375"/>
            <a:ext cx="8084700" cy="34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p>
          <a:p>
            <a:pPr marL="0" lvl="0" indent="0" algn="l" rtl="0">
              <a:spcBef>
                <a:spcPts val="1600"/>
              </a:spcBef>
              <a:spcAft>
                <a:spcPts val="1600"/>
              </a:spcAft>
              <a:buNone/>
            </a:pPr>
            <a:endParaRPr sz="1800"/>
          </a:p>
        </p:txBody>
      </p:sp>
      <p:pic>
        <p:nvPicPr>
          <p:cNvPr id="477" name="Google Shape;477;p46"/>
          <p:cNvPicPr preferRelativeResize="0"/>
          <p:nvPr/>
        </p:nvPicPr>
        <p:blipFill>
          <a:blip r:embed="rId3">
            <a:alphaModFix/>
          </a:blip>
          <a:stretch>
            <a:fillRect/>
          </a:stretch>
        </p:blipFill>
        <p:spPr>
          <a:xfrm>
            <a:off x="389450" y="1530250"/>
            <a:ext cx="7944850" cy="33178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7"/>
          <p:cNvSpPr txBox="1">
            <a:spLocks noGrp="1"/>
          </p:cNvSpPr>
          <p:nvPr>
            <p:ph type="title"/>
          </p:nvPr>
        </p:nvSpPr>
        <p:spPr>
          <a:xfrm>
            <a:off x="1303800" y="598575"/>
            <a:ext cx="7030500" cy="51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Six recurring patterns</a:t>
            </a:r>
            <a:endParaRPr/>
          </a:p>
        </p:txBody>
      </p:sp>
      <p:sp>
        <p:nvSpPr>
          <p:cNvPr id="483" name="Google Shape;483;p47"/>
          <p:cNvSpPr txBox="1">
            <a:spLocks noGrp="1"/>
          </p:cNvSpPr>
          <p:nvPr>
            <p:ph type="body" idx="1"/>
          </p:nvPr>
        </p:nvSpPr>
        <p:spPr>
          <a:xfrm>
            <a:off x="537175" y="1485000"/>
            <a:ext cx="8165100" cy="337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P1: A callee method experiences a CM change, while one or more of its caller methods also experience CM changes.</a:t>
            </a:r>
            <a:endParaRPr sz="1800" b="1"/>
          </a:p>
          <a:p>
            <a:pPr marL="0" lvl="0" indent="0" algn="l" rtl="0">
              <a:spcBef>
                <a:spcPts val="1600"/>
              </a:spcBef>
              <a:spcAft>
                <a:spcPts val="0"/>
              </a:spcAft>
              <a:buNone/>
            </a:pPr>
            <a:r>
              <a:rPr lang="en" sz="1800" b="1"/>
              <a:t>P2: A callee class experiences an AM change, while one or more of its caller methods go through CM changes.</a:t>
            </a:r>
            <a:endParaRPr sz="1800" b="1"/>
          </a:p>
          <a:p>
            <a:pPr marL="0" lvl="0" indent="0" algn="l" rtl="0">
              <a:spcBef>
                <a:spcPts val="1600"/>
              </a:spcBef>
              <a:spcAft>
                <a:spcPts val="0"/>
              </a:spcAft>
              <a:buNone/>
            </a:pPr>
            <a:r>
              <a:rPr lang="en" sz="1800" b="1"/>
              <a:t>P3: A field experiences an AF change, while one or more methods accessing the field experience CM changes.</a:t>
            </a:r>
            <a:endParaRPr sz="1800" b="1"/>
          </a:p>
          <a:p>
            <a:pPr marL="0" lvl="0" indent="0" algn="l" rtl="0">
              <a:spcBef>
                <a:spcPts val="1600"/>
              </a:spcBef>
              <a:spcAft>
                <a:spcPts val="0"/>
              </a:spcAft>
              <a:buNone/>
            </a:pPr>
            <a:r>
              <a:rPr lang="en" sz="1800"/>
              <a:t>P4: A field experiences an AF change, one method undergoes an AM change, and another method undergoes a CM change.</a:t>
            </a:r>
            <a:endParaRPr sz="1800"/>
          </a:p>
          <a:p>
            <a:pPr marL="0" lvl="0" indent="0" algn="l" rtl="0">
              <a:spcBef>
                <a:spcPts val="1600"/>
              </a:spcBef>
              <a:spcAft>
                <a:spcPts val="0"/>
              </a:spcAft>
              <a:buNone/>
            </a:pPr>
            <a:endParaRPr sz="1800"/>
          </a:p>
          <a:p>
            <a:pPr marL="0" lvl="0" indent="0" algn="l" rtl="0">
              <a:spcBef>
                <a:spcPts val="1600"/>
              </a:spcBef>
              <a:spcAft>
                <a:spcPts val="0"/>
              </a:spcAft>
              <a:buNone/>
            </a:pPr>
            <a:endParaRPr sz="1800"/>
          </a:p>
          <a:p>
            <a:pPr marL="0" lvl="0" indent="0" algn="l" rtl="0">
              <a:spcBef>
                <a:spcPts val="1600"/>
              </a:spcBef>
              <a:spcAft>
                <a:spcPts val="1600"/>
              </a:spcAft>
              <a:buClr>
                <a:srgbClr val="000000"/>
              </a:buClr>
              <a:buSzPts val="1100"/>
              <a:buFont typeface="Arial"/>
              <a:buNone/>
            </a:pP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Six recurring patterns</a:t>
            </a:r>
            <a:endParaRPr/>
          </a:p>
        </p:txBody>
      </p:sp>
      <p:sp>
        <p:nvSpPr>
          <p:cNvPr id="489" name="Google Shape;489;p48"/>
          <p:cNvSpPr txBox="1">
            <a:spLocks noGrp="1"/>
          </p:cNvSpPr>
          <p:nvPr>
            <p:ph type="body" idx="1"/>
          </p:nvPr>
        </p:nvSpPr>
        <p:spPr>
          <a:xfrm>
            <a:off x="604325" y="1597875"/>
            <a:ext cx="8004000" cy="293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P5: A method experiences an AM change (e.g., m0 is added),while another method overriding m0 also undergoes an AM change.</a:t>
            </a:r>
            <a:endParaRPr sz="1800"/>
          </a:p>
          <a:p>
            <a:pPr marL="0" lvl="0" indent="0" algn="l" rtl="0">
              <a:spcBef>
                <a:spcPts val="1600"/>
              </a:spcBef>
              <a:spcAft>
                <a:spcPts val="0"/>
              </a:spcAft>
              <a:buNone/>
            </a:pPr>
            <a:r>
              <a:rPr lang="en" sz="1800"/>
              <a:t>P6: A method experiences a CM change (e.g., m0 is changed), while another method overriding m0 also undergoes a CM change.</a:t>
            </a:r>
            <a:endParaRPr sz="1800"/>
          </a:p>
          <a:p>
            <a:pPr marL="0" lvl="0" indent="0" algn="l" rtl="0">
              <a:spcBef>
                <a:spcPts val="1600"/>
              </a:spcBef>
              <a:spcAft>
                <a:spcPts val="0"/>
              </a:spcAft>
              <a:buClr>
                <a:srgbClr val="000000"/>
              </a:buClr>
              <a:buSzPts val="1100"/>
              <a:buFont typeface="Arial"/>
              <a:buNone/>
            </a:pPr>
            <a:endParaRPr sz="1800"/>
          </a:p>
          <a:p>
            <a:pPr marL="0" lvl="0" indent="0" algn="l" rtl="0">
              <a:spcBef>
                <a:spcPts val="1600"/>
              </a:spcBef>
              <a:spcAft>
                <a:spcPts val="160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Finding #5</a:t>
            </a:r>
            <a:endParaRPr/>
          </a:p>
        </p:txBody>
      </p:sp>
      <p:sp>
        <p:nvSpPr>
          <p:cNvPr id="495" name="Google Shape;495;p49"/>
          <p:cNvSpPr txBox="1">
            <a:spLocks noGrp="1"/>
          </p:cNvSpPr>
          <p:nvPr>
            <p:ph type="body" idx="1"/>
          </p:nvPr>
        </p:nvSpPr>
        <p:spPr>
          <a:xfrm>
            <a:off x="376025" y="1423525"/>
            <a:ext cx="4700400" cy="296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Four out of the six most frequent fix patterns apply multiple CM changes.</a:t>
            </a:r>
            <a:endParaRPr sz="1800" b="1"/>
          </a:p>
          <a:p>
            <a:pPr marL="0" lvl="0" indent="0" algn="l" rtl="0">
              <a:spcBef>
                <a:spcPts val="1600"/>
              </a:spcBef>
              <a:spcAft>
                <a:spcPts val="0"/>
              </a:spcAft>
              <a:buClr>
                <a:srgbClr val="000000"/>
              </a:buClr>
              <a:buSzPts val="1100"/>
              <a:buFont typeface="Arial"/>
              <a:buNone/>
            </a:pPr>
            <a:r>
              <a:rPr lang="en" sz="1800"/>
              <a:t>It indicates that existing APR approaches can be extensible to </a:t>
            </a:r>
            <a:r>
              <a:rPr lang="en" sz="1800" b="1"/>
              <a:t>generate multi-entity fixes</a:t>
            </a:r>
            <a:r>
              <a:rPr lang="en" sz="1800"/>
              <a:t> by </a:t>
            </a:r>
            <a:r>
              <a:rPr lang="en" sz="1800" b="1"/>
              <a:t>modifying several methods that call the same changed method or access the same added field.</a:t>
            </a:r>
            <a:endParaRPr sz="1800" b="1"/>
          </a:p>
          <a:p>
            <a:pPr marL="0" lvl="0" indent="0" algn="l" rtl="0">
              <a:spcBef>
                <a:spcPts val="1600"/>
              </a:spcBef>
              <a:spcAft>
                <a:spcPts val="1600"/>
              </a:spcAft>
              <a:buNone/>
            </a:pPr>
            <a:endParaRPr/>
          </a:p>
        </p:txBody>
      </p:sp>
      <p:pic>
        <p:nvPicPr>
          <p:cNvPr id="496" name="Google Shape;496;p49"/>
          <p:cNvPicPr preferRelativeResize="0"/>
          <p:nvPr/>
        </p:nvPicPr>
        <p:blipFill>
          <a:blip r:embed="rId3">
            <a:alphaModFix/>
          </a:blip>
          <a:stretch>
            <a:fillRect/>
          </a:stretch>
        </p:blipFill>
        <p:spPr>
          <a:xfrm>
            <a:off x="5076425" y="886350"/>
            <a:ext cx="3787050" cy="38945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0"/>
          <p:cNvSpPr txBox="1">
            <a:spLocks noGrp="1"/>
          </p:cNvSpPr>
          <p:nvPr>
            <p:ph type="title"/>
          </p:nvPr>
        </p:nvSpPr>
        <p:spPr>
          <a:xfrm>
            <a:off x="824000" y="1222075"/>
            <a:ext cx="7891800" cy="226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a:t>RQ3: Why do programmers make multiple-entity changes,</a:t>
            </a:r>
            <a:endParaRPr/>
          </a:p>
          <a:p>
            <a:pPr marL="0" lvl="0" indent="0" algn="l" rtl="0">
              <a:spcBef>
                <a:spcPts val="0"/>
              </a:spcBef>
              <a:spcAft>
                <a:spcPts val="0"/>
              </a:spcAft>
              <a:buClr>
                <a:srgbClr val="000000"/>
              </a:buClr>
              <a:buSzPts val="1100"/>
              <a:buFont typeface="Arial"/>
              <a:buNone/>
            </a:pPr>
            <a:r>
              <a:rPr lang="en"/>
              <a:t>when they fix real bugs?</a:t>
            </a:r>
            <a:endParaRPr/>
          </a:p>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1"/>
          <p:cNvSpPr txBox="1">
            <a:spLocks noGrp="1"/>
          </p:cNvSpPr>
          <p:nvPr>
            <p:ph type="title"/>
          </p:nvPr>
        </p:nvSpPr>
        <p:spPr>
          <a:xfrm>
            <a:off x="1303800" y="241725"/>
            <a:ext cx="7030500" cy="103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Case Study I—Exploration of Recurring Change Patterns:</a:t>
            </a:r>
            <a:endParaRPr/>
          </a:p>
        </p:txBody>
      </p:sp>
      <p:sp>
        <p:nvSpPr>
          <p:cNvPr id="507" name="Google Shape;507;p51"/>
          <p:cNvSpPr txBox="1">
            <a:spLocks noGrp="1"/>
          </p:cNvSpPr>
          <p:nvPr>
            <p:ph type="body" idx="1"/>
          </p:nvPr>
        </p:nvSpPr>
        <p:spPr>
          <a:xfrm>
            <a:off x="268600" y="1477250"/>
            <a:ext cx="4754100" cy="3666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en" sz="1800" b="1"/>
              <a:t>P1: (*CM -&gt;CM)</a:t>
            </a:r>
            <a:endParaRPr sz="1800" b="1"/>
          </a:p>
          <a:p>
            <a:pPr marL="457200" lvl="0" indent="-342900" algn="l" rtl="0">
              <a:spcBef>
                <a:spcPts val="0"/>
              </a:spcBef>
              <a:spcAft>
                <a:spcPts val="0"/>
              </a:spcAft>
              <a:buSzPts val="1800"/>
              <a:buChar char="●"/>
            </a:pPr>
            <a:r>
              <a:rPr lang="en" sz="1800"/>
              <a:t>23% consistent changes</a:t>
            </a:r>
            <a:endParaRPr sz="1800"/>
          </a:p>
          <a:p>
            <a:pPr marL="457200" lvl="0" indent="-342900" algn="l" rtl="0">
              <a:spcBef>
                <a:spcPts val="0"/>
              </a:spcBef>
              <a:spcAft>
                <a:spcPts val="0"/>
              </a:spcAft>
              <a:buSzPts val="1800"/>
              <a:buChar char="●"/>
            </a:pPr>
            <a:r>
              <a:rPr lang="en" sz="1800"/>
              <a:t>43% not closely related changes</a:t>
            </a:r>
            <a:endParaRPr sz="1800"/>
          </a:p>
          <a:p>
            <a:pPr marL="0" lvl="0" indent="0" algn="l" rtl="0">
              <a:spcBef>
                <a:spcPts val="1600"/>
              </a:spcBef>
              <a:spcAft>
                <a:spcPts val="0"/>
              </a:spcAft>
              <a:buNone/>
            </a:pPr>
            <a:r>
              <a:rPr lang="en" sz="1800" b="1"/>
              <a:t>2) P2: (*CM -&gt; AM)</a:t>
            </a:r>
            <a:endParaRPr sz="1800" b="1"/>
          </a:p>
          <a:p>
            <a:pPr marL="457200" lvl="0" indent="-342900" algn="l" rtl="0">
              <a:spcBef>
                <a:spcPts val="1600"/>
              </a:spcBef>
              <a:spcAft>
                <a:spcPts val="0"/>
              </a:spcAft>
              <a:buSzPts val="1800"/>
              <a:buChar char="●"/>
            </a:pPr>
            <a:r>
              <a:rPr lang="en" sz="1800"/>
              <a:t>28% cases : new method added for refactoring purposes (extracting a method, moving a method between classes)</a:t>
            </a:r>
            <a:endParaRPr sz="1800"/>
          </a:p>
          <a:p>
            <a:pPr marL="457200" lvl="0" indent="-342900" algn="l" rtl="0">
              <a:spcBef>
                <a:spcPts val="0"/>
              </a:spcBef>
              <a:spcAft>
                <a:spcPts val="0"/>
              </a:spcAft>
              <a:buSzPts val="1800"/>
              <a:buChar char="●"/>
            </a:pPr>
            <a:r>
              <a:rPr lang="en" sz="1800"/>
              <a:t>72% cases: new method added to implement new changes</a:t>
            </a:r>
            <a:endParaRPr sz="1800"/>
          </a:p>
          <a:p>
            <a:pPr marL="0" lvl="0" indent="0" algn="l" rtl="0">
              <a:spcBef>
                <a:spcPts val="1600"/>
              </a:spcBef>
              <a:spcAft>
                <a:spcPts val="0"/>
              </a:spcAft>
              <a:buClr>
                <a:srgbClr val="000000"/>
              </a:buClr>
              <a:buSzPts val="1100"/>
              <a:buFont typeface="Arial"/>
              <a:buNone/>
            </a:pPr>
            <a:endParaRPr sz="1800"/>
          </a:p>
          <a:p>
            <a:pPr marL="0" lvl="0" indent="0" algn="l" rtl="0">
              <a:spcBef>
                <a:spcPts val="1600"/>
              </a:spcBef>
              <a:spcAft>
                <a:spcPts val="1600"/>
              </a:spcAft>
              <a:buNone/>
            </a:pPr>
            <a:endParaRPr sz="1800" b="1"/>
          </a:p>
        </p:txBody>
      </p:sp>
      <p:pic>
        <p:nvPicPr>
          <p:cNvPr id="508" name="Google Shape;508;p51"/>
          <p:cNvPicPr preferRelativeResize="0"/>
          <p:nvPr/>
        </p:nvPicPr>
        <p:blipFill>
          <a:blip r:embed="rId3">
            <a:alphaModFix/>
          </a:blip>
          <a:stretch>
            <a:fillRect/>
          </a:stretch>
        </p:blipFill>
        <p:spPr>
          <a:xfrm>
            <a:off x="5183800" y="1477300"/>
            <a:ext cx="3854250" cy="3561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Prior Research</a:t>
            </a:r>
            <a:endParaRPr/>
          </a:p>
        </p:txBody>
      </p:sp>
      <p:sp>
        <p:nvSpPr>
          <p:cNvPr id="298" name="Google Shape;298;p16"/>
          <p:cNvSpPr txBox="1">
            <a:spLocks noGrp="1"/>
          </p:cNvSpPr>
          <p:nvPr>
            <p:ph type="body" idx="1"/>
          </p:nvPr>
        </p:nvSpPr>
        <p:spPr>
          <a:xfrm>
            <a:off x="577475" y="1377575"/>
            <a:ext cx="8218800" cy="33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Observations : </a:t>
            </a:r>
            <a:r>
              <a:rPr lang="en" sz="1800"/>
              <a:t>Developers applied “repeated bug fixes”,which were </a:t>
            </a:r>
            <a:r>
              <a:rPr lang="en" sz="1800" b="1"/>
              <a:t>textually similar or identical,</a:t>
            </a:r>
            <a:r>
              <a:rPr lang="en" sz="1800"/>
              <a:t> to </a:t>
            </a:r>
            <a:r>
              <a:rPr lang="en" sz="1800" b="1"/>
              <a:t>multiple locations</a:t>
            </a:r>
            <a:endParaRPr sz="1800" b="1"/>
          </a:p>
          <a:p>
            <a:pPr marL="0" lvl="0" indent="0" algn="l" rtl="0">
              <a:spcBef>
                <a:spcPts val="1600"/>
              </a:spcBef>
              <a:spcAft>
                <a:spcPts val="0"/>
              </a:spcAft>
              <a:buNone/>
            </a:pPr>
            <a:r>
              <a:rPr lang="en" sz="1800" b="1"/>
              <a:t>Prior Work </a:t>
            </a:r>
            <a:r>
              <a:rPr lang="en" sz="1800"/>
              <a:t>: Observing these r</a:t>
            </a:r>
            <a:r>
              <a:rPr lang="en" sz="1800" b="1"/>
              <a:t>epeated bug-fixing patterns</a:t>
            </a:r>
            <a:r>
              <a:rPr lang="en" sz="1800"/>
              <a:t>, researchers proposed tools that:</a:t>
            </a:r>
            <a:endParaRPr sz="1800"/>
          </a:p>
          <a:p>
            <a:pPr marL="457200" lvl="0" indent="-342900" algn="l" rtl="0">
              <a:spcBef>
                <a:spcPts val="1600"/>
              </a:spcBef>
              <a:spcAft>
                <a:spcPts val="0"/>
              </a:spcAft>
              <a:buSzPts val="1800"/>
              <a:buChar char="●"/>
            </a:pPr>
            <a:r>
              <a:rPr lang="en" sz="1800"/>
              <a:t>Generate bug fixes (PAR by Kim et al.)</a:t>
            </a:r>
            <a:endParaRPr sz="1800"/>
          </a:p>
          <a:p>
            <a:pPr marL="457200" lvl="0" indent="-342900" algn="l" rtl="0">
              <a:spcBef>
                <a:spcPts val="0"/>
              </a:spcBef>
              <a:spcAft>
                <a:spcPts val="0"/>
              </a:spcAft>
              <a:buSzPts val="1800"/>
              <a:buChar char="●"/>
            </a:pPr>
            <a:r>
              <a:rPr lang="en" sz="1800"/>
              <a:t>Suggest new edit locations and customized edits for each suggested location (LASE by Meng et al.)</a:t>
            </a:r>
            <a:endParaRPr sz="1800"/>
          </a:p>
          <a:p>
            <a:pPr marL="0" lvl="0" indent="0" algn="l" rtl="0">
              <a:spcBef>
                <a:spcPts val="1600"/>
              </a:spcBef>
              <a:spcAft>
                <a:spcPts val="1600"/>
              </a:spcAft>
              <a:buNone/>
            </a:pPr>
            <a:r>
              <a:rPr lang="en" sz="1800"/>
              <a:t>.</a:t>
            </a:r>
            <a:endParaRPr sz="2000" b="1"/>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2"/>
          <p:cNvSpPr txBox="1">
            <a:spLocks noGrp="1"/>
          </p:cNvSpPr>
          <p:nvPr>
            <p:ph type="body" idx="1"/>
          </p:nvPr>
        </p:nvSpPr>
        <p:spPr>
          <a:xfrm>
            <a:off x="510325" y="295450"/>
            <a:ext cx="8097900" cy="46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3) P3: (*CM -&gt; AF)</a:t>
            </a:r>
            <a:endParaRPr sz="1800" b="1"/>
          </a:p>
          <a:p>
            <a:pPr marL="457200" lvl="0" indent="-342900" algn="l" rtl="0">
              <a:spcBef>
                <a:spcPts val="1600"/>
              </a:spcBef>
              <a:spcAft>
                <a:spcPts val="0"/>
              </a:spcAft>
              <a:buSzPts val="1800"/>
              <a:buChar char="●"/>
            </a:pPr>
            <a:r>
              <a:rPr lang="en" sz="1800"/>
              <a:t>9% cases: developers added a field for </a:t>
            </a:r>
            <a:r>
              <a:rPr lang="en" sz="1800" b="1"/>
              <a:t>refactoring</a:t>
            </a:r>
            <a:r>
              <a:rPr lang="en" sz="1800"/>
              <a:t>, such as declaring a field for an expression or a constant.</a:t>
            </a:r>
            <a:endParaRPr sz="1800"/>
          </a:p>
          <a:p>
            <a:pPr marL="457200" lvl="0" indent="-342900" algn="l" rtl="0">
              <a:spcBef>
                <a:spcPts val="0"/>
              </a:spcBef>
              <a:spcAft>
                <a:spcPts val="0"/>
              </a:spcAft>
              <a:buSzPts val="1800"/>
              <a:buChar char="●"/>
            </a:pPr>
            <a:r>
              <a:rPr lang="en" sz="1800"/>
              <a:t>25% cases : </a:t>
            </a:r>
            <a:r>
              <a:rPr lang="en" sz="1800" b="1"/>
              <a:t>Enhancement of existing features</a:t>
            </a:r>
            <a:r>
              <a:rPr lang="en" sz="1800"/>
              <a:t>. They declared a new field to partially replace the usage of an existing field or method invocation in certain methods</a:t>
            </a:r>
            <a:endParaRPr sz="1800"/>
          </a:p>
          <a:p>
            <a:pPr marL="457200" lvl="0" indent="-342900" algn="l" rtl="0">
              <a:spcBef>
                <a:spcPts val="0"/>
              </a:spcBef>
              <a:spcAft>
                <a:spcPts val="0"/>
              </a:spcAft>
              <a:buSzPts val="1800"/>
              <a:buChar char="●"/>
            </a:pPr>
            <a:r>
              <a:rPr lang="en" sz="1800"/>
              <a:t>66% cases: </a:t>
            </a:r>
            <a:r>
              <a:rPr lang="en" sz="1800" b="1"/>
              <a:t>addition of new features</a:t>
            </a:r>
            <a:r>
              <a:rPr lang="en" sz="1800"/>
              <a:t>, such as adding extra condition checks or data processing.</a:t>
            </a:r>
            <a:endParaRPr sz="1800"/>
          </a:p>
          <a:p>
            <a:pPr marL="0" lvl="0" indent="0" algn="l" rtl="0">
              <a:spcBef>
                <a:spcPts val="1600"/>
              </a:spcBef>
              <a:spcAft>
                <a:spcPts val="0"/>
              </a:spcAft>
              <a:buNone/>
            </a:pPr>
            <a:r>
              <a:rPr lang="en" sz="1800" b="1"/>
              <a:t>P2 and P3 support previous research that code refactoring is donw when doing multiple bug fixing. </a:t>
            </a:r>
            <a:endParaRPr sz="1800" b="1"/>
          </a:p>
          <a:p>
            <a:pPr marL="0" lvl="0" indent="0" algn="l" rtl="0">
              <a:spcBef>
                <a:spcPts val="1600"/>
              </a:spcBef>
              <a:spcAft>
                <a:spcPts val="0"/>
              </a:spcAft>
              <a:buNone/>
            </a:pPr>
            <a:r>
              <a:rPr lang="en" sz="1800" b="1"/>
              <a:t>Multi-entity fixes seldom overlap in textual content.</a:t>
            </a:r>
            <a:endParaRPr sz="1800" b="1"/>
          </a:p>
          <a:p>
            <a:pPr marL="0" lvl="0" indent="0" algn="l" rtl="0">
              <a:spcBef>
                <a:spcPts val="1600"/>
              </a:spcBef>
              <a:spcAft>
                <a:spcPts val="0"/>
              </a:spcAft>
              <a:buClr>
                <a:srgbClr val="000000"/>
              </a:buClr>
              <a:buSzPts val="1100"/>
              <a:buFont typeface="Arial"/>
              <a:buNone/>
            </a:pPr>
            <a:endParaRPr sz="1800"/>
          </a:p>
          <a:p>
            <a:pPr marL="0" lvl="0" indent="0" algn="l" rtl="0">
              <a:spcBef>
                <a:spcPts val="1600"/>
              </a:spcBef>
              <a:spcAft>
                <a:spcPts val="0"/>
              </a:spcAft>
              <a:buNone/>
            </a:pPr>
            <a:endParaRPr sz="1800"/>
          </a:p>
          <a:p>
            <a:pPr marL="0" lvl="0" indent="0" algn="l" rtl="0">
              <a:spcBef>
                <a:spcPts val="1600"/>
              </a:spcBef>
              <a:spcAft>
                <a:spcPts val="1600"/>
              </a:spcAft>
              <a:buNone/>
            </a:pPr>
            <a:endParaRPr sz="1800"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3"/>
          <p:cNvSpPr txBox="1">
            <a:spLocks noGrp="1"/>
          </p:cNvSpPr>
          <p:nvPr>
            <p:ph type="title"/>
          </p:nvPr>
        </p:nvSpPr>
        <p:spPr>
          <a:xfrm>
            <a:off x="1370925" y="370275"/>
            <a:ext cx="7030500" cy="72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Finding #6</a:t>
            </a:r>
            <a:endParaRPr/>
          </a:p>
        </p:txBody>
      </p:sp>
      <p:sp>
        <p:nvSpPr>
          <p:cNvPr id="519" name="Google Shape;519;p53"/>
          <p:cNvSpPr txBox="1">
            <a:spLocks noGrp="1"/>
          </p:cNvSpPr>
          <p:nvPr>
            <p:ph type="body" idx="1"/>
          </p:nvPr>
        </p:nvSpPr>
        <p:spPr>
          <a:xfrm>
            <a:off x="537175" y="1270125"/>
            <a:ext cx="8313000" cy="363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a:t>Among P1-P3, no identical fixes were seen. It means that </a:t>
            </a:r>
            <a:r>
              <a:rPr lang="en" sz="1800" b="1"/>
              <a:t>APR approaches are unlikely to independently suggest a correct multi-entity fix purely based</a:t>
            </a:r>
            <a:endParaRPr sz="1800" b="1"/>
          </a:p>
          <a:p>
            <a:pPr marL="0" lvl="0" indent="0" algn="l" rtl="0">
              <a:spcBef>
                <a:spcPts val="0"/>
              </a:spcBef>
              <a:spcAft>
                <a:spcPts val="0"/>
              </a:spcAft>
              <a:buClr>
                <a:srgbClr val="000000"/>
              </a:buClr>
              <a:buSzPts val="1100"/>
              <a:buFont typeface="Arial"/>
              <a:buNone/>
            </a:pPr>
            <a:r>
              <a:rPr lang="en" sz="1800" b="1"/>
              <a:t>on past fixes</a:t>
            </a:r>
            <a:r>
              <a:rPr lang="en" sz="1800"/>
              <a:t>, although it is still feasible for new tools to</a:t>
            </a:r>
            <a:endParaRPr sz="1800"/>
          </a:p>
          <a:p>
            <a:pPr marL="0" lvl="0" indent="0" algn="l" rtl="0">
              <a:spcBef>
                <a:spcPts val="0"/>
              </a:spcBef>
              <a:spcAft>
                <a:spcPts val="0"/>
              </a:spcAft>
              <a:buNone/>
            </a:pPr>
            <a:r>
              <a:rPr lang="en" sz="1800"/>
              <a:t>help complete developers’ fixes.</a:t>
            </a:r>
            <a:endParaRPr sz="1800"/>
          </a:p>
          <a:p>
            <a:pPr marL="0" lvl="0" indent="0" algn="l" rtl="0">
              <a:spcBef>
                <a:spcPts val="0"/>
              </a:spcBef>
              <a:spcAft>
                <a:spcPts val="0"/>
              </a:spcAft>
              <a:buNone/>
            </a:pPr>
            <a:endParaRPr sz="1800"/>
          </a:p>
          <a:p>
            <a:pPr marL="0" lvl="0" indent="0" algn="l" rtl="0">
              <a:spcBef>
                <a:spcPts val="0"/>
              </a:spcBef>
              <a:spcAft>
                <a:spcPts val="0"/>
              </a:spcAft>
              <a:buClr>
                <a:srgbClr val="000000"/>
              </a:buClr>
              <a:buSzPts val="1100"/>
              <a:buFont typeface="Arial"/>
              <a:buNone/>
            </a:pPr>
            <a:r>
              <a:rPr lang="en" sz="1800" b="1"/>
              <a:t>Extra domain knowledge</a:t>
            </a:r>
            <a:r>
              <a:rPr lang="en" sz="1800"/>
              <a:t> is required for APR tools to generate correct multi-entity fix.</a:t>
            </a:r>
            <a:endParaRPr sz="1800"/>
          </a:p>
          <a:p>
            <a:pPr marL="0" lvl="0" indent="0" algn="l" rtl="0">
              <a:spcBef>
                <a:spcPts val="0"/>
              </a:spcBef>
              <a:spcAft>
                <a:spcPts val="160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4"/>
          <p:cNvSpPr txBox="1">
            <a:spLocks noGrp="1"/>
          </p:cNvSpPr>
          <p:nvPr>
            <p:ph type="title"/>
          </p:nvPr>
        </p:nvSpPr>
        <p:spPr>
          <a:xfrm>
            <a:off x="322300" y="322300"/>
            <a:ext cx="8406900" cy="92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b) Case Study II—Examination of Repetitively Co-Changed Entities:</a:t>
            </a:r>
            <a:endParaRPr/>
          </a:p>
          <a:p>
            <a:pPr marL="0" lvl="0" indent="0" algn="l" rtl="0">
              <a:spcBef>
                <a:spcPts val="0"/>
              </a:spcBef>
              <a:spcAft>
                <a:spcPts val="0"/>
              </a:spcAft>
              <a:buNone/>
            </a:pPr>
            <a:endParaRPr/>
          </a:p>
        </p:txBody>
      </p:sp>
      <p:sp>
        <p:nvSpPr>
          <p:cNvPr id="525" name="Google Shape;525;p54"/>
          <p:cNvSpPr txBox="1">
            <a:spLocks noGrp="1"/>
          </p:cNvSpPr>
          <p:nvPr>
            <p:ph type="body" idx="1"/>
          </p:nvPr>
        </p:nvSpPr>
        <p:spPr>
          <a:xfrm>
            <a:off x="322300" y="1517525"/>
            <a:ext cx="8286000" cy="3303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To examine this, </a:t>
            </a:r>
            <a:r>
              <a:rPr lang="en" sz="1800" b="1"/>
              <a:t>entity pairs that were co-changed in at least two fixes were extracted</a:t>
            </a:r>
            <a:r>
              <a:rPr lang="en" sz="1800"/>
              <a:t>.</a:t>
            </a:r>
            <a:endParaRPr sz="1800"/>
          </a:p>
          <a:p>
            <a:pPr marL="457200" lvl="0" indent="-342900" algn="l" rtl="0">
              <a:spcBef>
                <a:spcPts val="0"/>
              </a:spcBef>
              <a:spcAft>
                <a:spcPts val="0"/>
              </a:spcAft>
              <a:buSzPts val="1800"/>
              <a:buChar char="●"/>
            </a:pPr>
            <a:r>
              <a:rPr lang="en" sz="1800"/>
              <a:t>Majority of the co-changed pairs are methods</a:t>
            </a:r>
            <a:endParaRPr sz="1800"/>
          </a:p>
          <a:p>
            <a:pPr marL="457200" lvl="0" indent="-342900" algn="l" rtl="0">
              <a:spcBef>
                <a:spcPts val="0"/>
              </a:spcBef>
              <a:spcAft>
                <a:spcPts val="0"/>
              </a:spcAft>
              <a:buSzPts val="1800"/>
              <a:buChar char="●"/>
            </a:pPr>
            <a:r>
              <a:rPr lang="en" sz="1800"/>
              <a:t>Selected 5 entity pairs(CM) from each project whose change types were preserved across the fixes.</a:t>
            </a:r>
            <a:endParaRPr sz="1800"/>
          </a:p>
          <a:p>
            <a:pPr marL="457200" lvl="0" indent="-342900" algn="l" rtl="0">
              <a:spcBef>
                <a:spcPts val="0"/>
              </a:spcBef>
              <a:spcAft>
                <a:spcPts val="0"/>
              </a:spcAft>
              <a:buSzPts val="1800"/>
              <a:buChar char="●"/>
            </a:pPr>
            <a:r>
              <a:rPr lang="en" sz="1800"/>
              <a:t>54 fixes were checked to characterize the 20 pairs</a:t>
            </a:r>
            <a:endParaRPr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5"/>
          <p:cNvSpPr txBox="1">
            <a:spLocks noGrp="1"/>
          </p:cNvSpPr>
          <p:nvPr>
            <p:ph type="body" idx="1"/>
          </p:nvPr>
        </p:nvSpPr>
        <p:spPr>
          <a:xfrm>
            <a:off x="389450" y="1082125"/>
            <a:ext cx="5049600" cy="3907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Seven method pairs contain similar statements, and thus the two methods of each pair were usually changed similarly together.</a:t>
            </a:r>
            <a:endParaRPr sz="1800"/>
          </a:p>
          <a:p>
            <a:pPr marL="457200" lvl="0" indent="-342900" algn="l" rtl="0">
              <a:spcBef>
                <a:spcPts val="0"/>
              </a:spcBef>
              <a:spcAft>
                <a:spcPts val="0"/>
              </a:spcAft>
              <a:buSzPts val="1800"/>
              <a:buChar char="●"/>
            </a:pPr>
            <a:r>
              <a:rPr lang="en" sz="1800"/>
              <a:t>Five pairs contain similar or relevant usage of fields.</a:t>
            </a:r>
            <a:endParaRPr sz="1800"/>
          </a:p>
          <a:p>
            <a:pPr marL="457200" lvl="0" indent="-342900" algn="l" rtl="0">
              <a:spcBef>
                <a:spcPts val="0"/>
              </a:spcBef>
              <a:spcAft>
                <a:spcPts val="0"/>
              </a:spcAft>
              <a:buSzPts val="1800"/>
              <a:buChar char="●"/>
            </a:pPr>
            <a:r>
              <a:rPr lang="en" sz="1800"/>
              <a:t>Four pairs invoke the same sets of methods</a:t>
            </a:r>
            <a:endParaRPr sz="1800"/>
          </a:p>
          <a:p>
            <a:pPr marL="457200" lvl="0" indent="-342900" algn="l" rtl="0">
              <a:spcBef>
                <a:spcPts val="0"/>
              </a:spcBef>
              <a:spcAft>
                <a:spcPts val="0"/>
              </a:spcAft>
              <a:buSzPts val="1800"/>
              <a:buChar char="●"/>
            </a:pPr>
            <a:r>
              <a:rPr lang="en" sz="1800"/>
              <a:t>Four method pairs were co-changed for some unknown reasons as the commonality in the program context or textual edits could not be found. </a:t>
            </a:r>
            <a:endParaRPr sz="1800"/>
          </a:p>
          <a:p>
            <a:pPr marL="0" lvl="0" indent="0" algn="l" rtl="0">
              <a:spcBef>
                <a:spcPts val="1600"/>
              </a:spcBef>
              <a:spcAft>
                <a:spcPts val="0"/>
              </a:spcAft>
              <a:buNone/>
            </a:pPr>
            <a:endParaRPr sz="1800"/>
          </a:p>
          <a:p>
            <a:pPr marL="0" lvl="0" indent="0" algn="l" rtl="0">
              <a:spcBef>
                <a:spcPts val="1600"/>
              </a:spcBef>
              <a:spcAft>
                <a:spcPts val="0"/>
              </a:spcAft>
              <a:buClr>
                <a:srgbClr val="000000"/>
              </a:buClr>
              <a:buSzPts val="1100"/>
              <a:buFont typeface="Arial"/>
              <a:buNone/>
            </a:pPr>
            <a:endParaRPr sz="1800"/>
          </a:p>
          <a:p>
            <a:pPr marL="0" lvl="0" indent="0" algn="l" rtl="0">
              <a:spcBef>
                <a:spcPts val="1600"/>
              </a:spcBef>
              <a:spcAft>
                <a:spcPts val="1600"/>
              </a:spcAft>
              <a:buNone/>
            </a:pPr>
            <a:endParaRPr/>
          </a:p>
        </p:txBody>
      </p:sp>
      <p:pic>
        <p:nvPicPr>
          <p:cNvPr id="531" name="Google Shape;531;p55"/>
          <p:cNvPicPr preferRelativeResize="0"/>
          <p:nvPr/>
        </p:nvPicPr>
        <p:blipFill>
          <a:blip r:embed="rId3">
            <a:alphaModFix/>
          </a:blip>
          <a:stretch>
            <a:fillRect/>
          </a:stretch>
        </p:blipFill>
        <p:spPr>
          <a:xfrm>
            <a:off x="5318075" y="1229850"/>
            <a:ext cx="3445225" cy="28604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Finding #7</a:t>
            </a:r>
            <a:endParaRPr/>
          </a:p>
        </p:txBody>
      </p:sp>
      <p:sp>
        <p:nvSpPr>
          <p:cNvPr id="537" name="Google Shape;537;p56"/>
          <p:cNvSpPr txBox="1">
            <a:spLocks noGrp="1"/>
          </p:cNvSpPr>
          <p:nvPr>
            <p:ph type="body" idx="1"/>
          </p:nvPr>
        </p:nvSpPr>
        <p:spPr>
          <a:xfrm>
            <a:off x="523750" y="1423525"/>
            <a:ext cx="8259300" cy="310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a:t>The </a:t>
            </a:r>
            <a:r>
              <a:rPr lang="en" sz="1800" b="1"/>
              <a:t>repetitively co-changed entities</a:t>
            </a:r>
            <a:r>
              <a:rPr lang="en" sz="1800"/>
              <a:t> usually share </a:t>
            </a:r>
            <a:r>
              <a:rPr lang="en" sz="1800" b="1"/>
              <a:t>common characteristics</a:t>
            </a:r>
            <a:r>
              <a:rPr lang="en" sz="1800"/>
              <a:t> like </a:t>
            </a:r>
            <a:r>
              <a:rPr lang="en" sz="1800" b="1"/>
              <a:t>similar content, relevant field usage, or identical method invocations,</a:t>
            </a:r>
            <a:r>
              <a:rPr lang="en" sz="1800"/>
              <a:t> among which the similar usage of fields or methods has not been leveraged to automatically complete developers’ fixes.</a:t>
            </a:r>
            <a:endParaRPr sz="1800"/>
          </a:p>
          <a:p>
            <a:pPr marL="0" lvl="0" indent="0" algn="l" rtl="0">
              <a:spcBef>
                <a:spcPts val="1600"/>
              </a:spcBef>
              <a:spcAft>
                <a:spcPts val="160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7"/>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Threats to Validity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8"/>
          <p:cNvSpPr txBox="1">
            <a:spLocks noGrp="1"/>
          </p:cNvSpPr>
          <p:nvPr>
            <p:ph type="body" idx="1"/>
          </p:nvPr>
        </p:nvSpPr>
        <p:spPr>
          <a:xfrm>
            <a:off x="295450" y="303225"/>
            <a:ext cx="8635200" cy="463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Threat to External Validity: </a:t>
            </a:r>
            <a:r>
              <a:rPr lang="en" sz="1800"/>
              <a:t>The observations based on the empirical results are from </a:t>
            </a:r>
            <a:r>
              <a:rPr lang="en" sz="1800" b="1"/>
              <a:t>four open source projects.</a:t>
            </a:r>
            <a:r>
              <a:rPr lang="en" sz="1800"/>
              <a:t> which may not generalize to other projects. Authors plan to collect more projects with different approaches to i</a:t>
            </a:r>
            <a:r>
              <a:rPr lang="en" sz="1800" b="1"/>
              <a:t>dentify bug fixes even when commit messages do not refer to issue IDs.</a:t>
            </a:r>
            <a:endParaRPr sz="1800" b="1"/>
          </a:p>
          <a:p>
            <a:pPr marL="0" lvl="0" indent="0" algn="l" rtl="0">
              <a:spcBef>
                <a:spcPts val="1600"/>
              </a:spcBef>
              <a:spcAft>
                <a:spcPts val="0"/>
              </a:spcAft>
              <a:buNone/>
            </a:pPr>
            <a:r>
              <a:rPr lang="en" sz="1800" b="1"/>
              <a:t>Threat to Construct Validity:</a:t>
            </a:r>
            <a:r>
              <a:rPr lang="en" sz="1800"/>
              <a:t> The manual inspection to explore the rationale behind recurring change patterns and repetitively co-changed entities, is not scalable and may be subject to human bias. The future plan suggested was to design new approaches to </a:t>
            </a:r>
            <a:r>
              <a:rPr lang="en" sz="1800" b="1"/>
              <a:t>automate the inspection process</a:t>
            </a:r>
            <a:r>
              <a:rPr lang="en" sz="1800"/>
              <a:t> and to uncover more insights in an efficient way.</a:t>
            </a:r>
            <a:endParaRPr sz="1800"/>
          </a:p>
          <a:p>
            <a:pPr marL="0" lvl="0" indent="0" algn="l" rtl="0">
              <a:spcBef>
                <a:spcPts val="1600"/>
              </a:spcBef>
              <a:spcAft>
                <a:spcPts val="0"/>
              </a:spcAft>
              <a:buNone/>
            </a:pPr>
            <a:r>
              <a:rPr lang="en" sz="1800" b="1"/>
              <a:t>Threats to Internal Validity: </a:t>
            </a:r>
            <a:r>
              <a:rPr lang="en" sz="1800"/>
              <a:t>InterPart may miss some dependency relations between co-applied changes, due to the limited analysis scope and static analysis nature. As future work, InterPart will be extended to correlate the edits in source code and other types of files. </a:t>
            </a:r>
            <a:endParaRPr sz="1800"/>
          </a:p>
          <a:p>
            <a:pPr marL="0" lvl="0" indent="0" algn="l" rtl="0">
              <a:spcBef>
                <a:spcPts val="1600"/>
              </a:spcBef>
              <a:spcAft>
                <a:spcPts val="0"/>
              </a:spcAft>
              <a:buNone/>
            </a:pPr>
            <a:endParaRPr sz="1800"/>
          </a:p>
          <a:p>
            <a:pPr marL="0" lvl="0" indent="0" algn="l" rtl="0">
              <a:spcBef>
                <a:spcPts val="1600"/>
              </a:spcBef>
              <a:spcAft>
                <a:spcPts val="0"/>
              </a:spcAft>
              <a:buClr>
                <a:srgbClr val="000000"/>
              </a:buClr>
              <a:buSzPts val="1100"/>
              <a:buFont typeface="Arial"/>
              <a:buNone/>
            </a:pPr>
            <a:endParaRPr sz="1800"/>
          </a:p>
          <a:p>
            <a:pPr marL="0" lvl="0" indent="0" algn="l" rtl="0">
              <a:spcBef>
                <a:spcPts val="1600"/>
              </a:spcBef>
              <a:spcAft>
                <a:spcPts val="160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59"/>
          <p:cNvSpPr txBox="1">
            <a:spLocks noGrp="1"/>
          </p:cNvSpPr>
          <p:nvPr>
            <p:ph type="body" idx="1"/>
          </p:nvPr>
        </p:nvSpPr>
        <p:spPr>
          <a:xfrm>
            <a:off x="456600" y="456600"/>
            <a:ext cx="8366700" cy="44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Authors have leveraged the syntactic dependence relationship to link relevant changes. It is possible that developers may correlate changes based on other kinds of dependencies. </a:t>
            </a:r>
            <a:endParaRPr sz="1800"/>
          </a:p>
          <a:p>
            <a:pPr marL="0" lvl="0" indent="0" algn="l" rtl="0">
              <a:spcBef>
                <a:spcPts val="1600"/>
              </a:spcBef>
              <a:spcAft>
                <a:spcPts val="1600"/>
              </a:spcAft>
              <a:buNone/>
            </a:pPr>
            <a:r>
              <a:rPr lang="en" sz="1800"/>
              <a:t>In the future, Wang et al. plan to conduct a user study with developers to investigate (1) how syntactic dependence relationship is helpful, and (2) what other relations developers consider when grouping relevant changes.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0"/>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Related Work</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61"/>
          <p:cNvSpPr txBox="1">
            <a:spLocks noGrp="1"/>
          </p:cNvSpPr>
          <p:nvPr>
            <p:ph type="title"/>
          </p:nvPr>
        </p:nvSpPr>
        <p:spPr>
          <a:xfrm>
            <a:off x="1303800" y="464375"/>
            <a:ext cx="7030500" cy="71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Empirical Studies on Code Changes</a:t>
            </a:r>
            <a:endParaRPr/>
          </a:p>
        </p:txBody>
      </p:sp>
      <p:sp>
        <p:nvSpPr>
          <p:cNvPr id="563" name="Google Shape;563;p61"/>
          <p:cNvSpPr txBox="1">
            <a:spLocks noGrp="1"/>
          </p:cNvSpPr>
          <p:nvPr>
            <p:ph type="body" idx="1"/>
          </p:nvPr>
        </p:nvSpPr>
        <p:spPr>
          <a:xfrm>
            <a:off x="470025" y="1377575"/>
            <a:ext cx="8514300" cy="3626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Yue et al. found that 15-20% of bugs were fixed with code changes involving repetitive edits. </a:t>
            </a:r>
            <a:endParaRPr sz="1800"/>
          </a:p>
          <a:p>
            <a:pPr marL="457200" lvl="0" indent="-342900" algn="l" rtl="0">
              <a:spcBef>
                <a:spcPts val="0"/>
              </a:spcBef>
              <a:spcAft>
                <a:spcPts val="0"/>
              </a:spcAft>
              <a:buSzPts val="1800"/>
              <a:buChar char="●"/>
            </a:pPr>
            <a:r>
              <a:rPr lang="en" sz="1800"/>
              <a:t>Nguyen et al. reported that 17%-45% of bug fixes were recurring.</a:t>
            </a:r>
            <a:endParaRPr sz="1800"/>
          </a:p>
          <a:p>
            <a:pPr marL="457200" lvl="0" indent="-342900" algn="l" rtl="0">
              <a:spcBef>
                <a:spcPts val="0"/>
              </a:spcBef>
              <a:spcAft>
                <a:spcPts val="0"/>
              </a:spcAft>
              <a:buSzPts val="1800"/>
              <a:buChar char="●"/>
            </a:pPr>
            <a:r>
              <a:rPr lang="en" sz="1800"/>
              <a:t>Mcintosh et al. mined co-changed source files and built files from version control repositories to characterize the co-change relationship between both types of files. </a:t>
            </a:r>
            <a:endParaRPr sz="1800"/>
          </a:p>
          <a:p>
            <a:pPr marL="457200" lvl="0" indent="-342900" algn="l" rtl="0">
              <a:spcBef>
                <a:spcPts val="0"/>
              </a:spcBef>
              <a:spcAft>
                <a:spcPts val="0"/>
              </a:spcAft>
              <a:buSzPts val="1800"/>
              <a:buChar char="●"/>
            </a:pPr>
            <a:r>
              <a:rPr lang="en" sz="1800"/>
              <a:t>Zimmerman et al. mined cochanged rules between software entities, and then predicted changes based on the mined rules. </a:t>
            </a:r>
            <a:endParaRPr sz="1800"/>
          </a:p>
          <a:p>
            <a:pPr marL="457200" lvl="0" indent="-342900" algn="l" rtl="0">
              <a:spcBef>
                <a:spcPts val="0"/>
              </a:spcBef>
              <a:spcAft>
                <a:spcPts val="0"/>
              </a:spcAft>
              <a:buSzPts val="1800"/>
              <a:buChar char="●"/>
            </a:pPr>
            <a:r>
              <a:rPr lang="en" sz="1800"/>
              <a:t>Herzig et al. found that a non-trivial portion of program commits contained more than one bug fix, feature, or refactoring. </a:t>
            </a:r>
            <a:endParaRPr sz="1800"/>
          </a:p>
          <a:p>
            <a:pPr marL="0" lvl="0" indent="0" algn="l" rtl="0">
              <a:spcBef>
                <a:spcPts val="0"/>
              </a:spcBef>
              <a:spcAft>
                <a:spcPts val="0"/>
              </a:spcAft>
              <a:buClr>
                <a:srgbClr val="000000"/>
              </a:buClr>
              <a:buSzPts val="1100"/>
              <a:buFont typeface="Arial"/>
              <a:buNone/>
            </a:pPr>
            <a:endParaRPr sz="1800"/>
          </a:p>
          <a:p>
            <a:pPr marL="0" lvl="0" indent="0" algn="l" rtl="0">
              <a:spcBef>
                <a:spcPts val="0"/>
              </a:spcBef>
              <a:spcAft>
                <a:spcPts val="1600"/>
              </a:spcAft>
              <a:buNone/>
            </a:pP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7"/>
          <p:cNvSpPr txBox="1">
            <a:spLocks noGrp="1"/>
          </p:cNvSpPr>
          <p:nvPr>
            <p:ph type="title"/>
          </p:nvPr>
        </p:nvSpPr>
        <p:spPr>
          <a:xfrm>
            <a:off x="1303800" y="598575"/>
            <a:ext cx="7030500" cy="77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Limitations of Prior Research</a:t>
            </a:r>
            <a:endParaRPr/>
          </a:p>
        </p:txBody>
      </p:sp>
      <p:sp>
        <p:nvSpPr>
          <p:cNvPr id="304" name="Google Shape;304;p17"/>
          <p:cNvSpPr txBox="1">
            <a:spLocks noGrp="1"/>
          </p:cNvSpPr>
          <p:nvPr>
            <p:ph type="body" idx="1"/>
          </p:nvPr>
        </p:nvSpPr>
        <p:spPr>
          <a:xfrm>
            <a:off x="402875" y="1477250"/>
            <a:ext cx="8299500" cy="305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These tools provide fixes that focus on code changes </a:t>
            </a:r>
            <a:r>
              <a:rPr lang="en" sz="1800" b="1"/>
              <a:t>within a single method or solving a single software fault</a:t>
            </a:r>
            <a:endParaRPr sz="1800" b="1"/>
          </a:p>
          <a:p>
            <a:pPr marL="0" lvl="0" indent="0" algn="l" rtl="0">
              <a:spcBef>
                <a:spcPts val="1600"/>
              </a:spcBef>
              <a:spcAft>
                <a:spcPts val="0"/>
              </a:spcAft>
              <a:buNone/>
            </a:pPr>
            <a:r>
              <a:rPr lang="en" sz="1800"/>
              <a:t>Whereas studies like that of Zhong and Su shows that around 80% of real bugs are fixed when </a:t>
            </a:r>
            <a:r>
              <a:rPr lang="en" sz="1800" b="1"/>
              <a:t>multiple program locations</a:t>
            </a:r>
            <a:r>
              <a:rPr lang="en" sz="1800"/>
              <a:t> are edited together.</a:t>
            </a:r>
            <a:endParaRPr sz="1800"/>
          </a:p>
          <a:p>
            <a:pPr marL="0" lvl="0" indent="0" algn="l" rtl="0">
              <a:spcBef>
                <a:spcPts val="1600"/>
              </a:spcBef>
              <a:spcAft>
                <a:spcPts val="0"/>
              </a:spcAft>
              <a:buNone/>
            </a:pPr>
            <a:r>
              <a:rPr lang="en" sz="2400" b="1" i="1"/>
              <a:t>That means majority of real fixes solve multiple software faults together.</a:t>
            </a:r>
            <a:endParaRPr sz="2400" b="1" i="1"/>
          </a:p>
          <a:p>
            <a:pPr marL="0" lvl="0" indent="0" algn="l" rtl="0">
              <a:spcBef>
                <a:spcPts val="1600"/>
              </a:spcBef>
              <a:spcAft>
                <a:spcPts val="1600"/>
              </a:spcAft>
              <a:buNone/>
            </a:pPr>
            <a:endParaRPr sz="1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2"/>
          <p:cNvSpPr txBox="1">
            <a:spLocks noGrp="1"/>
          </p:cNvSpPr>
          <p:nvPr>
            <p:ph type="body" idx="1"/>
          </p:nvPr>
        </p:nvSpPr>
        <p:spPr>
          <a:xfrm>
            <a:off x="671475" y="1780450"/>
            <a:ext cx="7662900" cy="2751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Barnett et al. correlated one program commit’s edited lines based on the def-use relationship of types, fields, methods, and local variables; and reported that a significant fraction of commits included multiple groups of correlated changes [25].</a:t>
            </a:r>
            <a:endParaRPr sz="1800"/>
          </a:p>
          <a:p>
            <a:pPr marL="0" lvl="0" indent="0" algn="l" rtl="0">
              <a:spcBef>
                <a:spcPts val="0"/>
              </a:spcBef>
              <a:spcAft>
                <a:spcPts val="160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63"/>
          <p:cNvSpPr txBox="1">
            <a:spLocks noGrp="1"/>
          </p:cNvSpPr>
          <p:nvPr>
            <p:ph type="title"/>
          </p:nvPr>
        </p:nvSpPr>
        <p:spPr>
          <a:xfrm>
            <a:off x="1303800" y="598575"/>
            <a:ext cx="70305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 Change Impact Analysis</a:t>
            </a:r>
            <a:endParaRPr/>
          </a:p>
        </p:txBody>
      </p:sp>
      <p:sp>
        <p:nvSpPr>
          <p:cNvPr id="574" name="Google Shape;574;p63"/>
          <p:cNvSpPr txBox="1">
            <a:spLocks noGrp="1"/>
          </p:cNvSpPr>
          <p:nvPr>
            <p:ph type="body" idx="1"/>
          </p:nvPr>
        </p:nvSpPr>
        <p:spPr>
          <a:xfrm>
            <a:off x="470025" y="1423525"/>
            <a:ext cx="8326200" cy="87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Chianti analyzes two versions of a program and decomposes their difference into atomic changes such as CM and AF [60].</a:t>
            </a:r>
            <a:endParaRPr sz="1800"/>
          </a:p>
          <a:p>
            <a:pPr marL="0" lvl="0" indent="0" algn="l" rtl="0">
              <a:lnSpc>
                <a:spcPct val="100000"/>
              </a:lnSpc>
              <a:spcBef>
                <a:spcPts val="1600"/>
              </a:spcBef>
              <a:spcAft>
                <a:spcPts val="0"/>
              </a:spcAft>
              <a:buNone/>
            </a:pPr>
            <a:endParaRPr sz="1800"/>
          </a:p>
          <a:p>
            <a:pPr marL="0" lvl="0" indent="0" algn="l" rtl="0">
              <a:lnSpc>
                <a:spcPct val="100000"/>
              </a:lnSpc>
              <a:spcBef>
                <a:spcPts val="0"/>
              </a:spcBef>
              <a:spcAft>
                <a:spcPts val="0"/>
              </a:spcAft>
              <a:buNone/>
            </a:pPr>
            <a:r>
              <a:rPr lang="en" sz="2800" b="1"/>
              <a:t>         </a:t>
            </a:r>
            <a:endParaRPr sz="2800" b="1"/>
          </a:p>
          <a:p>
            <a:pPr marL="0" lvl="0" indent="0" algn="l" rtl="0">
              <a:lnSpc>
                <a:spcPct val="100000"/>
              </a:lnSpc>
              <a:spcBef>
                <a:spcPts val="0"/>
              </a:spcBef>
              <a:spcAft>
                <a:spcPts val="0"/>
              </a:spcAft>
              <a:buNone/>
            </a:pP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8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1800"/>
          </a:p>
          <a:p>
            <a:pPr marL="0" lvl="0" indent="0" algn="l" rtl="0">
              <a:spcBef>
                <a:spcPts val="1600"/>
              </a:spcBef>
              <a:spcAft>
                <a:spcPts val="160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64"/>
          <p:cNvSpPr txBox="1">
            <a:spLocks noGrp="1"/>
          </p:cNvSpPr>
          <p:nvPr>
            <p:ph type="title"/>
          </p:nvPr>
        </p:nvSpPr>
        <p:spPr>
          <a:xfrm>
            <a:off x="1303800" y="598575"/>
            <a:ext cx="7030500" cy="69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latin typeface="Nunito"/>
                <a:ea typeface="Nunito"/>
                <a:cs typeface="Nunito"/>
                <a:sym typeface="Nunito"/>
              </a:rPr>
              <a:t>C. Automatic Program Repair (APR)</a:t>
            </a:r>
            <a:endParaRPr/>
          </a:p>
        </p:txBody>
      </p:sp>
      <p:sp>
        <p:nvSpPr>
          <p:cNvPr id="580" name="Google Shape;580;p64"/>
          <p:cNvSpPr txBox="1">
            <a:spLocks noGrp="1"/>
          </p:cNvSpPr>
          <p:nvPr>
            <p:ph type="body" idx="1"/>
          </p:nvPr>
        </p:nvSpPr>
        <p:spPr>
          <a:xfrm>
            <a:off x="282025" y="1538725"/>
            <a:ext cx="8474100" cy="34782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GenProg generates candidate patches by replicating, mutating, or deleting single line code randomly in the existing program. </a:t>
            </a:r>
            <a:endParaRPr sz="1800">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Prophet trains a machine learning model with successfully applied human patches obtained from open source repositories, and then generates a space of candidate patches to fix bugs.</a:t>
            </a:r>
            <a:endParaRPr sz="1800">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Genesis generates program transformations (e.g., wrapping existing code with a try-catch construct) from past fixes, and then uses the transformations to guide automatic patch creation </a:t>
            </a:r>
            <a:endParaRPr sz="1800">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Angelix leverages constraint solving to synthesize multi-line patches to correct multiple if-condition checks in one fix.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65"/>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Conclusion</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66"/>
          <p:cNvSpPr txBox="1">
            <a:spLocks noGrp="1"/>
          </p:cNvSpPr>
          <p:nvPr>
            <p:ph type="body" idx="1"/>
          </p:nvPr>
        </p:nvSpPr>
        <p:spPr>
          <a:xfrm>
            <a:off x="376025" y="416325"/>
            <a:ext cx="8433600" cy="4512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In 66-76% of the multi-entity fixes, the co-changed entities are closely related to each other via syntactic dependencies. Hence, we need program diff tools that visualize the relationship.</a:t>
            </a:r>
            <a:endParaRPr sz="1800"/>
          </a:p>
          <a:p>
            <a:pPr marL="457200" lvl="0" indent="-342900" algn="l" rtl="0">
              <a:spcBef>
                <a:spcPts val="0"/>
              </a:spcBef>
              <a:spcAft>
                <a:spcPts val="0"/>
              </a:spcAft>
              <a:buSzPts val="1800"/>
              <a:buChar char="●"/>
            </a:pPr>
            <a:r>
              <a:rPr lang="en" sz="1800"/>
              <a:t>There are three major recurring patterns that frequently connect relevant co-changed entities. As multiple entities are usually co-changed in bug fixes, it is worthwhile exploring how to synthesize fixes that can change multiple syntactically related entities together.</a:t>
            </a:r>
            <a:endParaRPr sz="1800"/>
          </a:p>
          <a:p>
            <a:pPr marL="457200" lvl="0" indent="-342900" algn="l" rtl="0">
              <a:spcBef>
                <a:spcPts val="0"/>
              </a:spcBef>
              <a:spcAft>
                <a:spcPts val="0"/>
              </a:spcAft>
              <a:buSzPts val="1800"/>
              <a:buChar char="●"/>
            </a:pPr>
            <a:r>
              <a:rPr lang="en" sz="1800"/>
              <a:t>Although a multi-entity fix is never identical to other fixes, the fix may apply similar or divergent edits to the entities with similar textual content, field usage, or method invocations. This indicates that future tools can suggest missing changes based on the similar content of edited locations, similar usage of fields, or common method invocations between software entities.</a:t>
            </a:r>
            <a:endParaRPr sz="1800"/>
          </a:p>
          <a:p>
            <a:pPr marL="0" lvl="0" indent="0" algn="l" rtl="0">
              <a:spcBef>
                <a:spcPts val="0"/>
              </a:spcBef>
              <a:spcAft>
                <a:spcPts val="0"/>
              </a:spcAft>
              <a:buClr>
                <a:srgbClr val="000000"/>
              </a:buClr>
              <a:buSzPts val="1100"/>
              <a:buFont typeface="Arial"/>
              <a:buNone/>
            </a:pPr>
            <a:endParaRPr sz="1800"/>
          </a:p>
          <a:p>
            <a:pPr marL="0" lvl="0" indent="0" algn="l" rtl="0">
              <a:spcBef>
                <a:spcPts val="0"/>
              </a:spcBef>
              <a:spcAft>
                <a:spcPts val="1600"/>
              </a:spcAft>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67"/>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Discussion Questions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68"/>
          <p:cNvSpPr txBox="1">
            <a:spLocks noGrp="1"/>
          </p:cNvSpPr>
          <p:nvPr>
            <p:ph type="body" idx="1"/>
          </p:nvPr>
        </p:nvSpPr>
        <p:spPr>
          <a:xfrm>
            <a:off x="564050" y="711775"/>
            <a:ext cx="8124900" cy="416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D1: Limitations of InterPart</a:t>
            </a:r>
            <a:endParaRPr sz="1800" b="1"/>
          </a:p>
          <a:p>
            <a:pPr marL="0" lvl="0" indent="0" algn="l" rtl="0">
              <a:spcBef>
                <a:spcPts val="1600"/>
              </a:spcBef>
              <a:spcAft>
                <a:spcPts val="0"/>
              </a:spcAft>
              <a:buNone/>
            </a:pPr>
            <a:r>
              <a:rPr lang="en" sz="1800" b="1"/>
              <a:t>InterPart may miss some of the static dependencies as it examines only the changed code(source files). (Example case- overridden methods)</a:t>
            </a:r>
            <a:endParaRPr sz="1800" b="1"/>
          </a:p>
          <a:p>
            <a:pPr marL="457200" lvl="0" indent="-342900" algn="l" rtl="0">
              <a:spcBef>
                <a:spcPts val="1600"/>
              </a:spcBef>
              <a:spcAft>
                <a:spcPts val="0"/>
              </a:spcAft>
              <a:buSzPts val="1800"/>
              <a:buChar char="●"/>
            </a:pPr>
            <a:r>
              <a:rPr lang="en" sz="1800"/>
              <a:t>Suggestions to improve this?</a:t>
            </a:r>
            <a:endParaRPr sz="1800"/>
          </a:p>
          <a:p>
            <a:pPr marL="457200" lvl="0" indent="-342900" algn="l" rtl="0">
              <a:spcBef>
                <a:spcPts val="0"/>
              </a:spcBef>
              <a:spcAft>
                <a:spcPts val="0"/>
              </a:spcAft>
              <a:buSzPts val="1800"/>
              <a:buChar char="●"/>
            </a:pPr>
            <a:r>
              <a:rPr lang="en" sz="1800"/>
              <a:t>alternate approach?</a:t>
            </a:r>
            <a:endParaRPr sz="1800"/>
          </a:p>
          <a:p>
            <a:pPr marL="457200" lvl="0" indent="0" algn="l" rtl="0">
              <a:spcBef>
                <a:spcPts val="0"/>
              </a:spcBef>
              <a:spcAft>
                <a:spcPts val="0"/>
              </a:spcAft>
              <a:buNone/>
            </a:pPr>
            <a:endParaRPr sz="1800"/>
          </a:p>
          <a:p>
            <a:pPr marL="0" lvl="0" indent="0" algn="l" rtl="0">
              <a:spcBef>
                <a:spcPts val="0"/>
              </a:spcBef>
              <a:spcAft>
                <a:spcPts val="0"/>
              </a:spcAft>
              <a:buNone/>
            </a:pPr>
            <a:r>
              <a:rPr lang="en" sz="1800" b="1"/>
              <a:t>D2: Were all the bug fixes effective?</a:t>
            </a:r>
            <a:endParaRPr sz="1800" b="1"/>
          </a:p>
          <a:p>
            <a:pPr marL="0" lvl="0" indent="0" algn="l" rtl="0">
              <a:spcBef>
                <a:spcPts val="1600"/>
              </a:spcBef>
              <a:spcAft>
                <a:spcPts val="0"/>
              </a:spcAft>
              <a:buNone/>
            </a:pPr>
            <a:r>
              <a:rPr lang="en" sz="1800" b="1"/>
              <a:t>A study by Yin et al. reveals that all bugs are not fixed effectively.[1] They might even introduce new bugs. </a:t>
            </a:r>
            <a:endParaRPr sz="1800" b="1"/>
          </a:p>
          <a:p>
            <a:pPr marL="457200" lvl="0" indent="-342900" algn="l" rtl="0">
              <a:spcBef>
                <a:spcPts val="1600"/>
              </a:spcBef>
              <a:spcAft>
                <a:spcPts val="0"/>
              </a:spcAft>
              <a:buSzPts val="1800"/>
              <a:buChar char="●"/>
            </a:pPr>
            <a:r>
              <a:rPr lang="en" sz="1800"/>
              <a:t>How can we factor them in?</a:t>
            </a:r>
            <a:endParaRPr sz="18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9"/>
          <p:cNvSpPr txBox="1">
            <a:spLocks noGrp="1"/>
          </p:cNvSpPr>
          <p:nvPr>
            <p:ph type="title"/>
          </p:nvPr>
        </p:nvSpPr>
        <p:spPr>
          <a:xfrm>
            <a:off x="824000" y="1613825"/>
            <a:ext cx="7582800" cy="187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7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SOURCES</a:t>
            </a:r>
            <a:endParaRPr/>
          </a:p>
        </p:txBody>
      </p:sp>
      <p:sp>
        <p:nvSpPr>
          <p:cNvPr id="611" name="Google Shape;611;p7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t>[1] “</a:t>
            </a:r>
            <a:r>
              <a:rPr lang="en" sz="1800">
                <a:solidFill>
                  <a:srgbClr val="000000"/>
                </a:solidFill>
                <a:highlight>
                  <a:srgbClr val="FFFFFF"/>
                </a:highlight>
                <a:latin typeface="Arial"/>
                <a:ea typeface="Arial"/>
                <a:cs typeface="Arial"/>
                <a:sym typeface="Arial"/>
              </a:rPr>
              <a:t>How do fixes become bugs?”, </a:t>
            </a:r>
            <a:r>
              <a:rPr lang="en" sz="1800"/>
              <a:t>https://dl-acm-org.ezproxy.lib.vt.edu/citation.cfm?id=2025121</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8"/>
          <p:cNvSpPr txBox="1">
            <a:spLocks noGrp="1"/>
          </p:cNvSpPr>
          <p:nvPr>
            <p:ph type="title"/>
          </p:nvPr>
        </p:nvSpPr>
        <p:spPr>
          <a:xfrm>
            <a:off x="1303800" y="598575"/>
            <a:ext cx="7030500" cy="66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 Statement</a:t>
            </a:r>
            <a:endParaRPr/>
          </a:p>
        </p:txBody>
      </p:sp>
      <p:sp>
        <p:nvSpPr>
          <p:cNvPr id="310" name="Google Shape;310;p18"/>
          <p:cNvSpPr txBox="1">
            <a:spLocks noGrp="1"/>
          </p:cNvSpPr>
          <p:nvPr>
            <p:ph type="body" idx="1"/>
          </p:nvPr>
        </p:nvSpPr>
        <p:spPr>
          <a:xfrm>
            <a:off x="402875" y="1410100"/>
            <a:ext cx="7931400" cy="31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In Multi-fault fixes: </a:t>
            </a:r>
            <a:r>
              <a:rPr lang="en" sz="1800"/>
              <a:t>If there exists any repeated bug-fixing pattern that repetitively applies similar sets of relevant edits to multiple program entities (e.g. classes, methods, and fields)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b="1"/>
              <a:t>THEN</a:t>
            </a:r>
            <a:endParaRPr sz="1800" b="1"/>
          </a:p>
          <a:p>
            <a:pPr marL="0" lvl="0" indent="0" algn="l" rtl="0">
              <a:spcBef>
                <a:spcPts val="0"/>
              </a:spcBef>
              <a:spcAft>
                <a:spcPts val="0"/>
              </a:spcAft>
              <a:buClr>
                <a:srgbClr val="000000"/>
              </a:buClr>
              <a:buSzPts val="1100"/>
              <a:buFont typeface="Arial"/>
              <a:buNone/>
            </a:pPr>
            <a:r>
              <a:rPr lang="en" sz="1800"/>
              <a:t>researchers can further build automatic tools to generate multifault patches that change at least two entities each time.</a:t>
            </a:r>
            <a:endParaRPr sz="1800"/>
          </a:p>
          <a:p>
            <a:pPr marL="0" lvl="0" indent="0" algn="l" rtl="0">
              <a:spcBef>
                <a:spcPts val="0"/>
              </a:spcBef>
              <a:spcAft>
                <a:spcPts val="0"/>
              </a:spcAft>
              <a:buNone/>
            </a:pP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9"/>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Wang et al.’s approach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0"/>
          <p:cNvSpPr txBox="1">
            <a:spLocks noGrp="1"/>
          </p:cNvSpPr>
          <p:nvPr>
            <p:ph type="title"/>
          </p:nvPr>
        </p:nvSpPr>
        <p:spPr>
          <a:xfrm>
            <a:off x="1303800" y="316650"/>
            <a:ext cx="7030500" cy="6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Wang et. al’s approach</a:t>
            </a:r>
            <a:endParaRPr/>
          </a:p>
        </p:txBody>
      </p:sp>
      <p:sp>
        <p:nvSpPr>
          <p:cNvPr id="321" name="Google Shape;321;p20"/>
          <p:cNvSpPr txBox="1">
            <a:spLocks noGrp="1"/>
          </p:cNvSpPr>
          <p:nvPr>
            <p:ph type="body" idx="1"/>
          </p:nvPr>
        </p:nvSpPr>
        <p:spPr>
          <a:xfrm>
            <a:off x="550600" y="1229850"/>
            <a:ext cx="8084700" cy="3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Examine if there are also repeated bug fixes that change</a:t>
            </a:r>
            <a:r>
              <a:rPr lang="en" sz="1800" b="1"/>
              <a:t> multiple program entities </a:t>
            </a:r>
            <a:r>
              <a:rPr lang="en" sz="1800"/>
              <a:t>(classes, methods and fields)</a:t>
            </a:r>
            <a:endParaRPr sz="1800"/>
          </a:p>
          <a:p>
            <a:pPr marL="0" lvl="0" indent="0" algn="l" rtl="0">
              <a:spcBef>
                <a:spcPts val="1600"/>
              </a:spcBef>
              <a:spcAft>
                <a:spcPts val="0"/>
              </a:spcAft>
              <a:buNone/>
            </a:pPr>
            <a:r>
              <a:rPr lang="en" sz="1800" b="1"/>
              <a:t>IF YES </a:t>
            </a:r>
            <a:r>
              <a:rPr lang="en" sz="1800"/>
              <a:t>- How can we leverage such recurring change patterns to help the developers</a:t>
            </a:r>
            <a:endParaRPr sz="1800"/>
          </a:p>
          <a:p>
            <a:pPr marL="457200" lvl="0" indent="-342900" algn="l" rtl="0">
              <a:spcBef>
                <a:spcPts val="1600"/>
              </a:spcBef>
              <a:spcAft>
                <a:spcPts val="0"/>
              </a:spcAft>
              <a:buSzPts val="1800"/>
              <a:buChar char="●"/>
            </a:pPr>
            <a:r>
              <a:rPr lang="en" sz="1800"/>
              <a:t>Conducted a comprehensive study on </a:t>
            </a:r>
            <a:r>
              <a:rPr lang="en" sz="1800" b="1"/>
              <a:t>2,854 bug fixes</a:t>
            </a:r>
            <a:r>
              <a:rPr lang="en" sz="1800"/>
              <a:t> from 4 projects: </a:t>
            </a:r>
            <a:r>
              <a:rPr lang="en" sz="1800" b="1"/>
              <a:t>Aries, Cassandra, Derby, and Mahout</a:t>
            </a:r>
            <a:endParaRPr sz="1800" b="1"/>
          </a:p>
          <a:p>
            <a:pPr marL="457200" lvl="0" indent="-342900" algn="l" rtl="0">
              <a:spcBef>
                <a:spcPts val="0"/>
              </a:spcBef>
              <a:spcAft>
                <a:spcPts val="0"/>
              </a:spcAft>
              <a:buSzPts val="1800"/>
              <a:buChar char="●"/>
            </a:pPr>
            <a:r>
              <a:rPr lang="en" sz="1800" b="1"/>
              <a:t>Characterized </a:t>
            </a:r>
            <a:r>
              <a:rPr lang="en" sz="1800"/>
              <a:t>multi-entity fixes in terms of their </a:t>
            </a:r>
            <a:r>
              <a:rPr lang="en" sz="1800" b="1"/>
              <a:t>frequency, composition and semantic meanings</a:t>
            </a:r>
            <a:endParaRPr sz="1800" b="1"/>
          </a:p>
          <a:p>
            <a:pPr marL="457200" lvl="0" indent="-342900" algn="l" rtl="0">
              <a:spcBef>
                <a:spcPts val="0"/>
              </a:spcBef>
              <a:spcAft>
                <a:spcPts val="0"/>
              </a:spcAft>
              <a:buSzPts val="1800"/>
              <a:buChar char="●"/>
            </a:pPr>
            <a:r>
              <a:rPr lang="en" sz="1800" b="1"/>
              <a:t>Findings provide insights for future directions of IDE support, APR and automatic code change suggestion</a:t>
            </a:r>
            <a:endParaRPr sz="1800" b="1"/>
          </a:p>
          <a:p>
            <a:pPr marL="0" lvl="0" indent="0" algn="l" rtl="0">
              <a:spcBef>
                <a:spcPts val="1600"/>
              </a:spcBef>
              <a:spcAft>
                <a:spcPts val="0"/>
              </a:spcAft>
              <a:buNone/>
            </a:pPr>
            <a:endParaRPr sz="1800"/>
          </a:p>
          <a:p>
            <a:pPr marL="0" lvl="0" indent="0" algn="l" rtl="0">
              <a:spcBef>
                <a:spcPts val="1600"/>
              </a:spcBef>
              <a:spcAft>
                <a:spcPts val="1600"/>
              </a:spcAft>
              <a:buNone/>
            </a:pP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1"/>
          <p:cNvSpPr txBox="1">
            <a:spLocks noGrp="1"/>
          </p:cNvSpPr>
          <p:nvPr>
            <p:ph type="title"/>
          </p:nvPr>
        </p:nvSpPr>
        <p:spPr>
          <a:xfrm>
            <a:off x="1303800" y="598575"/>
            <a:ext cx="7030500" cy="79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Tool Used: InterPart </a:t>
            </a:r>
            <a:endParaRPr/>
          </a:p>
        </p:txBody>
      </p:sp>
      <p:sp>
        <p:nvSpPr>
          <p:cNvPr id="327" name="Google Shape;327;p21"/>
          <p:cNvSpPr txBox="1">
            <a:spLocks noGrp="1"/>
          </p:cNvSpPr>
          <p:nvPr>
            <p:ph type="body" idx="1"/>
          </p:nvPr>
        </p:nvSpPr>
        <p:spPr>
          <a:xfrm>
            <a:off x="496900" y="1329525"/>
            <a:ext cx="8124900" cy="35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Why need InterPart?</a:t>
            </a:r>
            <a:endParaRPr sz="2400" b="1"/>
          </a:p>
          <a:p>
            <a:pPr marL="0" lvl="0" indent="0" algn="l" rtl="0">
              <a:spcBef>
                <a:spcPts val="1600"/>
              </a:spcBef>
              <a:spcAft>
                <a:spcPts val="0"/>
              </a:spcAft>
              <a:buNone/>
            </a:pPr>
            <a:r>
              <a:rPr lang="en" sz="1800"/>
              <a:t>Tufano et al showed that only </a:t>
            </a:r>
            <a:r>
              <a:rPr lang="en" sz="1800" b="1"/>
              <a:t>38% commits are compilable</a:t>
            </a:r>
            <a:r>
              <a:rPr lang="en" sz="1800"/>
              <a:t>, therefore, most of the static analysis tools cannot make use of these commits.</a:t>
            </a:r>
            <a:endParaRPr sz="1800"/>
          </a:p>
          <a:p>
            <a:pPr marL="457200" lvl="0" indent="-342900" algn="l" rtl="0">
              <a:spcBef>
                <a:spcPts val="1600"/>
              </a:spcBef>
              <a:spcAft>
                <a:spcPts val="0"/>
              </a:spcAft>
              <a:buSzPts val="1800"/>
              <a:buChar char="●"/>
            </a:pPr>
            <a:r>
              <a:rPr lang="en" sz="1800"/>
              <a:t>tool that supports </a:t>
            </a:r>
            <a:r>
              <a:rPr lang="en" sz="1800" b="1"/>
              <a:t>interprocedural static analysis on bug-fixing commits even if they are not compilable.</a:t>
            </a:r>
            <a:endParaRPr sz="1800" b="1"/>
          </a:p>
          <a:p>
            <a:pPr marL="457200" lvl="0" indent="-342900" algn="l" rtl="0">
              <a:spcBef>
                <a:spcPts val="0"/>
              </a:spcBef>
              <a:spcAft>
                <a:spcPts val="0"/>
              </a:spcAft>
              <a:buSzPts val="1800"/>
              <a:buChar char="●"/>
            </a:pPr>
            <a:r>
              <a:rPr lang="en" sz="1800"/>
              <a:t>Efficiently resolves bindings in the changed code</a:t>
            </a:r>
            <a:endParaRPr sz="1800"/>
          </a:p>
          <a:p>
            <a:pPr marL="457200" lvl="0" indent="-342900" algn="l" rtl="0">
              <a:spcBef>
                <a:spcPts val="0"/>
              </a:spcBef>
              <a:spcAft>
                <a:spcPts val="0"/>
              </a:spcAft>
              <a:buSzPts val="1800"/>
              <a:buChar char="●"/>
            </a:pPr>
            <a:r>
              <a:rPr lang="en" sz="1800" b="1"/>
              <a:t>extract change dependency graphs (CDGs</a:t>
            </a:r>
            <a:r>
              <a:rPr lang="en" sz="1800"/>
              <a:t>)—graphs that connect multiple changed entities based on their syntactic dependencies.</a:t>
            </a:r>
            <a:endParaRPr sz="1800"/>
          </a:p>
          <a:p>
            <a:pPr marL="0" lvl="0" indent="0" algn="l" rtl="0">
              <a:spcBef>
                <a:spcPts val="1600"/>
              </a:spcBef>
              <a:spcAft>
                <a:spcPts val="1600"/>
              </a:spcAft>
              <a:buClr>
                <a:srgbClr val="000000"/>
              </a:buClr>
              <a:buSzPts val="1100"/>
              <a:buFont typeface="Arial"/>
              <a:buNone/>
            </a:pPr>
            <a:endParaRPr sz="1800" b="1"/>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3100</Words>
  <Application>Microsoft Macintosh PowerPoint</Application>
  <PresentationFormat>On-screen Show (16:9)</PresentationFormat>
  <Paragraphs>224</Paragraphs>
  <Slides>58</Slides>
  <Notes>58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Nunito</vt:lpstr>
      <vt:lpstr>Maven Pro</vt:lpstr>
      <vt:lpstr>Proxima Nova</vt:lpstr>
      <vt:lpstr>Momentum</vt:lpstr>
      <vt:lpstr>An Empirical Study of Multi-Entity Changes in Real Bug Fixes </vt:lpstr>
      <vt:lpstr>Important Terms and Definitions</vt:lpstr>
      <vt:lpstr>Prior Research</vt:lpstr>
      <vt:lpstr>Prior Research</vt:lpstr>
      <vt:lpstr>Limitations of Prior Research</vt:lpstr>
      <vt:lpstr>Problem Statement</vt:lpstr>
      <vt:lpstr>Wang et al.’s approach</vt:lpstr>
      <vt:lpstr>Wang et. al’s approach</vt:lpstr>
      <vt:lpstr>Tool Used: InterPart </vt:lpstr>
      <vt:lpstr>Major Research Questions</vt:lpstr>
      <vt:lpstr>Major Research Questions</vt:lpstr>
      <vt:lpstr>Major Research Questions</vt:lpstr>
      <vt:lpstr>Major Research Questions</vt:lpstr>
      <vt:lpstr>Methodology</vt:lpstr>
      <vt:lpstr>CDG Construction</vt:lpstr>
      <vt:lpstr>CDG Construction (Continued)</vt:lpstr>
      <vt:lpstr>B. Design and Implementation of InterPart </vt:lpstr>
      <vt:lpstr>PowerPoint Presentation</vt:lpstr>
      <vt:lpstr>InterPart</vt:lpstr>
      <vt:lpstr>InterPart</vt:lpstr>
      <vt:lpstr>C. Recurring Change Pattern Extraction</vt:lpstr>
      <vt:lpstr>PowerPoint Presentation</vt:lpstr>
      <vt:lpstr>Empirical Results &amp; Findings</vt:lpstr>
      <vt:lpstr>Subject Projects</vt:lpstr>
      <vt:lpstr>RQ1: What is the frequency of multi-entity bug fixes?</vt:lpstr>
      <vt:lpstr>Finding #1</vt:lpstr>
      <vt:lpstr>Finding #2</vt:lpstr>
      <vt:lpstr>PowerPoint Presentation</vt:lpstr>
      <vt:lpstr>Finding #3</vt:lpstr>
      <vt:lpstr>PowerPoint Presentation</vt:lpstr>
      <vt:lpstr>RQ2: What patterns are contained by multi-entity fixes?</vt:lpstr>
      <vt:lpstr>PowerPoint Presentation</vt:lpstr>
      <vt:lpstr>Finding #4</vt:lpstr>
      <vt:lpstr>Six recurring patterns</vt:lpstr>
      <vt:lpstr>Six recurring patterns</vt:lpstr>
      <vt:lpstr>Six recurring patterns</vt:lpstr>
      <vt:lpstr>Finding #5</vt:lpstr>
      <vt:lpstr>RQ3: Why do programmers make multiple-entity changes, when they fix real bugs? </vt:lpstr>
      <vt:lpstr>a) Case Study I—Exploration of Recurring Change Patterns:</vt:lpstr>
      <vt:lpstr>PowerPoint Presentation</vt:lpstr>
      <vt:lpstr>Finding #6</vt:lpstr>
      <vt:lpstr>b) Case Study II—Examination of Repetitively Co-Changed Entities: </vt:lpstr>
      <vt:lpstr>PowerPoint Presentation</vt:lpstr>
      <vt:lpstr>Finding #7</vt:lpstr>
      <vt:lpstr>Threats to Validity</vt:lpstr>
      <vt:lpstr>PowerPoint Presentation</vt:lpstr>
      <vt:lpstr>PowerPoint Presentation</vt:lpstr>
      <vt:lpstr>Related Work</vt:lpstr>
      <vt:lpstr>A. Empirical Studies on Code Changes</vt:lpstr>
      <vt:lpstr>PowerPoint Presentation</vt:lpstr>
      <vt:lpstr>B. Change Impact Analysis</vt:lpstr>
      <vt:lpstr>C. Automatic Program Repair (APR)</vt:lpstr>
      <vt:lpstr>Conclusion</vt:lpstr>
      <vt:lpstr>PowerPoint Presentation</vt:lpstr>
      <vt:lpstr>Discussion Questions</vt:lpstr>
      <vt:lpstr>PowerPoint Presentation</vt:lpstr>
      <vt:lpstr>Questions?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Empirical Study of Multi-Entity Changes in Real Bug Fixes </dc:title>
  <cp:lastModifiedBy>孟 娜</cp:lastModifiedBy>
  <cp:revision>1</cp:revision>
  <dcterms:modified xsi:type="dcterms:W3CDTF">2019-03-18T16:08:24Z</dcterms:modified>
</cp:coreProperties>
</file>