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2" r:id="rId1"/>
  </p:sldMasterIdLst>
  <p:notesMasterIdLst>
    <p:notesMasterId r:id="rId31"/>
  </p:notesMasterIdLst>
  <p:sldIdLst>
    <p:sldId id="256" r:id="rId2"/>
    <p:sldId id="270" r:id="rId3"/>
    <p:sldId id="269" r:id="rId4"/>
    <p:sldId id="258" r:id="rId5"/>
    <p:sldId id="290" r:id="rId6"/>
    <p:sldId id="287" r:id="rId7"/>
    <p:sldId id="288" r:id="rId8"/>
    <p:sldId id="293" r:id="rId9"/>
    <p:sldId id="292" r:id="rId10"/>
    <p:sldId id="297" r:id="rId11"/>
    <p:sldId id="291" r:id="rId12"/>
    <p:sldId id="289" r:id="rId13"/>
    <p:sldId id="259" r:id="rId14"/>
    <p:sldId id="277" r:id="rId15"/>
    <p:sldId id="282" r:id="rId16"/>
    <p:sldId id="286" r:id="rId17"/>
    <p:sldId id="283" r:id="rId18"/>
    <p:sldId id="284" r:id="rId19"/>
    <p:sldId id="285" r:id="rId20"/>
    <p:sldId id="260" r:id="rId21"/>
    <p:sldId id="274" r:id="rId22"/>
    <p:sldId id="275" r:id="rId23"/>
    <p:sldId id="276" r:id="rId24"/>
    <p:sldId id="261" r:id="rId25"/>
    <p:sldId id="295" r:id="rId26"/>
    <p:sldId id="296" r:id="rId27"/>
    <p:sldId id="294" r:id="rId28"/>
    <p:sldId id="262" r:id="rId29"/>
    <p:sldId id="268" r:id="rId30"/>
  </p:sldIdLst>
  <p:sldSz cx="9144000" cy="5143500" type="screen16x9"/>
  <p:notesSz cx="6858000" cy="3248025"/>
  <p:embeddedFontLst>
    <p:embeddedFont>
      <p:font typeface="Roboto" panose="020B0604020202020204" charset="0"/>
      <p:regular r:id="rId32"/>
      <p:bold r:id="rId33"/>
      <p:italic r:id="rId34"/>
      <p:boldItalic r:id="rId35"/>
    </p:embeddedFont>
    <p:embeddedFont>
      <p:font typeface="Rockwell" panose="02060603020205020403" pitchFamily="18" charset="0"/>
      <p:regular r:id="rId36"/>
      <p:bold r:id="rId37"/>
      <p:italic r:id="rId38"/>
      <p:boldItalic r:id="rId39"/>
    </p:embeddedFont>
    <p:embeddedFont>
      <p:font typeface="Rockwell Condensed" panose="02060603050405020104" pitchFamily="18" charset="0"/>
      <p:regular r:id="rId4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67593" autoAdjust="0"/>
  </p:normalViewPr>
  <p:slideViewPr>
    <p:cSldViewPr snapToGrid="0">
      <p:cViewPr>
        <p:scale>
          <a:sx n="122" d="100"/>
          <a:sy n="122" d="100"/>
        </p:scale>
        <p:origin x="18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Establish code change links among the generated concise code differences according to five pre-defined links. Such links reflect the causality of code changes. </a:t>
            </a:r>
            <a:endParaRPr lang="en"/>
          </a:p>
          <a:p>
            <a:pPr marL="0" indent="0">
              <a:buNone/>
            </a:pPr>
            <a:endParaRPr lang="en" dirty="0"/>
          </a:p>
          <a:p>
            <a:pPr marL="0" indent="0">
              <a:buNone/>
            </a:pPr>
            <a:r>
              <a:rPr lang="en" dirty="0"/>
              <a:t>Within scope, all other changes to the same variable declaration are related. It establishes links between same file.</a:t>
            </a:r>
          </a:p>
          <a:p>
            <a:pPr marL="0" indent="0">
              <a:buNone/>
            </a:pPr>
            <a:endParaRPr lang="en" dirty="0"/>
          </a:p>
          <a:p>
            <a:pPr marL="0" indent="0">
              <a:buNone/>
            </a:pPr>
            <a:r>
              <a:rPr lang="en" dirty="0"/>
              <a:t>Detects </a:t>
            </a:r>
            <a:r>
              <a:rPr lang="en" dirty="0" err="1"/>
              <a:t>SImilar</a:t>
            </a:r>
            <a:r>
              <a:rPr lang="en" dirty="0"/>
              <a:t> number of statements or lines have been detected having a same parent statement, compute the bi-gram similarity. If it is more than 0.8, they are related.</a:t>
            </a:r>
          </a:p>
        </p:txBody>
      </p:sp>
    </p:spTree>
    <p:extLst>
      <p:ext uri="{BB962C8B-B14F-4D97-AF65-F5344CB8AC3E}">
        <p14:creationId xmlns:p14="http://schemas.microsoft.com/office/powerpoint/2010/main" val="14513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Lindah</a:t>
            </a:r>
            <a:endParaRPr dirty="0"/>
          </a:p>
          <a:p>
            <a:pPr marL="457200" lvl="0" indent="-298450" algn="l" rtl="0">
              <a:spcBef>
                <a:spcPts val="0"/>
              </a:spcBef>
              <a:spcAft>
                <a:spcPts val="0"/>
              </a:spcAft>
              <a:buSzPts val="1100"/>
              <a:buChar char="●"/>
            </a:pPr>
            <a:r>
              <a:rPr lang="en" dirty="0"/>
              <a:t>Asterisk: This is where we are beginning, it imay not be where we are ending</a:t>
            </a:r>
            <a:endParaRPr dirty="0"/>
          </a:p>
        </p:txBody>
      </p:sp>
    </p:spTree>
    <p:extLst>
      <p:ext uri="{BB962C8B-B14F-4D97-AF65-F5344CB8AC3E}">
        <p14:creationId xmlns:p14="http://schemas.microsoft.com/office/powerpoint/2010/main" val="235293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Bef>
                <a:spcPts val="1600"/>
              </a:spcBef>
            </a:pPr>
            <a:r>
              <a:rPr lang="en-US" dirty="0"/>
              <a:t>Table 1 reports the statistics about projects, including project name, creation date, lines of code, the number of stars, and the number of commits.. We can see that these projects are all large-scale and popular, and have a long evolution history. So</a:t>
            </a:r>
            <a:r>
              <a:rPr lang="en-US" baseline="0" dirty="0"/>
              <a:t> these</a:t>
            </a:r>
            <a:r>
              <a:rPr lang="en-US" dirty="0"/>
              <a:t> projects contain rich and diverse code changes.</a:t>
            </a:r>
          </a:p>
          <a:p>
            <a:pPr marL="285750" indent="-285750">
              <a:spcBef>
                <a:spcPts val="1600"/>
              </a:spcBef>
            </a:pPr>
            <a:endParaRPr lang="en-US" dirty="0"/>
          </a:p>
          <a:p>
            <a:pPr marL="285750" indent="-285750">
              <a:spcBef>
                <a:spcPts val="1600"/>
              </a:spcBef>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Table 2 shows the accuracy results, w</a:t>
            </a:r>
          </a:p>
          <a:p>
            <a:r>
              <a:rPr lang="en-US" dirty="0"/>
              <a:t> reported the total number of generated code differences for the 10 commits and the total number of established links under column Size. </a:t>
            </a:r>
          </a:p>
          <a:p>
            <a:r>
              <a:rPr lang="en-US" dirty="0"/>
              <a:t>This high accuracy is surprising but still reasonable as code changes are often focused and our simple strategy only analyses those changed code that contain small sources of inaccuracy.</a:t>
            </a:r>
          </a:p>
          <a:p>
            <a:r>
              <a:rPr lang="en-US" dirty="0"/>
              <a:t>In total, they analyzed 1,456 code differences, and achieved an accuracy of 99%; and we analyzed 512 links and achieved an accuracy of 98%.</a:t>
            </a:r>
          </a:p>
          <a:p>
            <a:r>
              <a:rPr lang="en-US" dirty="0"/>
              <a:t>In detail, 10 of them were caused by missed mappings, i.e. two AST nodes that should have been mapped are actually not mapped. As a result, </a:t>
            </a:r>
            <a:r>
              <a:rPr lang="en-US" dirty="0" err="1"/>
              <a:t>GumTree</a:t>
            </a:r>
            <a:r>
              <a:rPr lang="en-US" dirty="0"/>
              <a:t> generates a delete and an add action instead of a move action, making </a:t>
            </a:r>
            <a:r>
              <a:rPr lang="en-US" dirty="0" err="1"/>
              <a:t>ClDiff</a:t>
            </a:r>
            <a:r>
              <a:rPr lang="en-US" dirty="0"/>
              <a:t> fail to generate a move action as well. In addition, two of them were caused by wrong mappings, i.e. two AST nodes that should not have been mapped are actually mapped. Thus, both </a:t>
            </a:r>
            <a:r>
              <a:rPr lang="en-US" dirty="0" err="1"/>
              <a:t>GumTree</a:t>
            </a:r>
            <a:r>
              <a:rPr lang="en-US" dirty="0"/>
              <a:t> and </a:t>
            </a:r>
            <a:r>
              <a:rPr lang="en-US" dirty="0" err="1"/>
              <a:t>ClDiff</a:t>
            </a:r>
            <a:r>
              <a:rPr lang="en-US" dirty="0"/>
              <a:t> generate a code difference that does not reflect the real code change, confusing the change understanding</a:t>
            </a:r>
          </a:p>
        </p:txBody>
      </p:sp>
    </p:spTree>
    <p:extLst>
      <p:ext uri="{BB962C8B-B14F-4D97-AF65-F5344CB8AC3E}">
        <p14:creationId xmlns:p14="http://schemas.microsoft.com/office/powerpoint/2010/main" val="335830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To analyze whether </a:t>
            </a:r>
            <a:r>
              <a:rPr lang="en-US" dirty="0" err="1"/>
              <a:t>ClDiff</a:t>
            </a:r>
            <a:r>
              <a:rPr lang="en-US" dirty="0"/>
              <a:t> generates concise (or short) code differences compared to </a:t>
            </a:r>
            <a:r>
              <a:rPr lang="en-US" dirty="0" err="1"/>
              <a:t>GumTree</a:t>
            </a:r>
            <a:r>
              <a:rPr lang="en-US" dirty="0"/>
              <a:t>, measured the length of the edit script (i.e. the number of actions in the script) for each commit.</a:t>
            </a:r>
          </a:p>
          <a:p>
            <a:r>
              <a:rPr lang="en-US" dirty="0"/>
              <a:t> Since the update actions in </a:t>
            </a:r>
            <a:r>
              <a:rPr lang="en-US" dirty="0" err="1"/>
              <a:t>ClDiff</a:t>
            </a:r>
            <a:r>
              <a:rPr lang="en-US" dirty="0"/>
              <a:t> simply put a set of fine-grained actions together but not represent a complete action like our add and delete actions do, we used the number of those fine-grained actions for the counting for our update actions to have a fair comparison. </a:t>
            </a:r>
          </a:p>
          <a:p>
            <a:r>
              <a:rPr lang="en-US" dirty="0"/>
              <a:t>Table 3 presents the maximum and median length for each project (the minimum lengths are omitted as they are all one), which shows that </a:t>
            </a:r>
            <a:r>
              <a:rPr lang="en-US" dirty="0" err="1"/>
              <a:t>ClDiff</a:t>
            </a:r>
            <a:r>
              <a:rPr lang="en-US" dirty="0"/>
              <a:t> significantly shortened the edit script.</a:t>
            </a:r>
          </a:p>
          <a:p>
            <a:r>
              <a:rPr lang="en-US" dirty="0"/>
              <a:t>Table 4 lists the maximum and median group size for add and delete actions. These maximum cases often correspond to the addition or deletion of an entire method declaration. The median size was respectively 8 and 6 for our add and delete actions.</a:t>
            </a:r>
          </a:p>
        </p:txBody>
      </p:sp>
    </p:spTree>
    <p:extLst>
      <p:ext uri="{BB962C8B-B14F-4D97-AF65-F5344CB8AC3E}">
        <p14:creationId xmlns:p14="http://schemas.microsoft.com/office/powerpoint/2010/main" val="98476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a:defRPr/>
            </a:pPr>
            <a:endParaRPr lang="en-US" dirty="0"/>
          </a:p>
          <a:p>
            <a:pPr marL="457200" marR="0" lvl="0" indent="-298450" algn="l" defTabSz="914400" eaLnBrk="1" fontAlgn="auto" latinLnBrk="0" hangingPunct="1">
              <a:lnSpc>
                <a:spcPct val="100000"/>
              </a:lnSpc>
              <a:spcBef>
                <a:spcPts val="0"/>
              </a:spcBef>
              <a:spcAft>
                <a:spcPts val="0"/>
              </a:spcAft>
              <a:buClr>
                <a:srgbClr val="000000"/>
              </a:buClr>
              <a:buSzPts val="1100"/>
              <a:buFont typeface="Arial"/>
              <a:buChar char="●"/>
              <a:tabLst/>
              <a:defRPr/>
            </a:pPr>
            <a:r>
              <a:rPr lang="en-US" dirty="0"/>
              <a:t>Based on the results in Table 3 and 4 and Fig. 6, </a:t>
            </a:r>
            <a:r>
              <a:rPr lang="en-US" dirty="0" err="1"/>
              <a:t>ClDiff</a:t>
            </a:r>
            <a:r>
              <a:rPr lang="en-US" dirty="0"/>
              <a:t> generated more than 80% shorter edit scripts for 48% commits than </a:t>
            </a:r>
            <a:r>
              <a:rPr lang="en-US" dirty="0" err="1"/>
              <a:t>GumTree</a:t>
            </a:r>
            <a:r>
              <a:rPr lang="en-US" dirty="0"/>
              <a:t>.</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Overall, for 90% commits, </a:t>
            </a:r>
            <a:r>
              <a:rPr lang="en-US" dirty="0" err="1"/>
              <a:t>ClDiff</a:t>
            </a:r>
            <a:r>
              <a:rPr lang="en-US" dirty="0"/>
              <a:t> generated shorter edit scripts than </a:t>
            </a:r>
            <a:r>
              <a:rPr lang="en-US" dirty="0" err="1"/>
              <a:t>GumTree</a:t>
            </a:r>
            <a:r>
              <a:rPr lang="en-US" dirty="0"/>
              <a:t>. For the remaining 10% commits, </a:t>
            </a:r>
            <a:r>
              <a:rPr lang="en-US" dirty="0" err="1"/>
              <a:t>ClDiff</a:t>
            </a:r>
            <a:r>
              <a:rPr lang="en-US" dirty="0"/>
              <a:t> had the same length as </a:t>
            </a:r>
            <a:r>
              <a:rPr lang="en-US" dirty="0" err="1"/>
              <a:t>GumTree</a:t>
            </a:r>
            <a:r>
              <a:rPr lang="en-US" dirty="0"/>
              <a:t>, meaning that the fine-grained edit actions cannot be grouped at or above the statement level. </a:t>
            </a:r>
          </a:p>
          <a:p>
            <a:endParaRPr lang="en-US" dirty="0"/>
          </a:p>
          <a:p>
            <a:r>
              <a:rPr lang="en-US" dirty="0"/>
              <a:t>Fig. 6 further shows the length ratio of </a:t>
            </a:r>
            <a:r>
              <a:rPr lang="en-US" dirty="0" err="1"/>
              <a:t>ClDiff</a:t>
            </a:r>
            <a:r>
              <a:rPr lang="en-US" dirty="0"/>
              <a:t> to </a:t>
            </a:r>
            <a:r>
              <a:rPr lang="en-US" dirty="0" err="1"/>
              <a:t>GumTree</a:t>
            </a:r>
            <a:r>
              <a:rPr lang="en-US" dirty="0"/>
              <a:t> with respect to each commit in each project. For all the projects, the median ratio was around 0.2. Numerically, for 48% commits, </a:t>
            </a:r>
            <a:r>
              <a:rPr lang="en-US" dirty="0" err="1"/>
              <a:t>ClDiff</a:t>
            </a:r>
            <a:r>
              <a:rPr lang="en-US" dirty="0"/>
              <a:t> shortened edit scripts by more than 80%. This owes to our high-level add and delete actions, describing a group of fine-grained add and delete actions.</a:t>
            </a:r>
          </a:p>
        </p:txBody>
      </p:sp>
    </p:spTree>
    <p:extLst>
      <p:ext uri="{BB962C8B-B14F-4D97-AF65-F5344CB8AC3E}">
        <p14:creationId xmlns:p14="http://schemas.microsoft.com/office/powerpoint/2010/main" val="105839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Table 5 compares the average performance overhead (in milliseconds) of </a:t>
            </a:r>
            <a:r>
              <a:rPr lang="en-US" dirty="0" err="1"/>
              <a:t>ClDiff</a:t>
            </a:r>
            <a:r>
              <a:rPr lang="en-US" dirty="0"/>
              <a:t> </a:t>
            </a:r>
            <a:r>
              <a:rPr lang="en-US" dirty="0" err="1"/>
              <a:t>andGumTree</a:t>
            </a:r>
            <a:r>
              <a:rPr lang="en-US" dirty="0"/>
              <a:t> in generating code differences for the set of changed source code files in each commit.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can see that </a:t>
            </a:r>
            <a:r>
              <a:rPr lang="en-US" dirty="0" err="1"/>
              <a:t>ClDiff</a:t>
            </a:r>
            <a:r>
              <a:rPr lang="en-US" dirty="0"/>
              <a:t> took 72% shorter time than </a:t>
            </a:r>
            <a:r>
              <a:rPr lang="en-US" dirty="0" err="1"/>
              <a:t>GumTree</a:t>
            </a:r>
            <a:r>
              <a:rPr lang="en-US" dirty="0"/>
              <a:t>. The reason is that, in </a:t>
            </a:r>
            <a:r>
              <a:rPr lang="en-US" dirty="0" err="1"/>
              <a:t>ClDiff</a:t>
            </a:r>
            <a:r>
              <a:rPr lang="en-US" dirty="0"/>
              <a:t>, we prune unchanged declarations in the AST pairs before applying </a:t>
            </a:r>
            <a:r>
              <a:rPr lang="en-US" dirty="0" err="1"/>
              <a:t>GumTree</a:t>
            </a:r>
            <a:r>
              <a:rPr lang="en-US" dirty="0"/>
              <a:t> to generate fine-grained code differences, while </a:t>
            </a:r>
            <a:r>
              <a:rPr lang="en-US" dirty="0" err="1"/>
              <a:t>GumTree</a:t>
            </a:r>
            <a:r>
              <a:rPr lang="en-US" dirty="0"/>
              <a:t> directly works on raw ASTs. Besides, the second step of </a:t>
            </a:r>
            <a:r>
              <a:rPr lang="en-US" dirty="0" err="1"/>
              <a:t>ClDiff</a:t>
            </a:r>
            <a:r>
              <a:rPr lang="en-US" dirty="0"/>
              <a:t> is the most expensive step, spending 92% of the time. The third step is the cheapest step, only taking 0.42 milliseconds for a commit. This actually owes to our heuristic-based strategy to build links, which also achieves high accuracy.</a:t>
            </a:r>
          </a:p>
        </p:txBody>
      </p:sp>
    </p:spTree>
    <p:extLst>
      <p:ext uri="{BB962C8B-B14F-4D97-AF65-F5344CB8AC3E}">
        <p14:creationId xmlns:p14="http://schemas.microsoft.com/office/powerpoint/2010/main" val="378728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used three indicators to compare </a:t>
            </a:r>
            <a:r>
              <a:rPr lang="en-US" dirty="0" err="1"/>
              <a:t>ClDiff</a:t>
            </a:r>
            <a:r>
              <a:rPr lang="en-US" dirty="0"/>
              <a:t> with </a:t>
            </a:r>
            <a:r>
              <a:rPr lang="en-US" dirty="0" err="1"/>
              <a:t>GumTree</a:t>
            </a:r>
            <a:r>
              <a:rPr lang="en-US" dirty="0"/>
              <a:t>. The first indicator is a score to assess the degree of understanding the changes in each task. Two of the authors manually assigned a score between 0 and 2 to both the task-specific questions and the summary of each task for each participant. Thus a full score is 4. As task-specific questions had deterministic answers, 0.5 was deducted for one wrong answer. The summary was scored based on whether code changes were understood. Due to the subjective nature, the two authors finalized the summary’s score through discussion. The second indicator is the time required to finish each task. The third is the qualitative results about the questionnaire.</a:t>
            </a:r>
          </a:p>
          <a:p>
            <a:endParaRPr lang="en-US" dirty="0"/>
          </a:p>
          <a:p>
            <a:r>
              <a:rPr lang="en-US" dirty="0"/>
              <a:t>Table 6 reports the results of the four questions in the questionnaire. The first column lists the question, and the other four columns report the number of participants choosing the corresponding options. Generally, all the participant felt that </a:t>
            </a:r>
            <a:r>
              <a:rPr lang="en-US" dirty="0" err="1"/>
              <a:t>ClDiff</a:t>
            </a:r>
            <a:r>
              <a:rPr lang="en-US" dirty="0"/>
              <a:t> was helpful (Q1), and was more helpful than </a:t>
            </a:r>
            <a:r>
              <a:rPr lang="en-US" dirty="0" err="1"/>
              <a:t>GumTree</a:t>
            </a:r>
            <a:r>
              <a:rPr lang="en-US" dirty="0"/>
              <a:t> (Q3), while some participants felt that </a:t>
            </a:r>
            <a:r>
              <a:rPr lang="en-US" dirty="0" err="1"/>
              <a:t>GumTree</a:t>
            </a:r>
            <a:r>
              <a:rPr lang="en-US" dirty="0"/>
              <a:t> was not very helpful (Q2). Besides, seven participants thought that our concise code differences were helpful, and eight participants thought that our links were helpful (Q4).</a:t>
            </a:r>
          </a:p>
        </p:txBody>
      </p:sp>
    </p:spTree>
    <p:extLst>
      <p:ext uri="{BB962C8B-B14F-4D97-AF65-F5344CB8AC3E}">
        <p14:creationId xmlns:p14="http://schemas.microsoft.com/office/powerpoint/2010/main" val="627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90636c0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90636c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Fig. 7 shows the results of the two indicators score and time. The x-axis in Fig. 7 denotes each task, the y-axis in Fig. 7a and 7b respectively denote the average score of understanding the changes in each task and the average time to finish each task. Overall, the average total score of </a:t>
            </a:r>
            <a:r>
              <a:rPr lang="en-US" dirty="0" err="1"/>
              <a:t>ClDiff</a:t>
            </a:r>
            <a:r>
              <a:rPr lang="en-US" dirty="0"/>
              <a:t> and </a:t>
            </a:r>
            <a:r>
              <a:rPr lang="en-US" dirty="0" err="1"/>
              <a:t>GumTree</a:t>
            </a:r>
            <a:r>
              <a:rPr lang="en-US" dirty="0"/>
              <a:t> for 10 tasks was respectively 34.0 and 29.6; and there was a significant difference in score between </a:t>
            </a:r>
            <a:r>
              <a:rPr lang="en-US" dirty="0" err="1"/>
              <a:t>ClDiff</a:t>
            </a:r>
            <a:r>
              <a:rPr lang="en-US" dirty="0"/>
              <a:t> and </a:t>
            </a:r>
            <a:r>
              <a:rPr lang="en-US" dirty="0" err="1"/>
              <a:t>GumTree</a:t>
            </a:r>
            <a:r>
              <a:rPr lang="en-US" dirty="0"/>
              <a:t> according to the Wilcoxon Signed-Rank Test. The average total time of </a:t>
            </a:r>
            <a:r>
              <a:rPr lang="en-US" dirty="0" err="1"/>
              <a:t>ClDiff</a:t>
            </a:r>
            <a:r>
              <a:rPr lang="en-US" dirty="0"/>
              <a:t> and </a:t>
            </a:r>
            <a:r>
              <a:rPr lang="en-US" dirty="0" err="1"/>
              <a:t>GumTree</a:t>
            </a:r>
            <a:r>
              <a:rPr lang="en-US" dirty="0"/>
              <a:t> for 10 tasks was respectively 1,539 and 1,865 seconds. However, there was no significant difference in time between </a:t>
            </a:r>
            <a:r>
              <a:rPr lang="en-US" dirty="0" err="1"/>
              <a:t>ClDiff</a:t>
            </a:r>
            <a:r>
              <a:rPr lang="en-US" dirty="0"/>
              <a:t> and </a:t>
            </a:r>
            <a:r>
              <a:rPr lang="en-US" dirty="0" err="1"/>
              <a:t>GumTree</a:t>
            </a:r>
            <a:r>
              <a:rPr lang="en-US" dirty="0"/>
              <a:t>. Specifically, in four tasks, </a:t>
            </a:r>
            <a:r>
              <a:rPr lang="en-US" dirty="0" err="1"/>
              <a:t>ClDiff</a:t>
            </a:r>
            <a:r>
              <a:rPr lang="en-US" dirty="0"/>
              <a:t> took more time but had higher score; in two tasks, </a:t>
            </a:r>
            <a:r>
              <a:rPr lang="en-US" dirty="0" err="1"/>
              <a:t>ClDiff</a:t>
            </a:r>
            <a:r>
              <a:rPr lang="en-US" dirty="0"/>
              <a:t> took less time but had lower score; and in four tasks, </a:t>
            </a:r>
            <a:r>
              <a:rPr lang="en-US" dirty="0" err="1"/>
              <a:t>ClDiff</a:t>
            </a:r>
            <a:r>
              <a:rPr lang="en-US" dirty="0"/>
              <a:t> took less time and had higher score.</a:t>
            </a:r>
          </a:p>
        </p:txBody>
      </p:sp>
    </p:spTree>
    <p:extLst>
      <p:ext uri="{BB962C8B-B14F-4D97-AF65-F5344CB8AC3E}">
        <p14:creationId xmlns:p14="http://schemas.microsoft.com/office/powerpoint/2010/main" val="381980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e68b7b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e68b7b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dirty="0"/>
              <a:t>Text-based approaches [44, 46] are first proposed to compute differences (in the form of inserted, removed or changed lines of code) between two versions of a source file, followed by several advances [4, 9, 50] that further identify moved lines of code. These approaches are often fast and language-independent; however, they fail to compute syntactic code changes [39], hindering code review, automatic analysis and tool development based on their code differences. </a:t>
            </a:r>
          </a:p>
          <a:p>
            <a:pPr marL="171450" lvl="0" indent="-171450" algn="l" rtl="0">
              <a:spcBef>
                <a:spcPts val="0"/>
              </a:spcBef>
              <a:spcAft>
                <a:spcPts val="0"/>
              </a:spcAft>
            </a:pPr>
            <a:endParaRPr lang="en-US" sz="1100" dirty="0"/>
          </a:p>
          <a:p>
            <a:pPr marL="171450" lvl="0" indent="-171450" algn="l" rtl="0">
              <a:spcBef>
                <a:spcPts val="0"/>
              </a:spcBef>
              <a:spcAft>
                <a:spcPts val="0"/>
              </a:spcAft>
            </a:pPr>
            <a:r>
              <a:rPr lang="en-US" sz="1100" dirty="0"/>
              <a:t>Diff/TS [21] can work on raw ASTs. It extends a tree differencing algorithm [58] to generate a fine-grained edit script. A more recent approach is </a:t>
            </a:r>
            <a:r>
              <a:rPr lang="en-US" sz="1100" dirty="0" err="1"/>
              <a:t>GumTree</a:t>
            </a:r>
            <a:r>
              <a:rPr lang="en-US" sz="1100" dirty="0"/>
              <a:t> [17], which also works on raw ASTs. The goal is to find an edit script that well reflects the developer intent based on several heuristics. Higo et al. [24] extend </a:t>
            </a:r>
            <a:r>
              <a:rPr lang="en-US" sz="1100" dirty="0" err="1"/>
              <a:t>GumTree</a:t>
            </a:r>
            <a:r>
              <a:rPr lang="en-US" sz="1100" dirty="0"/>
              <a:t> by introducing copy-and-paste as a new kind of edit actions to make edit scripts shorter and more easily understandable. </a:t>
            </a:r>
            <a:r>
              <a:rPr lang="en-US" sz="1100" dirty="0" err="1"/>
              <a:t>Dotzler</a:t>
            </a:r>
            <a:r>
              <a:rPr lang="en-US" sz="1100" dirty="0"/>
              <a:t> and </a:t>
            </a:r>
            <a:r>
              <a:rPr lang="en-US" sz="1100" dirty="0" err="1"/>
              <a:t>Philippsen</a:t>
            </a:r>
            <a:r>
              <a:rPr lang="en-US" sz="1100" dirty="0"/>
              <a:t> [16] propose some general optimizations to improve the accuracy of the previous tree-based approaches in detecting moved code.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90636c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90636c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Developers often spend a significant amount of time to comprehend code changes during code review to improve software quality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code change knowledge is required during software merging to resolve merging conflicts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code change information is useful for selecting the test cases that need to be rerun during regression testing to efficiently find regression bugs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dirty="0"/>
          </a:p>
        </p:txBody>
      </p:sp>
    </p:spTree>
    <p:extLst>
      <p:ext uri="{BB962C8B-B14F-4D97-AF65-F5344CB8AC3E}">
        <p14:creationId xmlns:p14="http://schemas.microsoft.com/office/powerpoint/2010/main" val="151767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e68b7b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e68b7b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Bef>
                <a:spcPts val="1600"/>
              </a:spcBef>
              <a:spcAft>
                <a:spcPts val="1600"/>
              </a:spcAft>
            </a:pPr>
            <a:r>
              <a:rPr lang="en-US" sz="1100" dirty="0"/>
              <a:t>These change summarization techniques are mostly designed for the ease of documentation of code changes, while </a:t>
            </a:r>
            <a:r>
              <a:rPr lang="en-US" sz="1100" dirty="0" err="1"/>
              <a:t>ClDiff</a:t>
            </a:r>
            <a:r>
              <a:rPr lang="en-US" sz="1100" dirty="0"/>
              <a:t> generates more fine-grained code changes at the syntactic level.</a:t>
            </a:r>
          </a:p>
        </p:txBody>
      </p:sp>
    </p:spTree>
    <p:extLst>
      <p:ext uri="{BB962C8B-B14F-4D97-AF65-F5344CB8AC3E}">
        <p14:creationId xmlns:p14="http://schemas.microsoft.com/office/powerpoint/2010/main" val="45673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e68b7b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e68b7b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spcBef>
                <a:spcPts val="600"/>
              </a:spcBef>
              <a:spcAft>
                <a:spcPts val="600"/>
              </a:spcAft>
            </a:pPr>
            <a:r>
              <a:rPr lang="en-US" sz="1100" dirty="0"/>
              <a:t>These approaches inspire us to explicitly establish links among code changes.</a:t>
            </a:r>
          </a:p>
        </p:txBody>
      </p:sp>
    </p:spTree>
    <p:extLst>
      <p:ext uri="{BB962C8B-B14F-4D97-AF65-F5344CB8AC3E}">
        <p14:creationId xmlns:p14="http://schemas.microsoft.com/office/powerpoint/2010/main" val="109802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3e68b7b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3e68b7b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Different from these approaches that focus on a specific kind of code changes (i.e. systematic code changes), our approach focuses on a broader range of code changes. Further, we plan to use them to improve the construction of Systematic-Change links.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0536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90636c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90636c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Subil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90636c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90636c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Subil</a:t>
            </a:r>
            <a:endParaRPr dirty="0"/>
          </a:p>
        </p:txBody>
      </p:sp>
    </p:spTree>
    <p:extLst>
      <p:ext uri="{BB962C8B-B14F-4D97-AF65-F5344CB8AC3E}">
        <p14:creationId xmlns:p14="http://schemas.microsoft.com/office/powerpoint/2010/main" val="1700675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90636c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90636c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Subil</a:t>
            </a:r>
            <a:endParaRPr dirty="0"/>
          </a:p>
        </p:txBody>
      </p:sp>
    </p:spTree>
    <p:extLst>
      <p:ext uri="{BB962C8B-B14F-4D97-AF65-F5344CB8AC3E}">
        <p14:creationId xmlns:p14="http://schemas.microsoft.com/office/powerpoint/2010/main" val="3600161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90636c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90636c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Subil</a:t>
            </a:r>
            <a:endParaRPr/>
          </a:p>
        </p:txBody>
      </p:sp>
    </p:spTree>
    <p:extLst>
      <p:ext uri="{BB962C8B-B14F-4D97-AF65-F5344CB8AC3E}">
        <p14:creationId xmlns:p14="http://schemas.microsoft.com/office/powerpoint/2010/main" val="1083503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90636c0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390636c0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3e68b7b1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3e68b7b1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90636c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90636c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In particular, for code differencing, text-based methods are unaware of the syntactic structure of source code and compute textual differences that are not easy for further analysis and understanding</a:t>
            </a:r>
          </a:p>
          <a:p>
            <a:pPr marL="171450" lvl="0" indent="-171450" algn="l" rtl="0">
              <a:spcBef>
                <a:spcPts val="0"/>
              </a:spcBef>
              <a:spcAft>
                <a:spcPts val="0"/>
              </a:spcAft>
            </a:pPr>
            <a:r>
              <a:rPr lang="en-US" dirty="0"/>
              <a:t>The differences between two ASTs are in the form of an edit script, a sequence of edit actions to transform the AST before changes to the AST after changes. Such edit scripts can be too fine-grained, too scattered, and too long to understand code changes in some applications (e.g. code review and software merging), especially for large code changes [24]</a:t>
            </a:r>
          </a:p>
          <a:p>
            <a:pPr marL="171450" lvl="0" indent="-171450" algn="l" rtl="0">
              <a:spcBef>
                <a:spcPts val="0"/>
              </a:spcBef>
              <a:spcAft>
                <a:spcPts val="0"/>
              </a:spcAft>
            </a:pPr>
            <a:r>
              <a:rPr lang="en-US" dirty="0"/>
              <a:t>Moreover, the relationships among code changes (e.g. a change to the signature of a method can result in changes to all the invocations of the method) are missing, which are in fact important for code change analysis and understanding (e.g. the related code changes need to be considered together during code review or software merging).</a:t>
            </a:r>
            <a:endParaRPr dirty="0"/>
          </a:p>
        </p:txBody>
      </p:sp>
    </p:spTree>
    <p:extLst>
      <p:ext uri="{BB962C8B-B14F-4D97-AF65-F5344CB8AC3E}">
        <p14:creationId xmlns:p14="http://schemas.microsoft.com/office/powerpoint/2010/main" val="174263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First, </a:t>
            </a:r>
            <a:r>
              <a:rPr lang="en" dirty="0" err="1"/>
              <a:t>ClDiff</a:t>
            </a:r>
            <a:r>
              <a:rPr lang="en" dirty="0"/>
              <a:t> pre-processes the source code files by pruning unchanged declarations from parsed ASTs. The purpose is to avoid unnecessary differencing analysis on unchanged AST elements in the second step.</a:t>
            </a:r>
            <a:endParaRPr lang="en-US" dirty="0"/>
          </a:p>
          <a:p>
            <a:pPr marL="0" indent="0">
              <a:buNone/>
            </a:pPr>
            <a:endParaRPr lang="en" dirty="0"/>
          </a:p>
          <a:p>
            <a:pPr marL="0" indent="0">
              <a:buNone/>
            </a:pPr>
            <a:r>
              <a:rPr lang="en" dirty="0"/>
              <a:t>Then it generates concise code differences via grouping the fine-grained code differences, generated by </a:t>
            </a:r>
            <a:r>
              <a:rPr lang="en" dirty="0" err="1"/>
              <a:t>GumTree</a:t>
            </a:r>
            <a:r>
              <a:rPr lang="en" dirty="0"/>
              <a:t> [17], at or above the statement level and describing high-level changes in each group. The underlying idea is to put together the fine-grained code differences that are scattered but related to a high level AST element. </a:t>
            </a:r>
            <a:endParaRPr lang="en-US" dirty="0"/>
          </a:p>
          <a:p>
            <a:pPr marL="0" indent="0">
              <a:buNone/>
            </a:pPr>
            <a:r>
              <a:rPr lang="en" dirty="0"/>
              <a:t>Third, </a:t>
            </a:r>
            <a:r>
              <a:rPr lang="en" dirty="0" err="1"/>
              <a:t>ClDiff</a:t>
            </a:r>
            <a:r>
              <a:rPr lang="en" dirty="0"/>
              <a:t> links the related concise code differences according to five pre-defined links. The motivation is to consider such related code changes as a whole in some tasks.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dirty="0"/>
              <a:t>Given each pair of source code files ⟨fb , fa⟩, we parse it into an AST pair ⟨</a:t>
            </a:r>
            <a:r>
              <a:rPr lang="en-US" dirty="0" err="1"/>
              <a:t>ASTb</a:t>
            </a:r>
            <a:r>
              <a:rPr lang="en-US" dirty="0"/>
              <a:t> ,</a:t>
            </a:r>
            <a:r>
              <a:rPr lang="en-US" dirty="0" err="1"/>
              <a:t>ASTa</a:t>
            </a:r>
            <a:r>
              <a:rPr lang="en-US" dirty="0"/>
              <a:t>⟩, where </a:t>
            </a:r>
            <a:r>
              <a:rPr lang="en-US" dirty="0" err="1"/>
              <a:t>ASTb</a:t>
            </a:r>
            <a:r>
              <a:rPr lang="en-US" dirty="0"/>
              <a:t> is the AST of the file before code changes and </a:t>
            </a:r>
            <a:r>
              <a:rPr lang="en-US" dirty="0" err="1"/>
              <a:t>ASTa</a:t>
            </a:r>
            <a:r>
              <a:rPr lang="en-US" dirty="0"/>
              <a:t> is the AST of the file fa after code changes. </a:t>
            </a:r>
          </a:p>
          <a:p>
            <a:pPr marL="171450" lvl="0" indent="-171450" algn="l" rtl="0">
              <a:spcBef>
                <a:spcPts val="0"/>
              </a:spcBef>
              <a:spcAft>
                <a:spcPts val="0"/>
              </a:spcAft>
            </a:pPr>
            <a:endParaRPr lang="en-US" dirty="0"/>
          </a:p>
          <a:p>
            <a:pPr marL="171450" indent="-171450"/>
            <a:r>
              <a:rPr lang="en" dirty="0"/>
              <a:t>The purpose is to avoid unnecessary differencing analysis on unchanged AST elements in the second </a:t>
            </a:r>
            <a:endParaRPr lang="en-US" dirty="0"/>
          </a:p>
          <a:p>
            <a:pPr marL="171450" indent="-171450"/>
            <a:endParaRPr lang="en" dirty="0"/>
          </a:p>
          <a:p>
            <a:pPr marL="171450" lvl="0" indent="-171450" algn="l" rtl="0">
              <a:spcBef>
                <a:spcPts val="0"/>
              </a:spcBef>
              <a:spcAft>
                <a:spcPts val="0"/>
              </a:spcAft>
            </a:pPr>
            <a:r>
              <a:rPr lang="en-US" dirty="0"/>
              <a:t>One hash value is calculated over the canonical name of the residing class and is used to distinguish the same declaration in both outer and inner classes. Another hash value is calculated over the corresponding declaration code (i.e. the subtree rooted at the node).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 Notice that as comments and </a:t>
            </a:r>
            <a:r>
              <a:rPr lang="en-US" dirty="0" err="1"/>
              <a:t>Javadocs</a:t>
            </a:r>
            <a:r>
              <a:rPr lang="en-US" dirty="0"/>
              <a:t> are not treated as code, they are removed from ASTs beforehand.</a:t>
            </a:r>
            <a:endParaRPr dirty="0"/>
          </a:p>
        </p:txBody>
      </p:sp>
    </p:spTree>
    <p:extLst>
      <p:ext uri="{BB962C8B-B14F-4D97-AF65-F5344CB8AC3E}">
        <p14:creationId xmlns:p14="http://schemas.microsoft.com/office/powerpoint/2010/main" val="128228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In the second step, we generate concise code differences from fine grained code differences. Our underlying idea is to put fine-grained code differences within a statement or declaration AST element to a group and describe high-level changes in the group</a:t>
            </a:r>
            <a:endParaRPr lang="en-US" dirty="0"/>
          </a:p>
          <a:p>
            <a:pPr marL="0" lvl="0" indent="0" algn="l">
              <a:spcBef>
                <a:spcPts val="0"/>
              </a:spcBef>
              <a:spcAft>
                <a:spcPts val="0"/>
              </a:spcAft>
              <a:buSzPts val="1100"/>
              <a:buNone/>
            </a:pPr>
            <a:endParaRPr lang="en" dirty="0"/>
          </a:p>
          <a:p>
            <a:pPr marL="0" indent="0">
              <a:buNone/>
            </a:pPr>
            <a:endParaRPr lang="en" dirty="0"/>
          </a:p>
        </p:txBody>
      </p:sp>
    </p:spTree>
    <p:extLst>
      <p:ext uri="{BB962C8B-B14F-4D97-AF65-F5344CB8AC3E}">
        <p14:creationId xmlns:p14="http://schemas.microsoft.com/office/powerpoint/2010/main" val="144026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 dirty="0"/>
          </a:p>
        </p:txBody>
      </p:sp>
    </p:spTree>
    <p:extLst>
      <p:ext uri="{BB962C8B-B14F-4D97-AF65-F5344CB8AC3E}">
        <p14:creationId xmlns:p14="http://schemas.microsoft.com/office/powerpoint/2010/main" val="23980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After Phase 1 and Phase 2, the remaining actions in A are  only add, delete and update actions on non-statement and non-declaration AST nodes.</a:t>
            </a:r>
          </a:p>
          <a:p>
            <a:pPr marL="0" indent="0">
              <a:buNone/>
            </a:pPr>
            <a:endParaRPr lang="en-US" dirty="0"/>
          </a:p>
          <a:p>
            <a:pPr marL="0" indent="0">
              <a:buNone/>
            </a:pPr>
            <a:r>
              <a:rPr lang="en" dirty="0"/>
              <a:t>Given a pruned AST pair ⟨AST ′ b ,AST ′ a ⟩, they use </a:t>
            </a:r>
            <a:r>
              <a:rPr lang="en" dirty="0" err="1"/>
              <a:t>GumTree</a:t>
            </a:r>
            <a:r>
              <a:rPr lang="en" dirty="0"/>
              <a:t> [17] to generate the mapping M and the edit script A between the two ASTs. </a:t>
            </a:r>
            <a:endParaRPr lang="en-US" dirty="0"/>
          </a:p>
          <a:p>
            <a:pPr marL="0" indent="0">
              <a:buNone/>
            </a:pPr>
            <a:r>
              <a:rPr lang="en" dirty="0"/>
              <a:t>M maintains the mapped AST node pairs and A stores the edit actions (Section 2)</a:t>
            </a:r>
            <a:endParaRPr lang="en-US" dirty="0"/>
          </a:p>
        </p:txBody>
      </p:sp>
    </p:spTree>
    <p:extLst>
      <p:ext uri="{BB962C8B-B14F-4D97-AF65-F5344CB8AC3E}">
        <p14:creationId xmlns:p14="http://schemas.microsoft.com/office/powerpoint/2010/main" val="41727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90636c0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90636c0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After Phase 1 and Phase 2, the remaining actions in A are  only add, delete and update actions on non-statement and non-declaration AST nodes.</a:t>
            </a:r>
          </a:p>
          <a:p>
            <a:pPr marL="0" indent="0">
              <a:buNone/>
            </a:pPr>
            <a:endParaRPr lang="en-US" dirty="0"/>
          </a:p>
          <a:p>
            <a:pPr marL="0" indent="0">
              <a:buNone/>
            </a:pPr>
            <a:endParaRPr lang="en" dirty="0"/>
          </a:p>
        </p:txBody>
      </p:sp>
    </p:spTree>
    <p:extLst>
      <p:ext uri="{BB962C8B-B14F-4D97-AF65-F5344CB8AC3E}">
        <p14:creationId xmlns:p14="http://schemas.microsoft.com/office/powerpoint/2010/main" val="30049848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7F1231-6057-40D7-9CDB-971F4E6FB68E}"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94550" y="3217001"/>
            <a:ext cx="895401" cy="480060"/>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69564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F1231-6057-40D7-9CDB-971F4E6FB68E}"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57486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F1231-6057-40D7-9CDB-971F4E6FB68E}"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9190355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
        <p:cNvGrpSpPr/>
        <p:nvPr/>
      </p:nvGrpSpPr>
      <p:grpSpPr>
        <a:xfrm>
          <a:off x="0" y="0"/>
          <a:ext cx="0" cy="0"/>
          <a:chOff x="0" y="0"/>
          <a:chExt cx="0" cy="0"/>
        </a:xfrm>
      </p:grpSpPr>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942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277650" y="4843725"/>
            <a:ext cx="731400" cy="299700"/>
          </a:xfrm>
          <a:prstGeom prst="rect">
            <a:avLst/>
          </a:prstGeom>
        </p:spPr>
        <p:txBody>
          <a:bodyPr spcFirstLastPara="1" wrap="square" lIns="91425" tIns="91425" rIns="91425" bIns="91425" anchor="ctr" anchorCtr="0">
            <a:noAutofit/>
          </a:bodyPr>
          <a:lstStyle>
            <a:lvl1pPr lvl="0">
              <a:buNone/>
              <a:defRPr b="1"/>
            </a:lvl1pPr>
            <a:lvl2pPr lvl="1">
              <a:buNone/>
              <a:defRPr b="1"/>
            </a:lvl2pPr>
            <a:lvl3pPr lvl="2">
              <a:buNone/>
              <a:defRPr b="1"/>
            </a:lvl3pPr>
            <a:lvl4pPr lvl="3">
              <a:buNone/>
              <a:defRPr b="1"/>
            </a:lvl4pPr>
            <a:lvl5pPr lvl="4">
              <a:buNone/>
              <a:defRPr b="1"/>
            </a:lvl5pPr>
            <a:lvl6pPr lvl="5">
              <a:buNone/>
              <a:defRPr b="1"/>
            </a:lvl6pPr>
            <a:lvl7pPr lvl="6">
              <a:buNone/>
              <a:defRPr b="1"/>
            </a:lvl7pPr>
            <a:lvl8pPr lvl="7">
              <a:buNone/>
              <a:defRPr b="1"/>
            </a:lvl8pPr>
            <a:lvl9pPr lvl="8">
              <a:buNone/>
              <a:defRPr b="1"/>
            </a:lvl9pPr>
          </a:lstStyle>
          <a:p>
            <a:pPr marL="0" lvl="0" indent="0" algn="r" rtl="0">
              <a:spcBef>
                <a:spcPts val="0"/>
              </a:spcBef>
              <a:spcAft>
                <a:spcPts val="0"/>
              </a:spcAft>
              <a:buNone/>
            </a:pPr>
            <a:r>
              <a:rPr lang="en"/>
              <a:t>Slide </a:t>
            </a:r>
            <a:fld id="{00000000-1234-1234-1234-123412341234}" type="slidenum">
              <a:rPr lang="en"/>
              <a:t>‹#›</a:t>
            </a:fld>
            <a:endParaRPr/>
          </a:p>
        </p:txBody>
      </p:sp>
    </p:spTree>
    <p:extLst>
      <p:ext uri="{BB962C8B-B14F-4D97-AF65-F5344CB8AC3E}">
        <p14:creationId xmlns:p14="http://schemas.microsoft.com/office/powerpoint/2010/main" val="88209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57809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9"/>
        <p:cNvGrpSpPr/>
        <p:nvPr/>
      </p:nvGrpSpPr>
      <p:grpSpPr>
        <a:xfrm>
          <a:off x="0" y="0"/>
          <a:ext cx="0" cy="0"/>
          <a:chOff x="0" y="0"/>
          <a:chExt cx="0" cy="0"/>
        </a:xfrm>
      </p:grpSpPr>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254023" y="4749900"/>
            <a:ext cx="747300" cy="393600"/>
          </a:xfrm>
          <a:prstGeom prst="rect">
            <a:avLst/>
          </a:prstGeom>
        </p:spPr>
        <p:txBody>
          <a:bodyPr spcFirstLastPara="1" wrap="square" lIns="91425" tIns="91425" rIns="91425" bIns="91425" anchor="ctr" anchorCtr="0">
            <a:noAutofit/>
          </a:bodyPr>
          <a:lstStyle>
            <a:lvl1pPr lvl="0">
              <a:buNone/>
              <a:defRPr sz="1200" b="1"/>
            </a:lvl1pPr>
            <a:lvl2pPr lvl="1">
              <a:buNone/>
              <a:defRPr sz="1200" b="1"/>
            </a:lvl2pPr>
            <a:lvl3pPr lvl="2">
              <a:buNone/>
              <a:defRPr sz="1200" b="1"/>
            </a:lvl3pPr>
            <a:lvl4pPr lvl="3">
              <a:buNone/>
              <a:defRPr sz="1200" b="1"/>
            </a:lvl4pPr>
            <a:lvl5pPr lvl="4">
              <a:buNone/>
              <a:defRPr sz="1200" b="1"/>
            </a:lvl5pPr>
            <a:lvl6pPr lvl="5">
              <a:buNone/>
              <a:defRPr sz="1200" b="1"/>
            </a:lvl6pPr>
            <a:lvl7pPr lvl="6">
              <a:buNone/>
              <a:defRPr sz="1200" b="1"/>
            </a:lvl7pPr>
            <a:lvl8pPr lvl="7">
              <a:buNone/>
              <a:defRPr sz="1200" b="1"/>
            </a:lvl8pPr>
            <a:lvl9pPr lvl="8">
              <a:buNone/>
              <a:defRPr sz="1200" b="1"/>
            </a:lvl9pPr>
          </a:lstStyle>
          <a:p>
            <a:pPr marL="0" lvl="0" indent="0" algn="r" rtl="0">
              <a:spcBef>
                <a:spcPts val="0"/>
              </a:spcBef>
              <a:spcAft>
                <a:spcPts val="0"/>
              </a:spcAft>
              <a:buNone/>
            </a:pPr>
            <a:r>
              <a:rPr lang="en"/>
              <a:t>Slide </a:t>
            </a:r>
            <a:fld id="{00000000-1234-1234-1234-123412341234}" type="slidenum">
              <a:rPr lang="en"/>
              <a:t>‹#›</a:t>
            </a:fld>
            <a:endParaRPr/>
          </a:p>
        </p:txBody>
      </p:sp>
    </p:spTree>
    <p:extLst>
      <p:ext uri="{BB962C8B-B14F-4D97-AF65-F5344CB8AC3E}">
        <p14:creationId xmlns:p14="http://schemas.microsoft.com/office/powerpoint/2010/main" val="46767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7F1231-6057-40D7-9CDB-971F4E6FB68E}"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01594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4704588"/>
            <a:ext cx="1983232" cy="273844"/>
          </a:xfrm>
        </p:spPr>
        <p:txBody>
          <a:bodyPr/>
          <a:lstStyle/>
          <a:p>
            <a:fld id="{567F1231-6057-40D7-9CDB-971F4E6FB68E}" type="datetimeFigureOut">
              <a:rPr lang="en-US" smtClean="0"/>
              <a:t>2/20/2019</a:t>
            </a:fld>
            <a:endParaRPr lang="en-US"/>
          </a:p>
        </p:txBody>
      </p:sp>
      <p:sp>
        <p:nvSpPr>
          <p:cNvPr id="5" name="Footer Placeholder 4"/>
          <p:cNvSpPr>
            <a:spLocks noGrp="1"/>
          </p:cNvSpPr>
          <p:nvPr>
            <p:ph type="ftr" sz="quarter" idx="11"/>
          </p:nvPr>
        </p:nvSpPr>
        <p:spPr>
          <a:xfrm>
            <a:off x="1637031" y="4704588"/>
            <a:ext cx="4745736" cy="273844"/>
          </a:xfrm>
        </p:spPr>
        <p:txBody>
          <a:bodyPr/>
          <a:lstStyle/>
          <a:p>
            <a:endParaRPr lang="en-US"/>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07392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7F1231-6057-40D7-9CDB-971F4E6FB68E}"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794991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7F1231-6057-40D7-9CDB-971F4E6FB68E}"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03513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7F1231-6057-40D7-9CDB-971F4E6FB68E}"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69651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F1231-6057-40D7-9CDB-971F4E6FB68E}"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311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67F1231-6057-40D7-9CDB-971F4E6FB68E}"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3909416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67F1231-6057-40D7-9CDB-971F4E6FB68E}" type="datetimeFigureOut">
              <a:rPr lang="en-US" smtClean="0"/>
              <a:t>2/20/2019</a:t>
            </a:fld>
            <a:endParaRPr lang="en-US"/>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031302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567F1231-6057-40D7-9CDB-971F4E6FB68E}" type="datetimeFigureOut">
              <a:rPr lang="en-US" smtClean="0"/>
              <a:t>2/20/2019</a:t>
            </a:fld>
            <a:endParaRPr lang="en-US"/>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en-US"/>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75226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685800" rtl="0" eaLnBrk="1" latinLnBrk="0" hangingPunct="1">
        <a:lnSpc>
          <a:spcPct val="90000"/>
        </a:lnSpc>
        <a:spcBef>
          <a:spcPct val="0"/>
        </a:spcBef>
        <a:buNone/>
        <a:defRPr sz="405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202050" y="1108252"/>
            <a:ext cx="8774400" cy="1241700"/>
          </a:xfrm>
          <a:prstGeom prst="rect">
            <a:avLst/>
          </a:prstGeom>
        </p:spPr>
        <p:txBody>
          <a:bodyPr spcFirstLastPara="1" wrap="square" lIns="91425" tIns="91425" rIns="91425" bIns="91425" anchor="b" anchorCtr="0">
            <a:noAutofit/>
          </a:bodyPr>
          <a:lstStyle/>
          <a:p>
            <a:pPr lvl="0" algn="ctr"/>
            <a:r>
              <a:rPr lang="en-US" sz="3600" dirty="0" err="1"/>
              <a:t>ClDiff</a:t>
            </a:r>
            <a:r>
              <a:rPr lang="en-US" sz="3600" dirty="0"/>
              <a:t>: Generating Concise Linked Code Differences </a:t>
            </a:r>
            <a:endParaRPr sz="3400" dirty="0"/>
          </a:p>
        </p:txBody>
      </p:sp>
      <p:sp>
        <p:nvSpPr>
          <p:cNvPr id="86" name="Google Shape;86;p13"/>
          <p:cNvSpPr txBox="1">
            <a:spLocks noGrp="1"/>
          </p:cNvSpPr>
          <p:nvPr>
            <p:ph type="subTitle" idx="1"/>
          </p:nvPr>
        </p:nvSpPr>
        <p:spPr>
          <a:xfrm>
            <a:off x="6655892" y="2205472"/>
            <a:ext cx="1879916" cy="1518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dirty="0"/>
              <a:t>Presented by:</a:t>
            </a:r>
            <a:endParaRPr sz="1600" dirty="0"/>
          </a:p>
          <a:p>
            <a:pPr marL="0" lvl="0" indent="0" algn="ctr" rtl="0">
              <a:spcBef>
                <a:spcPts val="0"/>
              </a:spcBef>
              <a:spcAft>
                <a:spcPts val="0"/>
              </a:spcAft>
              <a:buNone/>
            </a:pPr>
            <a:r>
              <a:rPr lang="en" sz="1800" dirty="0"/>
              <a:t>Neelma Bhatti</a:t>
            </a:r>
          </a:p>
        </p:txBody>
      </p:sp>
      <p:sp>
        <p:nvSpPr>
          <p:cNvPr id="87" name="Google Shape;87;p13"/>
          <p:cNvSpPr txBox="1"/>
          <p:nvPr/>
        </p:nvSpPr>
        <p:spPr>
          <a:xfrm>
            <a:off x="128600" y="4895500"/>
            <a:ext cx="2751900" cy="24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lt1"/>
                </a:solidFill>
                <a:latin typeface="Roboto"/>
                <a:ea typeface="Roboto"/>
                <a:cs typeface="Roboto"/>
                <a:sym typeface="Roboto"/>
              </a:rPr>
              <a:t>CS6704: Software Engineering Research</a:t>
            </a:r>
            <a:endParaRPr sz="1100" dirty="0"/>
          </a:p>
        </p:txBody>
      </p:sp>
      <p:sp>
        <p:nvSpPr>
          <p:cNvPr id="89" name="Google Shape;89;p13"/>
          <p:cNvSpPr txBox="1"/>
          <p:nvPr/>
        </p:nvSpPr>
        <p:spPr>
          <a:xfrm>
            <a:off x="7595850" y="4895700"/>
            <a:ext cx="1380600" cy="247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100" dirty="0">
                <a:solidFill>
                  <a:schemeClr val="lt1"/>
                </a:solidFill>
                <a:latin typeface="Roboto"/>
                <a:ea typeface="Roboto"/>
                <a:cs typeface="Roboto"/>
                <a:sym typeface="Roboto"/>
              </a:rPr>
              <a:t>Februrary 20, 2019</a:t>
            </a:r>
            <a:endParaRPr sz="1100" dirty="0"/>
          </a:p>
        </p:txBody>
      </p:sp>
      <p:pic>
        <p:nvPicPr>
          <p:cNvPr id="2" name="Picture 1"/>
          <p:cNvPicPr>
            <a:picLocks noChangeAspect="1"/>
          </p:cNvPicPr>
          <p:nvPr/>
        </p:nvPicPr>
        <p:blipFill>
          <a:blip r:embed="rId3"/>
          <a:stretch>
            <a:fillRect/>
          </a:stretch>
        </p:blipFill>
        <p:spPr>
          <a:xfrm>
            <a:off x="670355" y="3101009"/>
            <a:ext cx="6565331" cy="12785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Generating Concise Code Differences</a:t>
            </a:r>
            <a:endParaRPr dirty="0"/>
          </a:p>
        </p:txBody>
      </p:sp>
      <p:sp>
        <p:nvSpPr>
          <p:cNvPr id="104" name="Google Shape;104;p15"/>
          <p:cNvSpPr txBox="1">
            <a:spLocks noGrp="1"/>
          </p:cNvSpPr>
          <p:nvPr>
            <p:ph type="body" idx="1"/>
          </p:nvPr>
        </p:nvSpPr>
        <p:spPr>
          <a:xfrm>
            <a:off x="179624" y="1017800"/>
            <a:ext cx="8710152" cy="3339000"/>
          </a:xfrm>
          <a:prstGeom prst="rect">
            <a:avLst/>
          </a:prstGeom>
        </p:spPr>
        <p:txBody>
          <a:bodyPr spcFirstLastPara="1" wrap="square" lIns="91425" tIns="91425" rIns="91425" bIns="91425" anchor="t" anchorCtr="0">
            <a:noAutofit/>
          </a:bodyPr>
          <a:lstStyle/>
          <a:p>
            <a:pPr marL="0" lvl="0" indent="0">
              <a:buNone/>
            </a:pPr>
            <a:r>
              <a:rPr lang="en-US" b="1" dirty="0"/>
              <a:t>Phase 3.</a:t>
            </a:r>
          </a:p>
          <a:p>
            <a:pPr marL="0" lvl="0" indent="0">
              <a:buNone/>
            </a:pPr>
            <a:r>
              <a:rPr lang="en-US" b="1" dirty="0"/>
              <a:t> </a:t>
            </a:r>
          </a:p>
          <a:p>
            <a:pPr marL="285750" indent="-285750"/>
            <a:r>
              <a:rPr lang="en-US" dirty="0"/>
              <a:t>Only add, delete and update actions on non-statement and non-declaration AST nodes. </a:t>
            </a:r>
          </a:p>
          <a:p>
            <a:pPr marL="285750" indent="-285750"/>
            <a:endParaRPr lang="en-US" dirty="0"/>
          </a:p>
          <a:p>
            <a:pPr marL="285750" indent="-285750"/>
            <a:r>
              <a:rPr lang="en-US" dirty="0"/>
              <a:t>Grouped together with respect to their common ancestor statement or declaration.</a:t>
            </a:r>
          </a:p>
          <a:p>
            <a:pPr marL="285750" indent="-285750"/>
            <a:endParaRPr lang="en-US" dirty="0"/>
          </a:p>
          <a:p>
            <a:pPr marL="285750" indent="-285750"/>
            <a:endParaRPr lang="en-US" dirty="0"/>
          </a:p>
          <a:p>
            <a:pPr>
              <a:lnSpc>
                <a:spcPct val="100000"/>
              </a:lnSpc>
            </a:pPr>
            <a:r>
              <a:rPr lang="en" dirty="0"/>
              <a:t>Given a pruned AST pair ⟨AST ′ b ,AST ′ a ⟩, they use </a:t>
            </a:r>
            <a:r>
              <a:rPr lang="en" dirty="0" err="1"/>
              <a:t>GumTree</a:t>
            </a:r>
            <a:r>
              <a:rPr lang="en" dirty="0"/>
              <a:t> [17] to generate the mapping M and the edit script A between the two ASTs. </a:t>
            </a:r>
            <a:endParaRPr lang="en-US" dirty="0"/>
          </a:p>
          <a:p>
            <a:pPr lvl="1"/>
            <a:r>
              <a:rPr lang="en" dirty="0"/>
              <a:t>M maintains the mapped AST node pairs and A stores the edit actions.</a:t>
            </a:r>
            <a:endParaRPr lang="en-US"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10</a:t>
            </a:fld>
            <a:endParaRPr/>
          </a:p>
        </p:txBody>
      </p:sp>
    </p:spTree>
    <p:extLst>
      <p:ext uri="{BB962C8B-B14F-4D97-AF65-F5344CB8AC3E}">
        <p14:creationId xmlns:p14="http://schemas.microsoft.com/office/powerpoint/2010/main" val="2421617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Linking Code Differences</a:t>
            </a:r>
            <a:endParaRPr dirty="0"/>
          </a:p>
        </p:txBody>
      </p:sp>
      <p:sp>
        <p:nvSpPr>
          <p:cNvPr id="105" name="Google Shape;105;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11</a:t>
            </a:fld>
            <a:endParaRPr/>
          </a:p>
        </p:txBody>
      </p:sp>
      <p:sp>
        <p:nvSpPr>
          <p:cNvPr id="3" name="Rectangle 2"/>
          <p:cNvSpPr/>
          <p:nvPr/>
        </p:nvSpPr>
        <p:spPr>
          <a:xfrm>
            <a:off x="130870" y="1048941"/>
            <a:ext cx="7905400" cy="3539430"/>
          </a:xfrm>
          <a:prstGeom prst="rect">
            <a:avLst/>
          </a:prstGeom>
        </p:spPr>
        <p:txBody>
          <a:bodyPr wrap="square" anchor="t">
            <a:spAutoFit/>
          </a:bodyPr>
          <a:lstStyle/>
          <a:p>
            <a:pPr marL="285750" indent="-285750" algn="just">
              <a:buFont typeface="Arial" panose="020B0604020202020204" pitchFamily="34" charset="0"/>
              <a:buChar char="•"/>
            </a:pPr>
            <a:r>
              <a:rPr lang="en-US" sz="1400" b="1" dirty="0"/>
              <a:t>Def-Use Link.</a:t>
            </a:r>
            <a:r>
              <a:rPr lang="en-US" sz="1400" dirty="0"/>
              <a:t> If the declaration of a variable, field or method is changed (i.e. added, deleted, updated or moved) by code difference d1, the usage of the variable, field or method can be changed by d2.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Abstract-Method Link</a:t>
            </a:r>
            <a:r>
              <a:rPr lang="en-US" sz="1400" dirty="0"/>
              <a:t>. If the declaration of an abstract method in a class is changed by d1, the implementation of the abstract method in each sub-class must be changed by d2.</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Override-Method Link.</a:t>
            </a:r>
            <a:r>
              <a:rPr lang="en-US" sz="1400" dirty="0"/>
              <a:t> If the declaration of a method in a class is changed by d1, the implementation of the method might be changed through override in each sub-class by d2.</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Implement-Method Link</a:t>
            </a:r>
            <a:r>
              <a:rPr lang="en-US" sz="1400" dirty="0"/>
              <a:t>. If the declaration of a method in an interface is changed by d1, the implementation of the method must be changed in each class that implements the interface by d2.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b="1" dirty="0"/>
              <a:t>Systematic-Change Link</a:t>
            </a:r>
            <a:r>
              <a:rPr lang="en-US" sz="1400" dirty="0"/>
              <a:t>. If two code differences d1 and d2 are similar, they might be caused by systematic changes (e.g. refactoring [35] and recurring bug fixes [47]). </a:t>
            </a:r>
          </a:p>
        </p:txBody>
      </p:sp>
      <p:pic>
        <p:nvPicPr>
          <p:cNvPr id="4" name="Picture 3"/>
          <p:cNvPicPr>
            <a:picLocks noChangeAspect="1"/>
          </p:cNvPicPr>
          <p:nvPr/>
        </p:nvPicPr>
        <p:blipFill>
          <a:blip r:embed="rId3"/>
          <a:stretch>
            <a:fillRect/>
          </a:stretch>
        </p:blipFill>
        <p:spPr>
          <a:xfrm>
            <a:off x="8122306" y="1137565"/>
            <a:ext cx="895396" cy="374669"/>
          </a:xfrm>
          <a:prstGeom prst="rect">
            <a:avLst/>
          </a:prstGeom>
        </p:spPr>
      </p:pic>
      <p:pic>
        <p:nvPicPr>
          <p:cNvPr id="5" name="Picture 4"/>
          <p:cNvPicPr>
            <a:picLocks noChangeAspect="1"/>
          </p:cNvPicPr>
          <p:nvPr/>
        </p:nvPicPr>
        <p:blipFill>
          <a:blip r:embed="rId4"/>
          <a:stretch>
            <a:fillRect/>
          </a:stretch>
        </p:blipFill>
        <p:spPr>
          <a:xfrm>
            <a:off x="7976248" y="1959648"/>
            <a:ext cx="1041454" cy="336567"/>
          </a:xfrm>
          <a:prstGeom prst="rect">
            <a:avLst/>
          </a:prstGeom>
        </p:spPr>
      </p:pic>
      <p:pic>
        <p:nvPicPr>
          <p:cNvPr id="6" name="Picture 5"/>
          <p:cNvPicPr>
            <a:picLocks noChangeAspect="1"/>
          </p:cNvPicPr>
          <p:nvPr/>
        </p:nvPicPr>
        <p:blipFill>
          <a:blip r:embed="rId5"/>
          <a:stretch>
            <a:fillRect/>
          </a:stretch>
        </p:blipFill>
        <p:spPr>
          <a:xfrm>
            <a:off x="8008000" y="2658886"/>
            <a:ext cx="977950" cy="400071"/>
          </a:xfrm>
          <a:prstGeom prst="rect">
            <a:avLst/>
          </a:prstGeom>
        </p:spPr>
      </p:pic>
      <p:pic>
        <p:nvPicPr>
          <p:cNvPr id="7" name="Picture 6"/>
          <p:cNvPicPr>
            <a:picLocks noChangeAspect="1"/>
          </p:cNvPicPr>
          <p:nvPr/>
        </p:nvPicPr>
        <p:blipFill>
          <a:blip r:embed="rId6"/>
          <a:stretch>
            <a:fillRect/>
          </a:stretch>
        </p:blipFill>
        <p:spPr>
          <a:xfrm>
            <a:off x="7966405" y="3384619"/>
            <a:ext cx="997001" cy="400071"/>
          </a:xfrm>
          <a:prstGeom prst="rect">
            <a:avLst/>
          </a:prstGeom>
        </p:spPr>
      </p:pic>
      <p:pic>
        <p:nvPicPr>
          <p:cNvPr id="8" name="Picture 7"/>
          <p:cNvPicPr>
            <a:picLocks noChangeAspect="1"/>
          </p:cNvPicPr>
          <p:nvPr/>
        </p:nvPicPr>
        <p:blipFill>
          <a:blip r:embed="rId7"/>
          <a:stretch>
            <a:fillRect/>
          </a:stretch>
        </p:blipFill>
        <p:spPr>
          <a:xfrm>
            <a:off x="7966405" y="4066830"/>
            <a:ext cx="977950" cy="355618"/>
          </a:xfrm>
          <a:prstGeom prst="rect">
            <a:avLst/>
          </a:prstGeom>
        </p:spPr>
      </p:pic>
    </p:spTree>
    <p:extLst>
      <p:ext uri="{BB962C8B-B14F-4D97-AF65-F5344CB8AC3E}">
        <p14:creationId xmlns:p14="http://schemas.microsoft.com/office/powerpoint/2010/main" val="428737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Linking Code Differences</a:t>
            </a:r>
            <a:endParaRPr dirty="0"/>
          </a:p>
        </p:txBody>
      </p:sp>
      <p:sp>
        <p:nvSpPr>
          <p:cNvPr id="105" name="Google Shape;105;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12</a:t>
            </a:fld>
            <a:endParaRPr/>
          </a:p>
        </p:txBody>
      </p:sp>
      <p:pic>
        <p:nvPicPr>
          <p:cNvPr id="6" name="Picture 5"/>
          <p:cNvPicPr>
            <a:picLocks noChangeAspect="1"/>
          </p:cNvPicPr>
          <p:nvPr/>
        </p:nvPicPr>
        <p:blipFill>
          <a:blip r:embed="rId3"/>
          <a:stretch>
            <a:fillRect/>
          </a:stretch>
        </p:blipFill>
        <p:spPr>
          <a:xfrm>
            <a:off x="201924" y="902847"/>
            <a:ext cx="8571092" cy="2209909"/>
          </a:xfrm>
          <a:prstGeom prst="rect">
            <a:avLst/>
          </a:prstGeom>
        </p:spPr>
      </p:pic>
      <p:pic>
        <p:nvPicPr>
          <p:cNvPr id="7" name="Picture 6"/>
          <p:cNvPicPr>
            <a:picLocks noChangeAspect="1"/>
          </p:cNvPicPr>
          <p:nvPr/>
        </p:nvPicPr>
        <p:blipFill>
          <a:blip r:embed="rId4"/>
          <a:stretch>
            <a:fillRect/>
          </a:stretch>
        </p:blipFill>
        <p:spPr>
          <a:xfrm>
            <a:off x="188861" y="3112756"/>
            <a:ext cx="8534515" cy="1471694"/>
          </a:xfrm>
          <a:prstGeom prst="rect">
            <a:avLst/>
          </a:prstGeom>
        </p:spPr>
      </p:pic>
    </p:spTree>
    <p:extLst>
      <p:ext uri="{BB962C8B-B14F-4D97-AF65-F5344CB8AC3E}">
        <p14:creationId xmlns:p14="http://schemas.microsoft.com/office/powerpoint/2010/main" val="166238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Evaluation</a:t>
            </a:r>
            <a:endParaRPr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13</a:t>
            </a:fld>
            <a:endParaRPr/>
          </a:p>
        </p:txBody>
      </p:sp>
      <p:sp>
        <p:nvSpPr>
          <p:cNvPr id="8" name="Google Shape;111;p16"/>
          <p:cNvSpPr txBox="1">
            <a:spLocks/>
          </p:cNvSpPr>
          <p:nvPr/>
        </p:nvSpPr>
        <p:spPr>
          <a:xfrm>
            <a:off x="4344640" y="930990"/>
            <a:ext cx="4664491" cy="333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pPr marL="285750" indent="-285750">
              <a:spcBef>
                <a:spcPts val="1600"/>
              </a:spcBef>
            </a:pPr>
            <a:r>
              <a:rPr lang="en-US" b="1" dirty="0"/>
              <a:t>RQ1</a:t>
            </a:r>
            <a:r>
              <a:rPr lang="en-US" dirty="0"/>
              <a:t>: How is the accuracy of the generated concise code differences and the established links by </a:t>
            </a:r>
            <a:r>
              <a:rPr lang="en-US" dirty="0" err="1"/>
              <a:t>ClDiff</a:t>
            </a:r>
            <a:r>
              <a:rPr lang="en-US" dirty="0"/>
              <a:t>?</a:t>
            </a:r>
          </a:p>
          <a:p>
            <a:pPr marL="285750" indent="-285750">
              <a:spcBef>
                <a:spcPts val="1600"/>
              </a:spcBef>
            </a:pPr>
            <a:r>
              <a:rPr lang="en-US" b="1" dirty="0"/>
              <a:t>RQ2</a:t>
            </a:r>
            <a:r>
              <a:rPr lang="en-US" dirty="0"/>
              <a:t>: How is the size of the generated concise code differences of </a:t>
            </a:r>
            <a:r>
              <a:rPr lang="en-US" dirty="0" err="1"/>
              <a:t>ClDiff</a:t>
            </a:r>
            <a:r>
              <a:rPr lang="en-US" dirty="0"/>
              <a:t> compared to </a:t>
            </a:r>
            <a:r>
              <a:rPr lang="en-US" dirty="0" err="1"/>
              <a:t>GumTree</a:t>
            </a:r>
            <a:r>
              <a:rPr lang="en-US" dirty="0"/>
              <a:t>?</a:t>
            </a:r>
          </a:p>
          <a:p>
            <a:pPr marL="285750" indent="-285750">
              <a:spcBef>
                <a:spcPts val="1600"/>
              </a:spcBef>
            </a:pPr>
            <a:r>
              <a:rPr lang="en-US" b="1" dirty="0"/>
              <a:t>RQ3</a:t>
            </a:r>
            <a:r>
              <a:rPr lang="en-US" dirty="0"/>
              <a:t>: How is the performance overhead of </a:t>
            </a:r>
            <a:r>
              <a:rPr lang="en-US" dirty="0" err="1"/>
              <a:t>ClDiff</a:t>
            </a:r>
            <a:r>
              <a:rPr lang="en-US" dirty="0"/>
              <a:t> compared to </a:t>
            </a:r>
            <a:r>
              <a:rPr lang="en-US" dirty="0" err="1"/>
              <a:t>GumTree</a:t>
            </a:r>
            <a:r>
              <a:rPr lang="en-US" dirty="0"/>
              <a:t>?</a:t>
            </a:r>
          </a:p>
          <a:p>
            <a:pPr marL="285750" indent="-285750">
              <a:spcBef>
                <a:spcPts val="1600"/>
              </a:spcBef>
            </a:pPr>
            <a:r>
              <a:rPr lang="en-US" b="1" dirty="0"/>
              <a:t>RQ4</a:t>
            </a:r>
            <a:r>
              <a:rPr lang="en-US" dirty="0"/>
              <a:t>: How is the usefulness of </a:t>
            </a:r>
            <a:r>
              <a:rPr lang="en-US" dirty="0" err="1"/>
              <a:t>ClDiff</a:t>
            </a:r>
            <a:r>
              <a:rPr lang="en-US" dirty="0"/>
              <a:t> in understanding code changes compared to </a:t>
            </a:r>
            <a:r>
              <a:rPr lang="en-US" dirty="0" err="1"/>
              <a:t>GumTree</a:t>
            </a:r>
            <a:r>
              <a:rPr lang="en-US" dirty="0"/>
              <a:t>?</a:t>
            </a:r>
          </a:p>
        </p:txBody>
      </p:sp>
      <p:pic>
        <p:nvPicPr>
          <p:cNvPr id="10" name="Picture 9"/>
          <p:cNvPicPr>
            <a:picLocks noChangeAspect="1"/>
          </p:cNvPicPr>
          <p:nvPr/>
        </p:nvPicPr>
        <p:blipFill rotWithShape="1">
          <a:blip r:embed="rId3"/>
          <a:srcRect t="9545"/>
          <a:stretch/>
        </p:blipFill>
        <p:spPr>
          <a:xfrm>
            <a:off x="134869" y="1105661"/>
            <a:ext cx="4209771" cy="1631859"/>
          </a:xfrm>
          <a:prstGeom prst="rect">
            <a:avLst/>
          </a:prstGeom>
        </p:spPr>
      </p:pic>
      <p:sp>
        <p:nvSpPr>
          <p:cNvPr id="6" name="Rectangle 5"/>
          <p:cNvSpPr/>
          <p:nvPr/>
        </p:nvSpPr>
        <p:spPr>
          <a:xfrm>
            <a:off x="134869" y="2810261"/>
            <a:ext cx="4005489" cy="1384995"/>
          </a:xfrm>
          <a:prstGeom prst="rect">
            <a:avLst/>
          </a:prstGeom>
        </p:spPr>
        <p:txBody>
          <a:bodyPr wrap="square">
            <a:spAutoFit/>
          </a:bodyPr>
          <a:lstStyle/>
          <a:p>
            <a:pPr marL="285750" indent="-285750" algn="ctr">
              <a:spcBef>
                <a:spcPts val="1600"/>
              </a:spcBef>
            </a:pPr>
            <a:r>
              <a:rPr lang="en-US" sz="1400" dirty="0"/>
              <a:t>The number of commits is computed by removing the commits that are not related to code changes (e.g. changes to configuration files) or only related to testing code changes. In total, 74,387 commits are used.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Accuracy Evaluation (RQ1)</a:t>
            </a:r>
            <a:endParaRPr dirty="0"/>
          </a:p>
        </p:txBody>
      </p:sp>
      <p:sp>
        <p:nvSpPr>
          <p:cNvPr id="111" name="Google Shape;111;p16"/>
          <p:cNvSpPr txBox="1">
            <a:spLocks noGrp="1"/>
          </p:cNvSpPr>
          <p:nvPr>
            <p:ph type="body" idx="1"/>
          </p:nvPr>
        </p:nvSpPr>
        <p:spPr>
          <a:prstGeom prst="rect">
            <a:avLst/>
          </a:prstGeom>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2" name="Text Placeholder 1"/>
          <p:cNvSpPr>
            <a:spLocks noGrp="1"/>
          </p:cNvSpPr>
          <p:nvPr>
            <p:ph type="body" idx="2"/>
          </p:nvPr>
        </p:nvSpPr>
        <p:spPr>
          <a:xfrm>
            <a:off x="4832400" y="1225239"/>
            <a:ext cx="3999900" cy="3339000"/>
          </a:xfrm>
        </p:spPr>
        <p:txBody>
          <a:bodyPr/>
          <a:lstStyle/>
          <a:p>
            <a:r>
              <a:rPr lang="en-US" dirty="0"/>
              <a:t>Randomly chose 10 commits from each project, and manually analyzed the results of </a:t>
            </a:r>
            <a:r>
              <a:rPr lang="en-US" dirty="0" err="1"/>
              <a:t>ClDiff</a:t>
            </a:r>
            <a:r>
              <a:rPr lang="en-US" dirty="0"/>
              <a:t> on them. </a:t>
            </a:r>
          </a:p>
          <a:p>
            <a:r>
              <a:rPr lang="en-US" dirty="0" err="1"/>
              <a:t>ClDiff</a:t>
            </a:r>
            <a:r>
              <a:rPr lang="en-US" dirty="0"/>
              <a:t> had a high accuracy of 99% and 98% for the generated concise code differences and established links.</a:t>
            </a:r>
          </a:p>
          <a:p>
            <a:r>
              <a:rPr lang="en-US" dirty="0"/>
              <a:t>12 inaccurate code differences were found to be caused by the inaccurate mapping in </a:t>
            </a:r>
            <a:r>
              <a:rPr lang="en-US" dirty="0" err="1"/>
              <a:t>GumTree</a:t>
            </a:r>
            <a:r>
              <a:rPr lang="en-US" dirty="0"/>
              <a:t> (because </a:t>
            </a:r>
            <a:r>
              <a:rPr lang="en-US" dirty="0" err="1"/>
              <a:t>ClDiff</a:t>
            </a:r>
            <a:r>
              <a:rPr lang="en-US" dirty="0"/>
              <a:t> uses the mapping that is heuristically generated </a:t>
            </a:r>
            <a:r>
              <a:rPr lang="en-US" dirty="0" err="1"/>
              <a:t>byGumTree</a:t>
            </a:r>
            <a:r>
              <a:rPr lang="en-US" dirty="0"/>
              <a:t>). </a:t>
            </a:r>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14</a:t>
            </a:fld>
            <a:endParaRPr/>
          </a:p>
        </p:txBody>
      </p:sp>
      <p:pic>
        <p:nvPicPr>
          <p:cNvPr id="3" name="Picture 2"/>
          <p:cNvPicPr>
            <a:picLocks noChangeAspect="1"/>
          </p:cNvPicPr>
          <p:nvPr/>
        </p:nvPicPr>
        <p:blipFill>
          <a:blip r:embed="rId3"/>
          <a:stretch>
            <a:fillRect/>
          </a:stretch>
        </p:blipFill>
        <p:spPr>
          <a:xfrm>
            <a:off x="234552" y="1088930"/>
            <a:ext cx="4648963" cy="3071731"/>
          </a:xfrm>
          <a:prstGeom prst="rect">
            <a:avLst/>
          </a:prstGeom>
        </p:spPr>
      </p:pic>
    </p:spTree>
    <p:extLst>
      <p:ext uri="{BB962C8B-B14F-4D97-AF65-F5344CB8AC3E}">
        <p14:creationId xmlns:p14="http://schemas.microsoft.com/office/powerpoint/2010/main" val="133325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Conciseness Evaluation (RQ2)</a:t>
            </a:r>
            <a:endParaRPr dirty="0"/>
          </a:p>
        </p:txBody>
      </p:sp>
      <p:sp>
        <p:nvSpPr>
          <p:cNvPr id="111" name="Google Shape;111;p16"/>
          <p:cNvSpPr txBox="1">
            <a:spLocks noGrp="1"/>
          </p:cNvSpPr>
          <p:nvPr>
            <p:ph type="body" idx="1"/>
          </p:nvPr>
        </p:nvSpPr>
        <p:spPr>
          <a:prstGeom prst="rect">
            <a:avLst/>
          </a:prstGeom>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15</a:t>
            </a:fld>
            <a:endParaRPr/>
          </a:p>
        </p:txBody>
      </p:sp>
      <p:pic>
        <p:nvPicPr>
          <p:cNvPr id="5" name="Picture 4"/>
          <p:cNvPicPr>
            <a:picLocks noChangeAspect="1"/>
          </p:cNvPicPr>
          <p:nvPr/>
        </p:nvPicPr>
        <p:blipFill>
          <a:blip r:embed="rId3"/>
          <a:stretch>
            <a:fillRect/>
          </a:stretch>
        </p:blipFill>
        <p:spPr>
          <a:xfrm>
            <a:off x="4490977" y="1150908"/>
            <a:ext cx="4286660" cy="3021765"/>
          </a:xfrm>
          <a:prstGeom prst="rect">
            <a:avLst/>
          </a:prstGeom>
          <a:ln w="19050">
            <a:solidFill>
              <a:schemeClr val="tx1"/>
            </a:solidFill>
          </a:ln>
        </p:spPr>
      </p:pic>
      <p:pic>
        <p:nvPicPr>
          <p:cNvPr id="4" name="Picture 3"/>
          <p:cNvPicPr>
            <a:picLocks noChangeAspect="1"/>
          </p:cNvPicPr>
          <p:nvPr/>
        </p:nvPicPr>
        <p:blipFill>
          <a:blip r:embed="rId4"/>
          <a:stretch>
            <a:fillRect/>
          </a:stretch>
        </p:blipFill>
        <p:spPr>
          <a:xfrm>
            <a:off x="311700" y="1150909"/>
            <a:ext cx="3872547" cy="3021765"/>
          </a:xfrm>
          <a:prstGeom prst="rect">
            <a:avLst/>
          </a:prstGeom>
          <a:ln w="19050">
            <a:solidFill>
              <a:schemeClr val="accent2"/>
            </a:solidFill>
          </a:ln>
        </p:spPr>
      </p:pic>
    </p:spTree>
    <p:extLst>
      <p:ext uri="{BB962C8B-B14F-4D97-AF65-F5344CB8AC3E}">
        <p14:creationId xmlns:p14="http://schemas.microsoft.com/office/powerpoint/2010/main" val="137801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Conciseness Evaluation (RQ2)</a:t>
            </a:r>
            <a:endParaRPr dirty="0"/>
          </a:p>
        </p:txBody>
      </p:sp>
      <p:sp>
        <p:nvSpPr>
          <p:cNvPr id="111" name="Google Shape;111;p16"/>
          <p:cNvSpPr txBox="1">
            <a:spLocks noGrp="1"/>
          </p:cNvSpPr>
          <p:nvPr>
            <p:ph type="body" idx="1"/>
          </p:nvPr>
        </p:nvSpPr>
        <p:spPr>
          <a:prstGeom prst="rect">
            <a:avLst/>
          </a:prstGeom>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2" name="Text Placeholder 1"/>
          <p:cNvSpPr>
            <a:spLocks noGrp="1"/>
          </p:cNvSpPr>
          <p:nvPr>
            <p:ph type="body" idx="2"/>
          </p:nvPr>
        </p:nvSpPr>
        <p:spPr>
          <a:xfrm>
            <a:off x="357809" y="1079106"/>
            <a:ext cx="8474491" cy="3485133"/>
          </a:xfrm>
        </p:spPr>
        <p:txBody>
          <a:bodyPr/>
          <a:lstStyle/>
          <a:p>
            <a:pPr lvl="0" indent="-298450" defTabSz="914400">
              <a:lnSpc>
                <a:spcPct val="100000"/>
              </a:lnSpc>
              <a:buClr>
                <a:srgbClr val="000000"/>
              </a:buClr>
              <a:buSzPts val="1100"/>
              <a:buFont typeface="Arial"/>
              <a:buChar char="●"/>
              <a:defRPr/>
            </a:pPr>
            <a:endParaRPr lang="en-US" dirty="0"/>
          </a:p>
          <a:p>
            <a:pPr marL="444500" indent="-285750" defTabSz="914400">
              <a:lnSpc>
                <a:spcPct val="100000"/>
              </a:lnSpc>
              <a:buClr>
                <a:srgbClr val="000000"/>
              </a:buClr>
              <a:buSzPts val="1100"/>
              <a:defRPr/>
            </a:pPr>
            <a:r>
              <a:rPr lang="en-US" dirty="0" err="1"/>
              <a:t>ClDiff</a:t>
            </a:r>
            <a:r>
              <a:rPr lang="en-US" dirty="0"/>
              <a:t> generated more than 80% shorter edit scripts for 48% commits than </a:t>
            </a:r>
            <a:r>
              <a:rPr lang="en-US" dirty="0" err="1"/>
              <a:t>GumTree</a:t>
            </a:r>
            <a:r>
              <a:rPr lang="en-US" dirty="0"/>
              <a:t>.</a:t>
            </a:r>
          </a:p>
          <a:p>
            <a:pPr marL="444500" indent="-285750" defTabSz="914400">
              <a:lnSpc>
                <a:spcPct val="100000"/>
              </a:lnSpc>
              <a:buClr>
                <a:srgbClr val="000000"/>
              </a:buClr>
              <a:buSzPts val="1100"/>
              <a:defRPr/>
            </a:pPr>
            <a:endParaRPr lang="en-US" dirty="0"/>
          </a:p>
          <a:p>
            <a:pPr marL="444500" indent="-285750" defTabSz="914400">
              <a:lnSpc>
                <a:spcPct val="100000"/>
              </a:lnSpc>
              <a:buClr>
                <a:srgbClr val="000000"/>
              </a:buClr>
              <a:buSzPts val="1100"/>
              <a:defRPr/>
            </a:pPr>
            <a:r>
              <a:rPr lang="en-US" dirty="0"/>
              <a:t>Overall, for 90% commits, </a:t>
            </a:r>
            <a:r>
              <a:rPr lang="en-US" dirty="0" err="1"/>
              <a:t>ClDiff</a:t>
            </a:r>
            <a:r>
              <a:rPr lang="en-US" dirty="0"/>
              <a:t> generated shorter edit scripts than </a:t>
            </a:r>
            <a:r>
              <a:rPr lang="en-US" dirty="0" err="1"/>
              <a:t>GumTree</a:t>
            </a:r>
            <a:r>
              <a:rPr lang="en-US" dirty="0"/>
              <a:t>. For the remaining 10% commits, </a:t>
            </a:r>
            <a:r>
              <a:rPr lang="en-US" dirty="0" err="1"/>
              <a:t>ClDiff</a:t>
            </a:r>
            <a:r>
              <a:rPr lang="en-US" dirty="0"/>
              <a:t> had the same length as </a:t>
            </a:r>
            <a:r>
              <a:rPr lang="en-US" dirty="0" err="1"/>
              <a:t>GumTree</a:t>
            </a:r>
            <a:r>
              <a:rPr lang="en-US" dirty="0"/>
              <a:t>, meaning that the fine-grained edit actions cannot be grouped at or above the statement level. </a:t>
            </a:r>
          </a:p>
          <a:p>
            <a:pPr marL="444500" indent="-285750" defTabSz="914400">
              <a:lnSpc>
                <a:spcPct val="100000"/>
              </a:lnSpc>
              <a:buClr>
                <a:srgbClr val="000000"/>
              </a:buClr>
              <a:buSzPts val="1100"/>
              <a:defRPr/>
            </a:pPr>
            <a:endParaRPr lang="en-US" dirty="0"/>
          </a:p>
          <a:p>
            <a:pPr marL="444500" indent="-285750" defTabSz="914400">
              <a:lnSpc>
                <a:spcPct val="100000"/>
              </a:lnSpc>
              <a:buClr>
                <a:srgbClr val="000000"/>
              </a:buClr>
              <a:buSzPts val="1100"/>
              <a:defRPr/>
            </a:pPr>
            <a:r>
              <a:rPr lang="en-US" dirty="0"/>
              <a:t>Fig. 6 further shows the length ratio of </a:t>
            </a:r>
            <a:r>
              <a:rPr lang="en-US" dirty="0" err="1"/>
              <a:t>ClDiff</a:t>
            </a:r>
            <a:r>
              <a:rPr lang="en-US" dirty="0"/>
              <a:t> to </a:t>
            </a:r>
            <a:r>
              <a:rPr lang="en-US" dirty="0" err="1"/>
              <a:t>GumTree</a:t>
            </a:r>
            <a:r>
              <a:rPr lang="en-US" dirty="0"/>
              <a:t> with respect to each commit in each project. For all the projects, the median ratio was around 0.2. Numerically, for 48% commits, </a:t>
            </a:r>
            <a:r>
              <a:rPr lang="en-US" dirty="0" err="1"/>
              <a:t>ClDiff</a:t>
            </a:r>
            <a:r>
              <a:rPr lang="en-US" dirty="0"/>
              <a:t> shortened edit scripts by more than 80%. This owes to our high-level add and delete actions, describing a group of fine-grained add and delete actions.</a:t>
            </a:r>
          </a:p>
          <a:p>
            <a:endParaRPr lang="en-US"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16</a:t>
            </a:fld>
            <a:endParaRPr/>
          </a:p>
        </p:txBody>
      </p:sp>
    </p:spTree>
    <p:extLst>
      <p:ext uri="{BB962C8B-B14F-4D97-AF65-F5344CB8AC3E}">
        <p14:creationId xmlns:p14="http://schemas.microsoft.com/office/powerpoint/2010/main" val="5571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Performance Evaluation (RQ3)</a:t>
            </a:r>
            <a:endParaRPr dirty="0"/>
          </a:p>
        </p:txBody>
      </p:sp>
      <p:sp>
        <p:nvSpPr>
          <p:cNvPr id="111" name="Google Shape;111;p16"/>
          <p:cNvSpPr txBox="1">
            <a:spLocks noGrp="1"/>
          </p:cNvSpPr>
          <p:nvPr>
            <p:ph type="body" idx="1"/>
          </p:nvPr>
        </p:nvSpPr>
        <p:spPr>
          <a:prstGeom prst="rect">
            <a:avLst/>
          </a:prstGeom>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2" name="Text Placeholder 1"/>
          <p:cNvSpPr>
            <a:spLocks noGrp="1"/>
          </p:cNvSpPr>
          <p:nvPr>
            <p:ph type="body" idx="2"/>
          </p:nvPr>
        </p:nvSpPr>
        <p:spPr>
          <a:xfrm>
            <a:off x="5110222" y="1309165"/>
            <a:ext cx="3811797" cy="3339000"/>
          </a:xfrm>
        </p:spPr>
        <p:txBody>
          <a:bodyPr/>
          <a:lstStyle/>
          <a:p>
            <a:r>
              <a:rPr lang="en-US" dirty="0"/>
              <a:t>Reports the performance overhead of each step in </a:t>
            </a:r>
            <a:r>
              <a:rPr lang="en-US" dirty="0" err="1"/>
              <a:t>ClDiff</a:t>
            </a:r>
            <a:r>
              <a:rPr lang="en-US" dirty="0"/>
              <a:t>. </a:t>
            </a:r>
          </a:p>
          <a:p>
            <a:r>
              <a:rPr lang="en-US" dirty="0" err="1"/>
              <a:t>ClDiff</a:t>
            </a:r>
            <a:r>
              <a:rPr lang="en-US" dirty="0"/>
              <a:t> spent 72% shorter time than </a:t>
            </a:r>
            <a:r>
              <a:rPr lang="en-US" dirty="0" err="1"/>
              <a:t>GumTree</a:t>
            </a:r>
            <a:endParaRPr lang="en-US" dirty="0"/>
          </a:p>
          <a:p>
            <a:r>
              <a:rPr lang="en-US" dirty="0"/>
              <a:t>On average, </a:t>
            </a:r>
            <a:r>
              <a:rPr lang="en-US" dirty="0" err="1"/>
              <a:t>ClDiff</a:t>
            </a:r>
            <a:r>
              <a:rPr lang="en-US" dirty="0"/>
              <a:t> spent 188.51 milliseconds for a commit.</a:t>
            </a:r>
          </a:p>
          <a:p>
            <a:endParaRPr lang="en-US"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17</a:t>
            </a:fld>
            <a:endParaRPr/>
          </a:p>
        </p:txBody>
      </p:sp>
      <p:pic>
        <p:nvPicPr>
          <p:cNvPr id="4" name="Picture 3"/>
          <p:cNvPicPr>
            <a:picLocks noChangeAspect="1"/>
          </p:cNvPicPr>
          <p:nvPr/>
        </p:nvPicPr>
        <p:blipFill>
          <a:blip r:embed="rId3"/>
          <a:stretch>
            <a:fillRect/>
          </a:stretch>
        </p:blipFill>
        <p:spPr>
          <a:xfrm>
            <a:off x="352129" y="1140245"/>
            <a:ext cx="4850692" cy="3335203"/>
          </a:xfrm>
          <a:prstGeom prst="rect">
            <a:avLst/>
          </a:prstGeom>
        </p:spPr>
      </p:pic>
    </p:spTree>
    <p:extLst>
      <p:ext uri="{BB962C8B-B14F-4D97-AF65-F5344CB8AC3E}">
        <p14:creationId xmlns:p14="http://schemas.microsoft.com/office/powerpoint/2010/main" val="391006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Usefulness Evaluation</a:t>
            </a:r>
            <a:endParaRPr dirty="0"/>
          </a:p>
        </p:txBody>
      </p:sp>
      <p:sp>
        <p:nvSpPr>
          <p:cNvPr id="2" name="Text Placeholder 1"/>
          <p:cNvSpPr>
            <a:spLocks noGrp="1"/>
          </p:cNvSpPr>
          <p:nvPr>
            <p:ph type="body" idx="2"/>
          </p:nvPr>
        </p:nvSpPr>
        <p:spPr>
          <a:xfrm>
            <a:off x="311701" y="1225238"/>
            <a:ext cx="8520600" cy="3595617"/>
          </a:xfrm>
        </p:spPr>
        <p:txBody>
          <a:bodyPr/>
          <a:lstStyle/>
          <a:p>
            <a:pPr>
              <a:lnSpc>
                <a:spcPct val="150000"/>
              </a:lnSpc>
            </a:pPr>
            <a:r>
              <a:rPr lang="en-US" dirty="0"/>
              <a:t>10 participants participated in a blind study to understand the changes in 10 commits (i.e. to finish 10 tasks) with the help of </a:t>
            </a:r>
            <a:r>
              <a:rPr lang="en-US" dirty="0" err="1"/>
              <a:t>ClDiff</a:t>
            </a:r>
            <a:r>
              <a:rPr lang="en-US" dirty="0"/>
              <a:t> and </a:t>
            </a:r>
            <a:r>
              <a:rPr lang="en-US" dirty="0" err="1"/>
              <a:t>GumTree</a:t>
            </a:r>
            <a:r>
              <a:rPr lang="en-US" dirty="0"/>
              <a:t>.</a:t>
            </a:r>
          </a:p>
          <a:p>
            <a:pPr>
              <a:lnSpc>
                <a:spcPct val="150000"/>
              </a:lnSpc>
            </a:pPr>
            <a:r>
              <a:rPr lang="en-US" dirty="0"/>
              <a:t>Groups of equally divided participants used </a:t>
            </a:r>
            <a:r>
              <a:rPr lang="en-US" dirty="0" err="1"/>
              <a:t>ClDiff</a:t>
            </a:r>
            <a:r>
              <a:rPr lang="en-US" dirty="0"/>
              <a:t> and </a:t>
            </a:r>
            <a:r>
              <a:rPr lang="en-US" dirty="0" err="1"/>
              <a:t>GumTree</a:t>
            </a:r>
            <a:r>
              <a:rPr lang="en-US" dirty="0"/>
              <a:t> to understand the changes for the five tasks respectively.</a:t>
            </a:r>
          </a:p>
          <a:p>
            <a:pPr>
              <a:lnSpc>
                <a:spcPct val="150000"/>
              </a:lnSpc>
            </a:pPr>
            <a:r>
              <a:rPr lang="en-US" dirty="0"/>
              <a:t>Every participant reported changes in each task, summary of his/her understanding about the changes in each task and time required to finish each task.</a:t>
            </a:r>
          </a:p>
          <a:p>
            <a:pPr>
              <a:lnSpc>
                <a:spcPct val="150000"/>
              </a:lnSpc>
            </a:pPr>
            <a:r>
              <a:rPr lang="en-US" dirty="0"/>
              <a:t>Used three indicators to compare </a:t>
            </a:r>
            <a:r>
              <a:rPr lang="en-US" dirty="0" err="1"/>
              <a:t>ClDiff</a:t>
            </a:r>
            <a:r>
              <a:rPr lang="en-US" dirty="0"/>
              <a:t> with </a:t>
            </a:r>
            <a:r>
              <a:rPr lang="en-US" dirty="0" err="1"/>
              <a:t>GumTree</a:t>
            </a:r>
            <a:r>
              <a:rPr lang="en-US" dirty="0"/>
              <a:t>.</a:t>
            </a:r>
          </a:p>
          <a:p>
            <a:pPr lvl="1">
              <a:lnSpc>
                <a:spcPct val="150000"/>
              </a:lnSpc>
            </a:pPr>
            <a:r>
              <a:rPr lang="en-US" dirty="0"/>
              <a:t>Score to assess the degree of understanding the changes in each task, time required to finish each task and qualitative results about the questionnaire.</a:t>
            </a:r>
          </a:p>
          <a:p>
            <a:pPr>
              <a:lnSpc>
                <a:spcPct val="150000"/>
              </a:lnSpc>
            </a:pPr>
            <a:endParaRPr lang="en-US"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18</a:t>
            </a:fld>
            <a:endParaRPr/>
          </a:p>
        </p:txBody>
      </p:sp>
    </p:spTree>
    <p:extLst>
      <p:ext uri="{BB962C8B-B14F-4D97-AF65-F5344CB8AC3E}">
        <p14:creationId xmlns:p14="http://schemas.microsoft.com/office/powerpoint/2010/main" val="252334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266264" y="241331"/>
            <a:ext cx="8520600" cy="607800"/>
          </a:xfrm>
          <a:prstGeom prst="rect">
            <a:avLst/>
          </a:prstGeom>
        </p:spPr>
        <p:txBody>
          <a:bodyPr spcFirstLastPara="1" wrap="square" lIns="91425" tIns="91425" rIns="91425" bIns="91425" anchor="t" anchorCtr="0">
            <a:noAutofit/>
          </a:bodyPr>
          <a:lstStyle/>
          <a:p>
            <a:pPr lvl="0"/>
            <a:r>
              <a:rPr lang="en-US" dirty="0"/>
              <a:t>Usefulness Evaluation</a:t>
            </a:r>
            <a:endParaRPr dirty="0"/>
          </a:p>
        </p:txBody>
      </p:sp>
      <p:sp>
        <p:nvSpPr>
          <p:cNvPr id="111" name="Google Shape;111;p16"/>
          <p:cNvSpPr txBox="1">
            <a:spLocks noGrp="1"/>
          </p:cNvSpPr>
          <p:nvPr>
            <p:ph type="body" idx="1"/>
          </p:nvPr>
        </p:nvSpPr>
        <p:spPr>
          <a:prstGeom prst="rect">
            <a:avLst/>
          </a:prstGeom>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sp>
        <p:nvSpPr>
          <p:cNvPr id="112" name="Google Shape;112;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19</a:t>
            </a:fld>
            <a:endParaRPr/>
          </a:p>
        </p:txBody>
      </p:sp>
      <p:pic>
        <p:nvPicPr>
          <p:cNvPr id="4" name="Picture 3"/>
          <p:cNvPicPr>
            <a:picLocks noChangeAspect="1"/>
          </p:cNvPicPr>
          <p:nvPr/>
        </p:nvPicPr>
        <p:blipFill>
          <a:blip r:embed="rId3"/>
          <a:stretch>
            <a:fillRect/>
          </a:stretch>
        </p:blipFill>
        <p:spPr>
          <a:xfrm>
            <a:off x="207934" y="1076086"/>
            <a:ext cx="5810901" cy="2707823"/>
          </a:xfrm>
          <a:prstGeom prst="rect">
            <a:avLst/>
          </a:prstGeom>
          <a:ln w="19050">
            <a:solidFill>
              <a:schemeClr val="tx1"/>
            </a:solidFill>
          </a:ln>
        </p:spPr>
      </p:pic>
      <p:sp>
        <p:nvSpPr>
          <p:cNvPr id="5" name="Rectangle 4"/>
          <p:cNvSpPr/>
          <p:nvPr/>
        </p:nvSpPr>
        <p:spPr>
          <a:xfrm>
            <a:off x="311700" y="3864933"/>
            <a:ext cx="8189905" cy="523220"/>
          </a:xfrm>
          <a:prstGeom prst="rect">
            <a:avLst/>
          </a:prstGeom>
        </p:spPr>
        <p:txBody>
          <a:bodyPr wrap="square">
            <a:spAutoFit/>
          </a:bodyPr>
          <a:lstStyle/>
          <a:p>
            <a:r>
              <a:rPr lang="en-US" sz="1400" dirty="0" err="1"/>
              <a:t>ClDiff</a:t>
            </a:r>
            <a:r>
              <a:rPr lang="en-US" sz="1400" dirty="0"/>
              <a:t> was more useful than </a:t>
            </a:r>
            <a:r>
              <a:rPr lang="en-US" sz="1400" dirty="0" err="1"/>
              <a:t>GumTree</a:t>
            </a:r>
            <a:r>
              <a:rPr lang="en-US" sz="1400" dirty="0"/>
              <a:t> in understanding code changes for all participants; with concise code differences and their links being helpful for most participants.</a:t>
            </a:r>
          </a:p>
        </p:txBody>
      </p:sp>
      <p:pic>
        <p:nvPicPr>
          <p:cNvPr id="9" name="Picture 8"/>
          <p:cNvPicPr>
            <a:picLocks noChangeAspect="1"/>
          </p:cNvPicPr>
          <p:nvPr/>
        </p:nvPicPr>
        <p:blipFill>
          <a:blip r:embed="rId4"/>
          <a:stretch>
            <a:fillRect/>
          </a:stretch>
        </p:blipFill>
        <p:spPr>
          <a:xfrm>
            <a:off x="6140370" y="1585747"/>
            <a:ext cx="2752663" cy="1688500"/>
          </a:xfrm>
          <a:prstGeom prst="rect">
            <a:avLst/>
          </a:prstGeom>
        </p:spPr>
      </p:pic>
    </p:spTree>
    <p:extLst>
      <p:ext uri="{BB962C8B-B14F-4D97-AF65-F5344CB8AC3E}">
        <p14:creationId xmlns:p14="http://schemas.microsoft.com/office/powerpoint/2010/main" val="86996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265500" y="92373"/>
            <a:ext cx="4045200" cy="1564500"/>
          </a:xfrm>
          <a:prstGeom prst="rect">
            <a:avLst/>
          </a:prstGeom>
        </p:spPr>
        <p:txBody>
          <a:bodyPr spcFirstLastPara="1" wrap="square" lIns="91425" tIns="91425" rIns="91425" bIns="91425" anchor="t" anchorCtr="0">
            <a:noAutofit/>
          </a:bodyPr>
          <a:lstStyle/>
          <a:p>
            <a:r>
              <a:rPr lang="en-US" dirty="0"/>
              <a:t>Introduction</a:t>
            </a:r>
          </a:p>
        </p:txBody>
      </p:sp>
      <p:sp>
        <p:nvSpPr>
          <p:cNvPr id="4" name="Subtitle 3"/>
          <p:cNvSpPr>
            <a:spLocks noGrp="1"/>
          </p:cNvSpPr>
          <p:nvPr>
            <p:ph type="subTitle" idx="1"/>
          </p:nvPr>
        </p:nvSpPr>
        <p:spPr/>
        <p:txBody>
          <a:bodyPr/>
          <a:lstStyle/>
          <a:p>
            <a:endParaRPr lang="en-US"/>
          </a:p>
        </p:txBody>
      </p:sp>
      <p:sp>
        <p:nvSpPr>
          <p:cNvPr id="95" name="Google Shape;95;p14"/>
          <p:cNvSpPr txBox="1">
            <a:spLocks noGrp="1"/>
          </p:cNvSpPr>
          <p:nvPr>
            <p:ph type="body" idx="2"/>
          </p:nvPr>
        </p:nvSpPr>
        <p:spPr>
          <a:xfrm>
            <a:off x="4225551" y="700078"/>
            <a:ext cx="4743337" cy="3695100"/>
          </a:xfrm>
          <a:prstGeom prst="rect">
            <a:avLst/>
          </a:prstGeom>
        </p:spPr>
        <p:txBody>
          <a:bodyPr spcFirstLastPara="1" wrap="square" lIns="91425" tIns="91425" rIns="91425" bIns="91425" anchor="t" anchorCtr="0">
            <a:noAutofit/>
          </a:bodyPr>
          <a:lstStyle/>
          <a:p>
            <a:pPr marL="800100">
              <a:lnSpc>
                <a:spcPct val="100000"/>
              </a:lnSpc>
              <a:spcAft>
                <a:spcPts val="1600"/>
              </a:spcAft>
              <a:buFont typeface="Arial" panose="020B0604020202020204" pitchFamily="34" charset="0"/>
              <a:buChar char="•"/>
            </a:pPr>
            <a:r>
              <a:rPr lang="en-US" dirty="0">
                <a:solidFill>
                  <a:schemeClr val="tx1"/>
                </a:solidFill>
              </a:rPr>
              <a:t>Analyzing and understanding source code changes is important in a variety of software maintenance tasks. To this end, many code differencing and code change summarization methods have been proposed to represent code changes at different granularity.</a:t>
            </a:r>
          </a:p>
          <a:p>
            <a:pPr marL="1657350" lvl="2" indent="-285750">
              <a:lnSpc>
                <a:spcPct val="100000"/>
              </a:lnSpc>
              <a:spcAft>
                <a:spcPts val="1600"/>
              </a:spcAft>
            </a:pPr>
            <a:r>
              <a:rPr lang="en-US" dirty="0" err="1">
                <a:solidFill>
                  <a:schemeClr val="tx1"/>
                </a:solidFill>
              </a:rPr>
              <a:t>GumTreeDiff</a:t>
            </a:r>
            <a:r>
              <a:rPr lang="en-US" dirty="0">
                <a:solidFill>
                  <a:schemeClr val="tx1"/>
                </a:solidFill>
              </a:rPr>
              <a:t>, </a:t>
            </a:r>
            <a:r>
              <a:rPr lang="en-US" dirty="0" err="1">
                <a:solidFill>
                  <a:schemeClr val="tx1"/>
                </a:solidFill>
              </a:rPr>
              <a:t>Diffchecker</a:t>
            </a:r>
            <a:r>
              <a:rPr lang="en-US" dirty="0">
                <a:solidFill>
                  <a:schemeClr val="tx1"/>
                </a:solidFill>
              </a:rPr>
              <a:t>, Code Compare, </a:t>
            </a:r>
            <a:r>
              <a:rPr lang="en-US" dirty="0" err="1">
                <a:solidFill>
                  <a:schemeClr val="tx1"/>
                </a:solidFill>
              </a:rPr>
              <a:t>LSDiff</a:t>
            </a:r>
            <a:r>
              <a:rPr lang="en-US" dirty="0">
                <a:solidFill>
                  <a:schemeClr val="tx1"/>
                </a:solidFill>
              </a:rPr>
              <a:t>, </a:t>
            </a:r>
            <a:r>
              <a:rPr lang="en-US" dirty="0" err="1">
                <a:solidFill>
                  <a:schemeClr val="tx1"/>
                </a:solidFill>
              </a:rPr>
              <a:t>Winmerge</a:t>
            </a:r>
            <a:r>
              <a:rPr lang="en-US" dirty="0">
                <a:solidFill>
                  <a:schemeClr val="tx1"/>
                </a:solidFill>
              </a:rPr>
              <a:t>, </a:t>
            </a:r>
          </a:p>
          <a:p>
            <a:pPr marL="742950" indent="-285750">
              <a:lnSpc>
                <a:spcPct val="100000"/>
              </a:lnSpc>
              <a:spcAft>
                <a:spcPts val="1600"/>
              </a:spcAft>
            </a:pPr>
            <a:endParaRPr dirty="0">
              <a:solidFill>
                <a:schemeClr val="tx1"/>
              </a:solidFill>
            </a:endParaRPr>
          </a:p>
        </p:txBody>
      </p:sp>
      <p:sp>
        <p:nvSpPr>
          <p:cNvPr id="98" name="Google Shape;98;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a:t>
            </a:fld>
            <a:endParaRPr/>
          </a:p>
        </p:txBody>
      </p:sp>
      <p:pic>
        <p:nvPicPr>
          <p:cNvPr id="3" name="Picture 2"/>
          <p:cNvPicPr>
            <a:picLocks noChangeAspect="1"/>
          </p:cNvPicPr>
          <p:nvPr/>
        </p:nvPicPr>
        <p:blipFill>
          <a:blip r:embed="rId3"/>
          <a:stretch>
            <a:fillRect/>
          </a:stretch>
        </p:blipFill>
        <p:spPr>
          <a:xfrm>
            <a:off x="45169" y="529985"/>
            <a:ext cx="4485861" cy="4035287"/>
          </a:xfrm>
          <a:prstGeom prst="rect">
            <a:avLst/>
          </a:prstGeom>
        </p:spPr>
      </p:pic>
    </p:spTree>
    <p:extLst>
      <p:ext uri="{BB962C8B-B14F-4D97-AF65-F5344CB8AC3E}">
        <p14:creationId xmlns:p14="http://schemas.microsoft.com/office/powerpoint/2010/main" val="119337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Related work: Code Differencing </a:t>
            </a:r>
            <a:br>
              <a:rPr lang="en-US" dirty="0"/>
            </a:br>
            <a:endParaRPr dirty="0"/>
          </a:p>
        </p:txBody>
      </p:sp>
      <p:sp>
        <p:nvSpPr>
          <p:cNvPr id="118" name="Google Shape;118;p17"/>
          <p:cNvSpPr txBox="1">
            <a:spLocks noGrp="1"/>
          </p:cNvSpPr>
          <p:nvPr>
            <p:ph type="body" idx="1"/>
          </p:nvPr>
        </p:nvSpPr>
        <p:spPr>
          <a:xfrm>
            <a:off x="311700" y="1229875"/>
            <a:ext cx="8055600" cy="3339000"/>
          </a:xfrm>
          <a:prstGeom prst="rect">
            <a:avLst/>
          </a:prstGeom>
        </p:spPr>
        <p:txBody>
          <a:bodyPr spcFirstLastPara="1" wrap="square" lIns="91425" tIns="91425" rIns="91425" bIns="91425" anchor="t" anchorCtr="0">
            <a:noAutofit/>
          </a:bodyPr>
          <a:lstStyle/>
          <a:p>
            <a:pPr marL="171450" indent="-171450">
              <a:lnSpc>
                <a:spcPct val="100000"/>
              </a:lnSpc>
              <a:spcBef>
                <a:spcPts val="600"/>
              </a:spcBef>
              <a:spcAft>
                <a:spcPts val="600"/>
              </a:spcAft>
            </a:pPr>
            <a:r>
              <a:rPr lang="en-US" sz="1400" dirty="0"/>
              <a:t>Text-based approaches are often fast and language-independent;</a:t>
            </a:r>
          </a:p>
          <a:p>
            <a:pPr marL="628650" lvl="1" indent="-171450">
              <a:lnSpc>
                <a:spcPct val="100000"/>
              </a:lnSpc>
              <a:spcBef>
                <a:spcPts val="600"/>
              </a:spcBef>
              <a:spcAft>
                <a:spcPts val="600"/>
              </a:spcAft>
            </a:pPr>
            <a:r>
              <a:rPr lang="en-US" sz="900" i="1" dirty="0"/>
              <a:t>however, they fail to compute syntactic code changes</a:t>
            </a:r>
            <a:r>
              <a:rPr lang="en-US" sz="900" dirty="0"/>
              <a:t>, hindering code review, automatic analysis and tool development based on their code differences.</a:t>
            </a:r>
          </a:p>
          <a:p>
            <a:pPr marL="171450" indent="-171450">
              <a:lnSpc>
                <a:spcPct val="100000"/>
              </a:lnSpc>
              <a:spcBef>
                <a:spcPts val="600"/>
              </a:spcBef>
              <a:spcAft>
                <a:spcPts val="600"/>
              </a:spcAft>
            </a:pPr>
            <a:r>
              <a:rPr lang="en-US" sz="1400" dirty="0"/>
              <a:t>Tree-based approaches generate syntactic code changes. </a:t>
            </a:r>
          </a:p>
          <a:p>
            <a:pPr marL="628650" lvl="1" indent="-171450">
              <a:lnSpc>
                <a:spcPct val="100000"/>
              </a:lnSpc>
              <a:spcBef>
                <a:spcPts val="600"/>
              </a:spcBef>
              <a:spcAft>
                <a:spcPts val="600"/>
              </a:spcAft>
            </a:pPr>
            <a:r>
              <a:rPr lang="en-US" sz="900" dirty="0"/>
              <a:t>Most of these tree-based approaches generate low-level fine-grained representations of code changes, whereas </a:t>
            </a:r>
            <a:r>
              <a:rPr lang="en-US" sz="900" dirty="0" err="1"/>
              <a:t>ClDIff</a:t>
            </a:r>
            <a:r>
              <a:rPr lang="en-US" sz="900" dirty="0"/>
              <a:t> first computes high-level abstracted code changes and then establishes potential links among code changes. </a:t>
            </a:r>
          </a:p>
          <a:p>
            <a:pPr marL="171450" indent="-171450">
              <a:lnSpc>
                <a:spcPct val="100000"/>
              </a:lnSpc>
              <a:spcBef>
                <a:spcPts val="600"/>
              </a:spcBef>
              <a:spcAft>
                <a:spcPts val="600"/>
              </a:spcAft>
            </a:pPr>
            <a:r>
              <a:rPr lang="en-US" sz="1300" dirty="0"/>
              <a:t>Graph-based differencing approaches are proposed to deal with graph representations of source code, e.g., extended control flow graph and abstract syntax tree with program semantics, and class model  with UML semantics.</a:t>
            </a:r>
          </a:p>
          <a:p>
            <a:pPr marL="171450" indent="-171450">
              <a:lnSpc>
                <a:spcPct val="100000"/>
              </a:lnSpc>
              <a:spcBef>
                <a:spcPts val="600"/>
              </a:spcBef>
              <a:spcAft>
                <a:spcPts val="600"/>
              </a:spcAft>
            </a:pPr>
            <a:r>
              <a:rPr lang="en-US" sz="1300" dirty="0"/>
              <a:t>Some advances have been made to achieve semantic differencing based on input-output behaviors, which provide good insight to understand the semantics behind  syntactic code changes.</a:t>
            </a:r>
            <a:endParaRPr sz="1300" dirty="0"/>
          </a:p>
        </p:txBody>
      </p:sp>
      <p:sp>
        <p:nvSpPr>
          <p:cNvPr id="119" name="Google Shape;11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Related work: Code Change Summarization </a:t>
            </a:r>
            <a:br>
              <a:rPr lang="en-US" dirty="0"/>
            </a:br>
            <a:endParaRPr dirty="0"/>
          </a:p>
        </p:txBody>
      </p:sp>
      <p:sp>
        <p:nvSpPr>
          <p:cNvPr id="118" name="Google Shape;118;p17"/>
          <p:cNvSpPr txBox="1">
            <a:spLocks noGrp="1"/>
          </p:cNvSpPr>
          <p:nvPr>
            <p:ph type="body" idx="1"/>
          </p:nvPr>
        </p:nvSpPr>
        <p:spPr>
          <a:xfrm>
            <a:off x="311700" y="1073617"/>
            <a:ext cx="8055600" cy="3339000"/>
          </a:xfrm>
          <a:prstGeom prst="rect">
            <a:avLst/>
          </a:prstGeom>
        </p:spPr>
        <p:txBody>
          <a:bodyPr spcFirstLastPara="1" wrap="square" lIns="91425" tIns="91425" rIns="91425" bIns="91425" anchor="t" anchorCtr="0">
            <a:noAutofit/>
          </a:bodyPr>
          <a:lstStyle/>
          <a:p>
            <a:pPr marL="285750" indent="-285750">
              <a:lnSpc>
                <a:spcPct val="100000"/>
              </a:lnSpc>
              <a:spcBef>
                <a:spcPts val="600"/>
              </a:spcBef>
              <a:spcAft>
                <a:spcPts val="600"/>
              </a:spcAft>
            </a:pPr>
            <a:r>
              <a:rPr lang="en-US" sz="1400" dirty="0" err="1"/>
              <a:t>DeltaDoc</a:t>
            </a:r>
            <a:r>
              <a:rPr lang="en-US" sz="1400" dirty="0"/>
              <a:t> [8] captures the behavioral changes for every method and the conditions under which they occur to generate natural language descriptions of code changes. </a:t>
            </a:r>
          </a:p>
          <a:p>
            <a:pPr marL="285750" indent="-285750">
              <a:lnSpc>
                <a:spcPct val="100000"/>
              </a:lnSpc>
              <a:spcBef>
                <a:spcPts val="600"/>
              </a:spcBef>
              <a:spcAft>
                <a:spcPts val="600"/>
              </a:spcAft>
            </a:pPr>
            <a:r>
              <a:rPr lang="en-US" sz="1400" dirty="0" err="1"/>
              <a:t>ChangeScribe</a:t>
            </a:r>
            <a:r>
              <a:rPr lang="en-US" sz="1400" dirty="0"/>
              <a:t> [14, 37] generates a commit message by providing a general description of a commit and detailed descriptions of code changes in the commit based on predefined rules.</a:t>
            </a:r>
          </a:p>
          <a:p>
            <a:pPr marL="285750" indent="-285750">
              <a:lnSpc>
                <a:spcPct val="100000"/>
              </a:lnSpc>
              <a:spcBef>
                <a:spcPts val="600"/>
              </a:spcBef>
              <a:spcAft>
                <a:spcPts val="600"/>
              </a:spcAft>
            </a:pPr>
            <a:r>
              <a:rPr lang="en-US" sz="1400" dirty="0"/>
              <a:t>Jiang et al. [27] and Loyola et al. [38] adapt a neural encoder-decoder architecture to automatically generate commit messages from code differences. </a:t>
            </a:r>
          </a:p>
          <a:p>
            <a:pPr marL="285750" indent="-285750">
              <a:lnSpc>
                <a:spcPct val="100000"/>
              </a:lnSpc>
              <a:spcBef>
                <a:spcPts val="600"/>
              </a:spcBef>
              <a:spcAft>
                <a:spcPts val="600"/>
              </a:spcAft>
            </a:pPr>
            <a:r>
              <a:rPr lang="en-US" sz="1400" dirty="0" err="1"/>
              <a:t>Rastkar</a:t>
            </a:r>
            <a:r>
              <a:rPr lang="en-US" sz="1400" dirty="0"/>
              <a:t> and Murphy [49] propose a machine learning-based technique to extract descriptions from a set of relevant documents (e.g., commit messages or bug reports). </a:t>
            </a:r>
          </a:p>
          <a:p>
            <a:pPr marL="285750" indent="-285750">
              <a:lnSpc>
                <a:spcPct val="100000"/>
              </a:lnSpc>
              <a:spcBef>
                <a:spcPts val="600"/>
              </a:spcBef>
              <a:spcAft>
                <a:spcPts val="600"/>
              </a:spcAft>
            </a:pPr>
            <a:r>
              <a:rPr lang="en-US" sz="1400" dirty="0"/>
              <a:t>Integrating the ideas of [37] and [49], ARENA [45] summarizes code changes at the system level and links to issues to generate release notes. </a:t>
            </a:r>
          </a:p>
        </p:txBody>
      </p:sp>
      <p:sp>
        <p:nvSpPr>
          <p:cNvPr id="119" name="Google Shape;11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21</a:t>
            </a:fld>
            <a:endParaRPr/>
          </a:p>
        </p:txBody>
      </p:sp>
    </p:spTree>
    <p:extLst>
      <p:ext uri="{BB962C8B-B14F-4D97-AF65-F5344CB8AC3E}">
        <p14:creationId xmlns:p14="http://schemas.microsoft.com/office/powerpoint/2010/main" val="154725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Related work: Code Change Decomposition </a:t>
            </a:r>
            <a:br>
              <a:rPr lang="en-US" dirty="0"/>
            </a:br>
            <a:endParaRPr dirty="0"/>
          </a:p>
        </p:txBody>
      </p:sp>
      <p:sp>
        <p:nvSpPr>
          <p:cNvPr id="118" name="Google Shape;118;p17"/>
          <p:cNvSpPr txBox="1">
            <a:spLocks noGrp="1"/>
          </p:cNvSpPr>
          <p:nvPr>
            <p:ph type="body" idx="1"/>
          </p:nvPr>
        </p:nvSpPr>
        <p:spPr>
          <a:xfrm>
            <a:off x="311699" y="1172002"/>
            <a:ext cx="8398249" cy="3339000"/>
          </a:xfrm>
          <a:prstGeom prst="rect">
            <a:avLst/>
          </a:prstGeom>
        </p:spPr>
        <p:txBody>
          <a:bodyPr spcFirstLastPara="1" wrap="square" lIns="91425" tIns="91425" rIns="91425" bIns="91425" anchor="t" anchorCtr="0">
            <a:noAutofit/>
          </a:bodyPr>
          <a:lstStyle/>
          <a:p>
            <a:pPr marL="285750" indent="-285750">
              <a:spcBef>
                <a:spcPts val="600"/>
              </a:spcBef>
              <a:spcAft>
                <a:spcPts val="600"/>
              </a:spcAft>
            </a:pPr>
            <a:r>
              <a:rPr lang="en-US" sz="1400" dirty="0" err="1"/>
              <a:t>Kawrykow</a:t>
            </a:r>
            <a:r>
              <a:rPr lang="en-US" sz="1400" dirty="0"/>
              <a:t> and </a:t>
            </a:r>
            <a:r>
              <a:rPr lang="en-US" sz="1400" dirty="0" err="1"/>
              <a:t>Robillard</a:t>
            </a:r>
            <a:r>
              <a:rPr lang="en-US" sz="1400" dirty="0"/>
              <a:t> [30] detect non-essential changes (e.g., local variable extractions) in a commit based on fine-grained code change analysis.</a:t>
            </a:r>
          </a:p>
          <a:p>
            <a:pPr marL="285750" indent="-285750">
              <a:spcBef>
                <a:spcPts val="600"/>
              </a:spcBef>
              <a:spcAft>
                <a:spcPts val="600"/>
              </a:spcAft>
            </a:pPr>
            <a:r>
              <a:rPr lang="en-US" sz="1400" dirty="0" err="1"/>
              <a:t>Herzig</a:t>
            </a:r>
            <a:r>
              <a:rPr lang="en-US" sz="1400" dirty="0"/>
              <a:t> and Zeller [23] report the first empirical study on the frequency and impact of tangled changes by using a multilevel graph-partition algorithm [29] to decompose tangled changes based on a set of features.</a:t>
            </a:r>
          </a:p>
          <a:p>
            <a:pPr marL="285750" indent="-285750">
              <a:spcBef>
                <a:spcPts val="600"/>
              </a:spcBef>
              <a:spcAft>
                <a:spcPts val="600"/>
              </a:spcAft>
            </a:pPr>
            <a:r>
              <a:rPr lang="en-US" sz="1400" dirty="0"/>
              <a:t>Barnett et al. [5] use </a:t>
            </a:r>
            <a:r>
              <a:rPr lang="en-US" sz="1400" dirty="0" err="1"/>
              <a:t>def</a:t>
            </a:r>
            <a:r>
              <a:rPr lang="en-US" sz="1400" dirty="0"/>
              <a:t>-use information from added or changed code to decompose tangled changes.</a:t>
            </a:r>
          </a:p>
          <a:p>
            <a:pPr marL="285750" indent="-285750">
              <a:spcBef>
                <a:spcPts val="600"/>
              </a:spcBef>
              <a:spcAft>
                <a:spcPts val="600"/>
              </a:spcAft>
            </a:pPr>
            <a:r>
              <a:rPr lang="en-US" sz="1400" dirty="0"/>
              <a:t>Tao and Kim [53] develop three heuristics to decompose tangled changes into changes for formatting, changes with static dependencies, and changes with similar patterns. </a:t>
            </a:r>
          </a:p>
          <a:p>
            <a:pPr marL="285750" indent="-285750">
              <a:spcBef>
                <a:spcPts val="600"/>
              </a:spcBef>
              <a:spcAft>
                <a:spcPts val="600"/>
              </a:spcAft>
            </a:pPr>
            <a:r>
              <a:rPr lang="en-US" sz="1400" dirty="0" err="1"/>
              <a:t>Guo</a:t>
            </a:r>
            <a:r>
              <a:rPr lang="en-US" sz="1400" dirty="0"/>
              <a:t> and Song [20] apply program slicing and AST searching to interactively decompose tangled code changes for code review and regression testing. </a:t>
            </a:r>
            <a:endParaRPr sz="1400" dirty="0"/>
          </a:p>
        </p:txBody>
      </p:sp>
      <p:sp>
        <p:nvSpPr>
          <p:cNvPr id="119" name="Google Shape;11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22</a:t>
            </a:fld>
            <a:endParaRPr/>
          </a:p>
        </p:txBody>
      </p:sp>
    </p:spTree>
    <p:extLst>
      <p:ext uri="{BB962C8B-B14F-4D97-AF65-F5344CB8AC3E}">
        <p14:creationId xmlns:p14="http://schemas.microsoft.com/office/powerpoint/2010/main" val="401928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Related work: Systematic Code Changes</a:t>
            </a:r>
            <a:br>
              <a:rPr lang="en-US" dirty="0"/>
            </a:br>
            <a:endParaRPr dirty="0"/>
          </a:p>
        </p:txBody>
      </p:sp>
      <p:sp>
        <p:nvSpPr>
          <p:cNvPr id="118" name="Google Shape;118;p17"/>
          <p:cNvSpPr txBox="1">
            <a:spLocks noGrp="1"/>
          </p:cNvSpPr>
          <p:nvPr>
            <p:ph type="body" idx="1"/>
          </p:nvPr>
        </p:nvSpPr>
        <p:spPr>
          <a:xfrm>
            <a:off x="222050" y="1120146"/>
            <a:ext cx="8310608" cy="3339000"/>
          </a:xfrm>
          <a:prstGeom prst="rect">
            <a:avLst/>
          </a:prstGeom>
        </p:spPr>
        <p:txBody>
          <a:bodyPr spcFirstLastPara="1" wrap="square" lIns="91425" tIns="91425" rIns="91425" bIns="91425" anchor="t" anchorCtr="0">
            <a:noAutofit/>
          </a:bodyPr>
          <a:lstStyle/>
          <a:p>
            <a:pPr marL="285750" indent="-285750">
              <a:spcBef>
                <a:spcPts val="600"/>
              </a:spcBef>
              <a:spcAft>
                <a:spcPts val="600"/>
              </a:spcAft>
            </a:pPr>
            <a:r>
              <a:rPr lang="en-US" sz="1400" dirty="0"/>
              <a:t>Systematic code changes (i.e., similar, related code changes) can be caused by crosscutting concerns [31], API evolution [22, 28], recurring bug fixes [47] or refactoring [35]. </a:t>
            </a:r>
          </a:p>
          <a:p>
            <a:pPr marL="285750" indent="-285750">
              <a:spcBef>
                <a:spcPts val="600"/>
              </a:spcBef>
              <a:spcAft>
                <a:spcPts val="600"/>
              </a:spcAft>
            </a:pPr>
            <a:r>
              <a:rPr lang="en-US" sz="1400" dirty="0"/>
              <a:t>Kim et al. [33] first identify such systematic code changes at the method signature level and represent them as logic rules and then [32, 34] extend [33] to describe changes within a method body and at a field level. </a:t>
            </a:r>
          </a:p>
          <a:p>
            <a:pPr marL="285750" indent="-285750">
              <a:spcBef>
                <a:spcPts val="600"/>
              </a:spcBef>
              <a:spcAft>
                <a:spcPts val="600"/>
              </a:spcAft>
            </a:pPr>
            <a:r>
              <a:rPr lang="en-US" sz="1400" dirty="0"/>
              <a:t>Zhang et al. [59] propose an interactive approach to allow developers to customize a generated change template and to match the template to summarize systematic changes and locate potential inconsistent or missing changes.</a:t>
            </a:r>
          </a:p>
          <a:p>
            <a:pPr marL="285750" indent="-285750">
              <a:spcBef>
                <a:spcPts val="600"/>
              </a:spcBef>
              <a:spcAft>
                <a:spcPts val="600"/>
              </a:spcAft>
            </a:pPr>
            <a:r>
              <a:rPr lang="en-US" sz="1400" dirty="0"/>
              <a:t>Given a systematic code change, McIntyre and Walker [40] discover locations where this change should be applied (if any exist); and </a:t>
            </a:r>
            <a:r>
              <a:rPr lang="en-US" sz="1400" dirty="0" err="1"/>
              <a:t>Meng</a:t>
            </a:r>
            <a:r>
              <a:rPr lang="en-US" sz="1400" dirty="0"/>
              <a:t> et al. [41, 42] further automatically apply this change to the discovered locations with different contexts. </a:t>
            </a:r>
          </a:p>
        </p:txBody>
      </p:sp>
      <p:sp>
        <p:nvSpPr>
          <p:cNvPr id="119" name="Google Shape;11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23</a:t>
            </a:fld>
            <a:endParaRPr/>
          </a:p>
        </p:txBody>
      </p:sp>
    </p:spTree>
    <p:extLst>
      <p:ext uri="{BB962C8B-B14F-4D97-AF65-F5344CB8AC3E}">
        <p14:creationId xmlns:p14="http://schemas.microsoft.com/office/powerpoint/2010/main" val="392325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p:cNvSpPr>
            <a:spLocks noGrp="1"/>
          </p:cNvSpPr>
          <p:nvPr>
            <p:ph type="title"/>
          </p:nvPr>
        </p:nvSpPr>
        <p:spPr>
          <a:xfrm>
            <a:off x="488450" y="295234"/>
            <a:ext cx="8520600" cy="607800"/>
          </a:xfrm>
        </p:spPr>
        <p:txBody>
          <a:bodyPr>
            <a:normAutofit fontScale="90000"/>
          </a:bodyPr>
          <a:lstStyle/>
          <a:p>
            <a:r>
              <a:rPr lang="en-US" dirty="0"/>
              <a:t>Conclusion</a:t>
            </a:r>
          </a:p>
        </p:txBody>
      </p:sp>
      <p:sp>
        <p:nvSpPr>
          <p:cNvPr id="126" name="Google Shape;126;p18"/>
          <p:cNvSpPr txBox="1">
            <a:spLocks noGrp="1"/>
          </p:cNvSpPr>
          <p:nvPr>
            <p:ph type="body" idx="1"/>
          </p:nvPr>
        </p:nvSpPr>
        <p:spPr>
          <a:xfrm>
            <a:off x="488450" y="1044517"/>
            <a:ext cx="7938090" cy="2692596"/>
          </a:xfrm>
          <a:prstGeom prst="rect">
            <a:avLst/>
          </a:prstGeom>
        </p:spPr>
        <p:txBody>
          <a:bodyPr spcFirstLastPara="1" wrap="square" lIns="91425" tIns="91425" rIns="91425" bIns="91425" anchor="t" anchorCtr="0">
            <a:noAutofit/>
          </a:bodyPr>
          <a:lstStyle/>
          <a:p>
            <a:r>
              <a:rPr lang="en-US" sz="1400" dirty="0" err="1"/>
              <a:t>ClDiff</a:t>
            </a:r>
            <a:r>
              <a:rPr lang="en-US" sz="1400" dirty="0"/>
              <a:t> is a code differencing approach which is designed to generate a concise, linked representation of code differences whose granularity is in between the existing code differencing and code change summarization methods.</a:t>
            </a:r>
          </a:p>
          <a:p>
            <a:r>
              <a:rPr lang="en-US" sz="1400" dirty="0"/>
              <a:t>Experiments with 12 open-source Java projects as well as a human study with 10 participants demonstrated </a:t>
            </a:r>
            <a:r>
              <a:rPr lang="en-US" sz="1400" dirty="0" err="1"/>
              <a:t>ClDiff’s</a:t>
            </a:r>
            <a:r>
              <a:rPr lang="en-US" sz="1400" dirty="0"/>
              <a:t> accuracy, conciseness, performance and usefulness.</a:t>
            </a:r>
          </a:p>
          <a:p>
            <a:r>
              <a:rPr lang="en-US" sz="1400" dirty="0" err="1"/>
              <a:t>ClDiff</a:t>
            </a:r>
            <a:r>
              <a:rPr lang="en-US" sz="1400" dirty="0"/>
              <a:t> generates concise code differences and established their links with an accuracy of 99% and 98%, respectively</a:t>
            </a:r>
          </a:p>
          <a:p>
            <a:r>
              <a:rPr lang="en-US" sz="1400" dirty="0"/>
              <a:t>Compared to </a:t>
            </a:r>
            <a:r>
              <a:rPr lang="en-US" sz="1400" dirty="0" err="1"/>
              <a:t>GumTree</a:t>
            </a:r>
            <a:r>
              <a:rPr lang="en-US" sz="1400" dirty="0"/>
              <a:t>, </a:t>
            </a:r>
            <a:r>
              <a:rPr lang="en-US" sz="1400" dirty="0" err="1"/>
              <a:t>ClDiff</a:t>
            </a:r>
            <a:r>
              <a:rPr lang="en-US" sz="1400" dirty="0"/>
              <a:t> generates more than 80% shorter edit script for 48% commits with 72% shorter time and was more useful in change understanding. </a:t>
            </a:r>
          </a:p>
          <a:p>
            <a:r>
              <a:rPr lang="en-US" sz="1400" dirty="0" err="1"/>
              <a:t>ClDiff</a:t>
            </a:r>
            <a:r>
              <a:rPr lang="en-US" sz="1400" dirty="0"/>
              <a:t> not only generates short and informative code differences, but also establishes their relationships. </a:t>
            </a:r>
          </a:p>
        </p:txBody>
      </p:sp>
      <p:sp>
        <p:nvSpPr>
          <p:cNvPr id="129" name="Google Shape;129;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p:cNvSpPr>
            <a:spLocks noGrp="1"/>
          </p:cNvSpPr>
          <p:nvPr>
            <p:ph type="title"/>
          </p:nvPr>
        </p:nvSpPr>
        <p:spPr>
          <a:xfrm>
            <a:off x="342146" y="436717"/>
            <a:ext cx="8520600" cy="607800"/>
          </a:xfrm>
        </p:spPr>
        <p:txBody>
          <a:bodyPr>
            <a:normAutofit fontScale="90000"/>
          </a:bodyPr>
          <a:lstStyle/>
          <a:p>
            <a:r>
              <a:rPr lang="en-US" dirty="0"/>
              <a:t>References</a:t>
            </a:r>
          </a:p>
        </p:txBody>
      </p:sp>
      <p:sp>
        <p:nvSpPr>
          <p:cNvPr id="129" name="Google Shape;129;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25</a:t>
            </a:fld>
            <a:endParaRPr/>
          </a:p>
        </p:txBody>
      </p:sp>
      <p:pic>
        <p:nvPicPr>
          <p:cNvPr id="4" name="Picture 3"/>
          <p:cNvPicPr>
            <a:picLocks noChangeAspect="1"/>
          </p:cNvPicPr>
          <p:nvPr/>
        </p:nvPicPr>
        <p:blipFill>
          <a:blip r:embed="rId3"/>
          <a:stretch>
            <a:fillRect/>
          </a:stretch>
        </p:blipFill>
        <p:spPr>
          <a:xfrm>
            <a:off x="163474" y="1044517"/>
            <a:ext cx="4131594" cy="3349317"/>
          </a:xfrm>
          <a:prstGeom prst="rect">
            <a:avLst/>
          </a:prstGeom>
        </p:spPr>
      </p:pic>
      <p:pic>
        <p:nvPicPr>
          <p:cNvPr id="5" name="Picture 4"/>
          <p:cNvPicPr>
            <a:picLocks noChangeAspect="1"/>
          </p:cNvPicPr>
          <p:nvPr/>
        </p:nvPicPr>
        <p:blipFill>
          <a:blip r:embed="rId4"/>
          <a:stretch>
            <a:fillRect/>
          </a:stretch>
        </p:blipFill>
        <p:spPr>
          <a:xfrm>
            <a:off x="4545874" y="1144306"/>
            <a:ext cx="3731776" cy="2947007"/>
          </a:xfrm>
          <a:prstGeom prst="rect">
            <a:avLst/>
          </a:prstGeom>
        </p:spPr>
      </p:pic>
    </p:spTree>
    <p:extLst>
      <p:ext uri="{BB962C8B-B14F-4D97-AF65-F5344CB8AC3E}">
        <p14:creationId xmlns:p14="http://schemas.microsoft.com/office/powerpoint/2010/main" val="271602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p:cNvSpPr>
            <a:spLocks noGrp="1"/>
          </p:cNvSpPr>
          <p:nvPr>
            <p:ph type="title"/>
          </p:nvPr>
        </p:nvSpPr>
        <p:spPr>
          <a:xfrm>
            <a:off x="342146" y="436717"/>
            <a:ext cx="8520600" cy="607800"/>
          </a:xfrm>
        </p:spPr>
        <p:txBody>
          <a:bodyPr>
            <a:normAutofit fontScale="90000"/>
          </a:bodyPr>
          <a:lstStyle/>
          <a:p>
            <a:r>
              <a:rPr lang="en-US" dirty="0"/>
              <a:t>References</a:t>
            </a:r>
          </a:p>
        </p:txBody>
      </p:sp>
      <p:sp>
        <p:nvSpPr>
          <p:cNvPr id="129" name="Google Shape;129;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26</a:t>
            </a:fld>
            <a:endParaRPr/>
          </a:p>
        </p:txBody>
      </p:sp>
      <p:pic>
        <p:nvPicPr>
          <p:cNvPr id="2" name="Picture 1"/>
          <p:cNvPicPr>
            <a:picLocks noChangeAspect="1"/>
          </p:cNvPicPr>
          <p:nvPr/>
        </p:nvPicPr>
        <p:blipFill>
          <a:blip r:embed="rId3"/>
          <a:stretch>
            <a:fillRect/>
          </a:stretch>
        </p:blipFill>
        <p:spPr>
          <a:xfrm>
            <a:off x="169098" y="1031196"/>
            <a:ext cx="4136420" cy="3173225"/>
          </a:xfrm>
          <a:prstGeom prst="rect">
            <a:avLst/>
          </a:prstGeom>
        </p:spPr>
      </p:pic>
      <p:pic>
        <p:nvPicPr>
          <p:cNvPr id="6" name="Picture 5"/>
          <p:cNvPicPr>
            <a:picLocks noChangeAspect="1"/>
          </p:cNvPicPr>
          <p:nvPr/>
        </p:nvPicPr>
        <p:blipFill>
          <a:blip r:embed="rId4"/>
          <a:stretch>
            <a:fillRect/>
          </a:stretch>
        </p:blipFill>
        <p:spPr>
          <a:xfrm>
            <a:off x="4632829" y="1048004"/>
            <a:ext cx="4077902" cy="3150356"/>
          </a:xfrm>
          <a:prstGeom prst="rect">
            <a:avLst/>
          </a:prstGeom>
        </p:spPr>
      </p:pic>
    </p:spTree>
    <p:extLst>
      <p:ext uri="{BB962C8B-B14F-4D97-AF65-F5344CB8AC3E}">
        <p14:creationId xmlns:p14="http://schemas.microsoft.com/office/powerpoint/2010/main" val="285361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p:cNvSpPr>
            <a:spLocks noGrp="1"/>
          </p:cNvSpPr>
          <p:nvPr>
            <p:ph type="title"/>
          </p:nvPr>
        </p:nvSpPr>
        <p:spPr>
          <a:xfrm>
            <a:off x="342146" y="436717"/>
            <a:ext cx="8520600" cy="607800"/>
          </a:xfrm>
        </p:spPr>
        <p:txBody>
          <a:bodyPr>
            <a:normAutofit fontScale="90000"/>
          </a:bodyPr>
          <a:lstStyle/>
          <a:p>
            <a:r>
              <a:rPr lang="en-US" dirty="0"/>
              <a:t>References</a:t>
            </a:r>
          </a:p>
        </p:txBody>
      </p:sp>
      <p:pic>
        <p:nvPicPr>
          <p:cNvPr id="2" name="Picture 1"/>
          <p:cNvPicPr>
            <a:picLocks noChangeAspect="1"/>
          </p:cNvPicPr>
          <p:nvPr/>
        </p:nvPicPr>
        <p:blipFill>
          <a:blip r:embed="rId3"/>
          <a:stretch>
            <a:fillRect/>
          </a:stretch>
        </p:blipFill>
        <p:spPr>
          <a:xfrm>
            <a:off x="198554" y="1196558"/>
            <a:ext cx="8715540" cy="2489376"/>
          </a:xfrm>
          <a:prstGeom prst="rect">
            <a:avLst/>
          </a:prstGeom>
        </p:spPr>
      </p:pic>
      <p:sp>
        <p:nvSpPr>
          <p:cNvPr id="129" name="Google Shape;129;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27</a:t>
            </a:fld>
            <a:endParaRPr/>
          </a:p>
        </p:txBody>
      </p:sp>
    </p:spTree>
    <p:extLst>
      <p:ext uri="{BB962C8B-B14F-4D97-AF65-F5344CB8AC3E}">
        <p14:creationId xmlns:p14="http://schemas.microsoft.com/office/powerpoint/2010/main" val="3311830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DIscussion</a:t>
            </a:r>
            <a:endParaRPr dirty="0"/>
          </a:p>
        </p:txBody>
      </p:sp>
      <p:sp>
        <p:nvSpPr>
          <p:cNvPr id="2" name="Text Placeholder 1"/>
          <p:cNvSpPr>
            <a:spLocks noGrp="1"/>
          </p:cNvSpPr>
          <p:nvPr>
            <p:ph type="body" idx="1"/>
          </p:nvPr>
        </p:nvSpPr>
        <p:spPr/>
        <p:txBody>
          <a:bodyPr/>
          <a:lstStyle/>
          <a:p>
            <a:r>
              <a:rPr lang="en-US" dirty="0"/>
              <a:t>Authors have chosen highly starred Java projects for their evaluation, which are possibly well structured and written by experienced programmers. Do you think a better approach to evaluate would’ve been to use smaller projects/projects by novice programmers whose code is not as structured?</a:t>
            </a:r>
          </a:p>
          <a:p>
            <a:endParaRPr lang="en-US" dirty="0"/>
          </a:p>
          <a:p>
            <a:r>
              <a:rPr lang="en-US" dirty="0"/>
              <a:t>This tool provides a visualization of the differences for better understanding of code changes and summarization; however programmers usually prefer console-based tools. Would a console-based version of this tool be as effective or useful? Why and why not?</a:t>
            </a:r>
          </a:p>
          <a:p>
            <a:endParaRPr lang="en-US" dirty="0"/>
          </a:p>
          <a:p>
            <a:r>
              <a:rPr lang="en-US" dirty="0"/>
              <a:t>For linking code differences, authors define 5 pre-defined links, some of which are well suited only for OO programming languages. Will this approach be suitable for imperative or functional languages?</a:t>
            </a:r>
          </a:p>
          <a:p>
            <a:endParaRPr lang="en-US" dirty="0"/>
          </a:p>
          <a:p>
            <a:r>
              <a:rPr lang="en-US" dirty="0"/>
              <a:t>What links can be included for Linking Code Differences better?</a:t>
            </a:r>
          </a:p>
          <a:p>
            <a:endParaRPr lang="en-US" dirty="0"/>
          </a:p>
          <a:p>
            <a:endParaRPr lang="en-US" dirty="0"/>
          </a:p>
        </p:txBody>
      </p:sp>
      <p:sp>
        <p:nvSpPr>
          <p:cNvPr id="136" name="Google Shape;136;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359300" y="1114472"/>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
        <p:nvSpPr>
          <p:cNvPr id="191" name="Google Shape;191;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190" name="Google Shape;190;p25"/>
          <p:cNvSpPr txBox="1">
            <a:spLocks noGrp="1"/>
          </p:cNvSpPr>
          <p:nvPr>
            <p:ph type="body" idx="4294967295"/>
          </p:nvPr>
        </p:nvSpPr>
        <p:spPr>
          <a:xfrm>
            <a:off x="779463" y="2120900"/>
            <a:ext cx="8364537" cy="90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Suggestions are welcome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prstGeom prst="rect">
            <a:avLst/>
          </a:prstGeom>
        </p:spPr>
        <p:txBody>
          <a:bodyPr spcFirstLastPara="1" wrap="square" lIns="91425" tIns="91425" rIns="91425" bIns="91425" anchor="t" anchorCtr="0">
            <a:noAutofit/>
          </a:bodyPr>
          <a:lstStyle/>
          <a:p>
            <a:r>
              <a:rPr lang="en-US" dirty="0"/>
              <a:t>Problem statement:</a:t>
            </a:r>
          </a:p>
        </p:txBody>
      </p:sp>
      <p:sp>
        <p:nvSpPr>
          <p:cNvPr id="95" name="Google Shape;95;p14"/>
          <p:cNvSpPr txBox="1">
            <a:spLocks noGrp="1"/>
          </p:cNvSpPr>
          <p:nvPr>
            <p:ph type="body" idx="1"/>
          </p:nvPr>
        </p:nvSpPr>
        <p:spPr>
          <a:xfrm>
            <a:off x="-174914" y="1045130"/>
            <a:ext cx="9139505" cy="1257088"/>
          </a:xfrm>
          <a:prstGeom prst="rect">
            <a:avLst/>
          </a:prstGeom>
        </p:spPr>
        <p:txBody>
          <a:bodyPr spcFirstLastPara="1" wrap="square" lIns="91425" tIns="91425" rIns="91425" bIns="91425" anchor="t" anchorCtr="0">
            <a:noAutofit/>
          </a:bodyPr>
          <a:lstStyle/>
          <a:p>
            <a:pPr marL="742950" indent="-285750">
              <a:lnSpc>
                <a:spcPct val="100000"/>
              </a:lnSpc>
              <a:spcBef>
                <a:spcPts val="600"/>
              </a:spcBef>
              <a:spcAft>
                <a:spcPts val="600"/>
              </a:spcAft>
            </a:pPr>
            <a:r>
              <a:rPr lang="en-US" sz="1400" dirty="0">
                <a:cs typeface="Calibri" panose="020F0502020204030204" pitchFamily="34" charset="0"/>
              </a:rPr>
              <a:t>Differencing methods generate too fine-grained representation of code changes.</a:t>
            </a:r>
          </a:p>
          <a:p>
            <a:pPr marL="1200150" lvl="1" indent="-285750">
              <a:lnSpc>
                <a:spcPct val="100000"/>
              </a:lnSpc>
              <a:spcBef>
                <a:spcPts val="600"/>
              </a:spcBef>
              <a:spcAft>
                <a:spcPts val="600"/>
              </a:spcAft>
            </a:pPr>
            <a:r>
              <a:rPr lang="en-US" sz="1400" dirty="0">
                <a:cs typeface="Calibri" panose="020F0502020204030204" pitchFamily="34" charset="0"/>
              </a:rPr>
              <a:t>Text-based methods are unaware of the syntactic structure of source code.</a:t>
            </a:r>
          </a:p>
          <a:p>
            <a:pPr marL="1200150" lvl="1" indent="-285750">
              <a:lnSpc>
                <a:spcPct val="100000"/>
              </a:lnSpc>
              <a:spcBef>
                <a:spcPts val="600"/>
              </a:spcBef>
              <a:spcAft>
                <a:spcPts val="600"/>
              </a:spcAft>
            </a:pPr>
            <a:r>
              <a:rPr lang="en-US" sz="1400" dirty="0">
                <a:cs typeface="Calibri" panose="020F0502020204030204" pitchFamily="34" charset="0"/>
              </a:rPr>
              <a:t>Tree-based methods directly work at the abstract syntax tree (AST) granularity for generating fine-grained syntactic code differences</a:t>
            </a:r>
          </a:p>
          <a:p>
            <a:pPr marL="742950" indent="-285750">
              <a:lnSpc>
                <a:spcPct val="100000"/>
              </a:lnSpc>
              <a:spcBef>
                <a:spcPts val="600"/>
              </a:spcBef>
              <a:spcAft>
                <a:spcPts val="600"/>
              </a:spcAft>
            </a:pPr>
            <a:r>
              <a:rPr lang="en-US" sz="1400" dirty="0">
                <a:cs typeface="Calibri" panose="020F0502020204030204" pitchFamily="34" charset="0"/>
              </a:rPr>
              <a:t>Summarization methods generate coarse-grained representation of code changes.</a:t>
            </a:r>
          </a:p>
          <a:p>
            <a:pPr marL="1200150" lvl="1" indent="-285750">
              <a:lnSpc>
                <a:spcPct val="100000"/>
              </a:lnSpc>
              <a:spcBef>
                <a:spcPts val="600"/>
              </a:spcBef>
              <a:spcAft>
                <a:spcPts val="600"/>
              </a:spcAft>
            </a:pPr>
            <a:r>
              <a:rPr lang="en-US" sz="1400" dirty="0"/>
              <a:t>Natural language summaries to describe code changes, commit message for code changes in a commit, and the release note for code changes in a release.</a:t>
            </a:r>
          </a:p>
          <a:p>
            <a:pPr marL="1200150" lvl="1" indent="-285750">
              <a:lnSpc>
                <a:spcPct val="100000"/>
              </a:lnSpc>
              <a:spcBef>
                <a:spcPts val="600"/>
              </a:spcBef>
              <a:spcAft>
                <a:spcPts val="600"/>
              </a:spcAft>
            </a:pPr>
            <a:r>
              <a:rPr lang="en-US" sz="1400" dirty="0"/>
              <a:t>Too coarse-grained to be useful for in-depth analysis and understanding of code changes. </a:t>
            </a:r>
            <a:endParaRPr lang="en-US" sz="1400" dirty="0">
              <a:cs typeface="Calibri" panose="020F0502020204030204" pitchFamily="34" charset="0"/>
            </a:endParaRPr>
          </a:p>
          <a:p>
            <a:pPr marL="742950" indent="-285750">
              <a:lnSpc>
                <a:spcPct val="100000"/>
              </a:lnSpc>
              <a:spcBef>
                <a:spcPts val="600"/>
              </a:spcBef>
              <a:spcAft>
                <a:spcPts val="600"/>
              </a:spcAft>
            </a:pPr>
            <a:r>
              <a:rPr lang="en-US" sz="1400" dirty="0">
                <a:cs typeface="Calibri" panose="020F0502020204030204" pitchFamily="34" charset="0"/>
              </a:rPr>
              <a:t>Do not consider the relationships among code changes.</a:t>
            </a:r>
          </a:p>
          <a:p>
            <a:pPr marL="1200150" lvl="1" indent="-285750">
              <a:lnSpc>
                <a:spcPct val="100000"/>
              </a:lnSpc>
              <a:spcBef>
                <a:spcPts val="600"/>
              </a:spcBef>
              <a:spcAft>
                <a:spcPts val="600"/>
              </a:spcAft>
            </a:pPr>
            <a:r>
              <a:rPr lang="en-US" sz="1400" dirty="0">
                <a:cs typeface="Calibri" panose="020F0502020204030204" pitchFamily="34" charset="0"/>
              </a:rPr>
              <a:t>Generated differences or summaries make it not easy to analyze and understand code changes in some software maintenance tasks</a:t>
            </a:r>
          </a:p>
          <a:p>
            <a:pPr marL="1200150" lvl="1" indent="-285750">
              <a:lnSpc>
                <a:spcPct val="100000"/>
              </a:lnSpc>
              <a:spcBef>
                <a:spcPts val="600"/>
              </a:spcBef>
              <a:spcAft>
                <a:spcPts val="600"/>
              </a:spcAft>
            </a:pPr>
            <a:endParaRPr lang="en-US" sz="1400" dirty="0">
              <a:cs typeface="Calibri" panose="020F0502020204030204" pitchFamily="34" charset="0"/>
            </a:endParaRPr>
          </a:p>
        </p:txBody>
      </p:sp>
      <p:sp>
        <p:nvSpPr>
          <p:cNvPr id="98" name="Google Shape;98;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3</a:t>
            </a:fld>
            <a:endParaRPr/>
          </a:p>
        </p:txBody>
      </p:sp>
    </p:spTree>
    <p:extLst>
      <p:ext uri="{BB962C8B-B14F-4D97-AF65-F5344CB8AC3E}">
        <p14:creationId xmlns:p14="http://schemas.microsoft.com/office/powerpoint/2010/main" val="410074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Approach overview</a:t>
            </a:r>
            <a:endParaRPr dirty="0"/>
          </a:p>
        </p:txBody>
      </p:sp>
      <p:sp>
        <p:nvSpPr>
          <p:cNvPr id="104" name="Google Shape;104;p15"/>
          <p:cNvSpPr txBox="1">
            <a:spLocks noGrp="1"/>
          </p:cNvSpPr>
          <p:nvPr>
            <p:ph type="body" idx="1"/>
          </p:nvPr>
        </p:nvSpPr>
        <p:spPr>
          <a:xfrm>
            <a:off x="311700" y="2945757"/>
            <a:ext cx="8520600" cy="1623118"/>
          </a:xfrm>
          <a:prstGeom prst="rect">
            <a:avLst/>
          </a:prstGeom>
        </p:spPr>
        <p:txBody>
          <a:bodyPr spcFirstLastPara="1" wrap="square" lIns="91425" tIns="91425" rIns="91425" bIns="91425" anchor="t" anchorCtr="0">
            <a:noAutofit/>
          </a:bodyPr>
          <a:lstStyle/>
          <a:p>
            <a:pPr marL="285750" indent="-285750"/>
            <a:r>
              <a:rPr lang="en-US" sz="1400" dirty="0"/>
              <a:t>The inputs of </a:t>
            </a:r>
            <a:r>
              <a:rPr lang="en-US" sz="1400" dirty="0" err="1"/>
              <a:t>ClDiff</a:t>
            </a:r>
            <a:r>
              <a:rPr lang="en-US" sz="1400" dirty="0"/>
              <a:t> are a set of pairs of source code files before and after changes (e.g. in a commit, patch or release). </a:t>
            </a:r>
          </a:p>
          <a:p>
            <a:pPr marL="285750" indent="-285750"/>
            <a:endParaRPr lang="en-US" sz="1400" dirty="0"/>
          </a:p>
          <a:p>
            <a:pPr marL="285750" indent="-285750"/>
            <a:r>
              <a:rPr lang="en-US" sz="1400" dirty="0"/>
              <a:t>The outputs can be visualized by the </a:t>
            </a:r>
            <a:r>
              <a:rPr lang="en-US" sz="1400" dirty="0" err="1"/>
              <a:t>webbased</a:t>
            </a:r>
            <a:r>
              <a:rPr lang="en-US" sz="1400" dirty="0"/>
              <a:t> tool.</a:t>
            </a:r>
          </a:p>
          <a:p>
            <a:pPr marL="285750" indent="-285750"/>
            <a:endParaRPr lang="en-US" sz="1400" dirty="0"/>
          </a:p>
          <a:p>
            <a:pPr marL="285750" indent="-285750"/>
            <a:r>
              <a:rPr lang="en-US" sz="1400" dirty="0"/>
              <a:t> </a:t>
            </a:r>
            <a:r>
              <a:rPr lang="en-US" sz="1400" dirty="0" err="1"/>
              <a:t>ClDiff</a:t>
            </a:r>
            <a:r>
              <a:rPr lang="en-US" sz="1400" dirty="0"/>
              <a:t> works in three steps, pre-processing, generating concise code differences and establishing  links between those code differences.</a:t>
            </a:r>
            <a:endParaRPr sz="1400"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311699" y="1017800"/>
            <a:ext cx="8610799" cy="18411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00356"/>
            <a:ext cx="8520600" cy="607800"/>
          </a:xfrm>
        </p:spPr>
        <p:txBody>
          <a:bodyPr>
            <a:normAutofit fontScale="90000"/>
          </a:bodyPr>
          <a:lstStyle/>
          <a:p>
            <a:r>
              <a:rPr lang="en-US" dirty="0" err="1"/>
              <a:t>GumTree</a:t>
            </a:r>
            <a:endParaRPr lang="en-US" dirty="0"/>
          </a:p>
        </p:txBody>
      </p:sp>
      <p:sp>
        <p:nvSpPr>
          <p:cNvPr id="3" name="Text Placeholder 2"/>
          <p:cNvSpPr>
            <a:spLocks noGrp="1"/>
          </p:cNvSpPr>
          <p:nvPr>
            <p:ph type="body" idx="1"/>
          </p:nvPr>
        </p:nvSpPr>
        <p:spPr>
          <a:xfrm>
            <a:off x="311700" y="1079106"/>
            <a:ext cx="8520600" cy="3489769"/>
          </a:xfrm>
        </p:spPr>
        <p:txBody>
          <a:bodyPr>
            <a:normAutofit/>
          </a:bodyPr>
          <a:lstStyle/>
          <a:p>
            <a:pPr>
              <a:lnSpc>
                <a:spcPct val="110000"/>
              </a:lnSpc>
            </a:pPr>
            <a:r>
              <a:rPr lang="en-US" dirty="0" err="1"/>
              <a:t>GumTree</a:t>
            </a:r>
            <a:r>
              <a:rPr lang="en-US" dirty="0"/>
              <a:t> is a complete framework to deal with source code as trees and compute differences between them. </a:t>
            </a:r>
          </a:p>
          <a:p>
            <a:pPr lvl="1">
              <a:lnSpc>
                <a:spcPct val="110000"/>
              </a:lnSpc>
              <a:spcBef>
                <a:spcPts val="600"/>
              </a:spcBef>
            </a:pPr>
            <a:r>
              <a:rPr lang="en-US" dirty="0"/>
              <a:t>converting a source file into a language-agnostic tree format</a:t>
            </a:r>
          </a:p>
          <a:p>
            <a:pPr lvl="1">
              <a:lnSpc>
                <a:spcPct val="110000"/>
              </a:lnSpc>
              <a:spcBef>
                <a:spcPts val="600"/>
              </a:spcBef>
            </a:pPr>
            <a:r>
              <a:rPr lang="en-US" dirty="0"/>
              <a:t>export the produced trees in various formats</a:t>
            </a:r>
          </a:p>
          <a:p>
            <a:pPr lvl="1">
              <a:lnSpc>
                <a:spcPct val="110000"/>
              </a:lnSpc>
              <a:spcBef>
                <a:spcPts val="600"/>
              </a:spcBef>
            </a:pPr>
            <a:r>
              <a:rPr lang="en-US" dirty="0"/>
              <a:t>compute the differences between the trees</a:t>
            </a:r>
          </a:p>
          <a:p>
            <a:pPr lvl="1">
              <a:lnSpc>
                <a:spcPct val="110000"/>
              </a:lnSpc>
              <a:spcBef>
                <a:spcPts val="600"/>
              </a:spcBef>
            </a:pPr>
            <a:r>
              <a:rPr lang="en-US" dirty="0"/>
              <a:t>export these differences in various formats</a:t>
            </a:r>
          </a:p>
          <a:p>
            <a:pPr lvl="1">
              <a:lnSpc>
                <a:spcPct val="110000"/>
              </a:lnSpc>
              <a:spcBef>
                <a:spcPts val="600"/>
              </a:spcBef>
            </a:pPr>
            <a:r>
              <a:rPr lang="en-US" dirty="0"/>
              <a:t>visualize these differences graphically</a:t>
            </a:r>
          </a:p>
          <a:p>
            <a:pPr lvl="1">
              <a:lnSpc>
                <a:spcPct val="110000"/>
              </a:lnSpc>
              <a:spcBef>
                <a:spcPts val="600"/>
              </a:spcBef>
            </a:pPr>
            <a:endParaRPr lang="en-US" dirty="0"/>
          </a:p>
          <a:p>
            <a:pPr>
              <a:lnSpc>
                <a:spcPct val="110000"/>
              </a:lnSpc>
            </a:pPr>
            <a:r>
              <a:rPr lang="en-US" dirty="0"/>
              <a:t>Compared to classical code differencing tools:</a:t>
            </a:r>
          </a:p>
          <a:p>
            <a:pPr lvl="1">
              <a:lnSpc>
                <a:spcPct val="110000"/>
              </a:lnSpc>
              <a:spcBef>
                <a:spcPts val="600"/>
              </a:spcBef>
            </a:pPr>
            <a:r>
              <a:rPr lang="en-US" dirty="0"/>
              <a:t>it works on a tree structure rather than a text structure,</a:t>
            </a:r>
          </a:p>
          <a:p>
            <a:pPr lvl="1">
              <a:lnSpc>
                <a:spcPct val="110000"/>
              </a:lnSpc>
              <a:spcBef>
                <a:spcPts val="600"/>
              </a:spcBef>
            </a:pPr>
            <a:r>
              <a:rPr lang="en-US" dirty="0"/>
              <a:t>it can detect moved or renamed elements in addition of deleted and inserted elements.</a:t>
            </a:r>
          </a:p>
          <a:p>
            <a:pPr>
              <a:lnSpc>
                <a:spcPct val="110000"/>
              </a:lnSpc>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r>
              <a:rPr lang="en-US"/>
              <a:t>Slide </a:t>
            </a:r>
            <a:fld id="{00000000-1234-1234-1234-123412341234}" type="slidenum">
              <a:rPr lang="en" smtClean="0"/>
              <a:t>5</a:t>
            </a:fld>
            <a:endParaRPr/>
          </a:p>
        </p:txBody>
      </p:sp>
    </p:spTree>
    <p:extLst>
      <p:ext uri="{BB962C8B-B14F-4D97-AF65-F5344CB8AC3E}">
        <p14:creationId xmlns:p14="http://schemas.microsoft.com/office/powerpoint/2010/main" val="82155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311700" y="577833"/>
            <a:ext cx="8520600" cy="607800"/>
          </a:xfrm>
          <a:prstGeom prst="rect">
            <a:avLst/>
          </a:prstGeom>
        </p:spPr>
        <p:txBody>
          <a:bodyPr spcFirstLastPara="1" wrap="square" lIns="91425" tIns="91425" rIns="91425" bIns="91425" anchor="t" anchorCtr="0">
            <a:noAutofit/>
          </a:bodyPr>
          <a:lstStyle/>
          <a:p>
            <a:pPr lvl="0"/>
            <a:r>
              <a:rPr lang="en-US" dirty="0"/>
              <a:t>Methodology: Pre-processing</a:t>
            </a:r>
            <a:endParaRPr dirty="0"/>
          </a:p>
        </p:txBody>
      </p:sp>
      <p:sp>
        <p:nvSpPr>
          <p:cNvPr id="104" name="Google Shape;104;p15"/>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r>
              <a:rPr lang="en-US" dirty="0"/>
              <a:t>Take as inputs source code files before and after changes (e.g. in a patch, commit or release) to prune some unchanged declarations from parsed ASTs.</a:t>
            </a:r>
          </a:p>
          <a:p>
            <a:pPr marL="285750" indent="-285750"/>
            <a:endParaRPr lang="en-US" dirty="0"/>
          </a:p>
          <a:p>
            <a:pPr marL="285750" indent="-285750"/>
            <a:r>
              <a:rPr lang="en-US" dirty="0"/>
              <a:t>Traverse </a:t>
            </a:r>
            <a:r>
              <a:rPr lang="en-US" dirty="0" err="1"/>
              <a:t>AST’b</a:t>
            </a:r>
            <a:r>
              <a:rPr lang="en-US" dirty="0"/>
              <a:t> to compute two hash values for the node whose label is a field, enumeration, method, inner class, or initializer declaration, and store the AST node to a map whose key is the two hash values. </a:t>
            </a:r>
          </a:p>
          <a:p>
            <a:pPr marL="285750" indent="-285750"/>
            <a:endParaRPr lang="en-US" dirty="0"/>
          </a:p>
          <a:p>
            <a:pPr marL="285750" indent="-285750"/>
            <a:r>
              <a:rPr lang="en-US" dirty="0"/>
              <a:t>Finally, </a:t>
            </a:r>
            <a:r>
              <a:rPr lang="en-US" dirty="0" err="1"/>
              <a:t>AST’a</a:t>
            </a:r>
            <a:r>
              <a:rPr lang="en-US" dirty="0"/>
              <a:t> is traversed to compute the two hash values for each declaration node and prune the node (including all its descendant nodes) from both </a:t>
            </a:r>
            <a:r>
              <a:rPr lang="en-US" dirty="0" err="1"/>
              <a:t>AST'b</a:t>
            </a:r>
            <a:r>
              <a:rPr lang="en-US" dirty="0"/>
              <a:t> and </a:t>
            </a:r>
            <a:r>
              <a:rPr lang="en-US" dirty="0" err="1"/>
              <a:t>AST'a</a:t>
            </a:r>
            <a:r>
              <a:rPr lang="en-US" dirty="0"/>
              <a:t> if the two hash values find a match in the map.  </a:t>
            </a:r>
          </a:p>
          <a:p>
            <a:pPr marL="285750" indent="-285750"/>
            <a:endParaRPr lang="en-US" dirty="0"/>
          </a:p>
          <a:p>
            <a:pPr marL="285750" indent="-285750"/>
            <a:r>
              <a:rPr lang="en-US" dirty="0"/>
              <a:t>The output is a pruned AST pair ⟨AST ′ b ,AST ′ a ⟩.</a:t>
            </a:r>
            <a:endParaRPr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6</a:t>
            </a:fld>
            <a:endParaRPr/>
          </a:p>
        </p:txBody>
      </p:sp>
    </p:spTree>
    <p:extLst>
      <p:ext uri="{BB962C8B-B14F-4D97-AF65-F5344CB8AC3E}">
        <p14:creationId xmlns:p14="http://schemas.microsoft.com/office/powerpoint/2010/main" val="59685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Generating Concise Code Differences</a:t>
            </a:r>
            <a:endParaRPr dirty="0"/>
          </a:p>
        </p:txBody>
      </p:sp>
      <p:sp>
        <p:nvSpPr>
          <p:cNvPr id="104" name="Google Shape;104;p15"/>
          <p:cNvSpPr txBox="1">
            <a:spLocks noGrp="1"/>
          </p:cNvSpPr>
          <p:nvPr>
            <p:ph type="body" idx="1"/>
          </p:nvPr>
        </p:nvSpPr>
        <p:spPr>
          <a:xfrm>
            <a:off x="235131" y="1118180"/>
            <a:ext cx="8597169" cy="3238619"/>
          </a:xfrm>
          <a:prstGeom prst="rect">
            <a:avLst/>
          </a:prstGeom>
        </p:spPr>
        <p:txBody>
          <a:bodyPr spcFirstLastPara="1" wrap="square" lIns="91425" tIns="91425" rIns="91425" bIns="91425" anchor="t" anchorCtr="0">
            <a:noAutofit/>
          </a:bodyPr>
          <a:lstStyle/>
          <a:p>
            <a:pPr marL="0" lvl="0" indent="0">
              <a:buNone/>
            </a:pPr>
            <a:r>
              <a:rPr lang="en-US" b="1" dirty="0"/>
              <a:t>Phase 1</a:t>
            </a:r>
          </a:p>
          <a:p>
            <a:pPr marL="0" lvl="0" indent="0">
              <a:buNone/>
            </a:pPr>
            <a:endParaRPr lang="en-US" dirty="0"/>
          </a:p>
          <a:p>
            <a:pPr marL="285750" indent="-285750"/>
            <a:r>
              <a:rPr lang="en-US" dirty="0"/>
              <a:t>A move action can already reflect </a:t>
            </a:r>
            <a:r>
              <a:rPr lang="en-US" b="1" dirty="0"/>
              <a:t>high-level concise code change</a:t>
            </a:r>
            <a:r>
              <a:rPr lang="en-US" dirty="0"/>
              <a:t>. </a:t>
            </a:r>
          </a:p>
          <a:p>
            <a:pPr marL="285750" indent="-285750"/>
            <a:r>
              <a:rPr lang="en-US" dirty="0"/>
              <a:t>Different from update, add and delete actions that only affect </a:t>
            </a:r>
            <a:r>
              <a:rPr lang="en-US" b="1" dirty="0"/>
              <a:t>one atomic node</a:t>
            </a:r>
            <a:r>
              <a:rPr lang="en-US" dirty="0"/>
              <a:t> but not its descendant nodes, move actions move the </a:t>
            </a:r>
            <a:r>
              <a:rPr lang="en-US" b="1" dirty="0"/>
              <a:t>whole subtree rooted at one node</a:t>
            </a:r>
            <a:r>
              <a:rPr lang="en-US" dirty="0"/>
              <a:t>.</a:t>
            </a:r>
            <a:endParaRPr lang="en-US"/>
          </a:p>
          <a:p>
            <a:pPr marL="285750" indent="-285750"/>
            <a:endParaRPr lang="en-US" dirty="0"/>
          </a:p>
          <a:p>
            <a:pPr marL="285750" indent="-285750"/>
            <a:endParaRPr lang="en-US" dirty="0"/>
          </a:p>
          <a:p>
            <a:pPr marL="0" indent="0">
              <a:buNone/>
            </a:pPr>
            <a:r>
              <a:rPr lang="en-US" b="1" dirty="0"/>
              <a:t>Phase 2</a:t>
            </a:r>
          </a:p>
          <a:p>
            <a:pPr marL="0" indent="0">
              <a:buNone/>
            </a:pPr>
            <a:endParaRPr lang="en-US" b="1" dirty="0"/>
          </a:p>
          <a:p>
            <a:pPr marL="285750" indent="-285750"/>
            <a:r>
              <a:rPr lang="en-US" dirty="0"/>
              <a:t>Add or a delete action on a </a:t>
            </a:r>
            <a:r>
              <a:rPr lang="en-US" b="1" dirty="0"/>
              <a:t>statement or declaration </a:t>
            </a:r>
            <a:r>
              <a:rPr lang="en-US" dirty="0"/>
              <a:t>AST node is mostly accompanied by simultaneous add or delete actions on its </a:t>
            </a:r>
            <a:r>
              <a:rPr lang="en-US" b="1" dirty="0"/>
              <a:t>composing elements</a:t>
            </a:r>
            <a:r>
              <a:rPr lang="en-US" dirty="0"/>
              <a:t>.</a:t>
            </a:r>
          </a:p>
          <a:p>
            <a:pPr marL="285750" indent="-285750"/>
            <a:r>
              <a:rPr lang="en-US" dirty="0"/>
              <a:t>Edit actions are grouped with respect to the composing elements of a statement or declaration, by distinguishing whether </a:t>
            </a:r>
            <a:r>
              <a:rPr lang="en-US" b="1" dirty="0"/>
              <a:t>a whole</a:t>
            </a:r>
            <a:r>
              <a:rPr lang="en-US" dirty="0"/>
              <a:t> or </a:t>
            </a:r>
            <a:r>
              <a:rPr lang="en-US" b="1" dirty="0"/>
              <a:t>a part of a composing element</a:t>
            </a:r>
            <a:r>
              <a:rPr lang="en-US" dirty="0"/>
              <a:t> is added or deleted together</a:t>
            </a:r>
            <a:endParaRPr b="1"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7</a:t>
            </a:fld>
            <a:endParaRPr/>
          </a:p>
        </p:txBody>
      </p:sp>
    </p:spTree>
    <p:extLst>
      <p:ext uri="{BB962C8B-B14F-4D97-AF65-F5344CB8AC3E}">
        <p14:creationId xmlns:p14="http://schemas.microsoft.com/office/powerpoint/2010/main" val="273643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Generating Concise Code Differences</a:t>
            </a:r>
            <a:endParaRPr dirty="0"/>
          </a:p>
        </p:txBody>
      </p:sp>
      <p:sp>
        <p:nvSpPr>
          <p:cNvPr id="104" name="Google Shape;104;p15"/>
          <p:cNvSpPr txBox="1">
            <a:spLocks noGrp="1"/>
          </p:cNvSpPr>
          <p:nvPr>
            <p:ph type="body" idx="1"/>
          </p:nvPr>
        </p:nvSpPr>
        <p:spPr>
          <a:xfrm>
            <a:off x="235131" y="1118180"/>
            <a:ext cx="8597169" cy="3238619"/>
          </a:xfrm>
          <a:prstGeom prst="rect">
            <a:avLst/>
          </a:prstGeom>
        </p:spPr>
        <p:txBody>
          <a:bodyPr spcFirstLastPara="1" wrap="square" lIns="91425" tIns="91425" rIns="91425" bIns="91425" anchor="t" anchorCtr="0">
            <a:noAutofit/>
          </a:bodyPr>
          <a:lstStyle/>
          <a:p>
            <a:pPr marL="0" lvl="0" indent="0">
              <a:buNone/>
            </a:pPr>
            <a:r>
              <a:rPr lang="en-US" dirty="0"/>
              <a:t>All statements and declarations into two categories and define their base and composing elements.</a:t>
            </a:r>
          </a:p>
          <a:p>
            <a:pPr marL="0" lvl="0" indent="0">
              <a:buNone/>
            </a:pPr>
            <a:endParaRPr lang="en-US" dirty="0"/>
          </a:p>
          <a:p>
            <a:pPr marL="285750" indent="-285750">
              <a:lnSpc>
                <a:spcPct val="100000"/>
              </a:lnSpc>
            </a:pPr>
            <a:r>
              <a:rPr lang="en-US" b="1" dirty="0"/>
              <a:t>C1</a:t>
            </a:r>
            <a:r>
              <a:rPr lang="en-US" dirty="0"/>
              <a:t> : Includes statements and declarations whose child nodes N can contain statements or declarations.</a:t>
            </a:r>
          </a:p>
          <a:p>
            <a:pPr marL="742950" lvl="1" indent="-285750">
              <a:lnSpc>
                <a:spcPct val="100000"/>
              </a:lnSpc>
            </a:pPr>
            <a:r>
              <a:rPr lang="en-US" dirty="0" err="1"/>
              <a:t>IfStatement</a:t>
            </a:r>
            <a:r>
              <a:rPr lang="en-US" dirty="0"/>
              <a:t>, </a:t>
            </a:r>
            <a:r>
              <a:rPr lang="en-US" dirty="0" err="1"/>
              <a:t>TryStatement</a:t>
            </a:r>
            <a:r>
              <a:rPr lang="en-US" dirty="0"/>
              <a:t>, </a:t>
            </a:r>
            <a:r>
              <a:rPr lang="en-US" dirty="0" err="1"/>
              <a:t>MethodDeclaration</a:t>
            </a:r>
            <a:r>
              <a:rPr lang="en-US" dirty="0"/>
              <a:t> and </a:t>
            </a:r>
            <a:r>
              <a:rPr lang="en-US" dirty="0" err="1"/>
              <a:t>TypeDeclaration</a:t>
            </a:r>
            <a:endParaRPr lang="en-US" dirty="0"/>
          </a:p>
          <a:p>
            <a:pPr marL="285750" indent="-285750">
              <a:lnSpc>
                <a:spcPct val="100000"/>
              </a:lnSpc>
            </a:pPr>
            <a:r>
              <a:rPr lang="en-US" b="1" dirty="0"/>
              <a:t>C2: </a:t>
            </a:r>
            <a:r>
              <a:rPr lang="en-US" dirty="0"/>
              <a:t>Contains statements and declarations whose child nodes do not contain statements or declarations</a:t>
            </a:r>
          </a:p>
          <a:p>
            <a:pPr marL="742950" lvl="1" indent="-285750">
              <a:lnSpc>
                <a:spcPct val="100000"/>
              </a:lnSpc>
            </a:pPr>
            <a:r>
              <a:rPr lang="en-US" dirty="0" err="1"/>
              <a:t>ExpressionStatement</a:t>
            </a:r>
            <a:r>
              <a:rPr lang="en-US" dirty="0"/>
              <a:t>, </a:t>
            </a:r>
            <a:r>
              <a:rPr lang="en-US" dirty="0" err="1"/>
              <a:t>VariableDeclarationStatement</a:t>
            </a:r>
            <a:r>
              <a:rPr lang="en-US" dirty="0"/>
              <a:t>, </a:t>
            </a:r>
            <a:r>
              <a:rPr lang="en-US" dirty="0" err="1"/>
              <a:t>ReturnStatement</a:t>
            </a:r>
            <a:r>
              <a:rPr lang="en-US" dirty="0"/>
              <a:t> and </a:t>
            </a:r>
            <a:r>
              <a:rPr lang="en-US" dirty="0" err="1"/>
              <a:t>FieldDeclaration</a:t>
            </a:r>
            <a:r>
              <a:rPr lang="en-US" dirty="0"/>
              <a:t>.</a:t>
            </a:r>
            <a:endParaRPr lang="en-US" b="1" dirty="0"/>
          </a:p>
          <a:p>
            <a:pPr marL="742950" lvl="1" indent="-285750">
              <a:lnSpc>
                <a:spcPct val="100000"/>
              </a:lnSpc>
            </a:pPr>
            <a:r>
              <a:rPr lang="en-US" dirty="0"/>
              <a:t>Defined as a base element and do not have composing elements.</a:t>
            </a:r>
            <a:endParaRPr lang="en-US" b="1"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8</a:t>
            </a:fld>
            <a:endParaRPr/>
          </a:p>
        </p:txBody>
      </p:sp>
    </p:spTree>
    <p:extLst>
      <p:ext uri="{BB962C8B-B14F-4D97-AF65-F5344CB8AC3E}">
        <p14:creationId xmlns:p14="http://schemas.microsoft.com/office/powerpoint/2010/main" val="95919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dirty="0"/>
              <a:t>Generating Concise Code Differences</a:t>
            </a:r>
            <a:endParaRPr dirty="0"/>
          </a:p>
        </p:txBody>
      </p:sp>
      <p:sp>
        <p:nvSpPr>
          <p:cNvPr id="105" name="Google Shape;105;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Slide </a:t>
            </a:r>
            <a:fld id="{00000000-1234-1234-1234-123412341234}" type="slidenum">
              <a:rPr lang="en"/>
              <a:t>9</a:t>
            </a:fld>
            <a:endParaRPr/>
          </a:p>
        </p:txBody>
      </p:sp>
      <p:pic>
        <p:nvPicPr>
          <p:cNvPr id="5" name="Picture 5" descr="A screenshot of a cell phone&#10;&#10;Description generated with very high confidence">
            <a:extLst>
              <a:ext uri="{FF2B5EF4-FFF2-40B4-BE49-F238E27FC236}">
                <a16:creationId xmlns:a16="http://schemas.microsoft.com/office/drawing/2014/main" id="{8176E83E-1D59-42B6-965F-83EB166C31AE}"/>
              </a:ext>
            </a:extLst>
          </p:cNvPr>
          <p:cNvPicPr>
            <a:picLocks noChangeAspect="1"/>
          </p:cNvPicPr>
          <p:nvPr/>
        </p:nvPicPr>
        <p:blipFill>
          <a:blip r:embed="rId3"/>
          <a:stretch>
            <a:fillRect/>
          </a:stretch>
        </p:blipFill>
        <p:spPr>
          <a:xfrm>
            <a:off x="494180" y="1125364"/>
            <a:ext cx="8071596" cy="3640765"/>
          </a:xfrm>
          <a:prstGeom prst="rect">
            <a:avLst/>
          </a:prstGeom>
        </p:spPr>
      </p:pic>
    </p:spTree>
    <p:extLst>
      <p:ext uri="{BB962C8B-B14F-4D97-AF65-F5344CB8AC3E}">
        <p14:creationId xmlns:p14="http://schemas.microsoft.com/office/powerpoint/2010/main" val="1946110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16563</TotalTime>
  <Words>4108</Words>
  <Application>Microsoft Office PowerPoint</Application>
  <PresentationFormat>On-screen Show (16:9)</PresentationFormat>
  <Paragraphs>234</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Wood Type</vt:lpstr>
      <vt:lpstr>ClDiff: Generating Concise Linked Code Differences </vt:lpstr>
      <vt:lpstr>Introduction</vt:lpstr>
      <vt:lpstr>Problem statement:</vt:lpstr>
      <vt:lpstr>Approach overview</vt:lpstr>
      <vt:lpstr>GumTree</vt:lpstr>
      <vt:lpstr>Methodology: Pre-processing</vt:lpstr>
      <vt:lpstr>Generating Concise Code Differences</vt:lpstr>
      <vt:lpstr>Generating Concise Code Differences</vt:lpstr>
      <vt:lpstr>Generating Concise Code Differences</vt:lpstr>
      <vt:lpstr>Generating Concise Code Differences</vt:lpstr>
      <vt:lpstr>Linking Code Differences</vt:lpstr>
      <vt:lpstr>Linking Code Differences</vt:lpstr>
      <vt:lpstr>Evaluation</vt:lpstr>
      <vt:lpstr>Accuracy Evaluation (RQ1)</vt:lpstr>
      <vt:lpstr>Conciseness Evaluation (RQ2)</vt:lpstr>
      <vt:lpstr>Conciseness Evaluation (RQ2)</vt:lpstr>
      <vt:lpstr>Performance Evaluation (RQ3)</vt:lpstr>
      <vt:lpstr>Usefulness Evaluation</vt:lpstr>
      <vt:lpstr>Usefulness Evaluation</vt:lpstr>
      <vt:lpstr>Related work: Code Differencing  </vt:lpstr>
      <vt:lpstr>Related work: Code Change Summarization  </vt:lpstr>
      <vt:lpstr>Related work: Code Change Decomposition  </vt:lpstr>
      <vt:lpstr>Related work: Systematic Code Changes </vt:lpstr>
      <vt:lpstr>Conclusion</vt:lpstr>
      <vt:lpstr>References</vt:lpstr>
      <vt:lpstr>References</vt:lpstr>
      <vt:lpstr>References</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the Media You Eat: Nutritional Facts for Your Online Interactions</dc:title>
  <dc:creator>Neelma</dc:creator>
  <cp:lastModifiedBy>neelmabhatti@outlook.com</cp:lastModifiedBy>
  <cp:revision>225</cp:revision>
  <dcterms:modified xsi:type="dcterms:W3CDTF">2019-02-20T18:52:18Z</dcterms:modified>
</cp:coreProperties>
</file>