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63" r:id="rId4"/>
    <p:sldId id="270" r:id="rId5"/>
    <p:sldId id="269" r:id="rId6"/>
    <p:sldId id="272" r:id="rId7"/>
    <p:sldId id="271" r:id="rId8"/>
    <p:sldId id="273" r:id="rId9"/>
    <p:sldId id="274" r:id="rId10"/>
    <p:sldId id="264" r:id="rId11"/>
    <p:sldId id="277" r:id="rId12"/>
    <p:sldId id="278" r:id="rId13"/>
    <p:sldId id="276" r:id="rId14"/>
    <p:sldId id="275" r:id="rId15"/>
    <p:sldId id="279" r:id="rId16"/>
    <p:sldId id="265" r:id="rId17"/>
    <p:sldId id="280" r:id="rId18"/>
    <p:sldId id="281" r:id="rId19"/>
    <p:sldId id="282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A"/>
    <a:srgbClr val="F47932"/>
    <a:srgbClr val="902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2"/>
    <p:restoredTop sz="77287"/>
  </p:normalViewPr>
  <p:slideViewPr>
    <p:cSldViewPr snapToGrid="0" snapToObjects="1" showGuides="1">
      <p:cViewPr>
        <p:scale>
          <a:sx n="152" d="100"/>
          <a:sy n="152" d="100"/>
        </p:scale>
        <p:origin x="2552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F7BC9B-22D0-3B43-884C-C715C2F90E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7AED4-3373-E844-A58E-11CA0ADD73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8BAE9-A389-B44C-9533-EC137A9C4E77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4978A-2C61-2748-A253-C132224F38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1695F-53D5-D84D-950B-E767720E06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2C88-8BB3-3A4C-884F-8700C4B0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47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A26B5-2787-6249-9BB7-A709C5594606}" type="datetimeFigureOut">
              <a:rPr lang="en-US" smtClean="0"/>
              <a:t>2/20/19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96401-F833-5B43-A7D3-23F5B404C7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65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technique is proposed? </a:t>
            </a:r>
          </a:p>
          <a:p>
            <a:r>
              <a:rPr lang="en-US" dirty="0"/>
              <a:t>Please provide sufficient details to facilitate understanding and discussion of the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25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technique is proposed? </a:t>
            </a:r>
          </a:p>
          <a:p>
            <a:r>
              <a:rPr lang="en-US" dirty="0"/>
              <a:t>Please provide sufficient details to facilitate understanding and discussion of the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75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technique is proposed? </a:t>
            </a:r>
          </a:p>
          <a:p>
            <a:r>
              <a:rPr lang="en-US" dirty="0"/>
              <a:t>Please provide sufficient details to facilitate understanding and discussion of the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37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technique is proposed? </a:t>
            </a:r>
          </a:p>
          <a:p>
            <a:r>
              <a:rPr lang="en-US" dirty="0"/>
              <a:t>Please provide sufficient details to facilitate understanding and discussion of the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67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is the approach evaluated?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14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is the approach evaluated?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80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is the approach evaluated?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67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is the approach evaluated?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25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27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points you would like people to discuss about? </a:t>
            </a:r>
          </a:p>
          <a:p>
            <a:r>
              <a:rPr lang="en-US" dirty="0"/>
              <a:t>The questions may interleave with other sections of your talk.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5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authors are addressing the problem of understanding how the ..</a:t>
            </a:r>
          </a:p>
          <a:p>
            <a:endParaRPr lang="en-US" dirty="0"/>
          </a:p>
          <a:p>
            <a:r>
              <a:rPr lang="en-US" dirty="0"/>
              <a:t>Specifically understanding how 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Focusing on the ….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47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the goal of  is to accurately reﬂect the actual change that has been performed on a ﬁle by generating  an edit script .</a:t>
            </a:r>
          </a:p>
          <a:p>
            <a:r>
              <a:rPr lang="en-US" dirty="0"/>
              <a:t>Edit scripts are used by developers on a daily basis.</a:t>
            </a:r>
          </a:p>
          <a:p>
            <a:endParaRPr lang="en-US" dirty="0"/>
          </a:p>
          <a:p>
            <a:r>
              <a:rPr lang="en-US" dirty="0"/>
              <a:t>Examples are Unix diff  and </a:t>
            </a:r>
            <a:r>
              <a:rPr lang="en-US" dirty="0" err="1"/>
              <a:t>Github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tools provide text line granularity edit scripts</a:t>
            </a:r>
          </a:p>
          <a:p>
            <a:r>
              <a:rPr lang="en-US" dirty="0"/>
              <a:t>Which lines added and deleted</a:t>
            </a:r>
          </a:p>
          <a:p>
            <a:endParaRPr lang="en-US" dirty="0"/>
          </a:p>
          <a:p>
            <a:r>
              <a:rPr lang="en-US" dirty="0"/>
              <a:t>The authors point at the limitation of this approach and the need for code  structure edit scripts including update and move actions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some background information that think we need to know before discussing the paper approach and evacuation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Version-Control-System-02.png</a:t>
            </a:r>
          </a:p>
          <a:p>
            <a:r>
              <a:rPr lang="en-US" dirty="0"/>
              <a:t>	https://</a:t>
            </a:r>
            <a:r>
              <a:rPr lang="en-US" dirty="0" err="1"/>
              <a:t>invisiblepublishing.com</a:t>
            </a:r>
            <a:r>
              <a:rPr lang="en-US" dirty="0"/>
              <a:t>/2017/07/12/my-friend-git/</a:t>
            </a:r>
          </a:p>
          <a:p>
            <a:r>
              <a:rPr lang="en-US" dirty="0"/>
              <a:t>image2018-2-8_17-46-1.png</a:t>
            </a:r>
          </a:p>
          <a:p>
            <a:r>
              <a:rPr lang="en-US" dirty="0"/>
              <a:t>	https://</a:t>
            </a:r>
            <a:r>
              <a:rPr lang="en-US" dirty="0" err="1"/>
              <a:t>blog.cpanel.com</a:t>
            </a:r>
            <a:r>
              <a:rPr lang="en-US" dirty="0"/>
              <a:t>/git-version-control-series-what-is-git/</a:t>
            </a:r>
          </a:p>
          <a:p>
            <a:r>
              <a:rPr lang="en-US" dirty="0"/>
              <a:t>Git-work-</a:t>
            </a:r>
            <a:r>
              <a:rPr lang="en-US" dirty="0" err="1"/>
              <a:t>flow.png</a:t>
            </a:r>
            <a:endParaRPr lang="en-US" dirty="0"/>
          </a:p>
          <a:p>
            <a:r>
              <a:rPr lang="en-US" dirty="0"/>
              <a:t>	https://</a:t>
            </a:r>
            <a:r>
              <a:rPr lang="en-US" dirty="0" err="1"/>
              <a:t>www.unixmen.com</a:t>
            </a:r>
            <a:r>
              <a:rPr lang="en-US" dirty="0"/>
              <a:t>/git-stretch/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1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some background information that think we need to know before discussing the paper approach and evacuation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5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some background information that think we need to know before discussing the paper approach and evacuation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8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some background information that think we need to know before discussing the paper approach and evacuation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0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some background information that think we need to know before discussing the paper approach and evacuation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82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technique is proposed? </a:t>
            </a:r>
          </a:p>
          <a:p>
            <a:r>
              <a:rPr lang="en-US" dirty="0"/>
              <a:t>Please provide sufficient details to facilitate understanding and discussion of the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96401-F833-5B43-A7D3-23F5B404C75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4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034B-75A0-004D-98FF-437F85DAB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2915"/>
            <a:ext cx="9144000" cy="17770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0052A-635D-1F45-9A74-A29BA10E1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2450B-8065-3D40-A41C-A5A3605A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CD84-13C5-6E47-8689-57E8E184D81D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9FEA-8CA3-4340-8C03-CA3F19A8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11EF4-540F-8840-AB0F-7416D23B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507CD5-EB69-3340-9295-C47723A433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896" y="804940"/>
            <a:ext cx="6180593" cy="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4F6A-A399-EF4B-8E9C-F1105CBD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C9563-E932-424F-96D3-2394CB0C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0BD43-AAEE-3A49-83E6-6E4E4D35F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86219-177E-D648-9AA3-8A13CC86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1B7-770B-3C42-B023-1115C70C9341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41074-DBD2-064F-ACCE-E66D6E5B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92F66-DB4D-DC46-A390-B6399D30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23B26B-E596-C041-8182-E9255458F5F4}"/>
              </a:ext>
            </a:extLst>
          </p:cNvPr>
          <p:cNvCxnSpPr/>
          <p:nvPr userDrawn="1"/>
        </p:nvCxnSpPr>
        <p:spPr>
          <a:xfrm>
            <a:off x="838200" y="6269355"/>
            <a:ext cx="10515600" cy="45720"/>
          </a:xfrm>
          <a:prstGeom prst="line">
            <a:avLst/>
          </a:prstGeom>
          <a:ln w="9525" cap="flat" cmpd="sng" algn="ctr">
            <a:solidFill>
              <a:srgbClr val="F4793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0640803B-58AA-6743-9DEB-EB627E1A2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983" y="6356350"/>
            <a:ext cx="689680" cy="365125"/>
          </a:xfrm>
          <a:prstGeom prst="rect">
            <a:avLst/>
          </a:prstGeom>
        </p:spPr>
      </p:pic>
      <p:sp>
        <p:nvSpPr>
          <p:cNvPr id="10" name="L-Shape 9">
            <a:extLst>
              <a:ext uri="{FF2B5EF4-FFF2-40B4-BE49-F238E27FC236}">
                <a16:creationId xmlns:a16="http://schemas.microsoft.com/office/drawing/2014/main" id="{BDF59914-7E17-1348-A2BF-B1BB00A1930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4406265" y="1705770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082E89FE-C7CE-674C-9262-262CB762CBF8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8200" y="457200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2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1073-7A13-FD4F-83E7-732DDF24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8B9C3-CC43-4E46-BA50-CFF52C5D8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A3A1F-564B-2444-A60B-CAF8EFEFE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8C091-62C6-CC4E-8CCB-4B59628B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4C40-8668-EB4C-BAD0-3A48D1E1D7B6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10EA1-8105-814C-8BB6-5FC86A24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BFE1F-A6DA-9E46-88CD-7A68E5A5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EBF4E-B835-5946-BCC5-9BE0603CD68F}"/>
              </a:ext>
            </a:extLst>
          </p:cNvPr>
          <p:cNvCxnSpPr/>
          <p:nvPr userDrawn="1"/>
        </p:nvCxnSpPr>
        <p:spPr>
          <a:xfrm>
            <a:off x="838200" y="6269355"/>
            <a:ext cx="10515600" cy="45720"/>
          </a:xfrm>
          <a:prstGeom prst="line">
            <a:avLst/>
          </a:prstGeom>
          <a:ln w="9525" cap="flat" cmpd="sng" algn="ctr">
            <a:solidFill>
              <a:srgbClr val="F4793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1D6CC467-E505-EE45-A8A3-802C1FC5C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983" y="6356350"/>
            <a:ext cx="689680" cy="365125"/>
          </a:xfrm>
          <a:prstGeom prst="rect">
            <a:avLst/>
          </a:prstGeom>
        </p:spPr>
      </p:pic>
      <p:sp>
        <p:nvSpPr>
          <p:cNvPr id="10" name="L-Shape 9">
            <a:extLst>
              <a:ext uri="{FF2B5EF4-FFF2-40B4-BE49-F238E27FC236}">
                <a16:creationId xmlns:a16="http://schemas.microsoft.com/office/drawing/2014/main" id="{09BAAA13-C5FE-BE4A-94E2-A2068525F015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4406265" y="1691640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2E629A78-3EAC-EF4D-99A3-B6660145E3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8200" y="36512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2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95C4-4FDA-BA48-BF77-FE5066A3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BE91E-FDBE-204C-804B-CF68489CE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C02E5-A9BC-2A4E-8309-54FED3B5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5C5C-BACB-E941-B134-BEA3B08DE7BA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099D2-1195-B34B-B5E1-DF68CA13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35130-B2B2-3944-949A-DF682441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01E239-A1CF-5C45-BE50-3CE9367EBBA4}"/>
              </a:ext>
            </a:extLst>
          </p:cNvPr>
          <p:cNvCxnSpPr/>
          <p:nvPr userDrawn="1"/>
        </p:nvCxnSpPr>
        <p:spPr>
          <a:xfrm>
            <a:off x="838200" y="6269355"/>
            <a:ext cx="10515600" cy="45720"/>
          </a:xfrm>
          <a:prstGeom prst="line">
            <a:avLst/>
          </a:prstGeom>
          <a:ln w="9525" cap="flat" cmpd="sng" algn="ctr">
            <a:solidFill>
              <a:srgbClr val="F4793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7293EFCD-7B47-D64C-BB47-CBAEEF854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983" y="6356350"/>
            <a:ext cx="689680" cy="365125"/>
          </a:xfrm>
          <a:prstGeom prst="rect">
            <a:avLst/>
          </a:prstGeom>
        </p:spPr>
      </p:pic>
      <p:sp>
        <p:nvSpPr>
          <p:cNvPr id="9" name="L-Shape 8">
            <a:extLst>
              <a:ext uri="{FF2B5EF4-FFF2-40B4-BE49-F238E27FC236}">
                <a16:creationId xmlns:a16="http://schemas.microsoft.com/office/drawing/2014/main" id="{11075819-85A9-2F42-9C81-BFA119937043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0988040" y="133429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D849FD57-AC46-B141-8FC3-49CF8178454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8200" y="36512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1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DF585-8F79-7F42-8CEC-456DB0987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B96D0-9B9F-894F-AFC3-80C88213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F15B3-CC35-D147-91A1-A69AFEBD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297B-68FE-8C49-A0C3-CDE65F45F991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722C-E2EF-5E46-A68C-9E7976FA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377A3-02C8-9943-8E24-69AFBB14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09EF1C-556F-8443-9321-C500166E7A9C}"/>
              </a:ext>
            </a:extLst>
          </p:cNvPr>
          <p:cNvCxnSpPr/>
          <p:nvPr userDrawn="1"/>
        </p:nvCxnSpPr>
        <p:spPr>
          <a:xfrm>
            <a:off x="838200" y="6269355"/>
            <a:ext cx="10515600" cy="45720"/>
          </a:xfrm>
          <a:prstGeom prst="line">
            <a:avLst/>
          </a:prstGeom>
          <a:ln w="9525" cap="flat" cmpd="sng" algn="ctr">
            <a:solidFill>
              <a:srgbClr val="F4793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81D8BCCA-1183-2941-9519-7567758FF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983" y="6356350"/>
            <a:ext cx="689680" cy="365125"/>
          </a:xfrm>
          <a:prstGeom prst="rect">
            <a:avLst/>
          </a:prstGeom>
        </p:spPr>
      </p:pic>
      <p:sp>
        <p:nvSpPr>
          <p:cNvPr id="9" name="L-Shape 8">
            <a:extLst>
              <a:ext uri="{FF2B5EF4-FFF2-40B4-BE49-F238E27FC236}">
                <a16:creationId xmlns:a16="http://schemas.microsoft.com/office/drawing/2014/main" id="{F7323358-1159-9A4D-AD8D-64BF6E70CC6C}"/>
              </a:ext>
            </a:extLst>
          </p:cNvPr>
          <p:cNvSpPr>
            <a:spLocks noChangeAspect="1"/>
          </p:cNvSpPr>
          <p:nvPr userDrawn="1"/>
        </p:nvSpPr>
        <p:spPr>
          <a:xfrm rot="5400000" flipV="1">
            <a:off x="10988040" y="36512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E6D04B8A-452E-0A4F-821E-157B5C2A4077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8724900" y="5811203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6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034B-75A0-004D-98FF-437F85DAB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0585"/>
            <a:ext cx="9144000" cy="2576829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2450B-8065-3D40-A41C-A5A3605A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9B64-4E59-B94A-B325-2CE38F172180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9FEA-8CA3-4340-8C03-CA3F19A8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11EF4-540F-8840-AB0F-7416D23B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CAAEB6-21AB-CC4F-875E-D2F0008611BB}"/>
              </a:ext>
            </a:extLst>
          </p:cNvPr>
          <p:cNvCxnSpPr/>
          <p:nvPr userDrawn="1"/>
        </p:nvCxnSpPr>
        <p:spPr>
          <a:xfrm>
            <a:off x="838200" y="6269355"/>
            <a:ext cx="10515600" cy="45720"/>
          </a:xfrm>
          <a:prstGeom prst="line">
            <a:avLst/>
          </a:prstGeom>
          <a:ln w="9525" cap="flat" cmpd="sng" algn="ctr">
            <a:solidFill>
              <a:srgbClr val="F4793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7422CAF5-AC19-FE43-BA17-84A9C6941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983" y="6356350"/>
            <a:ext cx="689680" cy="365125"/>
          </a:xfrm>
          <a:prstGeom prst="rect">
            <a:avLst/>
          </a:prstGeom>
        </p:spPr>
      </p:pic>
      <p:sp>
        <p:nvSpPr>
          <p:cNvPr id="11" name="L-Shape 10">
            <a:extLst>
              <a:ext uri="{FF2B5EF4-FFF2-40B4-BE49-F238E27FC236}">
                <a16:creationId xmlns:a16="http://schemas.microsoft.com/office/drawing/2014/main" id="{6AAA6FBD-D9DF-5149-AB98-D7889C069AF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0302240" y="4351654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863DA367-EA21-0445-A2F8-A67BB8618886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524000" y="214058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38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D22C-2ECA-8F45-98A3-0B38AD3B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704B5-8672-0C4D-A764-EBB91E2F3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06BC4-DCD5-6344-8BB9-F1D3C476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B82-0192-AD4A-9DA1-A4CE8EDB47B6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69925-D63A-984C-9D86-DC3AB4DF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4B3FA-D6AB-4C42-A63C-2341337F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043CB1-32CB-4B40-8880-900ED134D254}"/>
              </a:ext>
            </a:extLst>
          </p:cNvPr>
          <p:cNvCxnSpPr/>
          <p:nvPr userDrawn="1"/>
        </p:nvCxnSpPr>
        <p:spPr>
          <a:xfrm>
            <a:off x="838200" y="6269355"/>
            <a:ext cx="10515600" cy="45720"/>
          </a:xfrm>
          <a:prstGeom prst="line">
            <a:avLst/>
          </a:prstGeom>
          <a:ln w="9525" cap="flat" cmpd="sng" algn="ctr">
            <a:solidFill>
              <a:srgbClr val="F4793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E6AD4EBF-3D11-FA45-B06A-F07774FB1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983" y="6356350"/>
            <a:ext cx="689680" cy="365125"/>
          </a:xfrm>
          <a:prstGeom prst="rect">
            <a:avLst/>
          </a:prstGeom>
        </p:spPr>
      </p:pic>
      <p:sp>
        <p:nvSpPr>
          <p:cNvPr id="9" name="L-Shape 8">
            <a:extLst>
              <a:ext uri="{FF2B5EF4-FFF2-40B4-BE49-F238E27FC236}">
                <a16:creationId xmlns:a16="http://schemas.microsoft.com/office/drawing/2014/main" id="{48B6BEB6-BE73-244E-8ACF-E9EB7D9A51E2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0988040" y="133429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8985299-B69A-BC4C-AB8E-7841197A151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8200" y="36512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9BC3B-D9DA-E24C-AC90-F9C6F707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749CD-CDEB-8C41-87D6-6EAB838F8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120F6-145F-E444-89E9-C70734E9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3F73-7063-3741-903A-65CE94690206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DE8D-E5F8-5E4E-8429-2587C6CE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76FE7-D0F9-DC4F-90E6-414D61E8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4260B4-8863-A742-80AC-4CAEFB4A4842}"/>
              </a:ext>
            </a:extLst>
          </p:cNvPr>
          <p:cNvCxnSpPr/>
          <p:nvPr userDrawn="1"/>
        </p:nvCxnSpPr>
        <p:spPr>
          <a:xfrm>
            <a:off x="838200" y="6269355"/>
            <a:ext cx="10515600" cy="45720"/>
          </a:xfrm>
          <a:prstGeom prst="line">
            <a:avLst/>
          </a:prstGeom>
          <a:ln w="9525" cap="flat" cmpd="sng" algn="ctr">
            <a:solidFill>
              <a:srgbClr val="F4793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4D6232C-D750-944B-9FB5-7CCF8A4CA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983" y="6356350"/>
            <a:ext cx="68968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2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AD13-0419-1342-882F-025785FF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8C82F-84A4-424D-9384-9514331FA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17F8B-8553-974A-AEA3-CB8394D55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29940-94FC-4A40-B158-E53BCC33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1344-465D-6443-BF6C-15F037C976FC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C3D3-332F-F64F-9E99-982173C3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AA30E-66D3-1E45-893D-A277972A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A08F26-D456-CC4C-A5E1-1D187C4A94B1}"/>
              </a:ext>
            </a:extLst>
          </p:cNvPr>
          <p:cNvCxnSpPr/>
          <p:nvPr userDrawn="1"/>
        </p:nvCxnSpPr>
        <p:spPr>
          <a:xfrm>
            <a:off x="838200" y="6269355"/>
            <a:ext cx="10515600" cy="45720"/>
          </a:xfrm>
          <a:prstGeom prst="line">
            <a:avLst/>
          </a:prstGeom>
          <a:ln w="9525" cap="flat" cmpd="sng" algn="ctr">
            <a:solidFill>
              <a:srgbClr val="F4793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DB0016-0EB9-724C-AD22-04FE9B88E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983" y="6356350"/>
            <a:ext cx="689680" cy="365125"/>
          </a:xfrm>
          <a:prstGeom prst="rect">
            <a:avLst/>
          </a:prstGeom>
        </p:spPr>
      </p:pic>
      <p:sp>
        <p:nvSpPr>
          <p:cNvPr id="10" name="L-Shape 9">
            <a:extLst>
              <a:ext uri="{FF2B5EF4-FFF2-40B4-BE49-F238E27FC236}">
                <a16:creationId xmlns:a16="http://schemas.microsoft.com/office/drawing/2014/main" id="{F30B834E-0BB6-1244-9A42-9CEB9C3C0265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0988040" y="133429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B71B6504-732E-444A-8DD1-9F31F4746D2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8200" y="36512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5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AD13-0419-1342-882F-025785FF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8C82F-84A4-424D-9384-9514331FA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83241"/>
            <a:ext cx="5181600" cy="30937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17F8B-8553-974A-AEA3-CB8394D55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83241"/>
            <a:ext cx="5181600" cy="3093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29940-94FC-4A40-B158-E53BCC33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1344-465D-6443-BF6C-15F037C976FC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EC3D3-332F-F64F-9E99-982173C3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AA30E-66D3-1E45-893D-A277972A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A08F26-D456-CC4C-A5E1-1D187C4A94B1}"/>
              </a:ext>
            </a:extLst>
          </p:cNvPr>
          <p:cNvCxnSpPr/>
          <p:nvPr userDrawn="1"/>
        </p:nvCxnSpPr>
        <p:spPr>
          <a:xfrm>
            <a:off x="838200" y="6269355"/>
            <a:ext cx="10515600" cy="45720"/>
          </a:xfrm>
          <a:prstGeom prst="line">
            <a:avLst/>
          </a:prstGeom>
          <a:ln w="9525" cap="flat" cmpd="sng" algn="ctr">
            <a:solidFill>
              <a:srgbClr val="F4793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DB0016-0EB9-724C-AD22-04FE9B88E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983" y="6356350"/>
            <a:ext cx="689680" cy="365125"/>
          </a:xfrm>
          <a:prstGeom prst="rect">
            <a:avLst/>
          </a:prstGeom>
        </p:spPr>
      </p:pic>
      <p:sp>
        <p:nvSpPr>
          <p:cNvPr id="10" name="L-Shape 9">
            <a:extLst>
              <a:ext uri="{FF2B5EF4-FFF2-40B4-BE49-F238E27FC236}">
                <a16:creationId xmlns:a16="http://schemas.microsoft.com/office/drawing/2014/main" id="{F30B834E-0BB6-1244-9A42-9CEB9C3C0265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0988040" y="133429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B71B6504-732E-444A-8DD1-9F31F4746D2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8200" y="36512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86A403-F181-DD4F-81EB-D9250D7D3C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5"/>
            <a:ext cx="10515600" cy="11652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18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328C-A651-A946-A71E-CEED8CFB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D77A4-1D7C-254C-9141-296D3E4B1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7D655-B1E3-CE41-8511-D502C3620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46841-1F6F-6F4D-96B7-75EC7ED0C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E7008-1C0E-8E44-943A-355BF1C70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7F772-8395-3C4B-BED8-5AA87A27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EC4F-17CC-A24D-A59E-3D61EC568647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EA7FC3-36E4-E947-99D7-573D34E6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FF83A-7CA9-6940-8C02-ABC88A19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178EC-A011-4A4E-9CA5-705248F23B60}"/>
              </a:ext>
            </a:extLst>
          </p:cNvPr>
          <p:cNvCxnSpPr/>
          <p:nvPr userDrawn="1"/>
        </p:nvCxnSpPr>
        <p:spPr>
          <a:xfrm>
            <a:off x="838200" y="6269355"/>
            <a:ext cx="10515600" cy="45720"/>
          </a:xfrm>
          <a:prstGeom prst="line">
            <a:avLst/>
          </a:prstGeom>
          <a:ln w="9525" cap="flat" cmpd="sng" algn="ctr">
            <a:solidFill>
              <a:srgbClr val="F4793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C9FD5BBF-5137-8345-9A94-E0D8E23DE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983" y="6356350"/>
            <a:ext cx="689680" cy="365125"/>
          </a:xfrm>
          <a:prstGeom prst="rect">
            <a:avLst/>
          </a:prstGeom>
        </p:spPr>
      </p:pic>
      <p:sp>
        <p:nvSpPr>
          <p:cNvPr id="12" name="L-Shape 11">
            <a:extLst>
              <a:ext uri="{FF2B5EF4-FFF2-40B4-BE49-F238E27FC236}">
                <a16:creationId xmlns:a16="http://schemas.microsoft.com/office/drawing/2014/main" id="{CFB8998D-ED11-2848-B658-1D82F36C0F2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0988040" y="133429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8ADF0EBD-85A3-AD45-9F3D-403F4614FC9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8200" y="36512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C03F-CEFF-EE4E-A100-92B97672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DDEE8-30CE-1449-9E9F-9DF0712B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9D0-9F65-414B-873B-8DFE920E1507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8A27C-2EE5-0E4C-B453-37722C40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EBDD1-6FFC-E445-A01C-A0124749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4B4904-6967-7046-ABA8-43D165C90549}"/>
              </a:ext>
            </a:extLst>
          </p:cNvPr>
          <p:cNvCxnSpPr/>
          <p:nvPr userDrawn="1"/>
        </p:nvCxnSpPr>
        <p:spPr>
          <a:xfrm>
            <a:off x="838200" y="6269355"/>
            <a:ext cx="10515600" cy="45720"/>
          </a:xfrm>
          <a:prstGeom prst="line">
            <a:avLst/>
          </a:prstGeom>
          <a:ln w="9525" cap="flat" cmpd="sng" algn="ctr">
            <a:solidFill>
              <a:srgbClr val="F4793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003CC97D-AA99-E044-B392-8353ACA0C2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983" y="6356350"/>
            <a:ext cx="689680" cy="365125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id="{2B423AB8-34AB-634D-85D7-A758FE8BDFA0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0988040" y="133429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82BB8D26-5F8A-C441-B82A-01ED1BD7FF7C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838200" y="365125"/>
            <a:ext cx="365760" cy="365760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902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7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83298-4B22-F541-B11B-089922FD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48C-510A-7049-905D-431C5DF4825B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1B23E-62B4-714C-822D-7422E6E2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Khadijah Al Safwan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C945E-8BCD-4B43-BF88-A8295962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90F4B-4689-A742-BC10-AE539C410882}"/>
              </a:ext>
            </a:extLst>
          </p:cNvPr>
          <p:cNvCxnSpPr/>
          <p:nvPr userDrawn="1"/>
        </p:nvCxnSpPr>
        <p:spPr>
          <a:xfrm>
            <a:off x="838200" y="6269355"/>
            <a:ext cx="10515600" cy="45720"/>
          </a:xfrm>
          <a:prstGeom prst="line">
            <a:avLst/>
          </a:prstGeom>
          <a:ln w="9525" cap="flat" cmpd="sng" algn="ctr">
            <a:solidFill>
              <a:srgbClr val="F4793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5478E021-BB97-364F-9AC1-57778B3E3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983" y="6356350"/>
            <a:ext cx="68968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7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8E21F-C1F3-424F-A0BA-66419A9D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5CA9A-104E-4143-986D-6AC921B12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95527-CAF8-AA43-B63D-09ED86398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2743" y="6356350"/>
            <a:ext cx="4644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5A92-AF2E-364E-8789-A94419D02CEF}" type="datetime1">
              <a:rPr lang="en-US" smtClean="0"/>
              <a:t>2/20/19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A6C31-958E-FD42-B455-41FA15973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Khadijah Al Safwan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F8A76-1BD3-6C4F-BEC8-303586DD5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E638-4F6E-124B-B782-2EB7A84C6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3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375" indent="-215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5988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22383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B130-1301-A84C-9636-58CC813C8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5939"/>
            <a:ext cx="9144000" cy="1777048"/>
          </a:xfrm>
        </p:spPr>
        <p:txBody>
          <a:bodyPr>
            <a:normAutofit/>
          </a:bodyPr>
          <a:lstStyle/>
          <a:p>
            <a:r>
              <a:rPr lang="en-US" sz="4800" dirty="0"/>
              <a:t>Fine-grained and Accurate Source Code Differencing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7A162-5322-FC4D-87A7-F6202DF9C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5062"/>
            <a:ext cx="9144000" cy="1655762"/>
          </a:xfrm>
        </p:spPr>
        <p:txBody>
          <a:bodyPr anchor="ctr"/>
          <a:lstStyle/>
          <a:p>
            <a:r>
              <a:rPr lang="en-US" dirty="0"/>
              <a:t>Jean-Rémy </a:t>
            </a:r>
            <a:r>
              <a:rPr lang="en-US" dirty="0" err="1"/>
              <a:t>Falleri</a:t>
            </a:r>
            <a:r>
              <a:rPr lang="en-US" dirty="0"/>
              <a:t>, </a:t>
            </a:r>
            <a:r>
              <a:rPr lang="en-US" dirty="0" err="1"/>
              <a:t>Floréal</a:t>
            </a:r>
            <a:r>
              <a:rPr lang="en-US" dirty="0"/>
              <a:t> </a:t>
            </a:r>
            <a:r>
              <a:rPr lang="en-US" dirty="0" err="1"/>
              <a:t>Morandat</a:t>
            </a:r>
            <a:r>
              <a:rPr lang="en-US" dirty="0"/>
              <a:t>, Xavier Blanc, Matias Martinez, Martin </a:t>
            </a:r>
            <a:r>
              <a:rPr lang="en-US" dirty="0" err="1"/>
              <a:t>Monperrus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7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9876-53D4-6A45-8070-9ED2665E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C287-EDE7-CE45-8FE9-7C2BE067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953"/>
          </a:xfrm>
        </p:spPr>
        <p:txBody>
          <a:bodyPr>
            <a:normAutofit/>
          </a:bodyPr>
          <a:lstStyle/>
          <a:p>
            <a:r>
              <a:rPr lang="en-US" dirty="0"/>
              <a:t>AST Differencing</a:t>
            </a:r>
          </a:p>
          <a:p>
            <a:pPr lvl="1"/>
            <a:r>
              <a:rPr lang="en-US" dirty="0"/>
              <a:t>Labeled ordered rooted tree </a:t>
            </a:r>
          </a:p>
          <a:p>
            <a:pPr lvl="2"/>
            <a:r>
              <a:rPr lang="en-US" dirty="0"/>
              <a:t>Node label </a:t>
            </a:r>
            <a:r>
              <a:rPr lang="en-US" dirty="0">
                <a:sym typeface="Wingdings" pitchFamily="2" charset="2"/>
              </a:rPr>
              <a:t> name of production rule in the grammar (e.g. </a:t>
            </a:r>
            <a:r>
              <a:rPr lang="en-US" dirty="0" err="1">
                <a:sym typeface="Wingdings" pitchFamily="2" charset="2"/>
              </a:rPr>
              <a:t>StringLiteral</a:t>
            </a:r>
            <a:r>
              <a:rPr lang="en-US" dirty="0">
                <a:sym typeface="Wingdings" pitchFamily="2" charset="2"/>
              </a:rPr>
              <a:t>)</a:t>
            </a:r>
            <a:endParaRPr lang="en-US" dirty="0"/>
          </a:p>
          <a:p>
            <a:pPr lvl="2"/>
            <a:r>
              <a:rPr lang="en-US" dirty="0"/>
              <a:t>Node value </a:t>
            </a:r>
            <a:r>
              <a:rPr lang="en-US" dirty="0">
                <a:sym typeface="Wingdings" pitchFamily="2" charset="2"/>
              </a:rPr>
              <a:t> actual tokens in the code (e.g. foo)</a:t>
            </a:r>
          </a:p>
          <a:p>
            <a:pPr lvl="1"/>
            <a:r>
              <a:rPr lang="en-US" dirty="0">
                <a:sym typeface="Wingdings" pitchFamily="2" charset="2"/>
              </a:rPr>
              <a:t>AST edit actions</a:t>
            </a:r>
          </a:p>
          <a:p>
            <a:pPr lvl="2"/>
            <a:r>
              <a:rPr lang="en-US" dirty="0">
                <a:sym typeface="Wingdings" pitchFamily="2" charset="2"/>
              </a:rPr>
              <a:t>Update node</a:t>
            </a:r>
          </a:p>
          <a:p>
            <a:pPr lvl="2"/>
            <a:r>
              <a:rPr lang="en-US" dirty="0">
                <a:sym typeface="Wingdings" pitchFamily="2" charset="2"/>
              </a:rPr>
              <a:t>Add node</a:t>
            </a:r>
          </a:p>
          <a:p>
            <a:pPr lvl="2"/>
            <a:r>
              <a:rPr lang="en-US" dirty="0">
                <a:sym typeface="Wingdings" pitchFamily="2" charset="2"/>
              </a:rPr>
              <a:t>Delete node</a:t>
            </a:r>
          </a:p>
          <a:p>
            <a:pPr lvl="2"/>
            <a:r>
              <a:rPr lang="en-US" dirty="0">
                <a:sym typeface="Wingdings" pitchFamily="2" charset="2"/>
              </a:rPr>
              <a:t>Move node </a:t>
            </a:r>
          </a:p>
          <a:p>
            <a:pPr lvl="1"/>
            <a:r>
              <a:rPr lang="en-US" dirty="0">
                <a:sym typeface="Wingdings" pitchFamily="2" charset="2"/>
              </a:rPr>
              <a:t>AST edit script</a:t>
            </a:r>
          </a:p>
          <a:p>
            <a:pPr lvl="2"/>
            <a:r>
              <a:rPr lang="en-US" dirty="0">
                <a:sym typeface="Wingdings" pitchFamily="2" charset="2"/>
              </a:rPr>
              <a:t>Nodes mappings</a:t>
            </a:r>
          </a:p>
          <a:p>
            <a:pPr lvl="2"/>
            <a:r>
              <a:rPr lang="en-US" dirty="0">
                <a:sym typeface="Wingdings" pitchFamily="2" charset="2"/>
              </a:rPr>
              <a:t>Edit  transformation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B64BE-3134-4042-9C08-9F65F23C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E4F2C-8215-9142-B49B-9FF4958B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6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9876-53D4-6A45-8070-9ED2665E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C287-EDE7-CE45-8FE9-7C2BE067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953"/>
          </a:xfrm>
        </p:spPr>
        <p:txBody>
          <a:bodyPr>
            <a:normAutofit/>
          </a:bodyPr>
          <a:lstStyle/>
          <a:p>
            <a:r>
              <a:rPr lang="en-US" dirty="0"/>
              <a:t>AST based file differencing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B64BE-3134-4042-9C08-9F65F23C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E4F2C-8215-9142-B49B-9FF4958B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61F9C-A176-BE4C-B616-FC264B97B60E}"/>
              </a:ext>
            </a:extLst>
          </p:cNvPr>
          <p:cNvSpPr txBox="1"/>
          <p:nvPr/>
        </p:nvSpPr>
        <p:spPr>
          <a:xfrm>
            <a:off x="8221211" y="61239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32E16-F192-014A-925F-08A39312B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73" y="2356776"/>
            <a:ext cx="5849690" cy="2241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7F19AA-E9BA-F749-BA5B-5899576B4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255" y="4598574"/>
            <a:ext cx="2521118" cy="1618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C5B970-9EDB-D546-B058-BD6575712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704" y="2609975"/>
            <a:ext cx="4034054" cy="29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9876-53D4-6A45-8070-9ED2665E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C287-EDE7-CE45-8FE9-7C2BE067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953"/>
          </a:xfrm>
        </p:spPr>
        <p:txBody>
          <a:bodyPr>
            <a:normAutofit/>
          </a:bodyPr>
          <a:lstStyle/>
          <a:p>
            <a:r>
              <a:rPr lang="en-US" dirty="0"/>
              <a:t>AST based file differencing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B64BE-3134-4042-9C08-9F65F23C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E4F2C-8215-9142-B49B-9FF4958B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61F9C-A176-BE4C-B616-FC264B97B60E}"/>
              </a:ext>
            </a:extLst>
          </p:cNvPr>
          <p:cNvSpPr txBox="1"/>
          <p:nvPr/>
        </p:nvSpPr>
        <p:spPr>
          <a:xfrm>
            <a:off x="8221211" y="61239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32E16-F192-014A-925F-08A39312B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578" y="2281059"/>
            <a:ext cx="6047267" cy="2317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7F19AA-E9BA-F749-BA5B-5899576B4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103" y="4633210"/>
            <a:ext cx="2521118" cy="1618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C5B970-9EDB-D546-B058-BD6575712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416" y="4598574"/>
            <a:ext cx="2239511" cy="1644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D158DF-4D5C-6145-98B2-0FFE167E3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3289" y="4581001"/>
            <a:ext cx="2896774" cy="15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5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9876-53D4-6A45-8070-9ED2665E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C287-EDE7-CE45-8FE9-7C2BE067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953"/>
          </a:xfrm>
        </p:spPr>
        <p:txBody>
          <a:bodyPr>
            <a:normAutofit/>
          </a:bodyPr>
          <a:lstStyle/>
          <a:p>
            <a:r>
              <a:rPr lang="en-US" dirty="0"/>
              <a:t>AST based file differencing</a:t>
            </a:r>
          </a:p>
          <a:p>
            <a:pPr lvl="1"/>
            <a:r>
              <a:rPr lang="en-US" dirty="0"/>
              <a:t>Mapping</a:t>
            </a:r>
          </a:p>
          <a:p>
            <a:pPr lvl="2"/>
            <a:r>
              <a:rPr lang="en-US" dirty="0">
                <a:sym typeface="Wingdings" pitchFamily="2" charset="2"/>
              </a:rPr>
              <a:t>Top-down Phase</a:t>
            </a:r>
          </a:p>
          <a:p>
            <a:pPr lvl="2"/>
            <a:r>
              <a:rPr lang="en-US" dirty="0">
                <a:sym typeface="Wingdings" pitchFamily="2" charset="2"/>
              </a:rPr>
              <a:t>Bottom-up Phase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B64BE-3134-4042-9C08-9F65F23C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E4F2C-8215-9142-B49B-9FF4958B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61F9C-A176-BE4C-B616-FC264B97B60E}"/>
              </a:ext>
            </a:extLst>
          </p:cNvPr>
          <p:cNvSpPr txBox="1"/>
          <p:nvPr/>
        </p:nvSpPr>
        <p:spPr>
          <a:xfrm>
            <a:off x="8221211" y="61239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5041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65AABF-D01E-8D47-9180-78BBF169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3B4CD0-70EE-4946-AE77-EDF5E33C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AD0F8-C185-4045-BA72-0FEC18DD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8752"/>
            <a:ext cx="11353800" cy="60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4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9876-53D4-6A45-8070-9ED2665E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C287-EDE7-CE45-8FE9-7C2BE067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953"/>
          </a:xfrm>
        </p:spPr>
        <p:txBody>
          <a:bodyPr>
            <a:normAutofit/>
          </a:bodyPr>
          <a:lstStyle/>
          <a:p>
            <a:r>
              <a:rPr lang="en-US" dirty="0"/>
              <a:t>AST based file differencing</a:t>
            </a:r>
          </a:p>
          <a:p>
            <a:pPr lvl="1"/>
            <a:r>
              <a:rPr lang="en-US" dirty="0">
                <a:sym typeface="Wingdings" pitchFamily="2" charset="2"/>
              </a:rPr>
              <a:t>Edit script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B64BE-3134-4042-9C08-9F65F23C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E4F2C-8215-9142-B49B-9FF4958B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61F9C-A176-BE4C-B616-FC264B97B60E}"/>
              </a:ext>
            </a:extLst>
          </p:cNvPr>
          <p:cNvSpPr txBox="1"/>
          <p:nvPr/>
        </p:nvSpPr>
        <p:spPr>
          <a:xfrm>
            <a:off x="8221211" y="61239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A8822-1351-A044-97DE-B365C758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03" y="2989568"/>
            <a:ext cx="4595498" cy="2950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D19223-245A-6648-9400-51383369D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504" y="2989568"/>
            <a:ext cx="4082184" cy="29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BB1-8CA8-7543-B8CC-CCFDAE8B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5854-2140-7640-8AFE-DD59E3CA6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Runtime Performances</a:t>
            </a:r>
          </a:p>
          <a:p>
            <a:pPr lvl="1"/>
            <a:r>
              <a:rPr lang="en-US" dirty="0"/>
              <a:t>Jenkins and </a:t>
            </a:r>
            <a:r>
              <a:rPr lang="en-US" dirty="0" err="1"/>
              <a:t>JQuery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Running time ratio base on text diﬀ running time </a:t>
            </a:r>
          </a:p>
          <a:p>
            <a:r>
              <a:rPr lang="en-US" dirty="0"/>
              <a:t>Manual Evaluation</a:t>
            </a:r>
          </a:p>
          <a:p>
            <a:pPr lvl="1"/>
            <a:r>
              <a:rPr lang="en-US" dirty="0"/>
              <a:t>Revisions from the software history of 16 open source projects</a:t>
            </a:r>
          </a:p>
          <a:p>
            <a:pPr lvl="1"/>
            <a:r>
              <a:rPr lang="en-US" dirty="0"/>
              <a:t>Compare Diff vs. </a:t>
            </a:r>
            <a:r>
              <a:rPr lang="en-US" dirty="0" err="1"/>
              <a:t>GumTree</a:t>
            </a:r>
            <a:endParaRPr lang="en-US" dirty="0"/>
          </a:p>
          <a:p>
            <a:r>
              <a:rPr lang="en-US" dirty="0"/>
              <a:t>Automatic Evaluation</a:t>
            </a:r>
          </a:p>
          <a:p>
            <a:pPr lvl="1"/>
            <a:r>
              <a:rPr lang="en-US" dirty="0"/>
              <a:t>1000 revision pairs from 16 Java open source projects</a:t>
            </a:r>
          </a:p>
          <a:p>
            <a:pPr lvl="1"/>
            <a:r>
              <a:rPr lang="en-US" dirty="0" err="1"/>
              <a:t>GumTree</a:t>
            </a:r>
            <a:r>
              <a:rPr lang="en-US" dirty="0"/>
              <a:t>(GT), </a:t>
            </a:r>
            <a:r>
              <a:rPr lang="en-US" dirty="0" err="1"/>
              <a:t>ChangeDistiller</a:t>
            </a:r>
            <a:r>
              <a:rPr lang="en-US" dirty="0"/>
              <a:t> (CD), and RTED</a:t>
            </a:r>
          </a:p>
          <a:p>
            <a:pPr lvl="1"/>
            <a:r>
              <a:rPr lang="en-US" dirty="0"/>
              <a:t>Compare number of mappings and edit script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94B59-7E98-7B41-ACC6-9483BD7D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5F679-8E89-1E44-86D7-44A55341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42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BB1-8CA8-7543-B8CC-CCFDAE8B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5854-2140-7640-8AFE-DD59E3CA6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Runtime Performances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94B59-7E98-7B41-ACC6-9483BD7D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5F679-8E89-1E44-86D7-44A55341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71C38-3AF4-7F43-BFB7-DC797B26D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739"/>
          <a:stretch/>
        </p:blipFill>
        <p:spPr>
          <a:xfrm>
            <a:off x="1551962" y="2240403"/>
            <a:ext cx="4379055" cy="3823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3E2C7-FCF0-C940-858A-DA277D6DA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252"/>
          <a:stretch/>
        </p:blipFill>
        <p:spPr>
          <a:xfrm>
            <a:off x="6103408" y="3219275"/>
            <a:ext cx="5014384" cy="16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0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BB1-8CA8-7543-B8CC-CCFDAE8B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5854-2140-7640-8AFE-DD59E3CA6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94B59-7E98-7B41-ACC6-9483BD7D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5F679-8E89-1E44-86D7-44A55341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71C38-3AF4-7F43-BFB7-DC797B26D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648" y="2801923"/>
            <a:ext cx="4557806" cy="2534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3E2C7-FCF0-C940-858A-DA277D6DA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195" y="2499919"/>
            <a:ext cx="4168409" cy="323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4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BB1-8CA8-7543-B8CC-CCFDAE8B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5854-2140-7640-8AFE-DD59E3CA6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94B59-7E98-7B41-ACC6-9483BD7D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5F679-8E89-1E44-86D7-44A55341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71C38-3AF4-7F43-BFB7-DC797B26D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647" y="3429000"/>
            <a:ext cx="4180586" cy="1070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3E2C7-FCF0-C940-858A-DA277D6DA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546" y="2689846"/>
            <a:ext cx="5485870" cy="23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0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CFAE-DA31-924B-9D20-BC7B61F6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C3BD9-E3E6-A145-AFC9-AF94C2703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statement</a:t>
            </a:r>
          </a:p>
          <a:p>
            <a:r>
              <a:rPr lang="en-US" dirty="0"/>
              <a:t>Background knowledge </a:t>
            </a:r>
          </a:p>
          <a:p>
            <a:r>
              <a:rPr lang="en-US" dirty="0"/>
              <a:t>Approach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Related work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Discussion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E5A98-712C-EC43-88B8-3FAFF4E1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3C956-632B-294C-A3D1-3BCCBB05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9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C093-0022-9F49-9BD2-6F163EE5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12FCD-5586-6F4F-9137-E08F6FB77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Differencing</a:t>
            </a:r>
          </a:p>
          <a:p>
            <a:r>
              <a:rPr lang="en-US" dirty="0"/>
              <a:t>AST Differencing</a:t>
            </a:r>
          </a:p>
          <a:p>
            <a:r>
              <a:rPr lang="en-US" dirty="0"/>
              <a:t>Graph Differencing and Origin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DC691-FB39-3C41-9613-B1D05408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93D76-604B-0046-8508-9891FFAC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7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0A9A-4F82-9644-BCD6-CAD0A970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4BFAF-4FED-9141-9279-1FCBADDD1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accurately reﬂect the file actual changes 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AST differencing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Runtime Performances</a:t>
            </a:r>
          </a:p>
          <a:p>
            <a:pPr lvl="1"/>
            <a:r>
              <a:rPr lang="en-US" dirty="0"/>
              <a:t>Manual Evaluation</a:t>
            </a:r>
          </a:p>
          <a:p>
            <a:pPr lvl="1"/>
            <a:r>
              <a:rPr lang="en-US" dirty="0"/>
              <a:t>Automatic Evaluation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35C2B-E8BD-FA4B-8479-4B9FDBBB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70527-770F-E44D-8AE7-DF3FB593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2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453D-7ED4-B54C-8240-69F26BD2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0C93F-2299-5C48-A123-42550A862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How frequent do you personally need to understand code changes? 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What are the weaknesses of the presented approach?</a:t>
            </a:r>
          </a:p>
          <a:p>
            <a:pPr lvl="1"/>
            <a:r>
              <a:rPr lang="en-US" dirty="0"/>
              <a:t>How can we improve the presented approach?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What do you think of the evaluation of the work?</a:t>
            </a:r>
          </a:p>
          <a:p>
            <a:pPr lvl="2"/>
            <a:r>
              <a:rPr lang="en-US" dirty="0"/>
              <a:t>The limits set for the runtime performances test?</a:t>
            </a:r>
          </a:p>
          <a:p>
            <a:pPr lvl="2"/>
            <a:r>
              <a:rPr lang="en-US" dirty="0"/>
              <a:t>The authors own manual evaluation?</a:t>
            </a:r>
          </a:p>
          <a:p>
            <a:pPr lvl="2"/>
            <a:r>
              <a:rPr lang="en-US" dirty="0"/>
              <a:t>The results of the automatic evaluation?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47719-A436-574E-860D-76BC7632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19AC7-12DE-0B45-AC2F-60B3A226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0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5736-377A-0040-8DA9-75D9CD3A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0D896-D4F3-E441-AAE5-A60F94092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how software systems evolve</a:t>
            </a:r>
          </a:p>
          <a:p>
            <a:pPr lvl="1"/>
            <a:r>
              <a:rPr lang="en-US" dirty="0"/>
              <a:t>Understanding how source code ﬁles evolve</a:t>
            </a:r>
          </a:p>
          <a:p>
            <a:pPr lvl="2"/>
            <a:r>
              <a:rPr lang="en-US" dirty="0"/>
              <a:t>The sequences of edit actions made to a source code ﬁle (edit scripts)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AE06-2A78-AE42-9E5E-4032A3A2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2A5FA-45E9-8143-AB16-27874509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9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5736-377A-0040-8DA9-75D9CD3A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0D896-D4F3-E441-AAE5-A60F94092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accurately reﬂect the file actual changes </a:t>
            </a:r>
          </a:p>
          <a:p>
            <a:pPr lvl="1"/>
            <a:r>
              <a:rPr lang="en-US" dirty="0"/>
              <a:t>Software developers seek edit scripts on a daily basis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AE06-2A78-AE42-9E5E-4032A3A2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2A5FA-45E9-8143-AB16-27874509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710C0-4E64-C341-A506-7E1495F2ED9A}"/>
              </a:ext>
            </a:extLst>
          </p:cNvPr>
          <p:cNvSpPr txBox="1"/>
          <p:nvPr/>
        </p:nvSpPr>
        <p:spPr>
          <a:xfrm>
            <a:off x="1152483" y="5933281"/>
            <a:ext cx="377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https://</a:t>
            </a:r>
            <a:r>
              <a:rPr lang="en-US" sz="900" dirty="0" err="1"/>
              <a:t>www.thegeekstuff.com</a:t>
            </a:r>
            <a:r>
              <a:rPr lang="en-US" sz="900" dirty="0"/>
              <a:t>/2010/06/</a:t>
            </a:r>
            <a:r>
              <a:rPr lang="en-US" sz="900" dirty="0" err="1"/>
              <a:t>vimdiff</a:t>
            </a:r>
            <a:r>
              <a:rPr lang="en-US" sz="900" dirty="0"/>
              <a:t>-file-diff-tool/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9EA3F-D660-224D-9CA6-F5E7E1E60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83" y="2787566"/>
            <a:ext cx="3778512" cy="2833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0BEC8F-9B8B-F546-A99F-AA51FDDD7EFE}"/>
              </a:ext>
            </a:extLst>
          </p:cNvPr>
          <p:cNvSpPr txBox="1"/>
          <p:nvPr/>
        </p:nvSpPr>
        <p:spPr>
          <a:xfrm>
            <a:off x="2413393" y="5629021"/>
            <a:ext cx="1256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Unix diﬀ tool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FAD5C2-B96C-734D-805D-A6446D468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277" y="2795137"/>
            <a:ext cx="5555757" cy="2833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D138BE-CBAC-6940-94C0-E63755905F18}"/>
              </a:ext>
            </a:extLst>
          </p:cNvPr>
          <p:cNvSpPr txBox="1"/>
          <p:nvPr/>
        </p:nvSpPr>
        <p:spPr>
          <a:xfrm>
            <a:off x="7101952" y="5629021"/>
            <a:ext cx="2080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GitHub commit file diﬀ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2EA6F8-0516-3B40-B437-CAB28C583505}"/>
              </a:ext>
            </a:extLst>
          </p:cNvPr>
          <p:cNvSpPr txBox="1"/>
          <p:nvPr/>
        </p:nvSpPr>
        <p:spPr>
          <a:xfrm>
            <a:off x="5245277" y="5942622"/>
            <a:ext cx="5555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https://</a:t>
            </a:r>
            <a:r>
              <a:rPr lang="en-US" sz="900" dirty="0" err="1"/>
              <a:t>github.com</a:t>
            </a:r>
            <a:r>
              <a:rPr lang="en-US" sz="900" dirty="0"/>
              <a:t>/</a:t>
            </a:r>
            <a:r>
              <a:rPr lang="en-US" sz="900" dirty="0" err="1"/>
              <a:t>jquery</a:t>
            </a:r>
            <a:r>
              <a:rPr lang="en-US" sz="900" dirty="0"/>
              <a:t>/</a:t>
            </a:r>
            <a:r>
              <a:rPr lang="en-US" sz="900" dirty="0" err="1"/>
              <a:t>jquery</a:t>
            </a:r>
            <a:r>
              <a:rPr lang="en-US" sz="900" dirty="0"/>
              <a:t>/commit/0645099e027cd0e31a828572169a8c25474e2b5c?diff=unified</a:t>
            </a:r>
          </a:p>
        </p:txBody>
      </p:sp>
    </p:spTree>
    <p:extLst>
      <p:ext uri="{BB962C8B-B14F-4D97-AF65-F5344CB8AC3E}">
        <p14:creationId xmlns:p14="http://schemas.microsoft.com/office/powerpoint/2010/main" val="69966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E8F3-F78E-CF41-9341-C2343124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41B44-1183-9C4B-8541-DCB94851C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Files in version control systems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7CA98-3511-7442-82EF-D19DF928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9B9F9-23B8-7143-88C6-1AB55AAE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365BFA-9CD7-9E44-BC09-8198B1A3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170" y="2840509"/>
            <a:ext cx="6793660" cy="20176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E6A533-2CE2-E047-A47C-88A8056F99B8}"/>
              </a:ext>
            </a:extLst>
          </p:cNvPr>
          <p:cNvSpPr/>
          <p:nvPr/>
        </p:nvSpPr>
        <p:spPr>
          <a:xfrm>
            <a:off x="4533713" y="5286707"/>
            <a:ext cx="35269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Source: https://</a:t>
            </a:r>
            <a:r>
              <a:rPr lang="en-US" sz="900" dirty="0" err="1"/>
              <a:t>blog.cpanel.com</a:t>
            </a:r>
            <a:r>
              <a:rPr lang="en-US" sz="900" dirty="0"/>
              <a:t>/git-version-control-series-what-is-git/</a:t>
            </a:r>
          </a:p>
        </p:txBody>
      </p:sp>
    </p:spTree>
    <p:extLst>
      <p:ext uri="{BB962C8B-B14F-4D97-AF65-F5344CB8AC3E}">
        <p14:creationId xmlns:p14="http://schemas.microsoft.com/office/powerpoint/2010/main" val="110070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E8F3-F78E-CF41-9341-C2343124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41B44-1183-9C4B-8541-DCB94851C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Syntax Tree (AST)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7CA98-3511-7442-82EF-D19DF928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9B9F9-23B8-7143-88C6-1AB55AAE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3579C-174C-574A-A3E3-AEDF07B8D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14" y="2485552"/>
            <a:ext cx="5285561" cy="3155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65C68C-4055-9446-8CA5-0D08887B344D}"/>
              </a:ext>
            </a:extLst>
          </p:cNvPr>
          <p:cNvSpPr txBox="1"/>
          <p:nvPr/>
        </p:nvSpPr>
        <p:spPr>
          <a:xfrm>
            <a:off x="3318122" y="5754414"/>
            <a:ext cx="5555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https://</a:t>
            </a:r>
            <a:r>
              <a:rPr lang="en-US" sz="900" dirty="0" err="1"/>
              <a:t>www.programcreek.com</a:t>
            </a:r>
            <a:r>
              <a:rPr lang="en-US" sz="900" dirty="0"/>
              <a:t>/2012/04/represent-a-java-file-as-an-</a:t>
            </a:r>
            <a:r>
              <a:rPr lang="en-US" sz="900" dirty="0" err="1"/>
              <a:t>astabstract</a:t>
            </a:r>
            <a:r>
              <a:rPr lang="en-US" sz="900" dirty="0"/>
              <a:t>-syntax-tree/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CCD0C4-2D82-6F4C-9831-B1FE5BE9B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344" y="2485553"/>
            <a:ext cx="2647105" cy="8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4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E8F3-F78E-CF41-9341-C2343124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41B44-1183-9C4B-8541-DCB94851C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based differencing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7CA98-3511-7442-82EF-D19DF928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9B9F9-23B8-7143-88C6-1AB55AAE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3579C-174C-574A-A3E3-AEDF07B8D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120" y="2485553"/>
            <a:ext cx="5555757" cy="2833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65C68C-4055-9446-8CA5-0D08887B344D}"/>
              </a:ext>
            </a:extLst>
          </p:cNvPr>
          <p:cNvSpPr txBox="1"/>
          <p:nvPr/>
        </p:nvSpPr>
        <p:spPr>
          <a:xfrm>
            <a:off x="3318121" y="5632784"/>
            <a:ext cx="5555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https://</a:t>
            </a:r>
            <a:r>
              <a:rPr lang="en-US" sz="900" dirty="0" err="1"/>
              <a:t>github.com</a:t>
            </a:r>
            <a:r>
              <a:rPr lang="en-US" sz="900" dirty="0"/>
              <a:t>/</a:t>
            </a:r>
            <a:r>
              <a:rPr lang="en-US" sz="900" dirty="0" err="1"/>
              <a:t>jquery</a:t>
            </a:r>
            <a:r>
              <a:rPr lang="en-US" sz="900" dirty="0"/>
              <a:t>/</a:t>
            </a:r>
            <a:r>
              <a:rPr lang="en-US" sz="900" dirty="0" err="1"/>
              <a:t>jquery</a:t>
            </a:r>
            <a:r>
              <a:rPr lang="en-US" sz="900" dirty="0"/>
              <a:t>/commit/0645099e027cd0e31a828572169a8c25474e2b5c?diff=unified</a:t>
            </a:r>
          </a:p>
        </p:txBody>
      </p:sp>
    </p:spTree>
    <p:extLst>
      <p:ext uri="{BB962C8B-B14F-4D97-AF65-F5344CB8AC3E}">
        <p14:creationId xmlns:p14="http://schemas.microsoft.com/office/powerpoint/2010/main" val="338897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E8F3-F78E-CF41-9341-C2343124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41B44-1183-9C4B-8541-DCB94851C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 based differencing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7CA98-3511-7442-82EF-D19DF928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9B9F9-23B8-7143-88C6-1AB55AAE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3579C-174C-574A-A3E3-AEDF07B8D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75"/>
          <a:stretch/>
        </p:blipFill>
        <p:spPr>
          <a:xfrm>
            <a:off x="3524324" y="2485553"/>
            <a:ext cx="5143348" cy="24945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65C68C-4055-9446-8CA5-0D08887B344D}"/>
              </a:ext>
            </a:extLst>
          </p:cNvPr>
          <p:cNvSpPr txBox="1"/>
          <p:nvPr/>
        </p:nvSpPr>
        <p:spPr>
          <a:xfrm>
            <a:off x="3318121" y="5632784"/>
            <a:ext cx="5555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https://</a:t>
            </a:r>
            <a:r>
              <a:rPr lang="en-US" sz="900" dirty="0" err="1"/>
              <a:t>www.cs.cmu.edu</a:t>
            </a:r>
            <a:r>
              <a:rPr lang="en-US" sz="900" dirty="0"/>
              <a:t>/~</a:t>
            </a:r>
            <a:r>
              <a:rPr lang="en-US" sz="900" dirty="0" err="1"/>
              <a:t>adamchik</a:t>
            </a:r>
            <a:r>
              <a:rPr lang="en-US" sz="900" dirty="0"/>
              <a:t>/15-121/lectures/Trees/</a:t>
            </a:r>
            <a:r>
              <a:rPr lang="en-US" sz="900" dirty="0" err="1"/>
              <a:t>trees.html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457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E8F3-F78E-CF41-9341-C2343124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41B44-1183-9C4B-8541-DCB94851C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complexity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7CA98-3511-7442-82EF-D19DF928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Khadijah Al Safwan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9B9F9-23B8-7143-88C6-1AB55AAE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E638-4F6E-124B-B782-2EB7A84C6D04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3579C-174C-574A-A3E3-AEDF07B8D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543" y="2363931"/>
            <a:ext cx="6365268" cy="36957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65C68C-4055-9446-8CA5-0D08887B344D}"/>
              </a:ext>
            </a:extLst>
          </p:cNvPr>
          <p:cNvSpPr txBox="1"/>
          <p:nvPr/>
        </p:nvSpPr>
        <p:spPr>
          <a:xfrm>
            <a:off x="3318122" y="6035825"/>
            <a:ext cx="5555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https://</a:t>
            </a:r>
            <a:r>
              <a:rPr lang="en-US" sz="900" dirty="0" err="1"/>
              <a:t>www.hackerearth.com</a:t>
            </a:r>
            <a:r>
              <a:rPr lang="en-US" sz="900" dirty="0"/>
              <a:t>/practice/notes/sorting-and-searching-algorithms-time-complexities-cheat-sheet/</a:t>
            </a:r>
          </a:p>
        </p:txBody>
      </p:sp>
    </p:spTree>
    <p:extLst>
      <p:ext uri="{BB962C8B-B14F-4D97-AF65-F5344CB8AC3E}">
        <p14:creationId xmlns:p14="http://schemas.microsoft.com/office/powerpoint/2010/main" val="3092237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T">
      <a:dk1>
        <a:srgbClr val="000000"/>
      </a:dk1>
      <a:lt1>
        <a:srgbClr val="FFFFFF"/>
      </a:lt1>
      <a:dk2>
        <a:srgbClr val="6D6A74"/>
      </a:dk2>
      <a:lt2>
        <a:srgbClr val="D6D3CB"/>
      </a:lt2>
      <a:accent1>
        <a:srgbClr val="902052"/>
      </a:accent1>
      <a:accent2>
        <a:srgbClr val="F47832"/>
      </a:accent2>
      <a:accent3>
        <a:srgbClr val="6D6A74"/>
      </a:accent3>
      <a:accent4>
        <a:srgbClr val="41787C"/>
      </a:accent4>
      <a:accent5>
        <a:srgbClr val="2BBDB9"/>
      </a:accent5>
      <a:accent6>
        <a:srgbClr val="004179"/>
      </a:accent6>
      <a:hlink>
        <a:srgbClr val="7F2063"/>
      </a:hlink>
      <a:folHlink>
        <a:srgbClr val="D41A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8044</TotalTime>
  <Words>902</Words>
  <Application>Microsoft Macintosh PowerPoint</Application>
  <PresentationFormat>Widescreen</PresentationFormat>
  <Paragraphs>214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Fine-grained and Accurate Source Code Differencing</vt:lpstr>
      <vt:lpstr>Outline</vt:lpstr>
      <vt:lpstr>Problem Statement</vt:lpstr>
      <vt:lpstr>Problem Statement</vt:lpstr>
      <vt:lpstr>Background Knowledge</vt:lpstr>
      <vt:lpstr>Background Knowledge</vt:lpstr>
      <vt:lpstr>Background Knowledge</vt:lpstr>
      <vt:lpstr>Background Knowledge</vt:lpstr>
      <vt:lpstr>Background Knowledge</vt:lpstr>
      <vt:lpstr>Approach</vt:lpstr>
      <vt:lpstr>Approach</vt:lpstr>
      <vt:lpstr>Approach</vt:lpstr>
      <vt:lpstr>Approach</vt:lpstr>
      <vt:lpstr>PowerPoint Presentation</vt:lpstr>
      <vt:lpstr>Approach</vt:lpstr>
      <vt:lpstr>Evaluation</vt:lpstr>
      <vt:lpstr>Evaluation</vt:lpstr>
      <vt:lpstr>Evaluation</vt:lpstr>
      <vt:lpstr>Evaluation</vt:lpstr>
      <vt:lpstr>Related work</vt:lpstr>
      <vt:lpstr>Conclusion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Alsafwan, Khadijah</dc:creator>
  <cp:lastModifiedBy>Khadijah AlSafwan</cp:lastModifiedBy>
  <cp:revision>210</cp:revision>
  <cp:lastPrinted>2018-05-09T16:53:41Z</cp:lastPrinted>
  <dcterms:created xsi:type="dcterms:W3CDTF">2018-05-03T14:12:01Z</dcterms:created>
  <dcterms:modified xsi:type="dcterms:W3CDTF">2019-02-20T19:39:19Z</dcterms:modified>
</cp:coreProperties>
</file>